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ppt/charts/chart14.xml" ContentType="application/vnd.openxmlformats-officedocument.drawingml.chart+xml"/>
  <Override PartName="/ppt/drawings/drawing5.xml" ContentType="application/vnd.openxmlformats-officedocument.drawingml.chartshapes+xml"/>
  <Override PartName="/ppt/charts/chart15.xml" ContentType="application/vnd.openxmlformats-officedocument.drawingml.chart+xml"/>
  <Override PartName="/ppt/drawings/drawing6.xml" ContentType="application/vnd.openxmlformats-officedocument.drawingml.chartshapes+xml"/>
  <Override PartName="/ppt/charts/chart16.xml" ContentType="application/vnd.openxmlformats-officedocument.drawingml.chart+xml"/>
  <Override PartName="/ppt/drawings/drawing7.xml" ContentType="application/vnd.openxmlformats-officedocument.drawingml.chartshapes+xml"/>
  <Override PartName="/ppt/charts/chart17.xml" ContentType="application/vnd.openxmlformats-officedocument.drawingml.chart+xml"/>
  <Override PartName="/ppt/drawings/drawing8.xml" ContentType="application/vnd.openxmlformats-officedocument.drawingml.chartshapes+xml"/>
  <Override PartName="/ppt/charts/chart18.xml" ContentType="application/vnd.openxmlformats-officedocument.drawingml.chart+xml"/>
  <Override PartName="/ppt/drawings/drawing9.xml" ContentType="application/vnd.openxmlformats-officedocument.drawingml.chartshapes+xml"/>
  <Override PartName="/ppt/charts/chart19.xml" ContentType="application/vnd.openxmlformats-officedocument.drawingml.chart+xml"/>
  <Override PartName="/ppt/drawings/drawing10.xml" ContentType="application/vnd.openxmlformats-officedocument.drawingml.chartshapes+xml"/>
  <Override PartName="/ppt/charts/chart20.xml" ContentType="application/vnd.openxmlformats-officedocument.drawingml.chart+xml"/>
  <Override PartName="/ppt/drawings/drawing11.xml" ContentType="application/vnd.openxmlformats-officedocument.drawingml.chartshapes+xml"/>
  <Override PartName="/ppt/charts/chart21.xml" ContentType="application/vnd.openxmlformats-officedocument.drawingml.chart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drawings/drawing13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23.xml" ContentType="application/vnd.openxmlformats-officedocument.drawingml.chart+xml"/>
  <Override PartName="/ppt/drawings/drawing14.xml" ContentType="application/vnd.openxmlformats-officedocument.drawingml.chartshapes+xml"/>
  <Override PartName="/ppt/charts/chart24.xml" ContentType="application/vnd.openxmlformats-officedocument.drawingml.chart+xml"/>
  <Override PartName="/ppt/drawings/drawing15.xml" ContentType="application/vnd.openxmlformats-officedocument.drawingml.chartshapes+xml"/>
  <Override PartName="/ppt/charts/chart25.xml" ContentType="application/vnd.openxmlformats-officedocument.drawingml.chart+xml"/>
  <Override PartName="/ppt/theme/themeOverride1.xml" ContentType="application/vnd.openxmlformats-officedocument.themeOverride+xml"/>
  <Override PartName="/ppt/charts/chart26.xml" ContentType="application/vnd.openxmlformats-officedocument.drawingml.chart+xml"/>
  <Override PartName="/ppt/drawings/drawing16.xml" ContentType="application/vnd.openxmlformats-officedocument.drawingml.chartshapes+xml"/>
  <Override PartName="/ppt/charts/chart27.xml" ContentType="application/vnd.openxmlformats-officedocument.drawingml.chart+xml"/>
  <Override PartName="/ppt/drawings/drawing17.xml" ContentType="application/vnd.openxmlformats-officedocument.drawingml.chartshapes+xml"/>
  <Override PartName="/ppt/charts/chart28.xml" ContentType="application/vnd.openxmlformats-officedocument.drawingml.chart+xml"/>
  <Override PartName="/ppt/drawings/drawing18.xml" ContentType="application/vnd.openxmlformats-officedocument.drawingml.chartshapes+xml"/>
  <Override PartName="/ppt/charts/chart29.xml" ContentType="application/vnd.openxmlformats-officedocument.drawingml.chart+xml"/>
  <Override PartName="/ppt/drawings/drawing19.xml" ContentType="application/vnd.openxmlformats-officedocument.drawingml.chartshapes+xml"/>
  <Override PartName="/ppt/charts/chart30.xml" ContentType="application/vnd.openxmlformats-officedocument.drawingml.chart+xml"/>
  <Override PartName="/ppt/drawings/drawing20.xml" ContentType="application/vnd.openxmlformats-officedocument.drawingml.chartshapes+xml"/>
  <Override PartName="/ppt/charts/chart31.xml" ContentType="application/vnd.openxmlformats-officedocument.drawingml.chart+xml"/>
  <Override PartName="/ppt/drawings/drawing21.xml" ContentType="application/vnd.openxmlformats-officedocument.drawingml.chartshapes+xml"/>
  <Override PartName="/ppt/charts/chart32.xml" ContentType="application/vnd.openxmlformats-officedocument.drawingml.chart+xml"/>
  <Override PartName="/ppt/drawings/drawing22.xml" ContentType="application/vnd.openxmlformats-officedocument.drawingml.chartshapes+xml"/>
  <Override PartName="/ppt/charts/chart33.xml" ContentType="application/vnd.openxmlformats-officedocument.drawingml.chart+xml"/>
  <Override PartName="/ppt/drawings/drawing23.xml" ContentType="application/vnd.openxmlformats-officedocument.drawingml.chartshapes+xml"/>
  <Override PartName="/ppt/charts/chart34.xml" ContentType="application/vnd.openxmlformats-officedocument.drawingml.chart+xml"/>
  <Override PartName="/ppt/drawings/drawing24.xml" ContentType="application/vnd.openxmlformats-officedocument.drawingml.chartshapes+xml"/>
  <Override PartName="/ppt/charts/chart35.xml" ContentType="application/vnd.openxmlformats-officedocument.drawingml.chart+xml"/>
  <Override PartName="/ppt/drawings/drawing25.xml" ContentType="application/vnd.openxmlformats-officedocument.drawingml.chartshapes+xml"/>
  <Override PartName="/ppt/charts/chart36.xml" ContentType="application/vnd.openxmlformats-officedocument.drawingml.chart+xml"/>
  <Override PartName="/ppt/drawings/drawing26.xml" ContentType="application/vnd.openxmlformats-officedocument.drawingml.chartshapes+xml"/>
  <Override PartName="/ppt/charts/chart37.xml" ContentType="application/vnd.openxmlformats-officedocument.drawingml.chart+xml"/>
  <Override PartName="/ppt/drawings/drawing27.xml" ContentType="application/vnd.openxmlformats-officedocument.drawingml.chartshapes+xml"/>
  <Override PartName="/ppt/charts/chart38.xml" ContentType="application/vnd.openxmlformats-officedocument.drawingml.chart+xml"/>
  <Override PartName="/ppt/drawings/drawing28.xml" ContentType="application/vnd.openxmlformats-officedocument.drawingml.chartshapes+xml"/>
  <Override PartName="/ppt/charts/chart39.xml" ContentType="application/vnd.openxmlformats-officedocument.drawingml.chart+xml"/>
  <Override PartName="/ppt/drawings/drawing29.xml" ContentType="application/vnd.openxmlformats-officedocument.drawingml.chartshapes+xml"/>
  <Override PartName="/ppt/charts/chart40.xml" ContentType="application/vnd.openxmlformats-officedocument.drawingml.chart+xml"/>
  <Override PartName="/ppt/drawings/drawing30.xml" ContentType="application/vnd.openxmlformats-officedocument.drawingml.chartshapes+xml"/>
  <Override PartName="/ppt/charts/chart41.xml" ContentType="application/vnd.openxmlformats-officedocument.drawingml.chart+xml"/>
  <Override PartName="/ppt/drawings/drawing31.xml" ContentType="application/vnd.openxmlformats-officedocument.drawingml.chartshapes+xml"/>
  <Override PartName="/ppt/charts/chart42.xml" ContentType="application/vnd.openxmlformats-officedocument.drawingml.chart+xml"/>
  <Override PartName="/ppt/theme/themeOverride2.xml" ContentType="application/vnd.openxmlformats-officedocument.themeOverride+xml"/>
  <Override PartName="/ppt/drawings/drawing32.xml" ContentType="application/vnd.openxmlformats-officedocument.drawingml.chartshapes+xml"/>
  <Override PartName="/ppt/charts/chart43.xml" ContentType="application/vnd.openxmlformats-officedocument.drawingml.chart+xml"/>
  <Override PartName="/ppt/drawings/drawing33.xml" ContentType="application/vnd.openxmlformats-officedocument.drawingml.chartshapes+xml"/>
  <Override PartName="/ppt/charts/chart44.xml" ContentType="application/vnd.openxmlformats-officedocument.drawingml.chart+xml"/>
  <Override PartName="/ppt/drawings/drawing34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</p:sldMasterIdLst>
  <p:notesMasterIdLst>
    <p:notesMasterId r:id="rId118"/>
  </p:notesMasterIdLst>
  <p:handoutMasterIdLst>
    <p:handoutMasterId r:id="rId119"/>
  </p:handoutMasterIdLst>
  <p:sldIdLst>
    <p:sldId id="820" r:id="rId4"/>
    <p:sldId id="699" r:id="rId5"/>
    <p:sldId id="700" r:id="rId6"/>
    <p:sldId id="701" r:id="rId7"/>
    <p:sldId id="733" r:id="rId8"/>
    <p:sldId id="734" r:id="rId9"/>
    <p:sldId id="722" r:id="rId10"/>
    <p:sldId id="702" r:id="rId11"/>
    <p:sldId id="704" r:id="rId12"/>
    <p:sldId id="731" r:id="rId13"/>
    <p:sldId id="705" r:id="rId14"/>
    <p:sldId id="703" r:id="rId15"/>
    <p:sldId id="706" r:id="rId16"/>
    <p:sldId id="707" r:id="rId17"/>
    <p:sldId id="775" r:id="rId18"/>
    <p:sldId id="710" r:id="rId19"/>
    <p:sldId id="776" r:id="rId20"/>
    <p:sldId id="711" r:id="rId21"/>
    <p:sldId id="712" r:id="rId22"/>
    <p:sldId id="740" r:id="rId23"/>
    <p:sldId id="737" r:id="rId24"/>
    <p:sldId id="739" r:id="rId25"/>
    <p:sldId id="742" r:id="rId26"/>
    <p:sldId id="743" r:id="rId27"/>
    <p:sldId id="479" r:id="rId28"/>
    <p:sldId id="653" r:id="rId29"/>
    <p:sldId id="773" r:id="rId30"/>
    <p:sldId id="478" r:id="rId31"/>
    <p:sldId id="578" r:id="rId32"/>
    <p:sldId id="799" r:id="rId33"/>
    <p:sldId id="579" r:id="rId34"/>
    <p:sldId id="815" r:id="rId35"/>
    <p:sldId id="790" r:id="rId36"/>
    <p:sldId id="511" r:id="rId37"/>
    <p:sldId id="481" r:id="rId38"/>
    <p:sldId id="801" r:id="rId39"/>
    <p:sldId id="442" r:id="rId40"/>
    <p:sldId id="754" r:id="rId41"/>
    <p:sldId id="802" r:id="rId42"/>
    <p:sldId id="443" r:id="rId43"/>
    <p:sldId id="483" r:id="rId44"/>
    <p:sldId id="786" r:id="rId45"/>
    <p:sldId id="666" r:id="rId46"/>
    <p:sldId id="778" r:id="rId47"/>
    <p:sldId id="484" r:id="rId48"/>
    <p:sldId id="764" r:id="rId49"/>
    <p:sldId id="804" r:id="rId50"/>
    <p:sldId id="538" r:id="rId51"/>
    <p:sldId id="783" r:id="rId52"/>
    <p:sldId id="784" r:id="rId53"/>
    <p:sldId id="535" r:id="rId54"/>
    <p:sldId id="785" r:id="rId55"/>
    <p:sldId id="472" r:id="rId56"/>
    <p:sldId id="807" r:id="rId57"/>
    <p:sldId id="746" r:id="rId58"/>
    <p:sldId id="823" r:id="rId59"/>
    <p:sldId id="809" r:id="rId60"/>
    <p:sldId id="749" r:id="rId61"/>
    <p:sldId id="753" r:id="rId62"/>
    <p:sldId id="473" r:id="rId63"/>
    <p:sldId id="751" r:id="rId64"/>
    <p:sldId id="791" r:id="rId65"/>
    <p:sldId id="824" r:id="rId66"/>
    <p:sldId id="452" r:id="rId67"/>
    <p:sldId id="599" r:id="rId68"/>
    <p:sldId id="792" r:id="rId69"/>
    <p:sldId id="454" r:id="rId70"/>
    <p:sldId id="543" r:id="rId71"/>
    <p:sldId id="456" r:id="rId72"/>
    <p:sldId id="765" r:id="rId73"/>
    <p:sldId id="766" r:id="rId74"/>
    <p:sldId id="679" r:id="rId75"/>
    <p:sldId id="806" r:id="rId76"/>
    <p:sldId id="761" r:id="rId77"/>
    <p:sldId id="458" r:id="rId78"/>
    <p:sldId id="759" r:id="rId79"/>
    <p:sldId id="547" r:id="rId80"/>
    <p:sldId id="462" r:id="rId81"/>
    <p:sldId id="769" r:id="rId82"/>
    <p:sldId id="680" r:id="rId83"/>
    <p:sldId id="581" r:id="rId84"/>
    <p:sldId id="763" r:id="rId85"/>
    <p:sldId id="825" r:id="rId86"/>
    <p:sldId id="550" r:id="rId87"/>
    <p:sldId id="748" r:id="rId88"/>
    <p:sldId id="793" r:id="rId89"/>
    <p:sldId id="817" r:id="rId90"/>
    <p:sldId id="818" r:id="rId91"/>
    <p:sldId id="770" r:id="rId92"/>
    <p:sldId id="780" r:id="rId93"/>
    <p:sldId id="819" r:id="rId94"/>
    <p:sldId id="794" r:id="rId95"/>
    <p:sldId id="747" r:id="rId96"/>
    <p:sldId id="789" r:id="rId97"/>
    <p:sldId id="683" r:id="rId98"/>
    <p:sldId id="812" r:id="rId99"/>
    <p:sldId id="777" r:id="rId100"/>
    <p:sldId id="745" r:id="rId101"/>
    <p:sldId id="555" r:id="rId102"/>
    <p:sldId id="612" r:id="rId103"/>
    <p:sldId id="667" r:id="rId104"/>
    <p:sldId id="670" r:id="rId105"/>
    <p:sldId id="781" r:id="rId106"/>
    <p:sldId id="677" r:id="rId107"/>
    <p:sldId id="682" r:id="rId108"/>
    <p:sldId id="480" r:id="rId109"/>
    <p:sldId id="576" r:id="rId110"/>
    <p:sldId id="561" r:id="rId111"/>
    <p:sldId id="564" r:id="rId112"/>
    <p:sldId id="782" r:id="rId113"/>
    <p:sldId id="724" r:id="rId114"/>
    <p:sldId id="697" r:id="rId115"/>
    <p:sldId id="816" r:id="rId116"/>
    <p:sldId id="527" r:id="rId117"/>
  </p:sldIdLst>
  <p:sldSz cx="12190413" cy="6859588"/>
  <p:notesSz cx="6797675" cy="9872663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9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9085" autoAdjust="0"/>
  </p:normalViewPr>
  <p:slideViewPr>
    <p:cSldViewPr>
      <p:cViewPr>
        <p:scale>
          <a:sx n="100" d="100"/>
          <a:sy n="100" d="100"/>
        </p:scale>
        <p:origin x="-1038" y="-438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5.xlsx"/><Relationship Id="rId1" Type="http://schemas.openxmlformats.org/officeDocument/2006/relationships/themeOverride" Target="../theme/themeOverride1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6.xml"/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7.xml"/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8.xml"/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9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0.xml"/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1.xml"/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2.xml"/><Relationship Id="rId2" Type="http://schemas.openxmlformats.org/officeDocument/2006/relationships/package" Target="../embeddings/_____Microsoft_Excel42.xlsx"/><Relationship Id="rId1" Type="http://schemas.openxmlformats.org/officeDocument/2006/relationships/themeOverride" Target="../theme/themeOverride2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3.xml"/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4.xml"/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Доля в общей структуре отгруженных товаров, работ и услуг, % </a:t>
            </a:r>
          </a:p>
        </c:rich>
      </c:tx>
      <c:layout>
        <c:manualLayout>
          <c:xMode val="edge"/>
          <c:yMode val="edge"/>
          <c:x val="9.9938940476147806E-2"/>
          <c:y val="1.952981433759021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007359431333239"/>
          <c:y val="0.12556561851206816"/>
          <c:w val="0.45890718850233453"/>
          <c:h val="0.839853089854473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</a:t>
                    </a:r>
                    <a:r>
                      <a:rPr lang="ru-RU"/>
                      <a:t>5</a:t>
                    </a:r>
                    <a:r>
                      <a:rPr lang="en-US"/>
                      <a:t>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8326642729956981E-2"/>
                  <c:y val="1.353701704562548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4223330024262537E-3"/>
                  <c:y val="-9.7649071687951096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8446660048525073E-3"/>
                  <c:y val="-0.1347557189293725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Промышленное производство</c:v>
                </c:pt>
                <c:pt idx="1">
                  <c:v>Сельское хозяйство</c:v>
                </c:pt>
                <c:pt idx="2">
                  <c:v>Транспорт</c:v>
                </c:pt>
                <c:pt idx="3">
                  <c:v>Строительство</c:v>
                </c:pt>
                <c:pt idx="4">
                  <c:v>Потребительский рынок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40</c:v>
                </c:pt>
                <c:pt idx="1">
                  <c:v>26</c:v>
                </c:pt>
                <c:pt idx="2">
                  <c:v>4</c:v>
                </c:pt>
                <c:pt idx="3">
                  <c:v>8</c:v>
                </c:pt>
                <c:pt idx="4">
                  <c:v>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</c:plotArea>
    <c:legend>
      <c:legendPos val="r"/>
      <c:layout>
        <c:manualLayout>
          <c:xMode val="edge"/>
          <c:yMode val="edge"/>
          <c:x val="0.60895857790127628"/>
          <c:y val="0.17826248822222435"/>
          <c:w val="0.35832773498065246"/>
          <c:h val="0.734028472170043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поступлений в бюджет МО Гулькевичский район </a:t>
            </a:r>
          </a:p>
          <a:p>
            <a:pPr>
              <a:defRPr/>
            </a:pPr>
            <a:r>
              <a:rPr lang="ru-RU" dirty="0"/>
              <a:t>доходов от продажи материальных и нематериальных активов</a:t>
            </a:r>
          </a:p>
          <a:p>
            <a:pPr>
              <a:defRPr/>
            </a:pPr>
            <a:endParaRPr lang="ru-RU" dirty="0"/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424351146713262E-2"/>
                  <c:y val="-7.3876611003237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331357999729673E-2"/>
                  <c:y val="-8.325565965196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33187030456608E-2"/>
                  <c:y val="-5.8768364001085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14.9</c:v>
                </c:pt>
                <c:pt idx="1">
                  <c:v>10.4</c:v>
                </c:pt>
                <c:pt idx="2">
                  <c:v>47.6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3962624"/>
        <c:axId val="184021760"/>
        <c:axId val="0"/>
      </c:bar3DChart>
      <c:catAx>
        <c:axId val="183962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021760"/>
        <c:crosses val="autoZero"/>
        <c:auto val="1"/>
        <c:lblAlgn val="ctr"/>
        <c:lblOffset val="100"/>
        <c:noMultiLvlLbl val="0"/>
      </c:catAx>
      <c:valAx>
        <c:axId val="184021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962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образования Гулькевичский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c:rich>
      </c:tx>
      <c:layout>
        <c:manualLayout>
          <c:xMode val="edge"/>
          <c:yMode val="edge"/>
          <c:x val="0.1455368086341661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909589794682305E-2"/>
          <c:y val="0.22652367589618633"/>
          <c:w val="0.87382727694862272"/>
          <c:h val="0.68637373625152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7794610162676992E-2"/>
                  <c:y val="-3.9412679425090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331807990626166E-2"/>
                  <c:y val="-4.5197369940014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908103590349042E-2"/>
                  <c:y val="-3.5498134534419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2593.6</c:v>
                </c:pt>
                <c:pt idx="1">
                  <c:v>2472.5</c:v>
                </c:pt>
                <c:pt idx="2">
                  <c:v>2202.6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602048"/>
        <c:axId val="187603584"/>
        <c:axId val="0"/>
      </c:bar3DChart>
      <c:catAx>
        <c:axId val="187602048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603584"/>
        <c:crosses val="autoZero"/>
        <c:auto val="1"/>
        <c:lblAlgn val="ctr"/>
        <c:lblOffset val="100"/>
        <c:noMultiLvlLbl val="0"/>
      </c:catAx>
      <c:valAx>
        <c:axId val="18760358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602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Расходы на реализацию муниципальных программ</a:t>
            </a:r>
          </a:p>
          <a:p>
            <a:pPr>
              <a:defRPr/>
            </a:pPr>
            <a:r>
              <a:rPr lang="ru-RU" dirty="0"/>
              <a:t>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438029942271258E-2"/>
          <c:y val="0.11359418651161368"/>
          <c:w val="0.89729886482210308"/>
          <c:h val="0.737885393831951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6371195922502892E-2"/>
                  <c:y val="-3.9414863445673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997364869104948E-2"/>
                  <c:y val="-3.9252465915238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8412149660448E-2"/>
                  <c:y val="-4.9363389200579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2315.8000000000002</c:v>
                </c:pt>
                <c:pt idx="1">
                  <c:v>2229</c:v>
                </c:pt>
                <c:pt idx="2">
                  <c:v>1987.1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648256"/>
        <c:axId val="187674624"/>
        <c:axId val="0"/>
      </c:bar3DChart>
      <c:catAx>
        <c:axId val="187648256"/>
        <c:scaling>
          <c:orientation val="minMax"/>
        </c:scaling>
        <c:delete val="0"/>
        <c:axPos val="b"/>
        <c:majorTickMark val="out"/>
        <c:minorTickMark val="none"/>
        <c:tickLblPos val="low"/>
        <c:crossAx val="187674624"/>
        <c:crosses val="autoZero"/>
        <c:auto val="1"/>
        <c:lblAlgn val="ctr"/>
        <c:lblOffset val="100"/>
        <c:noMultiLvlLbl val="0"/>
      </c:catAx>
      <c:valAx>
        <c:axId val="18767462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7648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образования» 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518473299523841"/>
          <c:y val="2.239481414483165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790733689522712E-2"/>
          <c:y val="8.0043225296045767E-2"/>
          <c:w val="0.95067467251113513"/>
          <c:h val="0.811978383538541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7393773805631715E-2"/>
                  <c:y val="-5.333709804200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97164384192083E-2"/>
                  <c:y val="-4.7227497033861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062528405934694E-2"/>
                  <c:y val="-4.9649505516532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1425.8</c:v>
                </c:pt>
                <c:pt idx="1">
                  <c:v>1402</c:v>
                </c:pt>
                <c:pt idx="2">
                  <c:v>1270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695488"/>
        <c:axId val="187697024"/>
        <c:axId val="0"/>
      </c:bar3DChart>
      <c:catAx>
        <c:axId val="187695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697024"/>
        <c:crosses val="autoZero"/>
        <c:auto val="1"/>
        <c:lblAlgn val="ctr"/>
        <c:lblOffset val="100"/>
        <c:noMultiLvlLbl val="0"/>
      </c:catAx>
      <c:valAx>
        <c:axId val="187697024"/>
        <c:scaling>
          <c:orientation val="minMax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695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</a:t>
            </a:r>
          </a:p>
          <a:p>
            <a:pPr>
              <a:defRPr/>
            </a:pPr>
            <a:r>
              <a:rPr lang="ru-RU" dirty="0"/>
              <a:t>«Социальная поддержка граждан» в </a:t>
            </a:r>
            <a:r>
              <a:rPr lang="en-US" dirty="0" smtClean="0"/>
              <a:t>2023 </a:t>
            </a:r>
            <a:r>
              <a:rPr lang="ru-RU" dirty="0" smtClean="0"/>
              <a:t>году </a:t>
            </a:r>
            <a:endParaRPr lang="ru-RU" dirty="0"/>
          </a:p>
        </c:rich>
      </c:tx>
      <c:layout>
        <c:manualLayout>
          <c:xMode val="edge"/>
          <c:yMode val="edge"/>
          <c:x val="0.18042257805967446"/>
          <c:y val="1.396954424448304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791910188485434E-2"/>
          <c:y val="0.23517865298917404"/>
          <c:w val="0.96056631230409739"/>
          <c:h val="0.620519860819020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2816178962423894E-2"/>
                  <c:y val="-4.7357169720442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79843750440262E-2"/>
                  <c:y val="-4.7141320750626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370606441703937E-2"/>
                  <c:y val="-4.5501716894753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8.8000000000000007</c:v>
                </c:pt>
                <c:pt idx="1">
                  <c:v>8.8000000000000007</c:v>
                </c:pt>
                <c:pt idx="2">
                  <c:v>8.1999999999999993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8099968"/>
        <c:axId val="188142720"/>
        <c:axId val="0"/>
      </c:bar3DChart>
      <c:catAx>
        <c:axId val="188099968"/>
        <c:scaling>
          <c:orientation val="minMax"/>
        </c:scaling>
        <c:delete val="0"/>
        <c:axPos val="b"/>
        <c:majorTickMark val="out"/>
        <c:minorTickMark val="none"/>
        <c:tickLblPos val="nextTo"/>
        <c:crossAx val="188142720"/>
        <c:crosses val="autoZero"/>
        <c:auto val="1"/>
        <c:lblAlgn val="ctr"/>
        <c:lblOffset val="100"/>
        <c:noMultiLvlLbl val="0"/>
      </c:catAx>
      <c:valAx>
        <c:axId val="18814272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8099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8,8</a:t>
            </a:r>
            <a:endParaRPr lang="ru-RU" dirty="0"/>
          </a:p>
        </c:rich>
      </c:tx>
      <c:layout>
        <c:manualLayout>
          <c:xMode val="edge"/>
          <c:yMode val="edge"/>
          <c:x val="0.23259636528559696"/>
          <c:y val="0.4957908997765680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977406185420408E-2"/>
          <c:y val="0.19129849769778667"/>
          <c:w val="0.36449444706219319"/>
          <c:h val="0.6739195644928340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2"/>
            <c:bubble3D val="0"/>
            <c:spPr>
              <a:scene3d>
                <a:camera prst="orthographicFront"/>
                <a:lightRig rig="balanced" dir="tr"/>
              </a:scene3d>
              <a:sp3d prstMaterial="plastic">
                <a:bevelT w="6350" h="38100"/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0"/>
                  <c:y val="4.7031811280228127E-3"/>
                </c:manualLayout>
              </c:layout>
              <c:spPr/>
              <c:txPr>
                <a:bodyPr rot="900000"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обеспечение доплат к пенсиям (дополнительное пенсионное обеспечение)</c:v>
                </c:pt>
                <c:pt idx="1">
                  <c:v>обеспечение денежных выплат почетным гражданам</c:v>
                </c:pt>
                <c:pt idx="2">
                  <c:v>мероприятия по государственной поддержке общественно-полезных программ социально ориентированных некоммерческих организаций, направленных на развитие общественных инициатив по решению социальных проблем в Гулькевичском районе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6.6</c:v>
                </c:pt>
                <c:pt idx="1">
                  <c:v>0.6</c:v>
                </c:pt>
                <c:pt idx="2">
                  <c:v>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 anchor="t"/>
          <a:lstStyle/>
          <a:p>
            <a:pPr>
              <a:defRPr sz="2000"/>
            </a:pPr>
            <a:endParaRPr lang="ru-RU"/>
          </a:p>
        </c:txPr>
      </c:legendEntry>
      <c:legendEntry>
        <c:idx val="1"/>
        <c:txPr>
          <a:bodyPr anchor="t"/>
          <a:lstStyle/>
          <a:p>
            <a:pPr>
              <a:defRPr sz="2000"/>
            </a:pPr>
            <a:endParaRPr lang="ru-RU"/>
          </a:p>
        </c:txPr>
      </c:legendEntry>
      <c:legendEntry>
        <c:idx val="2"/>
        <c:txPr>
          <a:bodyPr anchor="t"/>
          <a:lstStyle/>
          <a:p>
            <a:pPr>
              <a:defRPr sz="1800"/>
            </a:pPr>
            <a:endParaRPr lang="ru-RU"/>
          </a:p>
        </c:txPr>
      </c:legendEntry>
      <c:layout>
        <c:manualLayout>
          <c:xMode val="edge"/>
          <c:yMode val="edge"/>
          <c:x val="0.4513312540332855"/>
          <c:y val="9.2704205705538889E-2"/>
          <c:w val="0.50794954732508246"/>
          <c:h val="0.86810261822760437"/>
        </c:manualLayout>
      </c:layout>
      <c:overlay val="0"/>
      <c:txPr>
        <a:bodyPr anchor="t"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</a:t>
            </a:r>
          </a:p>
          <a:p>
            <a:pPr>
              <a:defRPr/>
            </a:pPr>
            <a:r>
              <a:rPr lang="ru-RU" dirty="0"/>
              <a:t>«Дети Гулькевичского района»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37019184248345E-2"/>
          <c:y val="0.23517865298917404"/>
          <c:w val="0.94462980815751652"/>
          <c:h val="0.612202310828599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4162400442279939E-2"/>
                  <c:y val="-4.0993275139652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978463298989321E-2"/>
                  <c:y val="-4.920591662248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746035059640334E-2"/>
                  <c:y val="-4.1436712971860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211.6</c:v>
                </c:pt>
                <c:pt idx="1">
                  <c:v>204</c:v>
                </c:pt>
                <c:pt idx="2">
                  <c:v>187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298752"/>
        <c:axId val="168300544"/>
        <c:axId val="0"/>
      </c:bar3DChart>
      <c:catAx>
        <c:axId val="168298752"/>
        <c:scaling>
          <c:orientation val="minMax"/>
        </c:scaling>
        <c:delete val="0"/>
        <c:axPos val="b"/>
        <c:majorTickMark val="out"/>
        <c:minorTickMark val="none"/>
        <c:tickLblPos val="nextTo"/>
        <c:crossAx val="168300544"/>
        <c:crosses val="autoZero"/>
        <c:auto val="1"/>
        <c:lblAlgn val="ctr"/>
        <c:lblOffset val="100"/>
        <c:noMultiLvlLbl val="0"/>
      </c:catAx>
      <c:valAx>
        <c:axId val="16830054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68298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 безопасности населения»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17044579517342"/>
          <c:y val="3.705683980369373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798451605735571E-2"/>
          <c:y val="0.2331831363739785"/>
          <c:w val="0.95320154839426441"/>
          <c:h val="0.618524288161948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3759031080232928E-2"/>
                  <c:y val="-3.822846622323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879473529069515E-2"/>
                  <c:y val="-6.3118407011440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341513555583665E-2"/>
                  <c:y val="-3.7800036959353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41.5</c:v>
                </c:pt>
                <c:pt idx="1">
                  <c:v>40.700000000000003</c:v>
                </c:pt>
                <c:pt idx="2">
                  <c:v>35.5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8275328"/>
        <c:axId val="188563840"/>
        <c:axId val="0"/>
      </c:bar3DChart>
      <c:catAx>
        <c:axId val="188275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8563840"/>
        <c:crosses val="autoZero"/>
        <c:auto val="1"/>
        <c:lblAlgn val="ctr"/>
        <c:lblOffset val="100"/>
        <c:noMultiLvlLbl val="0"/>
      </c:catAx>
      <c:valAx>
        <c:axId val="18856384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8275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«Развитие культуры» в </a:t>
            </a:r>
            <a:r>
              <a:rPr lang="ru-RU" dirty="0" smtClean="0"/>
              <a:t>202</a:t>
            </a:r>
            <a:r>
              <a:rPr lang="en-US" dirty="0" smtClean="0"/>
              <a:t>3 </a:t>
            </a:r>
            <a:r>
              <a:rPr lang="ru-RU" dirty="0" smtClean="0"/>
              <a:t>году</a:t>
            </a:r>
            <a:endParaRPr lang="ru-RU" dirty="0"/>
          </a:p>
        </c:rich>
      </c:tx>
      <c:layout>
        <c:manualLayout>
          <c:xMode val="edge"/>
          <c:yMode val="edge"/>
          <c:x val="0.1764000448971498"/>
          <c:y val="3.9907019786183219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17060170754266E-2"/>
          <c:y val="9.7515977379530647E-2"/>
          <c:w val="0.93822740067371913"/>
          <c:h val="0.78012781903624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6.5082726291907618E-3"/>
                  <c:y val="-3.1397856151585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34597223922197E-2"/>
                  <c:y val="-2.7184245475890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045974499009683E-2"/>
                  <c:y val="-3.352963964532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114.2</c:v>
                </c:pt>
                <c:pt idx="1">
                  <c:v>113.9</c:v>
                </c:pt>
                <c:pt idx="2">
                  <c:v>103.4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5233280"/>
        <c:axId val="175239168"/>
        <c:axId val="0"/>
      </c:bar3DChart>
      <c:catAx>
        <c:axId val="175233280"/>
        <c:scaling>
          <c:orientation val="minMax"/>
        </c:scaling>
        <c:delete val="0"/>
        <c:axPos val="b"/>
        <c:majorTickMark val="out"/>
        <c:minorTickMark val="none"/>
        <c:tickLblPos val="nextTo"/>
        <c:crossAx val="175239168"/>
        <c:crosses val="autoZero"/>
        <c:auto val="1"/>
        <c:lblAlgn val="ctr"/>
        <c:lblOffset val="100"/>
        <c:noMultiLvlLbl val="0"/>
      </c:catAx>
      <c:valAx>
        <c:axId val="175239168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75233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</a:t>
            </a:r>
          </a:p>
          <a:p>
            <a:pPr>
              <a:defRPr/>
            </a:pPr>
            <a:r>
              <a:rPr lang="ru-RU" dirty="0"/>
              <a:t>«Развитие физической культуры и спорта»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9434391303727078"/>
          <c:y val="6.887768297561314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05044829063878E-2"/>
          <c:y val="0.11946219359736031"/>
          <c:w val="0.94249495517093618"/>
          <c:h val="0.728257143674038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9627222394109835E-2"/>
                  <c:y val="-4.1373094787231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019699384388463E-2"/>
                  <c:y val="-5.112510097301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2791588011632946E-3"/>
                  <c:y val="-3.3530110931289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127.5</c:v>
                </c:pt>
                <c:pt idx="1">
                  <c:v>123.6</c:v>
                </c:pt>
                <c:pt idx="2">
                  <c:v>104.6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917696"/>
        <c:axId val="133923584"/>
        <c:axId val="0"/>
      </c:bar3DChart>
      <c:catAx>
        <c:axId val="133917696"/>
        <c:scaling>
          <c:orientation val="minMax"/>
        </c:scaling>
        <c:delete val="0"/>
        <c:axPos val="b"/>
        <c:majorTickMark val="out"/>
        <c:minorTickMark val="none"/>
        <c:tickLblPos val="nextTo"/>
        <c:crossAx val="133923584"/>
        <c:crosses val="autoZero"/>
        <c:auto val="1"/>
        <c:lblAlgn val="ctr"/>
        <c:lblOffset val="100"/>
        <c:noMultiLvlLbl val="0"/>
      </c:catAx>
      <c:valAx>
        <c:axId val="13392358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33917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398445370476727E-2"/>
                  <c:y val="-8.700885086842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893100389975502E-2"/>
                  <c:y val="-8.2305669740399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893100389975502E-3"/>
                  <c:y val="-3.2922267896159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План 2023</c:v>
                </c:pt>
                <c:pt idx="1">
                  <c:v>Факт 2023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2508.9</c:v>
                </c:pt>
                <c:pt idx="1">
                  <c:v>2493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053952"/>
        <c:axId val="59055488"/>
        <c:axId val="0"/>
      </c:bar3DChart>
      <c:catAx>
        <c:axId val="59053952"/>
        <c:scaling>
          <c:orientation val="minMax"/>
        </c:scaling>
        <c:delete val="0"/>
        <c:axPos val="b"/>
        <c:majorTickMark val="out"/>
        <c:minorTickMark val="none"/>
        <c:tickLblPos val="nextTo"/>
        <c:crossAx val="59055488"/>
        <c:crosses val="autoZero"/>
        <c:auto val="1"/>
        <c:lblAlgn val="ctr"/>
        <c:lblOffset val="100"/>
        <c:noMultiLvlLbl val="0"/>
      </c:catAx>
      <c:valAx>
        <c:axId val="59055488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9053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«Развитие жилищно-коммунального хозяйства в муниципальном образовании Гулькевичский район» в </a:t>
            </a:r>
            <a:r>
              <a:rPr lang="en-US" dirty="0" smtClean="0"/>
              <a:t>2023 </a:t>
            </a:r>
            <a:r>
              <a:rPr lang="ru-RU" dirty="0" smtClean="0"/>
              <a:t>году</a:t>
            </a:r>
            <a:endParaRPr lang="ru-RU" dirty="0"/>
          </a:p>
        </c:rich>
      </c:tx>
      <c:layout>
        <c:manualLayout>
          <c:xMode val="edge"/>
          <c:yMode val="edge"/>
          <c:x val="0.12784450622130736"/>
          <c:y val="1.1670207293205687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963751615147727E-2"/>
          <c:y val="0.21378820476441515"/>
          <c:w val="0.97103624838485225"/>
          <c:h val="0.729028156508102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6544628539289983E-2"/>
                  <c:y val="-5.8720166517658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715472980744082E-2"/>
                  <c:y val="-4.3096886689994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756562567729373E-2"/>
                  <c:y val="-3.9566903598421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73.3</c:v>
                </c:pt>
                <c:pt idx="1">
                  <c:v>66.2</c:v>
                </c:pt>
                <c:pt idx="2">
                  <c:v>62.5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540544"/>
        <c:axId val="180542080"/>
        <c:axId val="0"/>
      </c:bar3DChart>
      <c:catAx>
        <c:axId val="180540544"/>
        <c:scaling>
          <c:orientation val="minMax"/>
        </c:scaling>
        <c:delete val="0"/>
        <c:axPos val="b"/>
        <c:majorTickMark val="out"/>
        <c:minorTickMark val="none"/>
        <c:tickLblPos val="nextTo"/>
        <c:crossAx val="180542080"/>
        <c:crosses val="autoZero"/>
        <c:auto val="1"/>
        <c:lblAlgn val="ctr"/>
        <c:lblOffset val="100"/>
        <c:noMultiLvlLbl val="0"/>
      </c:catAx>
      <c:valAx>
        <c:axId val="18054208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0540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«Экономическое развитие и инновационная экономика в муниципальном образовании Гулькевичский район» в </a:t>
            </a:r>
            <a:r>
              <a:rPr lang="ru-RU" dirty="0" smtClean="0"/>
              <a:t>202</a:t>
            </a:r>
            <a:r>
              <a:rPr lang="en-US" dirty="0" smtClean="0"/>
              <a:t>3 </a:t>
            </a:r>
            <a:r>
              <a:rPr lang="ru-RU" dirty="0" smtClean="0"/>
              <a:t>году</a:t>
            </a:r>
            <a:endParaRPr lang="ru-RU" dirty="0"/>
          </a:p>
        </c:rich>
      </c:tx>
      <c:layout>
        <c:manualLayout>
          <c:xMode val="edge"/>
          <c:yMode val="edge"/>
          <c:x val="0.12749767452553248"/>
          <c:y val="9.7251727443380728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95969664572789E-2"/>
          <c:y val="0.23517872187338376"/>
          <c:w val="0.96056631230409739"/>
          <c:h val="0.629967744588477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3801341162831224E-2"/>
                  <c:y val="-4.5102411452896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739883025436704E-2"/>
                  <c:y val="-4.5038867951858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901648485964172E-2"/>
                  <c:y val="-3.9563714915374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1.1000000000000001</c:v>
                </c:pt>
                <c:pt idx="1">
                  <c:v>1.1000000000000001</c:v>
                </c:pt>
                <c:pt idx="2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77760"/>
        <c:axId val="179879296"/>
        <c:axId val="0"/>
      </c:bar3DChart>
      <c:catAx>
        <c:axId val="179877760"/>
        <c:scaling>
          <c:orientation val="minMax"/>
        </c:scaling>
        <c:delete val="0"/>
        <c:axPos val="b"/>
        <c:majorTickMark val="out"/>
        <c:minorTickMark val="none"/>
        <c:tickLblPos val="nextTo"/>
        <c:crossAx val="179879296"/>
        <c:crosses val="autoZero"/>
        <c:auto val="1"/>
        <c:lblAlgn val="ctr"/>
        <c:lblOffset val="100"/>
        <c:noMultiLvlLbl val="0"/>
      </c:catAx>
      <c:valAx>
        <c:axId val="17987929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79877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105597263527437E-2"/>
          <c:y val="6.5964382372339994E-2"/>
          <c:w val="0.93479453640047816"/>
          <c:h val="0.833909945760967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0197233177877697E-2"/>
                  <c:y val="-5.2270759006316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068841418514097E-2"/>
                  <c:y val="-5.3250228276115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111203544611678E-2"/>
                  <c:y val="-6.4520714292438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10.7</c:v>
                </c:pt>
                <c:pt idx="1">
                  <c:v>10.4</c:v>
                </c:pt>
                <c:pt idx="2">
                  <c:v>9.1999999999999993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962240"/>
        <c:axId val="179963776"/>
        <c:axId val="0"/>
      </c:bar3DChart>
      <c:catAx>
        <c:axId val="179962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963776"/>
        <c:crosses val="autoZero"/>
        <c:auto val="1"/>
        <c:lblAlgn val="ctr"/>
        <c:lblOffset val="100"/>
        <c:noMultiLvlLbl val="0"/>
      </c:catAx>
      <c:valAx>
        <c:axId val="17996377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962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</a:t>
            </a:r>
          </a:p>
          <a:p>
            <a:pPr>
              <a:defRPr/>
            </a:pPr>
            <a:r>
              <a:rPr lang="ru-RU" dirty="0"/>
              <a:t>«Казачество Гулькевичского района» в </a:t>
            </a:r>
            <a:r>
              <a:rPr lang="en-US" dirty="0" smtClean="0"/>
              <a:t>2023 </a:t>
            </a:r>
            <a:r>
              <a:rPr lang="ru-RU" dirty="0" smtClean="0"/>
              <a:t>году</a:t>
            </a:r>
            <a:endParaRPr lang="ru-RU" dirty="0"/>
          </a:p>
        </c:rich>
      </c:tx>
      <c:layout>
        <c:manualLayout>
          <c:xMode val="edge"/>
          <c:yMode val="edge"/>
          <c:x val="0.18198418094390137"/>
          <c:y val="2.823876553051025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7921148432646762"/>
          <c:y val="0.19419805484741956"/>
          <c:w val="0.62078851567353233"/>
          <c:h val="0.649553198674175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1049616736338088E-2"/>
                  <c:y val="-4.0709663645039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488675783301047E-2"/>
                  <c:y val="-4.0727881620236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576950634515276E-2"/>
                  <c:y val="-4.3118910961404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0.7</c:v>
                </c:pt>
                <c:pt idx="1">
                  <c:v>0.5</c:v>
                </c:pt>
                <c:pt idx="2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765440"/>
        <c:axId val="116766976"/>
        <c:axId val="0"/>
      </c:bar3DChart>
      <c:catAx>
        <c:axId val="116765440"/>
        <c:scaling>
          <c:orientation val="minMax"/>
        </c:scaling>
        <c:delete val="0"/>
        <c:axPos val="b"/>
        <c:majorTickMark val="out"/>
        <c:minorTickMark val="none"/>
        <c:tickLblPos val="nextTo"/>
        <c:crossAx val="116766976"/>
        <c:crosses val="autoZero"/>
        <c:auto val="1"/>
        <c:lblAlgn val="ctr"/>
        <c:lblOffset val="100"/>
        <c:noMultiLvlLbl val="0"/>
      </c:catAx>
      <c:valAx>
        <c:axId val="116766976"/>
        <c:scaling>
          <c:orientation val="minMax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16765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«Энергосбережение и повышение энергетической эффективности на территории муниципального образования Гулькевичский район» </a:t>
            </a:r>
          </a:p>
          <a:p>
            <a:pPr>
              <a:defRPr/>
            </a:pPr>
            <a:r>
              <a:rPr lang="ru-RU" dirty="0"/>
              <a:t>в </a:t>
            </a:r>
            <a:r>
              <a:rPr lang="en-US" dirty="0" smtClean="0"/>
              <a:t>2023 </a:t>
            </a:r>
            <a:r>
              <a:rPr lang="ru-RU" dirty="0" smtClean="0"/>
              <a:t>году</a:t>
            </a:r>
            <a:endParaRPr lang="ru-RU" dirty="0"/>
          </a:p>
        </c:rich>
      </c:tx>
      <c:layout>
        <c:manualLayout>
          <c:xMode val="edge"/>
          <c:yMode val="edge"/>
          <c:x val="0.1482400580051384"/>
          <c:y val="9.6583059241376334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496595155166348E-2"/>
          <c:y val="0.23517865298917404"/>
          <c:w val="0.97150340484483366"/>
          <c:h val="0.70763772977291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2040490859494718E-2"/>
                  <c:y val="-4.1820810695642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633270896546835E-2"/>
                  <c:y val="-4.1320884115181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514194869139389E-2"/>
                  <c:y val="-4.1281226845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662656"/>
        <c:axId val="116664192"/>
        <c:axId val="0"/>
      </c:bar3DChart>
      <c:catAx>
        <c:axId val="116662656"/>
        <c:scaling>
          <c:orientation val="minMax"/>
        </c:scaling>
        <c:delete val="0"/>
        <c:axPos val="b"/>
        <c:majorTickMark val="out"/>
        <c:minorTickMark val="none"/>
        <c:tickLblPos val="nextTo"/>
        <c:crossAx val="116664192"/>
        <c:crosses val="autoZero"/>
        <c:auto val="1"/>
        <c:lblAlgn val="ctr"/>
        <c:lblOffset val="100"/>
        <c:noMultiLvlLbl val="0"/>
      </c:catAx>
      <c:valAx>
        <c:axId val="116664192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16662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10,6</a:t>
            </a:r>
          </a:p>
        </c:rich>
      </c:tx>
      <c:layout>
        <c:manualLayout>
          <c:xMode val="edge"/>
          <c:yMode val="edge"/>
          <c:x val="0.30636026073413869"/>
          <c:y val="0.49442924063289734"/>
        </c:manualLayout>
      </c:layout>
      <c:overlay val="0"/>
    </c:title>
    <c:autoTitleDeleted val="0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88316023835467"/>
          <c:y val="0.10765272866652559"/>
          <c:w val="0.39627731775322461"/>
          <c:h val="0.76534395339671535"/>
        </c:manualLayout>
      </c:layout>
      <c:overlay val="0"/>
      <c:txPr>
        <a:bodyPr/>
        <a:lstStyle/>
        <a:p>
          <a:pPr>
            <a:defRPr sz="2000" kern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«Ремонт и содержание автомобильных дорог местного значения на территории муниципального образования Гулькевичский район»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в </a:t>
            </a:r>
            <a:r>
              <a:rPr lang="en-US" dirty="0" smtClean="0"/>
              <a:t>2023 </a:t>
            </a:r>
            <a:r>
              <a:rPr lang="ru-RU" dirty="0" smtClean="0"/>
              <a:t>году</a:t>
            </a:r>
            <a:endParaRPr lang="ru-RU" dirty="0"/>
          </a:p>
        </c:rich>
      </c:tx>
      <c:layout>
        <c:manualLayout>
          <c:xMode val="edge"/>
          <c:yMode val="edge"/>
          <c:x val="0.11409960063695157"/>
          <c:y val="1.8800022733470652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500872742883282E-2"/>
          <c:y val="0.23517865298917404"/>
          <c:w val="0.95183665028712083"/>
          <c:h val="0.608766985514646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8084347286716623E-2"/>
                  <c:y val="-4.5481640032386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22510737666514E-2"/>
                  <c:y val="-4.6947074546444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647947635199611E-2"/>
                  <c:y val="-5.2948781745842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6.7</c:v>
                </c:pt>
                <c:pt idx="1">
                  <c:v>6.1</c:v>
                </c:pt>
                <c:pt idx="2">
                  <c:v>4.9000000000000004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481856"/>
        <c:axId val="117483392"/>
        <c:axId val="0"/>
      </c:bar3DChart>
      <c:catAx>
        <c:axId val="117481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117483392"/>
        <c:crosses val="autoZero"/>
        <c:auto val="1"/>
        <c:lblAlgn val="ctr"/>
        <c:lblOffset val="100"/>
        <c:noMultiLvlLbl val="0"/>
      </c:catAx>
      <c:valAx>
        <c:axId val="117483392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117481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dirty="0" smtClean="0">
                <a:solidFill>
                  <a:schemeClr val="bg1"/>
                </a:solidFill>
              </a:rPr>
              <a:t>6,1</a:t>
            </a:r>
            <a:endParaRPr lang="ru-RU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0636026073413869"/>
          <c:y val="0.49442924063289734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7.1115530174066677E-3"/>
                  <c:y val="-7.0547716920342186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4224449971508542E-3"/>
                  <c:y val="-2.82190867681368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; </a:t>
                    </a:r>
                    <a:r>
                      <a:rPr lang="en-US" dirty="0"/>
                      <a:t>100%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1116650121312687E-3"/>
                  <c:y val="1.175795282005703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1">
                  <c:v>содержание автомобильных дорог и ямочный ремонт автомобильных дорог местного значения вне границ населенных пунктов в границах муниципального образования Гулькевичский район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1">
                  <c:v>4.9000000000000004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8480770192995279"/>
          <c:y val="0.16346583853552138"/>
          <c:w val="0.39627731775322461"/>
          <c:h val="0.765343953396715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«Развитие общественной инфраструктуры муниципального значения»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1409955948616742"/>
          <c:y val="7.7801381954704591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728661308535341E-2"/>
          <c:y val="0.23517873014109544"/>
          <c:w val="0.87382727694862272"/>
          <c:h val="0.659693005125034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0946966693811086E-2"/>
                  <c:y val="-4.5124817049313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64117152184189E-2"/>
                  <c:y val="-5.7918965764949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45747405747712E-2"/>
                  <c:y val="-5.645590017268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220.9</c:v>
                </c:pt>
                <c:pt idx="1">
                  <c:v>182</c:v>
                </c:pt>
                <c:pt idx="2">
                  <c:v>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287168"/>
        <c:axId val="117288960"/>
        <c:axId val="0"/>
      </c:bar3DChart>
      <c:catAx>
        <c:axId val="117287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17288960"/>
        <c:crosses val="autoZero"/>
        <c:auto val="1"/>
        <c:lblAlgn val="ctr"/>
        <c:lblOffset val="100"/>
        <c:noMultiLvlLbl val="0"/>
      </c:catAx>
      <c:valAx>
        <c:axId val="11728896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17287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«Газификация муниципального образования Гулькевичский район» в </a:t>
            </a:r>
            <a:r>
              <a:rPr lang="en-US" dirty="0" smtClean="0"/>
              <a:t>2023 </a:t>
            </a:r>
            <a:r>
              <a:rPr lang="ru-RU" dirty="0" smtClean="0"/>
              <a:t>году</a:t>
            </a:r>
            <a:endParaRPr lang="ru-RU" dirty="0"/>
          </a:p>
        </c:rich>
      </c:tx>
      <c:layout>
        <c:manualLayout>
          <c:xMode val="edge"/>
          <c:yMode val="edge"/>
          <c:x val="0.20195600568966743"/>
          <c:y val="2.552106352833804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316502225678336E-2"/>
          <c:y val="0.1729372805019542"/>
          <c:w val="0.96968349777432161"/>
          <c:h val="0.711649015829815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3303386302019101E-2"/>
                  <c:y val="-5.3417364750071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05064570978652E-2"/>
                  <c:y val="-5.1349505189057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713615066021842E-2"/>
                  <c:y val="-5.3653578848723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</c:v>
                </c:pt>
                <c:pt idx="1">
                  <c:v>11.6</c:v>
                </c:pt>
                <c:pt idx="2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334784"/>
        <c:axId val="117336320"/>
        <c:axId val="0"/>
      </c:bar3DChart>
      <c:catAx>
        <c:axId val="117334784"/>
        <c:scaling>
          <c:orientation val="minMax"/>
        </c:scaling>
        <c:delete val="0"/>
        <c:axPos val="b"/>
        <c:majorTickMark val="out"/>
        <c:minorTickMark val="none"/>
        <c:tickLblPos val="nextTo"/>
        <c:crossAx val="117336320"/>
        <c:crosses val="autoZero"/>
        <c:auto val="1"/>
        <c:lblAlgn val="ctr"/>
        <c:lblOffset val="100"/>
        <c:noMultiLvlLbl val="0"/>
      </c:catAx>
      <c:valAx>
        <c:axId val="11733632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17334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63583828895486"/>
          <c:y val="0.17597356338991416"/>
          <c:w val="0.84193414959110879"/>
          <c:h val="0.81866241031760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explosion val="15"/>
          <c:dPt>
            <c:idx val="1"/>
            <c:bubble3D val="0"/>
          </c:dPt>
          <c:dLbls>
            <c:dLbl>
              <c:idx val="1"/>
              <c:layout>
                <c:manualLayout>
                  <c:x val="-0.17886020303819353"/>
                  <c:y val="-0.1902332818866298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4728864465477273E-3"/>
                  <c:y val="-3.524283740433716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6550804570068207E-2"/>
                  <c:y val="1.61999154409310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9.5716037055578462E-3"/>
                  <c:y val="-2.7612836049181429E-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8.0532373908701364E-4"/>
                  <c:y val="-1.532530763924430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3.243770094578003E-3"/>
                  <c:y val="-2.167458228774541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1.6693281969782717E-2"/>
                  <c:y val="-4.825866174147177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10294392182412802"/>
                  <c:y val="-5.36801618031340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17430381692537419"/>
                  <c:y val="1.268920091679832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3881938157196927"/>
                  <c:y val="-3.7814293746791174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1">
                  <c:v>НДФЛ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</c:v>
                </c:pt>
                <c:pt idx="5">
                  <c:v>Прибыль</c:v>
                </c:pt>
                <c:pt idx="6">
                  <c:v>Акцизы</c:v>
                </c:pt>
                <c:pt idx="7">
                  <c:v>Доходы от использования имущества</c:v>
                </c:pt>
                <c:pt idx="8">
                  <c:v>Продажа земли и имущества</c:v>
                </c:pt>
                <c:pt idx="9">
                  <c:v>Иные доходы*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1">
                  <c:v>557.29999999999995</c:v>
                </c:pt>
                <c:pt idx="2">
                  <c:v>114.2</c:v>
                </c:pt>
                <c:pt idx="3">
                  <c:v>45.7</c:v>
                </c:pt>
                <c:pt idx="4">
                  <c:v>12.1</c:v>
                </c:pt>
                <c:pt idx="5">
                  <c:v>32.9</c:v>
                </c:pt>
                <c:pt idx="6">
                  <c:v>5.5</c:v>
                </c:pt>
                <c:pt idx="7">
                  <c:v>44.1</c:v>
                </c:pt>
                <c:pt idx="8">
                  <c:v>47.6</c:v>
                </c:pt>
                <c:pt idx="9">
                  <c:v>26.4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«Информационное общество муниципального образования Гулькевичский район»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в 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20195600568966743"/>
          <c:y val="2.552106352833804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316502225678336E-2"/>
          <c:y val="0.1729372805019542"/>
          <c:w val="0.96968349777432161"/>
          <c:h val="0.711649015829815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3303386302019101E-2"/>
                  <c:y val="-5.3417364750071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05064570978652E-2"/>
                  <c:y val="-5.1349505189057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713615066021842E-2"/>
                  <c:y val="-5.3653578848723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3.4</c:v>
                </c:pt>
                <c:pt idx="1">
                  <c:v>2.6</c:v>
                </c:pt>
                <c:pt idx="2">
                  <c:v>4.0999999999999996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679616"/>
        <c:axId val="117681152"/>
        <c:axId val="0"/>
      </c:bar3DChart>
      <c:catAx>
        <c:axId val="117679616"/>
        <c:scaling>
          <c:orientation val="minMax"/>
        </c:scaling>
        <c:delete val="0"/>
        <c:axPos val="b"/>
        <c:majorTickMark val="out"/>
        <c:minorTickMark val="none"/>
        <c:tickLblPos val="nextTo"/>
        <c:crossAx val="117681152"/>
        <c:crosses val="autoZero"/>
        <c:auto val="1"/>
        <c:lblAlgn val="ctr"/>
        <c:lblOffset val="100"/>
        <c:noMultiLvlLbl val="0"/>
      </c:catAx>
      <c:valAx>
        <c:axId val="117681152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17679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2,6</a:t>
            </a:r>
            <a:endParaRPr lang="ru-RU" dirty="0"/>
          </a:p>
        </c:rich>
      </c:tx>
      <c:layout>
        <c:manualLayout>
          <c:xMode val="edge"/>
          <c:yMode val="edge"/>
          <c:x val="0.20524710345191902"/>
          <c:y val="0.5520825228199344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09837865524743E-2"/>
          <c:y val="0.23951542355462505"/>
          <c:w val="0.33943506819224462"/>
          <c:h val="0.7479950853883233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1.422574170391186E-3"/>
                  <c:y val="2.4425605767305252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7659946976475442E-3"/>
                  <c:y val="-1.5532563469282485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9138011116307408E-3"/>
                  <c:y val="-4.6982177424738005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3.2006658729127309E-3"/>
                  <c:y val="-6.781923770108803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информирование жителей Гулькевичского района в печатном издании  о деятельности администрации и Совета муниципального образования Гулькевичский район</c:v>
                </c:pt>
                <c:pt idx="1">
                  <c:v>размещение нормативных правовых документов администрации муниципального образования Гулькевичский район на интернет-сайте, который зарегистрирован как СМИ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2.5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39074060824333479"/>
          <c:y val="0.18243639015884938"/>
          <c:w val="0.60752124558755771"/>
          <c:h val="0.7566825658474203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«Развитие гражданского общества в муниципальном образовании Гулькевичский район»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в 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5121304742108069"/>
          <c:y val="1.175563842216828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094713404976874E-2"/>
          <c:y val="0.20137124334989254"/>
          <c:w val="0.9604308791412921"/>
          <c:h val="0.694085270134313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7767714444840828E-2"/>
                  <c:y val="-5.024285467243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647233425287E-2"/>
                  <c:y val="-4.8233827664833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269465361618275E-2"/>
                  <c:y val="-5.065143462453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7.3</c:v>
                </c:pt>
                <c:pt idx="1">
                  <c:v>7.1</c:v>
                </c:pt>
                <c:pt idx="2">
                  <c:v>4.0999999999999996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722496"/>
        <c:axId val="134292608"/>
        <c:axId val="0"/>
      </c:bar3DChart>
      <c:catAx>
        <c:axId val="117722496"/>
        <c:scaling>
          <c:orientation val="minMax"/>
        </c:scaling>
        <c:delete val="0"/>
        <c:axPos val="b"/>
        <c:majorTickMark val="out"/>
        <c:minorTickMark val="none"/>
        <c:tickLblPos val="nextTo"/>
        <c:crossAx val="134292608"/>
        <c:crosses val="autoZero"/>
        <c:auto val="1"/>
        <c:lblAlgn val="ctr"/>
        <c:lblOffset val="100"/>
        <c:noMultiLvlLbl val="0"/>
      </c:catAx>
      <c:valAx>
        <c:axId val="134292608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17722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«Доступная среда»</a:t>
            </a:r>
          </a:p>
          <a:p>
            <a:pPr>
              <a:defRPr/>
            </a:pPr>
            <a:r>
              <a:rPr lang="ru-RU" dirty="0"/>
              <a:t>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4911969377421422"/>
          <c:y val="7.7454356923304822E-4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627069057753819E-2"/>
          <c:y val="0.23048758370458419"/>
          <c:w val="0.92569905223738891"/>
          <c:h val="0.651190914601285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5323321401903794E-2"/>
                  <c:y val="-5.5998085169333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93936943303454E-2"/>
                  <c:y val="-5.7321549343272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20232633532522E-2"/>
                  <c:y val="-3.9803500368645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868992"/>
        <c:axId val="180870528"/>
        <c:axId val="0"/>
      </c:bar3DChart>
      <c:catAx>
        <c:axId val="180868992"/>
        <c:scaling>
          <c:orientation val="minMax"/>
        </c:scaling>
        <c:delete val="0"/>
        <c:axPos val="b"/>
        <c:majorTickMark val="out"/>
        <c:minorTickMark val="none"/>
        <c:tickLblPos val="nextTo"/>
        <c:crossAx val="180870528"/>
        <c:crosses val="autoZero"/>
        <c:auto val="1"/>
        <c:lblAlgn val="ctr"/>
        <c:lblOffset val="100"/>
        <c:noMultiLvlLbl val="0"/>
      </c:catAx>
      <c:valAx>
        <c:axId val="180870528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0868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 </a:t>
            </a:r>
          </a:p>
          <a:p>
            <a:pPr>
              <a:defRPr/>
            </a:pPr>
            <a:r>
              <a:rPr lang="ru-RU" dirty="0"/>
              <a:t>«Повышение безопасности дорожного движения»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3367522101273907"/>
          <c:y val="4.0830899152662394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541155877785149E-2"/>
          <c:y val="0.19926661620764985"/>
          <c:w val="0.93945884412221481"/>
          <c:h val="0.682364573622878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2980517370574466E-2"/>
                  <c:y val="-3.9377041650053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31642363114304E-2"/>
                  <c:y val="-3.9161663966198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691175724699443E-2"/>
                  <c:y val="-3.5530091451469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1.9</c:v>
                </c:pt>
                <c:pt idx="1">
                  <c:v>1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1160576"/>
        <c:axId val="181162368"/>
        <c:axId val="0"/>
      </c:bar3DChart>
      <c:catAx>
        <c:axId val="181160576"/>
        <c:scaling>
          <c:orientation val="minMax"/>
        </c:scaling>
        <c:delete val="0"/>
        <c:axPos val="b"/>
        <c:majorTickMark val="out"/>
        <c:minorTickMark val="none"/>
        <c:tickLblPos val="nextTo"/>
        <c:crossAx val="181162368"/>
        <c:crosses val="autoZero"/>
        <c:auto val="1"/>
        <c:lblAlgn val="ctr"/>
        <c:lblOffset val="100"/>
        <c:noMultiLvlLbl val="0"/>
      </c:catAx>
      <c:valAx>
        <c:axId val="181162368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116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 «Профилактика терроризма в МО Гулькевичский район»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518889214760403"/>
          <c:y val="9.977863285359977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20790313061583E-2"/>
          <c:y val="0.1789763237499403"/>
          <c:w val="0.92259509220761138"/>
          <c:h val="0.74603008923858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5085941074661309E-2"/>
                  <c:y val="-3.7374076318791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647952678446517E-2"/>
                  <c:y val="-3.7161962562428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647499021889774E-2"/>
                  <c:y val="-4.7496041983410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5.5</c:v>
                </c:pt>
                <c:pt idx="1">
                  <c:v>5.5</c:v>
                </c:pt>
                <c:pt idx="2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389312"/>
        <c:axId val="133395200"/>
        <c:axId val="0"/>
      </c:bar3DChart>
      <c:catAx>
        <c:axId val="133389312"/>
        <c:scaling>
          <c:orientation val="minMax"/>
        </c:scaling>
        <c:delete val="0"/>
        <c:axPos val="b"/>
        <c:majorTickMark val="out"/>
        <c:minorTickMark val="none"/>
        <c:tickLblPos val="nextTo"/>
        <c:crossAx val="133395200"/>
        <c:crosses val="autoZero"/>
        <c:auto val="1"/>
        <c:lblAlgn val="ctr"/>
        <c:lblOffset val="100"/>
        <c:noMultiLvlLbl val="0"/>
      </c:catAx>
      <c:valAx>
        <c:axId val="13339520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33389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5,5</a:t>
            </a:r>
            <a:endParaRPr lang="ru-RU" dirty="0"/>
          </a:p>
        </c:rich>
      </c:tx>
      <c:layout>
        <c:manualLayout>
          <c:xMode val="edge"/>
          <c:yMode val="edge"/>
          <c:x val="0.2400781024264895"/>
          <c:y val="0.4831017707434216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727233360667563E-2"/>
          <c:y val="0.15314163810858622"/>
          <c:w val="0.37868363249198383"/>
          <c:h val="0.759419663833069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1.0668886243042438E-2"/>
                  <c:y val="-3.85120727598516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9785895614776927E-3"/>
                  <c:y val="2.461453812215065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4223330024262276E-3"/>
                  <c:y val="-4.703181128022812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1">
                  <c:v>профилактика терроризма, обеспечение инженерно-технической защищенности муниципальных учреждений в МО Гулькевичский район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1">
                  <c:v>5.5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2218324822629603"/>
          <c:y val="0.38336366224506874"/>
          <c:w val="0.42408920094257313"/>
          <c:h val="0.24752720365743494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 «Подготовка градостроительной и землеустроительной документации на территории МО Гулькевичский район»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4580986290333081"/>
          <c:y val="6.1015799676745371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20790313061583E-2"/>
          <c:y val="0.1789763237499403"/>
          <c:w val="0.92259509220761138"/>
          <c:h val="0.74603008923858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5085941074661309E-2"/>
                  <c:y val="-3.7374076318791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647952678446517E-2"/>
                  <c:y val="-3.7161962562428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647499021889774E-2"/>
                  <c:y val="-4.7496041983410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1.4</c:v>
                </c:pt>
                <c:pt idx="1">
                  <c:v>1.3</c:v>
                </c:pt>
                <c:pt idx="2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745728"/>
        <c:axId val="74747264"/>
        <c:axId val="0"/>
      </c:bar3DChart>
      <c:catAx>
        <c:axId val="74745728"/>
        <c:scaling>
          <c:orientation val="minMax"/>
        </c:scaling>
        <c:delete val="0"/>
        <c:axPos val="b"/>
        <c:majorTickMark val="out"/>
        <c:minorTickMark val="none"/>
        <c:tickLblPos val="nextTo"/>
        <c:crossAx val="74747264"/>
        <c:crosses val="autoZero"/>
        <c:auto val="1"/>
        <c:lblAlgn val="ctr"/>
        <c:lblOffset val="100"/>
        <c:noMultiLvlLbl val="0"/>
      </c:catAx>
      <c:valAx>
        <c:axId val="7474726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74745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 «Жилище»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2924689086267821"/>
          <c:y val="1.0442570532137753E-4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111433249959837E-2"/>
          <c:y val="0.23517865298917404"/>
          <c:w val="0.93417489958823052"/>
          <c:h val="0.604555279562444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9421199786537714E-2"/>
                  <c:y val="-5.278091624828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4211167789607E-2"/>
                  <c:y val="-5.0621202797322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209379889405685E-2"/>
                  <c:y val="-4.7243903996334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1.7</c:v>
                </c:pt>
                <c:pt idx="1">
                  <c:v>1.6</c:v>
                </c:pt>
                <c:pt idx="2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895360"/>
        <c:axId val="74896896"/>
        <c:axId val="0"/>
      </c:bar3DChart>
      <c:catAx>
        <c:axId val="74895360"/>
        <c:scaling>
          <c:orientation val="minMax"/>
        </c:scaling>
        <c:delete val="0"/>
        <c:axPos val="b"/>
        <c:majorTickMark val="out"/>
        <c:minorTickMark val="none"/>
        <c:tickLblPos val="nextTo"/>
        <c:crossAx val="74896896"/>
        <c:crosses val="autoZero"/>
        <c:auto val="1"/>
        <c:lblAlgn val="ctr"/>
        <c:lblOffset val="100"/>
        <c:noMultiLvlLbl val="0"/>
      </c:catAx>
      <c:valAx>
        <c:axId val="7489689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74895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Муниципальная программа «Управление муниципальными финансами муниципального образования </a:t>
            </a:r>
          </a:p>
          <a:p>
            <a:pPr>
              <a:defRPr/>
            </a:pPr>
            <a:r>
              <a:rPr lang="ru-RU" dirty="0"/>
              <a:t>Гулькевичский район» в </a:t>
            </a:r>
            <a:r>
              <a:rPr lang="ru-RU" dirty="0" smtClean="0"/>
              <a:t>202</a:t>
            </a:r>
            <a:r>
              <a:rPr lang="en-US" dirty="0" smtClean="0"/>
              <a:t>3</a:t>
            </a:r>
            <a:r>
              <a:rPr lang="ru-RU" dirty="0" smtClean="0"/>
              <a:t>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4975512385862869"/>
          <c:y val="1.596324095185939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111433249959837E-2"/>
          <c:y val="0.23517865298917404"/>
          <c:w val="0.93417489958823052"/>
          <c:h val="0.604555279562444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1552830350511556E-2"/>
                  <c:y val="-5.1346291183716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218303222012048E-2"/>
                  <c:y val="-4.9135960029923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974992214653288E-2"/>
                  <c:y val="-5.5477898102319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38.200000000000003</c:v>
                </c:pt>
                <c:pt idx="1">
                  <c:v>38.200000000000003</c:v>
                </c:pt>
                <c:pt idx="2">
                  <c:v>41.7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5673984"/>
        <c:axId val="75675520"/>
        <c:axId val="0"/>
      </c:bar3DChart>
      <c:catAx>
        <c:axId val="75673984"/>
        <c:scaling>
          <c:orientation val="minMax"/>
        </c:scaling>
        <c:delete val="0"/>
        <c:axPos val="b"/>
        <c:majorTickMark val="out"/>
        <c:minorTickMark val="none"/>
        <c:tickLblPos val="nextTo"/>
        <c:crossAx val="75675520"/>
        <c:crosses val="autoZero"/>
        <c:auto val="1"/>
        <c:lblAlgn val="ctr"/>
        <c:lblOffset val="100"/>
        <c:noMultiLvlLbl val="0"/>
      </c:catAx>
      <c:valAx>
        <c:axId val="7567552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75673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57420760170546"/>
          <c:y val="3.1664852876569755E-2"/>
          <c:w val="0.88065237742254499"/>
          <c:h val="0.656537028998684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- 865,9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9.53361104120559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119549558245806E-2"/>
                  <c:y val="-7.1500675315433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3369498106767736E-3"/>
                  <c:y val="-2.38335584384777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006552016504004E-17"/>
                  <c:y val="-9.53342337539111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9.53342337539111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456499368922578E-3"/>
                  <c:y val="-4.76671168769555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457637675959502E-3"/>
                  <c:y val="-4.76671168769555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1.6683490906934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3.7878746511715237E-4"/>
                  <c:y val="-2.1734577460785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5468204912845701E-3"/>
                  <c:y val="-1.1790495791172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Налог на прибыль</c:v>
                </c:pt>
                <c:pt idx="1">
                  <c:v>НДФЛ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</c:v>
                </c:pt>
                <c:pt idx="5">
                  <c:v>госпошлина</c:v>
                </c:pt>
                <c:pt idx="6">
                  <c:v>Доходы от реализации земли и имущества</c:v>
                </c:pt>
                <c:pt idx="7">
                  <c:v>Доходы от использования имущества</c:v>
                </c:pt>
                <c:pt idx="8">
                  <c:v>Штрафы</c:v>
                </c:pt>
                <c:pt idx="9">
                  <c:v>Иные доходы*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31.7</c:v>
                </c:pt>
                <c:pt idx="1">
                  <c:v>534.5</c:v>
                </c:pt>
                <c:pt idx="2">
                  <c:v>120</c:v>
                </c:pt>
                <c:pt idx="3">
                  <c:v>45.1</c:v>
                </c:pt>
                <c:pt idx="4">
                  <c:v>16.8</c:v>
                </c:pt>
                <c:pt idx="5">
                  <c:v>9</c:v>
                </c:pt>
                <c:pt idx="6">
                  <c:v>46.3</c:v>
                </c:pt>
                <c:pt idx="7">
                  <c:v>41.1</c:v>
                </c:pt>
                <c:pt idx="8">
                  <c:v>2.1</c:v>
                </c:pt>
                <c:pt idx="9">
                  <c:v>19.3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-885,8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010735601326628E-2"/>
                  <c:y val="-9.53361104120559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576048927168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545462058277498E-2"/>
                  <c:y val="-1.8610721453402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793449179599353E-2"/>
                  <c:y val="-9.53342337539111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504195977908587E-2"/>
                  <c:y val="-5.5896781118034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258344140131033E-2"/>
                  <c:y val="-2.3738763604364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6738996213536531E-3"/>
                  <c:y val="-1.668367857274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0238985285787919E-2"/>
                  <c:y val="-9.53342337539111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3597789541181607E-2"/>
                  <c:y val="-9.40706422376804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0903616712743104E-2"/>
                  <c:y val="-1.8871561416494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6003329364563657E-2"/>
                  <c:y val="-7.05529816782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Налог на прибыль</c:v>
                </c:pt>
                <c:pt idx="1">
                  <c:v>НДФЛ</c:v>
                </c:pt>
                <c:pt idx="2">
                  <c:v>УСН</c:v>
                </c:pt>
                <c:pt idx="3">
                  <c:v>ЕСХН</c:v>
                </c:pt>
                <c:pt idx="4">
                  <c:v>Патент</c:v>
                </c:pt>
                <c:pt idx="5">
                  <c:v>госпошлина</c:v>
                </c:pt>
                <c:pt idx="6">
                  <c:v>Доходы от реализации земли и имущества</c:v>
                </c:pt>
                <c:pt idx="7">
                  <c:v>Доходы от использования имущества</c:v>
                </c:pt>
                <c:pt idx="8">
                  <c:v>Штрафы</c:v>
                </c:pt>
                <c:pt idx="9">
                  <c:v>Иные доходы*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32.9</c:v>
                </c:pt>
                <c:pt idx="1">
                  <c:v>557.29999999999995</c:v>
                </c:pt>
                <c:pt idx="2">
                  <c:v>114.2</c:v>
                </c:pt>
                <c:pt idx="3">
                  <c:v>45.7</c:v>
                </c:pt>
                <c:pt idx="4">
                  <c:v>12.1</c:v>
                </c:pt>
                <c:pt idx="5">
                  <c:v>9.1999999999999993</c:v>
                </c:pt>
                <c:pt idx="6">
                  <c:v>47.6</c:v>
                </c:pt>
                <c:pt idx="7">
                  <c:v>44.1</c:v>
                </c:pt>
                <c:pt idx="8">
                  <c:v>2.2000000000000002</c:v>
                </c:pt>
                <c:pt idx="9">
                  <c:v>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651584"/>
        <c:axId val="59720064"/>
        <c:axId val="0"/>
      </c:bar3DChart>
      <c:catAx>
        <c:axId val="59651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620000" vert="horz"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9720064"/>
        <c:crosses val="autoZero"/>
        <c:auto val="0"/>
        <c:lblAlgn val="ctr"/>
        <c:lblOffset val="100"/>
        <c:noMultiLvlLbl val="0"/>
      </c:catAx>
      <c:valAx>
        <c:axId val="597200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9651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319084764716491"/>
          <c:y val="0.14873641792125955"/>
          <c:w val="0.22199400430917512"/>
          <c:h val="0.14720506487513374"/>
        </c:manualLayout>
      </c:layout>
      <c:overlay val="1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Расходы на реализацию непрограммных  направлений деятельности в </a:t>
            </a:r>
            <a:r>
              <a:rPr lang="ru-RU" dirty="0" smtClean="0"/>
              <a:t>2023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7224903167693115"/>
          <c:y val="4.457950387377358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481856854614722E-2"/>
          <c:y val="0.23517865298917404"/>
          <c:w val="0.929298290333332"/>
          <c:h val="0.604555279562444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7756891029424033E-2"/>
                  <c:y val="-4.9346939044816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938487318264552E-2"/>
                  <c:y val="-4.314717223710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851314873023872E-2"/>
                  <c:y val="-5.547522748187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277.8</c:v>
                </c:pt>
                <c:pt idx="1">
                  <c:v>243.6</c:v>
                </c:pt>
                <c:pt idx="2">
                  <c:v>215.5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244416"/>
        <c:axId val="133245952"/>
        <c:axId val="0"/>
      </c:bar3DChart>
      <c:catAx>
        <c:axId val="133244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33245952"/>
        <c:crosses val="autoZero"/>
        <c:auto val="1"/>
        <c:lblAlgn val="ctr"/>
        <c:lblOffset val="100"/>
        <c:noMultiLvlLbl val="0"/>
      </c:catAx>
      <c:valAx>
        <c:axId val="133245952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3324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Структура расходов непрограммных направлений</a:t>
            </a:r>
          </a:p>
          <a:p>
            <a:pPr>
              <a:defRPr/>
            </a:pPr>
            <a:r>
              <a:rPr lang="ru-RU" dirty="0"/>
              <a:t> в </a:t>
            </a:r>
            <a:r>
              <a:rPr lang="ru-RU" dirty="0" smtClean="0"/>
              <a:t>2023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21524022375986487"/>
          <c:y val="2.6953935771323254E-2"/>
        </c:manualLayout>
      </c:layout>
      <c:overlay val="0"/>
    </c:title>
    <c:autoTitleDeleted val="0"/>
    <c:view3D>
      <c:rotX val="30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92731811160768"/>
          <c:y val="0.26455529188669064"/>
          <c:w val="0.72992203375252207"/>
          <c:h val="0.66656003739048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Исполнено на 01.12.2010г.</c:v>
                </c:pt>
              </c:strCache>
            </c:strRef>
          </c:tx>
          <c:explosion val="7"/>
          <c:dPt>
            <c:idx val="0"/>
            <c:bubble3D val="0"/>
            <c:spPr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9.9655126152019199E-2"/>
                  <c:y val="-5.0159342133028074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7985274080747333E-2"/>
                  <c:y val="-2.093329736573406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3594955985803828E-2"/>
                  <c:y val="-6.089768016714112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3264794279931244"/>
                  <c:y val="7.6212148030889882E-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7.1116650121312686E-2"/>
                  <c:y val="-1.984587973287715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2.7024439040823422E-2"/>
                  <c:y val="-2.412897401955410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0247629295669657"/>
                  <c:y val="-9.790040244077617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.17226378968645067"/>
                  <c:y val="-3.490752768510196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8.086243105604754E-2"/>
                  <c:y val="-1.900009005891601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9.6032788471531835E-2"/>
                  <c:y val="-9.663446553154972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3.4083130548218654E-2"/>
                  <c:y val="-0.1400163292266779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15040913912791051"/>
                  <c:y val="-9.912146512901602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0.18087864789216967"/>
                  <c:y val="-8.721939580148821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208.2</c:v>
                </c:pt>
                <c:pt idx="1">
                  <c:v>35.4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2400" b="0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Структура расходов бюджета на реализацию общегосударственных вопросов в 2023 году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0638062568508442"/>
          <c:y val="4.4312799338904146E-4"/>
        </c:manualLayout>
      </c:layout>
      <c:overlay val="0"/>
    </c:title>
    <c:autoTitleDeleted val="0"/>
    <c:view3D>
      <c:rotX val="30"/>
      <c:rotY val="1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70398808734514"/>
          <c:y val="0.27366493963544308"/>
          <c:w val="0.72992203375252207"/>
          <c:h val="0.66656003739048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Исполнено на 01.12.2010г.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7.9972261917731505E-2"/>
                  <c:y val="-0.20750097869013243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3129327045989922E-2"/>
                  <c:y val="0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0683527852986151E-2"/>
                  <c:y val="3.4162850698562376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7131727185788243E-2"/>
                  <c:y val="4.6266731654626136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2078592743882858"/>
                  <c:y val="-5.5905937670151312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1333350007965214"/>
                  <c:y val="-7.7496775521498779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"/>
                  <c:y val="-8.5726687965222689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9.7979480774537595E-2"/>
                  <c:y val="2.9895502001976926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8.086243105604754E-2"/>
                  <c:y val="-1.9000090058916012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9.6032788471531835E-2"/>
                  <c:y val="-9.6634465531549724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3.4083130548218654E-2"/>
                  <c:y val="-0.14001632922667798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15040913912791051"/>
                  <c:y val="-9.9121465129016026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0.18087864789216967"/>
                  <c:y val="-8.7219395801488214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функционирование высшего должностного лица муниципального образования</c:v>
                </c:pt>
                <c:pt idx="1">
                  <c:v>функционирование законодательных (представительных) органов государственной власти и представительных органов муниципального образования</c:v>
                </c:pt>
                <c:pt idx="2">
                  <c:v>функционирование местных администраций</c:v>
                </c:pt>
                <c:pt idx="3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4">
                  <c:v>другие общегосударственные вопросы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2.4</c:v>
                </c:pt>
                <c:pt idx="1">
                  <c:v>3.6</c:v>
                </c:pt>
                <c:pt idx="2">
                  <c:v>102.1</c:v>
                </c:pt>
                <c:pt idx="3">
                  <c:v>3.1</c:v>
                </c:pt>
                <c:pt idx="4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Расходы на реализацию направлений в области национальной экономики в </a:t>
            </a:r>
            <a:r>
              <a:rPr lang="ru-RU" dirty="0" smtClean="0"/>
              <a:t>2023 </a:t>
            </a:r>
            <a:r>
              <a:rPr lang="ru-RU" dirty="0"/>
              <a:t>году</a:t>
            </a:r>
          </a:p>
        </c:rich>
      </c:tx>
      <c:layout>
        <c:manualLayout>
          <c:xMode val="edge"/>
          <c:yMode val="edge"/>
          <c:x val="0.14908205530675622"/>
          <c:y val="1.3969008599503967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139709431192529E-2"/>
          <c:y val="0.23517865298917404"/>
          <c:w val="0.93599026337692892"/>
          <c:h val="0.608572364550933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1647953167141076E-2"/>
                  <c:y val="-4.7300710355094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8824843574122E-2"/>
                  <c:y val="-4.7135803486134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564371316154671E-2"/>
                  <c:y val="-4.51463559945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утверждено на 2023 год</c:v>
                </c:pt>
                <c:pt idx="1">
                  <c:v>исполнено за 2023 год</c:v>
                </c:pt>
                <c:pt idx="2">
                  <c:v>исполнено за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35.700000000000003</c:v>
                </c:pt>
                <c:pt idx="1">
                  <c:v>35.4</c:v>
                </c:pt>
                <c:pt idx="2">
                  <c:v>32.700000000000003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043136"/>
        <c:axId val="136049024"/>
        <c:axId val="0"/>
      </c:bar3DChart>
      <c:catAx>
        <c:axId val="136043136"/>
        <c:scaling>
          <c:orientation val="minMax"/>
        </c:scaling>
        <c:delete val="0"/>
        <c:axPos val="b"/>
        <c:majorTickMark val="out"/>
        <c:minorTickMark val="none"/>
        <c:tickLblPos val="nextTo"/>
        <c:crossAx val="136049024"/>
        <c:crosses val="autoZero"/>
        <c:auto val="1"/>
        <c:lblAlgn val="ctr"/>
        <c:lblOffset val="100"/>
        <c:noMultiLvlLbl val="0"/>
      </c:catAx>
      <c:valAx>
        <c:axId val="136049024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36043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35,4</a:t>
            </a:r>
            <a:endParaRPr lang="ru-RU" dirty="0"/>
          </a:p>
        </c:rich>
      </c:tx>
      <c:layout>
        <c:manualLayout>
          <c:xMode val="edge"/>
          <c:yMode val="edge"/>
          <c:x val="0.31169470385565989"/>
          <c:y val="0.5034520193652044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745005638128347"/>
          <c:y val="0.15088056354988991"/>
          <c:w val="0.37868363249198383"/>
          <c:h val="0.759419663833069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1.0668886243042438E-2"/>
                  <c:y val="-3.85120727598516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9785895614776927E-3"/>
                  <c:y val="2.461453812215065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4223330024262276E-3"/>
                  <c:y val="-4.703181128022812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сельское хозяйство</c:v>
                </c:pt>
                <c:pt idx="1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19.2</c:v>
                </c:pt>
                <c:pt idx="1">
                  <c:v>16.2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949880848702341"/>
          <c:y val="0.27811360252811712"/>
          <c:w val="0.37920932172410948"/>
          <c:h val="0.352318751925814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93052600965585"/>
          <c:y val="0.25329830304677192"/>
          <c:w val="0.84029222037025275"/>
          <c:h val="0.57258278485530034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Муниципальный долг на 01.01.2024г.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699261396565536E-2"/>
                  <c:y val="-3.8023272803843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015766970599355E-2"/>
                  <c:y val="-5.5201720277069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930219858187503E-2"/>
                  <c:y val="2.2285121251302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91476195239234E-3"/>
                  <c:y val="2.37890907328394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7668052849276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0724573793732861E-3"/>
                  <c:y val="-2.4093591483059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2657774112090158E-2"/>
                  <c:y val="2.13852342984873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Мун. долг района</c:v>
                </c:pt>
                <c:pt idx="1">
                  <c:v>Мун. долг поселений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0</c:v>
                </c:pt>
                <c:pt idx="1">
                  <c:v>4.8</c:v>
                </c:pt>
              </c:numCache>
            </c:numRef>
          </c:val>
        </c:ser>
        <c:ser>
          <c:idx val="2"/>
          <c:order val="1"/>
          <c:tx>
            <c:strRef>
              <c:f>Лист1!$B$1</c:f>
              <c:strCache>
                <c:ptCount val="1"/>
                <c:pt idx="0">
                  <c:v>Муниципальный долг на 01.01.2023г.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732489276896462E-2"/>
                  <c:y val="-4.9180159827874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218095175345912E-2"/>
                  <c:y val="-4.7198686129180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856322190272682E-2"/>
                  <c:y val="-8.9097718100522186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629598462687082E-2"/>
                  <c:y val="-9.6450061798177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162063751785003E-2"/>
                  <c:y val="-1.1903633333665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485944674842955E-2"/>
                  <c:y val="-4.30844817368335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3626161994337483E-2"/>
                  <c:y val="-2.1058958454803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69950574938111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Мун. долг района</c:v>
                </c:pt>
                <c:pt idx="1">
                  <c:v>Мун. долг поселений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0</c:v>
                </c:pt>
                <c:pt idx="1">
                  <c:v>3.1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66949248"/>
        <c:axId val="166950784"/>
        <c:axId val="0"/>
      </c:bar3DChart>
      <c:catAx>
        <c:axId val="166949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620000" vert="horz"/>
          <a:lstStyle/>
          <a:p>
            <a:pPr>
              <a:defRPr sz="16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950784"/>
        <c:crosses val="autoZero"/>
        <c:auto val="0"/>
        <c:lblAlgn val="ctr"/>
        <c:lblOffset val="100"/>
        <c:noMultiLvlLbl val="0"/>
      </c:catAx>
      <c:valAx>
        <c:axId val="16695078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949248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24536635805101062"/>
          <c:y val="0.32220389912630321"/>
          <c:w val="0.46669599522617089"/>
          <c:h val="0.16143161112703336"/>
        </c:manualLayout>
      </c:layout>
      <c:overlay val="1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поступлений налога на  доходы физических лиц </a:t>
            </a:r>
          </a:p>
          <a:p>
            <a:pPr>
              <a:defRPr/>
            </a:pPr>
            <a:r>
              <a:rPr lang="ru-RU" dirty="0"/>
              <a:t>в бюджет МО Гулькевичский район</a:t>
            </a:r>
          </a:p>
          <a:p>
            <a:pPr>
              <a:defRPr/>
            </a:pPr>
            <a:endParaRPr lang="ru-RU" dirty="0"/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317201988873489E-2"/>
                  <c:y val="-6.2508428225510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578632844195975E-2"/>
                  <c:y val="-4.590013608043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724174881005949E-2"/>
                  <c:y val="-7.5528550479265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406.4</c:v>
                </c:pt>
                <c:pt idx="1">
                  <c:v>458</c:v>
                </c:pt>
                <c:pt idx="2">
                  <c:v>557.29999999999995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591680"/>
        <c:axId val="182924032"/>
        <c:axId val="0"/>
      </c:bar3DChart>
      <c:catAx>
        <c:axId val="5959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924032"/>
        <c:crosses val="autoZero"/>
        <c:auto val="1"/>
        <c:lblAlgn val="ctr"/>
        <c:lblOffset val="100"/>
        <c:noMultiLvlLbl val="0"/>
      </c:catAx>
      <c:valAx>
        <c:axId val="182924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591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поступлений упрощенной системы налогообложения в бюджет МО Гулькевичский район </a:t>
            </a:r>
          </a:p>
        </c:rich>
      </c:tx>
      <c:layout>
        <c:manualLayout>
          <c:xMode val="edge"/>
          <c:yMode val="edge"/>
          <c:x val="0.14875080190806481"/>
          <c:y val="4.0535276302965766E-3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400515761860296E-2"/>
          <c:y val="0.17057754948934328"/>
          <c:w val="0.91576829673668414"/>
          <c:h val="0.752621826458906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706143761804244E-2"/>
                  <c:y val="-3.4129668861825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00895383801077E-2"/>
                  <c:y val="-5.4013315251051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744540579502008E-2"/>
                  <c:y val="-4.1072224414400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2022год</c:v>
                </c:pt>
                <c:pt idx="2">
                  <c:v>2023год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68.099999999999994</c:v>
                </c:pt>
                <c:pt idx="1">
                  <c:v>118.2</c:v>
                </c:pt>
                <c:pt idx="2">
                  <c:v>114.2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606848"/>
        <c:axId val="134609920"/>
        <c:axId val="0"/>
      </c:bar3DChart>
      <c:catAx>
        <c:axId val="134606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609920"/>
        <c:crosses val="autoZero"/>
        <c:auto val="1"/>
        <c:lblAlgn val="ctr"/>
        <c:lblOffset val="100"/>
        <c:noMultiLvlLbl val="0"/>
      </c:catAx>
      <c:valAx>
        <c:axId val="13460992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4606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единого сельскохозяйственного налога в бюджет МО Гулькевичский район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621576530588208E-2"/>
                  <c:y val="-5.8782607379385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78327701440827E-2"/>
                  <c:y val="-4.8092839440142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451437966515533E-2"/>
                  <c:y val="-5.9132021432830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33.9</c:v>
                </c:pt>
                <c:pt idx="1">
                  <c:v>40.4</c:v>
                </c:pt>
                <c:pt idx="2">
                  <c:v>45.7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3555968"/>
        <c:axId val="183557504"/>
        <c:axId val="0"/>
      </c:bar3DChart>
      <c:catAx>
        <c:axId val="18355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557504"/>
        <c:crosses val="autoZero"/>
        <c:auto val="1"/>
        <c:lblAlgn val="ctr"/>
        <c:lblOffset val="100"/>
        <c:noMultiLvlLbl val="0"/>
      </c:catAx>
      <c:valAx>
        <c:axId val="183557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55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налога взимаемого в связи с применением патентной системы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налогообложения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МО Гулькевичский район </a:t>
            </a:r>
          </a:p>
        </c:rich>
      </c:tx>
      <c:layout>
        <c:manualLayout>
          <c:xMode val="edge"/>
          <c:yMode val="edge"/>
          <c:x val="0.20222772215013798"/>
          <c:y val="0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56932826040469E-2"/>
          <c:y val="0.12193521792578438"/>
          <c:w val="0.92759948423813965"/>
          <c:h val="0.793157102761872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706143761804244E-2"/>
                  <c:y val="-3.4129668861825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00895383801077E-2"/>
                  <c:y val="-5.4013315251051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744540579502008E-2"/>
                  <c:y val="-4.1072224414400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22.4</c:v>
                </c:pt>
                <c:pt idx="1">
                  <c:v>25.1</c:v>
                </c:pt>
                <c:pt idx="2">
                  <c:v>12.1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3826688"/>
        <c:axId val="183828480"/>
        <c:axId val="0"/>
      </c:bar3DChart>
      <c:catAx>
        <c:axId val="183826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828480"/>
        <c:crosses val="autoZero"/>
        <c:auto val="1"/>
        <c:lblAlgn val="ctr"/>
        <c:lblOffset val="100"/>
        <c:noMultiLvlLbl val="0"/>
      </c:catAx>
      <c:valAx>
        <c:axId val="18382848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3826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поступлений доходов от использования имущества в бюджет МО Гулькевичский район</a:t>
            </a:r>
          </a:p>
        </c:rich>
      </c:tx>
      <c:layout>
        <c:manualLayout>
          <c:xMode val="edge"/>
          <c:yMode val="edge"/>
          <c:x val="0.16749430936056925"/>
          <c:y val="0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848579425649924E-2"/>
          <c:y val="0.11261210437610225"/>
          <c:w val="0.94489828486317662"/>
          <c:h val="0.818694326832741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449121768626571E-2"/>
                  <c:y val="-5.2373811211259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753250851685444E-2"/>
                  <c:y val="-3.9820802161200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980762099551587E-2"/>
                  <c:y val="-5.120515046965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37.200000000000003</c:v>
                </c:pt>
                <c:pt idx="1">
                  <c:v>35.9</c:v>
                </c:pt>
                <c:pt idx="2" formatCode="0.0">
                  <c:v>44.1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3921280"/>
        <c:axId val="183923072"/>
        <c:axId val="0"/>
      </c:bar3DChart>
      <c:catAx>
        <c:axId val="183921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3923072"/>
        <c:crosses val="autoZero"/>
        <c:auto val="1"/>
        <c:lblAlgn val="ctr"/>
        <c:lblOffset val="100"/>
        <c:noMultiLvlLbl val="0"/>
      </c:catAx>
      <c:valAx>
        <c:axId val="1839230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83921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F2922-40C5-4D21-AC2A-D79B0D227C42}" type="doc">
      <dgm:prSet loTypeId="urn:microsoft.com/office/officeart/2005/8/layout/equation2" loCatId="process" qsTypeId="urn:microsoft.com/office/officeart/2005/8/quickstyle/simple5" qsCatId="simple" csTypeId="urn:microsoft.com/office/officeart/2005/8/colors/colorful1" csCatId="colorful" phldr="1"/>
      <dgm:spPr/>
    </dgm:pt>
    <dgm:pt modelId="{C968E7EC-4B15-4BFA-8818-67B580BE753F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Бюджет МО Гулькевичский район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AF9D95F-1957-4F93-A4F1-BFB155D36F71}" type="parTrans" cxnId="{A11A8594-13B1-4091-B027-48C246CF878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482A7-B75A-4EF4-9164-6C139E7FF5AD}" type="sibTrans" cxnId="{A11A8594-13B1-4091-B027-48C246CF8781}">
      <dgm:prSet/>
      <dgm:spPr/>
      <dgm:t>
        <a:bodyPr/>
        <a:lstStyle/>
        <a:p>
          <a:endParaRPr lang="ru-RU" b="0" cap="none" spc="0">
            <a:ln w="10160">
              <a:solidFill>
                <a:schemeClr val="accent1"/>
              </a:solidFill>
              <a:prstDash val="solid"/>
            </a:ln>
            <a:solidFill>
              <a:srgbClr val="FFFFFF"/>
            </a:solidFill>
            <a:effectLst>
              <a:outerShdw blurRad="38100" dist="32000" dir="5400000" algn="tl">
                <a:srgbClr val="000000">
                  <a:alpha val="3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F2838-BF61-441C-B103-382684F3693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Бюджеты сельских поселений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990EA33-9A48-4C79-AAAD-4372E7558F69}" type="parTrans" cxnId="{3C435F46-4F1C-45B0-AE08-51D73AD50E7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7BB33-8A3F-499A-987F-4ABD49D7F2B7}" type="sibTrans" cxnId="{3C435F46-4F1C-45B0-AE08-51D73AD50E7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039C7-503C-42C8-9860-7F0C553B82D2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Консолидированный бюджет МО Гулькевичский район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D2B755F-2E46-4B6E-9290-0C5E79C09AFB}" type="parTrans" cxnId="{F70BBADE-39C2-47B7-B14C-05DFBF45CD8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91C7C-AE86-4558-85B0-E795E727E593}" type="sibTrans" cxnId="{F70BBADE-39C2-47B7-B14C-05DFBF45CD8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0DA998-DBD5-4834-95FA-0E1A40479F8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Бюджеты городских поселений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6347671-1794-4A00-B15D-4063B7435E2E}" type="parTrans" cxnId="{D8F05B62-FD39-4726-8C54-9386FA96E54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DD78E-E12A-4332-9E42-E7A27B54CF4B}" type="sibTrans" cxnId="{D8F05B62-FD39-4726-8C54-9386FA96E54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271D0-77A6-487C-85B2-37031BF82A9C}" type="pres">
      <dgm:prSet presAssocID="{7C4F2922-40C5-4D21-AC2A-D79B0D227C42}" presName="Name0" presStyleCnt="0">
        <dgm:presLayoutVars>
          <dgm:dir/>
          <dgm:resizeHandles val="exact"/>
        </dgm:presLayoutVars>
      </dgm:prSet>
      <dgm:spPr/>
    </dgm:pt>
    <dgm:pt modelId="{F4C6366C-2070-41DE-ABFD-AB117392D8A1}" type="pres">
      <dgm:prSet presAssocID="{7C4F2922-40C5-4D21-AC2A-D79B0D227C42}" presName="vNodes" presStyleCnt="0"/>
      <dgm:spPr/>
    </dgm:pt>
    <dgm:pt modelId="{7F92C27E-2163-4A2A-900B-4C2D44F860E1}" type="pres">
      <dgm:prSet presAssocID="{C968E7EC-4B15-4BFA-8818-67B580BE753F}" presName="node" presStyleLbl="node1" presStyleIdx="0" presStyleCnt="4" custScaleX="201710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20D9895F-3E5A-4ADA-814D-F5FC02D3D865}" type="pres">
      <dgm:prSet presAssocID="{8DC482A7-B75A-4EF4-9164-6C139E7FF5AD}" presName="spacerT" presStyleCnt="0"/>
      <dgm:spPr/>
    </dgm:pt>
    <dgm:pt modelId="{6A48C7E4-90D6-49DF-BDDD-828C417182AD}" type="pres">
      <dgm:prSet presAssocID="{8DC482A7-B75A-4EF4-9164-6C139E7FF5A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72D3D35-BC3D-4E7E-86A2-86C546D1D32B}" type="pres">
      <dgm:prSet presAssocID="{8DC482A7-B75A-4EF4-9164-6C139E7FF5AD}" presName="spacerB" presStyleCnt="0"/>
      <dgm:spPr/>
    </dgm:pt>
    <dgm:pt modelId="{F253E55E-9D3F-41F6-B0D9-4FF16D8C9367}" type="pres">
      <dgm:prSet presAssocID="{580DA998-DBD5-4834-95FA-0E1A40479F84}" presName="node" presStyleLbl="node1" presStyleIdx="1" presStyleCnt="4" custScaleX="201709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D0F2E931-6D69-4D1F-8057-44DFDE3BF608}" type="pres">
      <dgm:prSet presAssocID="{6C9DD78E-E12A-4332-9E42-E7A27B54CF4B}" presName="spacerT" presStyleCnt="0"/>
      <dgm:spPr/>
    </dgm:pt>
    <dgm:pt modelId="{19DCED48-74A3-4864-883F-81664B52DEAC}" type="pres">
      <dgm:prSet presAssocID="{6C9DD78E-E12A-4332-9E42-E7A27B54CF4B}" presName="sibTrans" presStyleLbl="sibTrans2D1" presStyleIdx="1" presStyleCnt="3"/>
      <dgm:spPr/>
      <dgm:t>
        <a:bodyPr/>
        <a:lstStyle/>
        <a:p>
          <a:endParaRPr lang="ru-RU"/>
        </a:p>
      </dgm:t>
    </dgm:pt>
    <dgm:pt modelId="{BE1CE677-EAB0-4795-A3D6-D8EE35E5CD30}" type="pres">
      <dgm:prSet presAssocID="{6C9DD78E-E12A-4332-9E42-E7A27B54CF4B}" presName="spacerB" presStyleCnt="0"/>
      <dgm:spPr/>
    </dgm:pt>
    <dgm:pt modelId="{38E19184-441E-4BA5-B996-6873D7B851F1}" type="pres">
      <dgm:prSet presAssocID="{1B1F2838-BF61-441C-B103-382684F36938}" presName="node" presStyleLbl="node1" presStyleIdx="2" presStyleCnt="4" custScaleX="201710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875C2FA3-8419-4A3A-9DE6-E922078D89BB}" type="pres">
      <dgm:prSet presAssocID="{7C4F2922-40C5-4D21-AC2A-D79B0D227C42}" presName="sibTransLast" presStyleLbl="sibTrans2D1" presStyleIdx="2" presStyleCnt="3" custLinFactNeighborX="3268"/>
      <dgm:spPr/>
      <dgm:t>
        <a:bodyPr/>
        <a:lstStyle/>
        <a:p>
          <a:endParaRPr lang="ru-RU"/>
        </a:p>
      </dgm:t>
    </dgm:pt>
    <dgm:pt modelId="{BB63E934-090D-4AB1-9238-D52776E1B06F}" type="pres">
      <dgm:prSet presAssocID="{7C4F2922-40C5-4D21-AC2A-D79B0D227C42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178F2249-2E42-4104-A164-89F49A9C9474}" type="pres">
      <dgm:prSet presAssocID="{7C4F2922-40C5-4D21-AC2A-D79B0D227C42}" presName="lastNode" presStyleLbl="node1" presStyleIdx="3" presStyleCnt="4" custScaleX="170539" custLinFactNeighborX="82485" custLinFactNeighborY="-1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D064D6-752F-4C4E-B686-04E0E88047FE}" type="presOf" srcId="{6C9DD78E-E12A-4332-9E42-E7A27B54CF4B}" destId="{19DCED48-74A3-4864-883F-81664B52DEAC}" srcOrd="0" destOrd="0" presId="urn:microsoft.com/office/officeart/2005/8/layout/equation2"/>
    <dgm:cxn modelId="{10B6D606-DCCA-4F11-B034-719D700E7776}" type="presOf" srcId="{13E039C7-503C-42C8-9860-7F0C553B82D2}" destId="{178F2249-2E42-4104-A164-89F49A9C9474}" srcOrd="0" destOrd="0" presId="urn:microsoft.com/office/officeart/2005/8/layout/equation2"/>
    <dgm:cxn modelId="{D8F05B62-FD39-4726-8C54-9386FA96E54E}" srcId="{7C4F2922-40C5-4D21-AC2A-D79B0D227C42}" destId="{580DA998-DBD5-4834-95FA-0E1A40479F84}" srcOrd="1" destOrd="0" parTransId="{26347671-1794-4A00-B15D-4063B7435E2E}" sibTransId="{6C9DD78E-E12A-4332-9E42-E7A27B54CF4B}"/>
    <dgm:cxn modelId="{C7BA909E-630B-4382-9428-C4197AFDE484}" type="presOf" srcId="{A0D7BB33-8A3F-499A-987F-4ABD49D7F2B7}" destId="{BB63E934-090D-4AB1-9238-D52776E1B06F}" srcOrd="1" destOrd="0" presId="urn:microsoft.com/office/officeart/2005/8/layout/equation2"/>
    <dgm:cxn modelId="{3C435F46-4F1C-45B0-AE08-51D73AD50E79}" srcId="{7C4F2922-40C5-4D21-AC2A-D79B0D227C42}" destId="{1B1F2838-BF61-441C-B103-382684F36938}" srcOrd="2" destOrd="0" parTransId="{9990EA33-9A48-4C79-AAAD-4372E7558F69}" sibTransId="{A0D7BB33-8A3F-499A-987F-4ABD49D7F2B7}"/>
    <dgm:cxn modelId="{362B2D6C-86D9-42A7-B2C8-788735D4C38E}" type="presOf" srcId="{580DA998-DBD5-4834-95FA-0E1A40479F84}" destId="{F253E55E-9D3F-41F6-B0D9-4FF16D8C9367}" srcOrd="0" destOrd="0" presId="urn:microsoft.com/office/officeart/2005/8/layout/equation2"/>
    <dgm:cxn modelId="{3FDA0C3C-1C03-4AEA-9F0A-30B252C4A083}" type="presOf" srcId="{8DC482A7-B75A-4EF4-9164-6C139E7FF5AD}" destId="{6A48C7E4-90D6-49DF-BDDD-828C417182AD}" srcOrd="0" destOrd="0" presId="urn:microsoft.com/office/officeart/2005/8/layout/equation2"/>
    <dgm:cxn modelId="{3ECFDF08-69E6-4C00-B8FE-926245615F58}" type="presOf" srcId="{7C4F2922-40C5-4D21-AC2A-D79B0D227C42}" destId="{0F2271D0-77A6-487C-85B2-37031BF82A9C}" srcOrd="0" destOrd="0" presId="urn:microsoft.com/office/officeart/2005/8/layout/equation2"/>
    <dgm:cxn modelId="{F70BBADE-39C2-47B7-B14C-05DFBF45CD89}" srcId="{7C4F2922-40C5-4D21-AC2A-D79B0D227C42}" destId="{13E039C7-503C-42C8-9860-7F0C553B82D2}" srcOrd="3" destOrd="0" parTransId="{6D2B755F-2E46-4B6E-9290-0C5E79C09AFB}" sibTransId="{29491C7C-AE86-4558-85B0-E795E727E593}"/>
    <dgm:cxn modelId="{A11A8594-13B1-4091-B027-48C246CF8781}" srcId="{7C4F2922-40C5-4D21-AC2A-D79B0D227C42}" destId="{C968E7EC-4B15-4BFA-8818-67B580BE753F}" srcOrd="0" destOrd="0" parTransId="{1AF9D95F-1957-4F93-A4F1-BFB155D36F71}" sibTransId="{8DC482A7-B75A-4EF4-9164-6C139E7FF5AD}"/>
    <dgm:cxn modelId="{8F9A9F9A-5066-465E-B2F7-F36E719BCA59}" type="presOf" srcId="{1B1F2838-BF61-441C-B103-382684F36938}" destId="{38E19184-441E-4BA5-B996-6873D7B851F1}" srcOrd="0" destOrd="0" presId="urn:microsoft.com/office/officeart/2005/8/layout/equation2"/>
    <dgm:cxn modelId="{DC0B442B-E767-4FBD-A5D8-65B71AF4305F}" type="presOf" srcId="{C968E7EC-4B15-4BFA-8818-67B580BE753F}" destId="{7F92C27E-2163-4A2A-900B-4C2D44F860E1}" srcOrd="0" destOrd="0" presId="urn:microsoft.com/office/officeart/2005/8/layout/equation2"/>
    <dgm:cxn modelId="{7AF1B445-D878-484D-8413-54119AC4EF5E}" type="presOf" srcId="{A0D7BB33-8A3F-499A-987F-4ABD49D7F2B7}" destId="{875C2FA3-8419-4A3A-9DE6-E922078D89BB}" srcOrd="0" destOrd="0" presId="urn:microsoft.com/office/officeart/2005/8/layout/equation2"/>
    <dgm:cxn modelId="{19C41C7E-1039-4A07-B4C7-B05257648D0A}" type="presParOf" srcId="{0F2271D0-77A6-487C-85B2-37031BF82A9C}" destId="{F4C6366C-2070-41DE-ABFD-AB117392D8A1}" srcOrd="0" destOrd="0" presId="urn:microsoft.com/office/officeart/2005/8/layout/equation2"/>
    <dgm:cxn modelId="{3BC42C48-F196-43B0-B9EC-F9553B81345B}" type="presParOf" srcId="{F4C6366C-2070-41DE-ABFD-AB117392D8A1}" destId="{7F92C27E-2163-4A2A-900B-4C2D44F860E1}" srcOrd="0" destOrd="0" presId="urn:microsoft.com/office/officeart/2005/8/layout/equation2"/>
    <dgm:cxn modelId="{82799E86-0DD5-4EDF-BA47-42971BB9D36E}" type="presParOf" srcId="{F4C6366C-2070-41DE-ABFD-AB117392D8A1}" destId="{20D9895F-3E5A-4ADA-814D-F5FC02D3D865}" srcOrd="1" destOrd="0" presId="urn:microsoft.com/office/officeart/2005/8/layout/equation2"/>
    <dgm:cxn modelId="{A63E7A47-F535-4FCD-A165-B4FD75DC6ADF}" type="presParOf" srcId="{F4C6366C-2070-41DE-ABFD-AB117392D8A1}" destId="{6A48C7E4-90D6-49DF-BDDD-828C417182AD}" srcOrd="2" destOrd="0" presId="urn:microsoft.com/office/officeart/2005/8/layout/equation2"/>
    <dgm:cxn modelId="{616B42D0-2E2B-4629-919D-7A0A02909FBE}" type="presParOf" srcId="{F4C6366C-2070-41DE-ABFD-AB117392D8A1}" destId="{972D3D35-BC3D-4E7E-86A2-86C546D1D32B}" srcOrd="3" destOrd="0" presId="urn:microsoft.com/office/officeart/2005/8/layout/equation2"/>
    <dgm:cxn modelId="{A97FE14D-434E-45AD-B577-10F2AC591F1F}" type="presParOf" srcId="{F4C6366C-2070-41DE-ABFD-AB117392D8A1}" destId="{F253E55E-9D3F-41F6-B0D9-4FF16D8C9367}" srcOrd="4" destOrd="0" presId="urn:microsoft.com/office/officeart/2005/8/layout/equation2"/>
    <dgm:cxn modelId="{8DFC532C-E3F0-4CEE-85BB-AA8A80C5EDC1}" type="presParOf" srcId="{F4C6366C-2070-41DE-ABFD-AB117392D8A1}" destId="{D0F2E931-6D69-4D1F-8057-44DFDE3BF608}" srcOrd="5" destOrd="0" presId="urn:microsoft.com/office/officeart/2005/8/layout/equation2"/>
    <dgm:cxn modelId="{AF15FF19-BE0B-4D46-AC70-C7CD98A9395D}" type="presParOf" srcId="{F4C6366C-2070-41DE-ABFD-AB117392D8A1}" destId="{19DCED48-74A3-4864-883F-81664B52DEAC}" srcOrd="6" destOrd="0" presId="urn:microsoft.com/office/officeart/2005/8/layout/equation2"/>
    <dgm:cxn modelId="{58FBAE12-5D51-4E7A-B460-0FC81BC091D8}" type="presParOf" srcId="{F4C6366C-2070-41DE-ABFD-AB117392D8A1}" destId="{BE1CE677-EAB0-4795-A3D6-D8EE35E5CD30}" srcOrd="7" destOrd="0" presId="urn:microsoft.com/office/officeart/2005/8/layout/equation2"/>
    <dgm:cxn modelId="{BC3AD838-4BAC-467A-9119-B9AA7B477425}" type="presParOf" srcId="{F4C6366C-2070-41DE-ABFD-AB117392D8A1}" destId="{38E19184-441E-4BA5-B996-6873D7B851F1}" srcOrd="8" destOrd="0" presId="urn:microsoft.com/office/officeart/2005/8/layout/equation2"/>
    <dgm:cxn modelId="{CC3108C0-AE83-466E-9E39-561F4E6E61D0}" type="presParOf" srcId="{0F2271D0-77A6-487C-85B2-37031BF82A9C}" destId="{875C2FA3-8419-4A3A-9DE6-E922078D89BB}" srcOrd="1" destOrd="0" presId="urn:microsoft.com/office/officeart/2005/8/layout/equation2"/>
    <dgm:cxn modelId="{7235EE41-7DBB-473F-9BED-BB66FF79AAF4}" type="presParOf" srcId="{875C2FA3-8419-4A3A-9DE6-E922078D89BB}" destId="{BB63E934-090D-4AB1-9238-D52776E1B06F}" srcOrd="0" destOrd="0" presId="urn:microsoft.com/office/officeart/2005/8/layout/equation2"/>
    <dgm:cxn modelId="{9BD354BF-2298-4C96-BD84-9BB3AA7B365E}" type="presParOf" srcId="{0F2271D0-77A6-487C-85B2-37031BF82A9C}" destId="{178F2249-2E42-4104-A164-89F49A9C9474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CD9FC-617C-41B4-BCB4-24EE55D8BEF9}" type="doc">
      <dgm:prSet loTypeId="urn:microsoft.com/office/officeart/2005/8/layout/chevron2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1BF811F-10E8-4A15-BBC4-B21AB64D541A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8897171-0109-465E-B865-2B4F4294FA9F}" type="parTrans" cxnId="{7EFBE369-BEB7-495F-B9E7-B8F7824091F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2EAFD8E-1593-42C7-9376-02FD64833690}" type="sibTrans" cxnId="{7EFBE369-BEB7-495F-B9E7-B8F7824091F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4035FE5-7B84-4D11-8223-6AFFB41A6D2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Налог на прибыль организаций, налог на доходы физических лиц, налог взимаемый в связи с применением упрощенной системы налогообложения, единый сельскохозяйственный налог, налог взимаемый в связи с применением патентной системы налогообложения, акцизы на нефтепродукты, государственная пошлина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1473A57-8C5F-42EA-9A18-39BEE21FF9C4}" type="parTrans" cxnId="{D90FF2E1-4449-4228-B3BD-A964455EBC1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0D85180-7954-43BB-8668-5CBACE813FE6}" type="sibTrans" cxnId="{D90FF2E1-4449-4228-B3BD-A964455EBC1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B45D59B-5CC0-42A3-BDF0-7FC3320ABB0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E16F96-7663-49A6-BD5C-AFDCBBB78578}" type="parTrans" cxnId="{E2656AB8-D48F-45EF-9BB6-75B4740BFA5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CE637AA-EDFC-43A1-8892-B9D0F5E9F245}" type="sibTrans" cxnId="{E2656AB8-D48F-45EF-9BB6-75B4740BFA5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64AB755-679C-4286-BD0D-5C9C9F1BC7F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Доходы от использования муниципального имущества, штрафы, доходы от продажи муниципального имущества, доходы от оказания платных услуг, плата за негативное воздействие на окружающую среду, платежи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МУПов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482200E-D9D3-4CF3-B362-6F2D7F62B2B6}" type="parTrans" cxnId="{BF5F4F29-BBFF-486F-AA7A-A2112B0BF4F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5951338-E5EB-444A-8DA1-3CF67C3E259E}" type="sibTrans" cxnId="{BF5F4F29-BBFF-486F-AA7A-A2112B0BF4F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646BB8A-5E14-4CFB-B646-472B75AF011C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Безмозмездные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поступления</a:t>
          </a:r>
        </a:p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8B32576-1F1B-4BF3-888C-1BA70BEDE566}" type="parTrans" cxnId="{40095396-8DF0-45B4-BD80-FFBA1C7DF9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95D6F5-A802-4DE3-B557-820B8AC8037D}" type="sibTrans" cxnId="{40095396-8DF0-45B4-BD80-FFBA1C7DF9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765718E-B35B-479C-904C-6A5182540A7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дотации, субвенции, субсидии, иные межбюджетные трансферты, прочие безвозмездные поступления, доходы от возвратов остатков субсидий и субвенций прошлых лет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A47062F-7715-4A84-BC24-DE1E93C7E790}" type="parTrans" cxnId="{A10C3653-319A-4327-A0DF-2DB81B343DB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E194B86-FBAC-4EF7-8584-910B2FBA8D8F}" type="sibTrans" cxnId="{A10C3653-319A-4327-A0DF-2DB81B343DB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78A10A1-0590-42AB-8749-A50AC3D88E67}" type="pres">
      <dgm:prSet presAssocID="{CA0CD9FC-617C-41B4-BCB4-24EE55D8BE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95D705-1063-4E74-8CA4-25AC1AF099D2}" type="pres">
      <dgm:prSet presAssocID="{A1BF811F-10E8-4A15-BBC4-B21AB64D541A}" presName="composite" presStyleCnt="0"/>
      <dgm:spPr/>
      <dgm:t>
        <a:bodyPr/>
        <a:lstStyle/>
        <a:p>
          <a:endParaRPr lang="ru-RU"/>
        </a:p>
      </dgm:t>
    </dgm:pt>
    <dgm:pt modelId="{5EBA3C99-B358-46D2-80B0-4656E783D90C}" type="pres">
      <dgm:prSet presAssocID="{A1BF811F-10E8-4A15-BBC4-B21AB64D541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1D760-4258-4243-870E-B75CA131ED95}" type="pres">
      <dgm:prSet presAssocID="{A1BF811F-10E8-4A15-BBC4-B21AB64D541A}" presName="descendantText" presStyleLbl="alignAcc1" presStyleIdx="0" presStyleCnt="3" custScaleX="100457" custScaleY="150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64D64-5818-4194-946D-9064DB1392C2}" type="pres">
      <dgm:prSet presAssocID="{02EAFD8E-1593-42C7-9376-02FD64833690}" presName="sp" presStyleCnt="0"/>
      <dgm:spPr/>
      <dgm:t>
        <a:bodyPr/>
        <a:lstStyle/>
        <a:p>
          <a:endParaRPr lang="ru-RU"/>
        </a:p>
      </dgm:t>
    </dgm:pt>
    <dgm:pt modelId="{182F1280-B937-437F-A7F3-458A8E52E5AF}" type="pres">
      <dgm:prSet presAssocID="{2B45D59B-5CC0-42A3-BDF0-7FC3320ABB09}" presName="composite" presStyleCnt="0"/>
      <dgm:spPr/>
      <dgm:t>
        <a:bodyPr/>
        <a:lstStyle/>
        <a:p>
          <a:endParaRPr lang="ru-RU"/>
        </a:p>
      </dgm:t>
    </dgm:pt>
    <dgm:pt modelId="{A2CFEFE9-7521-41A3-8C40-3F7129EA4A9D}" type="pres">
      <dgm:prSet presAssocID="{2B45D59B-5CC0-42A3-BDF0-7FC3320ABB0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9A28B-B6A2-4229-B4B2-6D7E45F21110}" type="pres">
      <dgm:prSet presAssocID="{2B45D59B-5CC0-42A3-BDF0-7FC3320ABB0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5502F-F6E6-4F9A-A525-36092757A518}" type="pres">
      <dgm:prSet presAssocID="{9CE637AA-EDFC-43A1-8892-B9D0F5E9F245}" presName="sp" presStyleCnt="0"/>
      <dgm:spPr/>
      <dgm:t>
        <a:bodyPr/>
        <a:lstStyle/>
        <a:p>
          <a:endParaRPr lang="ru-RU"/>
        </a:p>
      </dgm:t>
    </dgm:pt>
    <dgm:pt modelId="{7BDBE72E-F7DF-40C6-A8E9-A7DD9EEEE338}" type="pres">
      <dgm:prSet presAssocID="{9646BB8A-5E14-4CFB-B646-472B75AF011C}" presName="composite" presStyleCnt="0"/>
      <dgm:spPr/>
      <dgm:t>
        <a:bodyPr/>
        <a:lstStyle/>
        <a:p>
          <a:endParaRPr lang="ru-RU"/>
        </a:p>
      </dgm:t>
    </dgm:pt>
    <dgm:pt modelId="{8D5FE20F-556C-4709-BB95-BEFFB64E2CD5}" type="pres">
      <dgm:prSet presAssocID="{9646BB8A-5E14-4CFB-B646-472B75AF011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8B2D4-5166-4982-BD3E-B32D93428E41}" type="pres">
      <dgm:prSet presAssocID="{9646BB8A-5E14-4CFB-B646-472B75AF011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0FF2E1-4449-4228-B3BD-A964455EBC14}" srcId="{A1BF811F-10E8-4A15-BBC4-B21AB64D541A}" destId="{14035FE5-7B84-4D11-8223-6AFFB41A6D29}" srcOrd="0" destOrd="0" parTransId="{41473A57-8C5F-42EA-9A18-39BEE21FF9C4}" sibTransId="{10D85180-7954-43BB-8668-5CBACE813FE6}"/>
    <dgm:cxn modelId="{6F01401D-4B64-444A-9EE7-BDAEAB73D309}" type="presOf" srcId="{2B45D59B-5CC0-42A3-BDF0-7FC3320ABB09}" destId="{A2CFEFE9-7521-41A3-8C40-3F7129EA4A9D}" srcOrd="0" destOrd="0" presId="urn:microsoft.com/office/officeart/2005/8/layout/chevron2"/>
    <dgm:cxn modelId="{900B7133-7F82-47AE-8565-E537E905BB6D}" type="presOf" srcId="{14035FE5-7B84-4D11-8223-6AFFB41A6D29}" destId="{F0C1D760-4258-4243-870E-B75CA131ED95}" srcOrd="0" destOrd="0" presId="urn:microsoft.com/office/officeart/2005/8/layout/chevron2"/>
    <dgm:cxn modelId="{467B6D34-29B7-4CA7-B20B-2A871AF883C9}" type="presOf" srcId="{6765718E-B35B-479C-904C-6A5182540A78}" destId="{82B8B2D4-5166-4982-BD3E-B32D93428E41}" srcOrd="0" destOrd="0" presId="urn:microsoft.com/office/officeart/2005/8/layout/chevron2"/>
    <dgm:cxn modelId="{40095396-8DF0-45B4-BD80-FFBA1C7DF983}" srcId="{CA0CD9FC-617C-41B4-BCB4-24EE55D8BEF9}" destId="{9646BB8A-5E14-4CFB-B646-472B75AF011C}" srcOrd="2" destOrd="0" parTransId="{48B32576-1F1B-4BF3-888C-1BA70BEDE566}" sibTransId="{2E95D6F5-A802-4DE3-B557-820B8AC8037D}"/>
    <dgm:cxn modelId="{C8F4E2C6-E0AF-4978-A502-496ACB7C8A1E}" type="presOf" srcId="{A1BF811F-10E8-4A15-BBC4-B21AB64D541A}" destId="{5EBA3C99-B358-46D2-80B0-4656E783D90C}" srcOrd="0" destOrd="0" presId="urn:microsoft.com/office/officeart/2005/8/layout/chevron2"/>
    <dgm:cxn modelId="{A10C3653-319A-4327-A0DF-2DB81B343DB8}" srcId="{9646BB8A-5E14-4CFB-B646-472B75AF011C}" destId="{6765718E-B35B-479C-904C-6A5182540A78}" srcOrd="0" destOrd="0" parTransId="{DA47062F-7715-4A84-BC24-DE1E93C7E790}" sibTransId="{AE194B86-FBAC-4EF7-8584-910B2FBA8D8F}"/>
    <dgm:cxn modelId="{3DF3685D-AC76-4F5C-98FE-ACE954B83744}" type="presOf" srcId="{B64AB755-679C-4286-BD0D-5C9C9F1BC7FC}" destId="{1839A28B-B6A2-4229-B4B2-6D7E45F21110}" srcOrd="0" destOrd="0" presId="urn:microsoft.com/office/officeart/2005/8/layout/chevron2"/>
    <dgm:cxn modelId="{BF5F4F29-BBFF-486F-AA7A-A2112B0BF4FB}" srcId="{2B45D59B-5CC0-42A3-BDF0-7FC3320ABB09}" destId="{B64AB755-679C-4286-BD0D-5C9C9F1BC7FC}" srcOrd="0" destOrd="0" parTransId="{D482200E-D9D3-4CF3-B362-6F2D7F62B2B6}" sibTransId="{45951338-E5EB-444A-8DA1-3CF67C3E259E}"/>
    <dgm:cxn modelId="{E2656AB8-D48F-45EF-9BB6-75B4740BFA5F}" srcId="{CA0CD9FC-617C-41B4-BCB4-24EE55D8BEF9}" destId="{2B45D59B-5CC0-42A3-BDF0-7FC3320ABB09}" srcOrd="1" destOrd="0" parTransId="{7EE16F96-7663-49A6-BD5C-AFDCBBB78578}" sibTransId="{9CE637AA-EDFC-43A1-8892-B9D0F5E9F245}"/>
    <dgm:cxn modelId="{4D2232B7-E945-432D-9C57-5B786B464170}" type="presOf" srcId="{CA0CD9FC-617C-41B4-BCB4-24EE55D8BEF9}" destId="{178A10A1-0590-42AB-8749-A50AC3D88E67}" srcOrd="0" destOrd="0" presId="urn:microsoft.com/office/officeart/2005/8/layout/chevron2"/>
    <dgm:cxn modelId="{7EFBE369-BEB7-495F-B9E7-B8F7824091FF}" srcId="{CA0CD9FC-617C-41B4-BCB4-24EE55D8BEF9}" destId="{A1BF811F-10E8-4A15-BBC4-B21AB64D541A}" srcOrd="0" destOrd="0" parTransId="{48897171-0109-465E-B865-2B4F4294FA9F}" sibTransId="{02EAFD8E-1593-42C7-9376-02FD64833690}"/>
    <dgm:cxn modelId="{09F7AAC1-B51A-4FDA-BA5C-4C718DBAE005}" type="presOf" srcId="{9646BB8A-5E14-4CFB-B646-472B75AF011C}" destId="{8D5FE20F-556C-4709-BB95-BEFFB64E2CD5}" srcOrd="0" destOrd="0" presId="urn:microsoft.com/office/officeart/2005/8/layout/chevron2"/>
    <dgm:cxn modelId="{7AC02637-C585-4EB2-839B-9F963A2E2F2C}" type="presParOf" srcId="{178A10A1-0590-42AB-8749-A50AC3D88E67}" destId="{4695D705-1063-4E74-8CA4-25AC1AF099D2}" srcOrd="0" destOrd="0" presId="urn:microsoft.com/office/officeart/2005/8/layout/chevron2"/>
    <dgm:cxn modelId="{FE54B3EB-3EEB-495F-B355-3BA302E7F6D2}" type="presParOf" srcId="{4695D705-1063-4E74-8CA4-25AC1AF099D2}" destId="{5EBA3C99-B358-46D2-80B0-4656E783D90C}" srcOrd="0" destOrd="0" presId="urn:microsoft.com/office/officeart/2005/8/layout/chevron2"/>
    <dgm:cxn modelId="{7EF2EE54-1004-45D4-9499-924C3E3ECB12}" type="presParOf" srcId="{4695D705-1063-4E74-8CA4-25AC1AF099D2}" destId="{F0C1D760-4258-4243-870E-B75CA131ED95}" srcOrd="1" destOrd="0" presId="urn:microsoft.com/office/officeart/2005/8/layout/chevron2"/>
    <dgm:cxn modelId="{B7C07D85-F0B5-480A-A237-580DD2D6E96A}" type="presParOf" srcId="{178A10A1-0590-42AB-8749-A50AC3D88E67}" destId="{C4164D64-5818-4194-946D-9064DB1392C2}" srcOrd="1" destOrd="0" presId="urn:microsoft.com/office/officeart/2005/8/layout/chevron2"/>
    <dgm:cxn modelId="{5F07F7CD-E596-4C3C-A34B-065EEC49F3EB}" type="presParOf" srcId="{178A10A1-0590-42AB-8749-A50AC3D88E67}" destId="{182F1280-B937-437F-A7F3-458A8E52E5AF}" srcOrd="2" destOrd="0" presId="urn:microsoft.com/office/officeart/2005/8/layout/chevron2"/>
    <dgm:cxn modelId="{8CFCB6D9-34B4-45B4-8132-1941F3D6CADE}" type="presParOf" srcId="{182F1280-B937-437F-A7F3-458A8E52E5AF}" destId="{A2CFEFE9-7521-41A3-8C40-3F7129EA4A9D}" srcOrd="0" destOrd="0" presId="urn:microsoft.com/office/officeart/2005/8/layout/chevron2"/>
    <dgm:cxn modelId="{3F2B785F-3425-4CE5-B47D-8A0E4D052C81}" type="presParOf" srcId="{182F1280-B937-437F-A7F3-458A8E52E5AF}" destId="{1839A28B-B6A2-4229-B4B2-6D7E45F21110}" srcOrd="1" destOrd="0" presId="urn:microsoft.com/office/officeart/2005/8/layout/chevron2"/>
    <dgm:cxn modelId="{AD583E76-E506-4BDD-A5E7-C28B07115ED4}" type="presParOf" srcId="{178A10A1-0590-42AB-8749-A50AC3D88E67}" destId="{B775502F-F6E6-4F9A-A525-36092757A518}" srcOrd="3" destOrd="0" presId="urn:microsoft.com/office/officeart/2005/8/layout/chevron2"/>
    <dgm:cxn modelId="{3B630E1B-A11F-4838-9D94-1190B601AC45}" type="presParOf" srcId="{178A10A1-0590-42AB-8749-A50AC3D88E67}" destId="{7BDBE72E-F7DF-40C6-A8E9-A7DD9EEEE338}" srcOrd="4" destOrd="0" presId="urn:microsoft.com/office/officeart/2005/8/layout/chevron2"/>
    <dgm:cxn modelId="{5F472308-4272-424D-93D7-683D0133FB80}" type="presParOf" srcId="{7BDBE72E-F7DF-40C6-A8E9-A7DD9EEEE338}" destId="{8D5FE20F-556C-4709-BB95-BEFFB64E2CD5}" srcOrd="0" destOrd="0" presId="urn:microsoft.com/office/officeart/2005/8/layout/chevron2"/>
    <dgm:cxn modelId="{E961793E-EFBB-48B4-A467-190233B6B6FD}" type="presParOf" srcId="{7BDBE72E-F7DF-40C6-A8E9-A7DD9EEEE338}" destId="{82B8B2D4-5166-4982-BD3E-B32D93428E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AE29D1-62F4-4B0D-9013-90F3F0DB41F9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30243E8-DEDA-4611-919C-1A16126C0CDC}">
      <dgm:prSet phldrT="[Текст]" custT="1"/>
      <dgm:spPr/>
      <dgm:t>
        <a:bodyPr/>
        <a:lstStyle/>
        <a:p>
          <a:r>
            <a:rPr lang="ru-RU" sz="5600" dirty="0" smtClean="0">
              <a:latin typeface="Times New Roman" pitchFamily="18" charset="0"/>
              <a:cs typeface="Times New Roman" pitchFamily="18" charset="0"/>
            </a:rPr>
            <a:t>Доходы </a:t>
          </a:r>
          <a:r>
            <a:rPr lang="ru-RU" sz="4800" dirty="0" smtClean="0">
              <a:latin typeface="Times New Roman" pitchFamily="18" charset="0"/>
              <a:cs typeface="Times New Roman" pitchFamily="18" charset="0"/>
            </a:rPr>
            <a:t>бюджета</a:t>
          </a:r>
          <a:endParaRPr lang="ru-RU" sz="4800" dirty="0">
            <a:latin typeface="Times New Roman" pitchFamily="18" charset="0"/>
            <a:cs typeface="Times New Roman" pitchFamily="18" charset="0"/>
          </a:endParaRPr>
        </a:p>
      </dgm:t>
    </dgm:pt>
    <dgm:pt modelId="{9E6BD97B-CB0E-4F78-BA47-8347935A371C}" type="parTrans" cxnId="{0DE1066B-23EB-4230-8B20-8F0D0A28E392}">
      <dgm:prSet/>
      <dgm:spPr/>
      <dgm:t>
        <a:bodyPr/>
        <a:lstStyle/>
        <a:p>
          <a:endParaRPr lang="ru-RU"/>
        </a:p>
      </dgm:t>
    </dgm:pt>
    <dgm:pt modelId="{C6B7CFE8-3186-47B8-ADB9-2A36DD41E387}" type="sibTrans" cxnId="{0DE1066B-23EB-4230-8B20-8F0D0A28E392}">
      <dgm:prSet/>
      <dgm:spPr/>
      <dgm:t>
        <a:bodyPr/>
        <a:lstStyle/>
        <a:p>
          <a:endParaRPr lang="ru-RU"/>
        </a:p>
      </dgm:t>
    </dgm:pt>
    <dgm:pt modelId="{149E0783-E691-470A-A468-FB2B8BF5AA7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Налоговые доходы – 780,3 млн. руб.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FD83A09-1866-4537-B8D3-4D4C13060FDA}" type="parTrans" cxnId="{A4E4788F-510A-447F-A8A8-920CC209F4CB}">
      <dgm:prSet/>
      <dgm:spPr/>
      <dgm:t>
        <a:bodyPr/>
        <a:lstStyle/>
        <a:p>
          <a:endParaRPr lang="ru-RU" dirty="0"/>
        </a:p>
      </dgm:t>
    </dgm:pt>
    <dgm:pt modelId="{71463C3E-5777-407B-90AC-49195B7A6FDA}" type="sibTrans" cxnId="{A4E4788F-510A-447F-A8A8-920CC209F4CB}">
      <dgm:prSet/>
      <dgm:spPr/>
      <dgm:t>
        <a:bodyPr/>
        <a:lstStyle/>
        <a:p>
          <a:endParaRPr lang="ru-RU"/>
        </a:p>
      </dgm:t>
    </dgm:pt>
    <dgm:pt modelId="{7704B5FE-BB0F-4A6F-820B-1BA28F52DE9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Неналоговые доходы – 105,5 млн. руб.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D965F05-0082-48C6-B7AF-8D9C34727A76}" type="parTrans" cxnId="{5C7C3EFB-0846-4C38-9254-68FDFD29FEA0}">
      <dgm:prSet/>
      <dgm:spPr/>
      <dgm:t>
        <a:bodyPr/>
        <a:lstStyle/>
        <a:p>
          <a:endParaRPr lang="ru-RU" dirty="0"/>
        </a:p>
      </dgm:t>
    </dgm:pt>
    <dgm:pt modelId="{A272F1A4-AB86-4795-8A3F-6D7BDA346E8A}" type="sibTrans" cxnId="{5C7C3EFB-0846-4C38-9254-68FDFD29FEA0}">
      <dgm:prSet/>
      <dgm:spPr/>
      <dgm:t>
        <a:bodyPr/>
        <a:lstStyle/>
        <a:p>
          <a:endParaRPr lang="ru-RU"/>
        </a:p>
      </dgm:t>
    </dgm:pt>
    <dgm:pt modelId="{187431F7-D3D2-45F1-A37C-D4E68BC2774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Безвозмездные поступления из других уровней бюджетной системы – 1607,2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ADCE6E6-B381-4DDF-8FE6-2E07AA778C30}" type="parTrans" cxnId="{A7AFBC55-7F2D-4BB1-A0EA-8C87B6C77E3E}">
      <dgm:prSet/>
      <dgm:spPr/>
      <dgm:t>
        <a:bodyPr/>
        <a:lstStyle/>
        <a:p>
          <a:endParaRPr lang="ru-RU" dirty="0"/>
        </a:p>
      </dgm:t>
    </dgm:pt>
    <dgm:pt modelId="{73E86E81-6E7A-4C72-8B0A-0F8987D2CD6F}" type="sibTrans" cxnId="{A7AFBC55-7F2D-4BB1-A0EA-8C87B6C77E3E}">
      <dgm:prSet/>
      <dgm:spPr/>
      <dgm:t>
        <a:bodyPr/>
        <a:lstStyle/>
        <a:p>
          <a:endParaRPr lang="ru-RU"/>
        </a:p>
      </dgm:t>
    </dgm:pt>
    <dgm:pt modelId="{89937A24-7F48-47A1-92A0-B5C5EBF87F01}" type="pres">
      <dgm:prSet presAssocID="{E9AE29D1-62F4-4B0D-9013-90F3F0DB41F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968FDB-929F-4143-8336-6FFC9D7410AF}" type="pres">
      <dgm:prSet presAssocID="{B30243E8-DEDA-4611-919C-1A16126C0CDC}" presName="root1" presStyleCnt="0"/>
      <dgm:spPr/>
      <dgm:t>
        <a:bodyPr/>
        <a:lstStyle/>
        <a:p>
          <a:endParaRPr lang="ru-RU"/>
        </a:p>
      </dgm:t>
    </dgm:pt>
    <dgm:pt modelId="{619AD098-A9CC-4A4E-9722-983B224C1012}" type="pres">
      <dgm:prSet presAssocID="{B30243E8-DEDA-4611-919C-1A16126C0CDC}" presName="LevelOneTextNode" presStyleLbl="node0" presStyleIdx="0" presStyleCnt="1" custScaleY="965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DCD159-0B1E-40EA-AF9B-F2DE1BA3FF85}" type="pres">
      <dgm:prSet presAssocID="{B30243E8-DEDA-4611-919C-1A16126C0CDC}" presName="level2hierChild" presStyleCnt="0"/>
      <dgm:spPr/>
      <dgm:t>
        <a:bodyPr/>
        <a:lstStyle/>
        <a:p>
          <a:endParaRPr lang="ru-RU"/>
        </a:p>
      </dgm:t>
    </dgm:pt>
    <dgm:pt modelId="{A306F9C5-07FF-4964-9A3D-3F1634BBDB3E}" type="pres">
      <dgm:prSet presAssocID="{DFD83A09-1866-4537-B8D3-4D4C13060FDA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F5DF38CF-31A3-4E3B-8A3F-873E674925DE}" type="pres">
      <dgm:prSet presAssocID="{DFD83A09-1866-4537-B8D3-4D4C13060FDA}" presName="connTx" presStyleLbl="parChTrans1D2" presStyleIdx="0" presStyleCnt="3"/>
      <dgm:spPr/>
      <dgm:t>
        <a:bodyPr/>
        <a:lstStyle/>
        <a:p>
          <a:endParaRPr lang="ru-RU"/>
        </a:p>
      </dgm:t>
    </dgm:pt>
    <dgm:pt modelId="{F777D3F3-9FA9-4446-8DB0-5C517060DAB7}" type="pres">
      <dgm:prSet presAssocID="{149E0783-E691-470A-A468-FB2B8BF5AA74}" presName="root2" presStyleCnt="0"/>
      <dgm:spPr/>
      <dgm:t>
        <a:bodyPr/>
        <a:lstStyle/>
        <a:p>
          <a:endParaRPr lang="ru-RU"/>
        </a:p>
      </dgm:t>
    </dgm:pt>
    <dgm:pt modelId="{71636D87-063C-471D-9954-F9BCD4BE732E}" type="pres">
      <dgm:prSet presAssocID="{149E0783-E691-470A-A468-FB2B8BF5AA74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045C6C-F7CD-4AFD-9B0C-F487354E15A7}" type="pres">
      <dgm:prSet presAssocID="{149E0783-E691-470A-A468-FB2B8BF5AA74}" presName="level3hierChild" presStyleCnt="0"/>
      <dgm:spPr/>
      <dgm:t>
        <a:bodyPr/>
        <a:lstStyle/>
        <a:p>
          <a:endParaRPr lang="ru-RU"/>
        </a:p>
      </dgm:t>
    </dgm:pt>
    <dgm:pt modelId="{22455721-1CEA-4DCC-BB51-DA13421A4086}" type="pres">
      <dgm:prSet presAssocID="{BD965F05-0082-48C6-B7AF-8D9C34727A7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5CCCC4F9-5163-423D-A3A9-78CF073C6687}" type="pres">
      <dgm:prSet presAssocID="{BD965F05-0082-48C6-B7AF-8D9C34727A7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69F58AB8-51C0-4275-A219-1D53F2B77A4A}" type="pres">
      <dgm:prSet presAssocID="{7704B5FE-BB0F-4A6F-820B-1BA28F52DE90}" presName="root2" presStyleCnt="0"/>
      <dgm:spPr/>
      <dgm:t>
        <a:bodyPr/>
        <a:lstStyle/>
        <a:p>
          <a:endParaRPr lang="ru-RU"/>
        </a:p>
      </dgm:t>
    </dgm:pt>
    <dgm:pt modelId="{B1FBD795-EC2E-4185-B9AF-2D0D4F7745C9}" type="pres">
      <dgm:prSet presAssocID="{7704B5FE-BB0F-4A6F-820B-1BA28F52DE9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8B4810-87D2-43CC-9A08-8DD8DB49C1A8}" type="pres">
      <dgm:prSet presAssocID="{7704B5FE-BB0F-4A6F-820B-1BA28F52DE90}" presName="level3hierChild" presStyleCnt="0"/>
      <dgm:spPr/>
      <dgm:t>
        <a:bodyPr/>
        <a:lstStyle/>
        <a:p>
          <a:endParaRPr lang="ru-RU"/>
        </a:p>
      </dgm:t>
    </dgm:pt>
    <dgm:pt modelId="{828790FD-8358-4B8B-8254-885ACBEEAB44}" type="pres">
      <dgm:prSet presAssocID="{8ADCE6E6-B381-4DDF-8FE6-2E07AA778C30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41824FCA-B59B-4FB6-A5F9-0DA1462D5B7D}" type="pres">
      <dgm:prSet presAssocID="{8ADCE6E6-B381-4DDF-8FE6-2E07AA778C3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EE157FB6-4149-4BFA-B7EC-E8C9A90033AF}" type="pres">
      <dgm:prSet presAssocID="{187431F7-D3D2-45F1-A37C-D4E68BC27743}" presName="root2" presStyleCnt="0"/>
      <dgm:spPr/>
      <dgm:t>
        <a:bodyPr/>
        <a:lstStyle/>
        <a:p>
          <a:endParaRPr lang="ru-RU"/>
        </a:p>
      </dgm:t>
    </dgm:pt>
    <dgm:pt modelId="{233C79C4-884B-4FF9-9DBC-E95C3D5CE3F9}" type="pres">
      <dgm:prSet presAssocID="{187431F7-D3D2-45F1-A37C-D4E68BC2774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DE1B6-20FC-4807-A0D7-2CAED6C13A2A}" type="pres">
      <dgm:prSet presAssocID="{187431F7-D3D2-45F1-A37C-D4E68BC27743}" presName="level3hierChild" presStyleCnt="0"/>
      <dgm:spPr/>
      <dgm:t>
        <a:bodyPr/>
        <a:lstStyle/>
        <a:p>
          <a:endParaRPr lang="ru-RU"/>
        </a:p>
      </dgm:t>
    </dgm:pt>
  </dgm:ptLst>
  <dgm:cxnLst>
    <dgm:cxn modelId="{A4E4788F-510A-447F-A8A8-920CC209F4CB}" srcId="{B30243E8-DEDA-4611-919C-1A16126C0CDC}" destId="{149E0783-E691-470A-A468-FB2B8BF5AA74}" srcOrd="0" destOrd="0" parTransId="{DFD83A09-1866-4537-B8D3-4D4C13060FDA}" sibTransId="{71463C3E-5777-407B-90AC-49195B7A6FDA}"/>
    <dgm:cxn modelId="{871DA6C8-6247-403E-B25B-71385202268D}" type="presOf" srcId="{149E0783-E691-470A-A468-FB2B8BF5AA74}" destId="{71636D87-063C-471D-9954-F9BCD4BE732E}" srcOrd="0" destOrd="0" presId="urn:microsoft.com/office/officeart/2008/layout/HorizontalMultiLevelHierarchy"/>
    <dgm:cxn modelId="{0DE1066B-23EB-4230-8B20-8F0D0A28E392}" srcId="{E9AE29D1-62F4-4B0D-9013-90F3F0DB41F9}" destId="{B30243E8-DEDA-4611-919C-1A16126C0CDC}" srcOrd="0" destOrd="0" parTransId="{9E6BD97B-CB0E-4F78-BA47-8347935A371C}" sibTransId="{C6B7CFE8-3186-47B8-ADB9-2A36DD41E387}"/>
    <dgm:cxn modelId="{A7AFBC55-7F2D-4BB1-A0EA-8C87B6C77E3E}" srcId="{B30243E8-DEDA-4611-919C-1A16126C0CDC}" destId="{187431F7-D3D2-45F1-A37C-D4E68BC27743}" srcOrd="2" destOrd="0" parTransId="{8ADCE6E6-B381-4DDF-8FE6-2E07AA778C30}" sibTransId="{73E86E81-6E7A-4C72-8B0A-0F8987D2CD6F}"/>
    <dgm:cxn modelId="{8BD53201-39D7-45EA-B687-2D05B6FBCB8E}" type="presOf" srcId="{E9AE29D1-62F4-4B0D-9013-90F3F0DB41F9}" destId="{89937A24-7F48-47A1-92A0-B5C5EBF87F01}" srcOrd="0" destOrd="0" presId="urn:microsoft.com/office/officeart/2008/layout/HorizontalMultiLevelHierarchy"/>
    <dgm:cxn modelId="{677255A5-CDC1-4B0E-8F3D-40F840530B57}" type="presOf" srcId="{DFD83A09-1866-4537-B8D3-4D4C13060FDA}" destId="{A306F9C5-07FF-4964-9A3D-3F1634BBDB3E}" srcOrd="0" destOrd="0" presId="urn:microsoft.com/office/officeart/2008/layout/HorizontalMultiLevelHierarchy"/>
    <dgm:cxn modelId="{5C7C3EFB-0846-4C38-9254-68FDFD29FEA0}" srcId="{B30243E8-DEDA-4611-919C-1A16126C0CDC}" destId="{7704B5FE-BB0F-4A6F-820B-1BA28F52DE90}" srcOrd="1" destOrd="0" parTransId="{BD965F05-0082-48C6-B7AF-8D9C34727A76}" sibTransId="{A272F1A4-AB86-4795-8A3F-6D7BDA346E8A}"/>
    <dgm:cxn modelId="{538F7086-C494-4105-A44B-B189253856BE}" type="presOf" srcId="{8ADCE6E6-B381-4DDF-8FE6-2E07AA778C30}" destId="{41824FCA-B59B-4FB6-A5F9-0DA1462D5B7D}" srcOrd="1" destOrd="0" presId="urn:microsoft.com/office/officeart/2008/layout/HorizontalMultiLevelHierarchy"/>
    <dgm:cxn modelId="{9257298F-F7AF-4A5F-BDCA-779D19FE5C15}" type="presOf" srcId="{DFD83A09-1866-4537-B8D3-4D4C13060FDA}" destId="{F5DF38CF-31A3-4E3B-8A3F-873E674925DE}" srcOrd="1" destOrd="0" presId="urn:microsoft.com/office/officeart/2008/layout/HorizontalMultiLevelHierarchy"/>
    <dgm:cxn modelId="{62CF5173-4CC4-481F-BD11-C0E49FC860EA}" type="presOf" srcId="{B30243E8-DEDA-4611-919C-1A16126C0CDC}" destId="{619AD098-A9CC-4A4E-9722-983B224C1012}" srcOrd="0" destOrd="0" presId="urn:microsoft.com/office/officeart/2008/layout/HorizontalMultiLevelHierarchy"/>
    <dgm:cxn modelId="{1671751F-FE9E-4596-A9B9-3E9CD4ED980C}" type="presOf" srcId="{7704B5FE-BB0F-4A6F-820B-1BA28F52DE90}" destId="{B1FBD795-EC2E-4185-B9AF-2D0D4F7745C9}" srcOrd="0" destOrd="0" presId="urn:microsoft.com/office/officeart/2008/layout/HorizontalMultiLevelHierarchy"/>
    <dgm:cxn modelId="{D02C0CBF-2371-4FC9-B790-90FADBD7ABE8}" type="presOf" srcId="{BD965F05-0082-48C6-B7AF-8D9C34727A76}" destId="{22455721-1CEA-4DCC-BB51-DA13421A4086}" srcOrd="0" destOrd="0" presId="urn:microsoft.com/office/officeart/2008/layout/HorizontalMultiLevelHierarchy"/>
    <dgm:cxn modelId="{FD1BE622-5F4E-4ED6-83E5-41361C6A7DAA}" type="presOf" srcId="{BD965F05-0082-48C6-B7AF-8D9C34727A76}" destId="{5CCCC4F9-5163-423D-A3A9-78CF073C6687}" srcOrd="1" destOrd="0" presId="urn:microsoft.com/office/officeart/2008/layout/HorizontalMultiLevelHierarchy"/>
    <dgm:cxn modelId="{934B728B-3079-48E5-8015-13F26E7B41CF}" type="presOf" srcId="{8ADCE6E6-B381-4DDF-8FE6-2E07AA778C30}" destId="{828790FD-8358-4B8B-8254-885ACBEEAB44}" srcOrd="0" destOrd="0" presId="urn:microsoft.com/office/officeart/2008/layout/HorizontalMultiLevelHierarchy"/>
    <dgm:cxn modelId="{A2A9FD64-BBF0-453C-9ADD-95D9BB116B99}" type="presOf" srcId="{187431F7-D3D2-45F1-A37C-D4E68BC27743}" destId="{233C79C4-884B-4FF9-9DBC-E95C3D5CE3F9}" srcOrd="0" destOrd="0" presId="urn:microsoft.com/office/officeart/2008/layout/HorizontalMultiLevelHierarchy"/>
    <dgm:cxn modelId="{4304692E-E80D-4B47-B0D8-1B9001C60FF2}" type="presParOf" srcId="{89937A24-7F48-47A1-92A0-B5C5EBF87F01}" destId="{8F968FDB-929F-4143-8336-6FFC9D7410AF}" srcOrd="0" destOrd="0" presId="urn:microsoft.com/office/officeart/2008/layout/HorizontalMultiLevelHierarchy"/>
    <dgm:cxn modelId="{15B88D3F-1E28-4677-A0F1-1BD85203387D}" type="presParOf" srcId="{8F968FDB-929F-4143-8336-6FFC9D7410AF}" destId="{619AD098-A9CC-4A4E-9722-983B224C1012}" srcOrd="0" destOrd="0" presId="urn:microsoft.com/office/officeart/2008/layout/HorizontalMultiLevelHierarchy"/>
    <dgm:cxn modelId="{FD957574-9D42-48C2-A328-1425ED52371C}" type="presParOf" srcId="{8F968FDB-929F-4143-8336-6FFC9D7410AF}" destId="{1ADCD159-0B1E-40EA-AF9B-F2DE1BA3FF85}" srcOrd="1" destOrd="0" presId="urn:microsoft.com/office/officeart/2008/layout/HorizontalMultiLevelHierarchy"/>
    <dgm:cxn modelId="{B93CE9C5-A54E-4A61-BAA1-16463DDBE94D}" type="presParOf" srcId="{1ADCD159-0B1E-40EA-AF9B-F2DE1BA3FF85}" destId="{A306F9C5-07FF-4964-9A3D-3F1634BBDB3E}" srcOrd="0" destOrd="0" presId="urn:microsoft.com/office/officeart/2008/layout/HorizontalMultiLevelHierarchy"/>
    <dgm:cxn modelId="{4CE97AF2-F7B4-4C69-A2A8-1B1439E0F6DB}" type="presParOf" srcId="{A306F9C5-07FF-4964-9A3D-3F1634BBDB3E}" destId="{F5DF38CF-31A3-4E3B-8A3F-873E674925DE}" srcOrd="0" destOrd="0" presId="urn:microsoft.com/office/officeart/2008/layout/HorizontalMultiLevelHierarchy"/>
    <dgm:cxn modelId="{BBC25029-4EE5-4EF7-80CE-141B3BD5E7FC}" type="presParOf" srcId="{1ADCD159-0B1E-40EA-AF9B-F2DE1BA3FF85}" destId="{F777D3F3-9FA9-4446-8DB0-5C517060DAB7}" srcOrd="1" destOrd="0" presId="urn:microsoft.com/office/officeart/2008/layout/HorizontalMultiLevelHierarchy"/>
    <dgm:cxn modelId="{CE0DFDF6-35E0-4F4F-8F83-66A84324EFB0}" type="presParOf" srcId="{F777D3F3-9FA9-4446-8DB0-5C517060DAB7}" destId="{71636D87-063C-471D-9954-F9BCD4BE732E}" srcOrd="0" destOrd="0" presId="urn:microsoft.com/office/officeart/2008/layout/HorizontalMultiLevelHierarchy"/>
    <dgm:cxn modelId="{F107E11D-4F53-4452-97F6-FA2B5B5BA177}" type="presParOf" srcId="{F777D3F3-9FA9-4446-8DB0-5C517060DAB7}" destId="{D6045C6C-F7CD-4AFD-9B0C-F487354E15A7}" srcOrd="1" destOrd="0" presId="urn:microsoft.com/office/officeart/2008/layout/HorizontalMultiLevelHierarchy"/>
    <dgm:cxn modelId="{D40367F2-1B74-498C-9354-984CE45C52B2}" type="presParOf" srcId="{1ADCD159-0B1E-40EA-AF9B-F2DE1BA3FF85}" destId="{22455721-1CEA-4DCC-BB51-DA13421A4086}" srcOrd="2" destOrd="0" presId="urn:microsoft.com/office/officeart/2008/layout/HorizontalMultiLevelHierarchy"/>
    <dgm:cxn modelId="{A54B2761-467B-4826-9385-4172ECEE68FF}" type="presParOf" srcId="{22455721-1CEA-4DCC-BB51-DA13421A4086}" destId="{5CCCC4F9-5163-423D-A3A9-78CF073C6687}" srcOrd="0" destOrd="0" presId="urn:microsoft.com/office/officeart/2008/layout/HorizontalMultiLevelHierarchy"/>
    <dgm:cxn modelId="{B163374F-6A1F-43C2-B680-C798145F3CE7}" type="presParOf" srcId="{1ADCD159-0B1E-40EA-AF9B-F2DE1BA3FF85}" destId="{69F58AB8-51C0-4275-A219-1D53F2B77A4A}" srcOrd="3" destOrd="0" presId="urn:microsoft.com/office/officeart/2008/layout/HorizontalMultiLevelHierarchy"/>
    <dgm:cxn modelId="{5E96C3F2-C400-4786-B015-3645B1728EF7}" type="presParOf" srcId="{69F58AB8-51C0-4275-A219-1D53F2B77A4A}" destId="{B1FBD795-EC2E-4185-B9AF-2D0D4F7745C9}" srcOrd="0" destOrd="0" presId="urn:microsoft.com/office/officeart/2008/layout/HorizontalMultiLevelHierarchy"/>
    <dgm:cxn modelId="{984C5D34-95C9-4327-A55F-9699A45D35E5}" type="presParOf" srcId="{69F58AB8-51C0-4275-A219-1D53F2B77A4A}" destId="{A48B4810-87D2-43CC-9A08-8DD8DB49C1A8}" srcOrd="1" destOrd="0" presId="urn:microsoft.com/office/officeart/2008/layout/HorizontalMultiLevelHierarchy"/>
    <dgm:cxn modelId="{EA334302-C27E-4A64-814C-D8B42BA1E0BA}" type="presParOf" srcId="{1ADCD159-0B1E-40EA-AF9B-F2DE1BA3FF85}" destId="{828790FD-8358-4B8B-8254-885ACBEEAB44}" srcOrd="4" destOrd="0" presId="urn:microsoft.com/office/officeart/2008/layout/HorizontalMultiLevelHierarchy"/>
    <dgm:cxn modelId="{F92B3C41-DFDF-4D8A-B394-838DA8F8CBAD}" type="presParOf" srcId="{828790FD-8358-4B8B-8254-885ACBEEAB44}" destId="{41824FCA-B59B-4FB6-A5F9-0DA1462D5B7D}" srcOrd="0" destOrd="0" presId="urn:microsoft.com/office/officeart/2008/layout/HorizontalMultiLevelHierarchy"/>
    <dgm:cxn modelId="{B83091A9-C839-45B7-8B9C-6B8A85B5827E}" type="presParOf" srcId="{1ADCD159-0B1E-40EA-AF9B-F2DE1BA3FF85}" destId="{EE157FB6-4149-4BFA-B7EC-E8C9A90033AF}" srcOrd="5" destOrd="0" presId="urn:microsoft.com/office/officeart/2008/layout/HorizontalMultiLevelHierarchy"/>
    <dgm:cxn modelId="{DCC9A099-E115-4F46-91A4-9DDC5C4881D0}" type="presParOf" srcId="{EE157FB6-4149-4BFA-B7EC-E8C9A90033AF}" destId="{233C79C4-884B-4FF9-9DBC-E95C3D5CE3F9}" srcOrd="0" destOrd="0" presId="urn:microsoft.com/office/officeart/2008/layout/HorizontalMultiLevelHierarchy"/>
    <dgm:cxn modelId="{13F78B44-3D31-4BD8-A239-EB179E4DFB2E}" type="presParOf" srcId="{EE157FB6-4149-4BFA-B7EC-E8C9A90033AF}" destId="{571DE1B6-20FC-4807-A0D7-2CAED6C13A2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EF0587-3D01-4B73-A6F8-E614788E6971}" type="doc">
      <dgm:prSet loTypeId="urn:microsoft.com/office/officeart/2005/8/layout/hierarchy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A49A8D0-582F-4D93-AC59-3AC13244AB56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НДФЛ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1C4E66A8-2BF6-433F-8ADC-1AC3CA1DEBD8}" type="parTrans" cxnId="{5C79899E-52D5-4D85-AE49-F5E2D25DB50B}">
      <dgm:prSet/>
      <dgm:spPr/>
      <dgm:t>
        <a:bodyPr/>
        <a:lstStyle/>
        <a:p>
          <a:endParaRPr lang="ru-RU"/>
        </a:p>
      </dgm:t>
    </dgm:pt>
    <dgm:pt modelId="{118B5CF8-12B5-4793-80A8-DE95C691532E}" type="sibTrans" cxnId="{5C79899E-52D5-4D85-AE49-F5E2D25DB50B}">
      <dgm:prSet/>
      <dgm:spPr/>
      <dgm:t>
        <a:bodyPr/>
        <a:lstStyle/>
        <a:p>
          <a:endParaRPr lang="ru-RU"/>
        </a:p>
      </dgm:t>
    </dgm:pt>
    <dgm:pt modelId="{C7A309D2-35BD-4F09-AB8B-64B75B2C7B8D}">
      <dgm:prSet phldrT="[Текст]" custT="1"/>
      <dgm:spPr/>
      <dgm:t>
        <a:bodyPr/>
        <a:lstStyle/>
        <a:p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15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,0% бюджеты поселений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DD255BBD-8960-4843-824D-AA49B7BC979C}" type="parTrans" cxnId="{933BA6F4-51C2-41A0-A920-C6D03DF48C05}">
      <dgm:prSet/>
      <dgm:spPr/>
      <dgm:t>
        <a:bodyPr/>
        <a:lstStyle/>
        <a:p>
          <a:endParaRPr lang="ru-RU"/>
        </a:p>
      </dgm:t>
    </dgm:pt>
    <dgm:pt modelId="{2B5879BF-4238-4778-9C6B-F5FB48D1768F}" type="sibTrans" cxnId="{933BA6F4-51C2-41A0-A920-C6D03DF48C05}">
      <dgm:prSet/>
      <dgm:spPr/>
      <dgm:t>
        <a:bodyPr/>
        <a:lstStyle/>
        <a:p>
          <a:endParaRPr lang="ru-RU"/>
        </a:p>
      </dgm:t>
    </dgm:pt>
    <dgm:pt modelId="{5C443C72-C73E-4098-BACE-62D3E30A75E0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39,92% краевой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BA4594D-38C1-4981-B0CE-ECB504DDAB24}" type="parTrans" cxnId="{6C0AE760-5A3F-4854-A963-444422421FA7}">
      <dgm:prSet/>
      <dgm:spPr/>
      <dgm:t>
        <a:bodyPr/>
        <a:lstStyle/>
        <a:p>
          <a:endParaRPr lang="ru-RU"/>
        </a:p>
      </dgm:t>
    </dgm:pt>
    <dgm:pt modelId="{E8C7D431-51F7-4B67-872E-02683A035FE4}" type="sibTrans" cxnId="{6C0AE760-5A3F-4854-A963-444422421FA7}">
      <dgm:prSet/>
      <dgm:spPr/>
      <dgm:t>
        <a:bodyPr/>
        <a:lstStyle/>
        <a:p>
          <a:endParaRPr lang="ru-RU"/>
        </a:p>
      </dgm:t>
    </dgm:pt>
    <dgm:pt modelId="{A5E75463-3C70-4E6A-90FA-47E8ED12AC48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ЕСХН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2551795D-CC4F-4095-86B3-AD7CCBFD8696}" type="parTrans" cxnId="{7705EF8D-7E60-443E-BFD8-B8C4C75A395F}">
      <dgm:prSet/>
      <dgm:spPr/>
      <dgm:t>
        <a:bodyPr/>
        <a:lstStyle/>
        <a:p>
          <a:endParaRPr lang="ru-RU"/>
        </a:p>
      </dgm:t>
    </dgm:pt>
    <dgm:pt modelId="{7BA918B5-F42C-4893-815A-72A8E2B2013C}" type="sibTrans" cxnId="{7705EF8D-7E60-443E-BFD8-B8C4C75A395F}">
      <dgm:prSet/>
      <dgm:spPr/>
      <dgm:t>
        <a:bodyPr/>
        <a:lstStyle/>
        <a:p>
          <a:endParaRPr lang="ru-RU"/>
        </a:p>
      </dgm:t>
    </dgm:pt>
    <dgm:pt modelId="{E2D75CA6-0347-491B-B828-85A124B0EA94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50% бюджеты поселений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735F54DC-5754-46E6-8A5D-A52A99ED0215}" type="parTrans" cxnId="{AECD86CE-E625-405D-ABAB-98214F2EF6E4}">
      <dgm:prSet/>
      <dgm:spPr/>
      <dgm:t>
        <a:bodyPr/>
        <a:lstStyle/>
        <a:p>
          <a:endParaRPr lang="ru-RU"/>
        </a:p>
      </dgm:t>
    </dgm:pt>
    <dgm:pt modelId="{C25CE5B1-CD4D-4180-B6D1-479F98CC3C17}" type="sibTrans" cxnId="{AECD86CE-E625-405D-ABAB-98214F2EF6E4}">
      <dgm:prSet/>
      <dgm:spPr/>
      <dgm:t>
        <a:bodyPr/>
        <a:lstStyle/>
        <a:p>
          <a:endParaRPr lang="ru-RU"/>
        </a:p>
      </dgm:t>
    </dgm:pt>
    <dgm:pt modelId="{758DEAA6-1B38-43FC-A5C5-833C8D81D0E3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50% районный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17358DD6-512D-409D-B4EA-4EE03F6FDC9F}" type="parTrans" cxnId="{9D2ECB29-E68C-46F2-A598-C082CEC79838}">
      <dgm:prSet/>
      <dgm:spPr/>
      <dgm:t>
        <a:bodyPr/>
        <a:lstStyle/>
        <a:p>
          <a:endParaRPr lang="ru-RU"/>
        </a:p>
      </dgm:t>
    </dgm:pt>
    <dgm:pt modelId="{D810AD0F-F90E-4B7F-9F21-D356265CF19C}" type="sibTrans" cxnId="{9D2ECB29-E68C-46F2-A598-C082CEC79838}">
      <dgm:prSet/>
      <dgm:spPr/>
      <dgm:t>
        <a:bodyPr/>
        <a:lstStyle/>
        <a:p>
          <a:endParaRPr lang="ru-RU"/>
        </a:p>
      </dgm:t>
    </dgm:pt>
    <dgm:pt modelId="{BF22C8F8-31FD-4448-9F53-C4D8E5192783}">
      <dgm:prSet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45,08% районный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7EEC9BC7-130A-4334-A1A2-1A429EB20AE9}" type="parTrans" cxnId="{366EEE93-182E-484E-9F8F-F532D6FFFF16}">
      <dgm:prSet/>
      <dgm:spPr/>
      <dgm:t>
        <a:bodyPr/>
        <a:lstStyle/>
        <a:p>
          <a:endParaRPr lang="ru-RU"/>
        </a:p>
      </dgm:t>
    </dgm:pt>
    <dgm:pt modelId="{CB6CBD6D-772F-46DD-A045-039B07AD6115}" type="sibTrans" cxnId="{366EEE93-182E-484E-9F8F-F532D6FFFF16}">
      <dgm:prSet/>
      <dgm:spPr/>
      <dgm:t>
        <a:bodyPr/>
        <a:lstStyle/>
        <a:p>
          <a:endParaRPr lang="ru-RU"/>
        </a:p>
      </dgm:t>
    </dgm:pt>
    <dgm:pt modelId="{FB77AC69-1D65-4C2F-B2B5-E025612D0750}" type="pres">
      <dgm:prSet presAssocID="{EAEF0587-3D01-4B73-A6F8-E614788E69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F9961A-757C-4639-A6C5-5AF924F6079B}" type="pres">
      <dgm:prSet presAssocID="{BA49A8D0-582F-4D93-AC59-3AC13244AB56}" presName="root" presStyleCnt="0"/>
      <dgm:spPr/>
      <dgm:t>
        <a:bodyPr/>
        <a:lstStyle/>
        <a:p>
          <a:endParaRPr lang="ru-RU"/>
        </a:p>
      </dgm:t>
    </dgm:pt>
    <dgm:pt modelId="{A2843BF4-8AF8-4F86-A80A-BA52BE50096B}" type="pres">
      <dgm:prSet presAssocID="{BA49A8D0-582F-4D93-AC59-3AC13244AB56}" presName="rootComposite" presStyleCnt="0"/>
      <dgm:spPr/>
      <dgm:t>
        <a:bodyPr/>
        <a:lstStyle/>
        <a:p>
          <a:endParaRPr lang="ru-RU"/>
        </a:p>
      </dgm:t>
    </dgm:pt>
    <dgm:pt modelId="{D86FCEB0-CD20-45B3-91CC-ED3D7D2C8BF0}" type="pres">
      <dgm:prSet presAssocID="{BA49A8D0-582F-4D93-AC59-3AC13244AB56}" presName="rootText" presStyleLbl="node1" presStyleIdx="0" presStyleCnt="2"/>
      <dgm:spPr/>
      <dgm:t>
        <a:bodyPr/>
        <a:lstStyle/>
        <a:p>
          <a:endParaRPr lang="ru-RU"/>
        </a:p>
      </dgm:t>
    </dgm:pt>
    <dgm:pt modelId="{639BF89A-14CF-48D6-833B-B84CF29F0257}" type="pres">
      <dgm:prSet presAssocID="{BA49A8D0-582F-4D93-AC59-3AC13244AB56}" presName="rootConnector" presStyleLbl="node1" presStyleIdx="0" presStyleCnt="2"/>
      <dgm:spPr/>
      <dgm:t>
        <a:bodyPr/>
        <a:lstStyle/>
        <a:p>
          <a:endParaRPr lang="ru-RU"/>
        </a:p>
      </dgm:t>
    </dgm:pt>
    <dgm:pt modelId="{B7296EF2-3519-4939-B913-928D5B1899EC}" type="pres">
      <dgm:prSet presAssocID="{BA49A8D0-582F-4D93-AC59-3AC13244AB56}" presName="childShape" presStyleCnt="0"/>
      <dgm:spPr/>
      <dgm:t>
        <a:bodyPr/>
        <a:lstStyle/>
        <a:p>
          <a:endParaRPr lang="ru-RU"/>
        </a:p>
      </dgm:t>
    </dgm:pt>
    <dgm:pt modelId="{F249090F-D6D5-422B-982C-D99BDE437621}" type="pres">
      <dgm:prSet presAssocID="{DD255BBD-8960-4843-824D-AA49B7BC979C}" presName="Name13" presStyleLbl="parChTrans1D2" presStyleIdx="0" presStyleCnt="5"/>
      <dgm:spPr/>
      <dgm:t>
        <a:bodyPr/>
        <a:lstStyle/>
        <a:p>
          <a:endParaRPr lang="ru-RU"/>
        </a:p>
      </dgm:t>
    </dgm:pt>
    <dgm:pt modelId="{C749113F-080C-40FD-A341-999C151AC7F9}" type="pres">
      <dgm:prSet presAssocID="{C7A309D2-35BD-4F09-AB8B-64B75B2C7B8D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1E862-1058-4226-ACF7-618BA892A415}" type="pres">
      <dgm:prSet presAssocID="{7EEC9BC7-130A-4334-A1A2-1A429EB20AE9}" presName="Name13" presStyleLbl="parChTrans1D2" presStyleIdx="1" presStyleCnt="5"/>
      <dgm:spPr/>
      <dgm:t>
        <a:bodyPr/>
        <a:lstStyle/>
        <a:p>
          <a:endParaRPr lang="ru-RU"/>
        </a:p>
      </dgm:t>
    </dgm:pt>
    <dgm:pt modelId="{8787C2F2-25DC-4141-8CC5-0206AD41DD1F}" type="pres">
      <dgm:prSet presAssocID="{BF22C8F8-31FD-4448-9F53-C4D8E5192783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0B29F-1587-4300-A37D-C39B1E2A63BE}" type="pres">
      <dgm:prSet presAssocID="{CBA4594D-38C1-4981-B0CE-ECB504DDAB24}" presName="Name13" presStyleLbl="parChTrans1D2" presStyleIdx="2" presStyleCnt="5"/>
      <dgm:spPr/>
      <dgm:t>
        <a:bodyPr/>
        <a:lstStyle/>
        <a:p>
          <a:endParaRPr lang="ru-RU"/>
        </a:p>
      </dgm:t>
    </dgm:pt>
    <dgm:pt modelId="{F745FDC1-930B-48F7-8A3E-79DDCA96C695}" type="pres">
      <dgm:prSet presAssocID="{5C443C72-C73E-4098-BACE-62D3E30A75E0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A1784-781B-4A9D-99A0-0E82BF0D1A9F}" type="pres">
      <dgm:prSet presAssocID="{A5E75463-3C70-4E6A-90FA-47E8ED12AC48}" presName="root" presStyleCnt="0"/>
      <dgm:spPr/>
      <dgm:t>
        <a:bodyPr/>
        <a:lstStyle/>
        <a:p>
          <a:endParaRPr lang="ru-RU"/>
        </a:p>
      </dgm:t>
    </dgm:pt>
    <dgm:pt modelId="{1CBD990A-7DDD-47DC-AC36-9CF05F1D0253}" type="pres">
      <dgm:prSet presAssocID="{A5E75463-3C70-4E6A-90FA-47E8ED12AC48}" presName="rootComposite" presStyleCnt="0"/>
      <dgm:spPr/>
      <dgm:t>
        <a:bodyPr/>
        <a:lstStyle/>
        <a:p>
          <a:endParaRPr lang="ru-RU"/>
        </a:p>
      </dgm:t>
    </dgm:pt>
    <dgm:pt modelId="{D626DAA2-1651-40F5-A30B-A7C8B083B4F0}" type="pres">
      <dgm:prSet presAssocID="{A5E75463-3C70-4E6A-90FA-47E8ED12AC48}" presName="rootText" presStyleLbl="node1" presStyleIdx="1" presStyleCnt="2"/>
      <dgm:spPr/>
      <dgm:t>
        <a:bodyPr/>
        <a:lstStyle/>
        <a:p>
          <a:endParaRPr lang="ru-RU"/>
        </a:p>
      </dgm:t>
    </dgm:pt>
    <dgm:pt modelId="{D6F372B8-49F5-4F5F-AEBF-844E1032F196}" type="pres">
      <dgm:prSet presAssocID="{A5E75463-3C70-4E6A-90FA-47E8ED12AC48}" presName="rootConnector" presStyleLbl="node1" presStyleIdx="1" presStyleCnt="2"/>
      <dgm:spPr/>
      <dgm:t>
        <a:bodyPr/>
        <a:lstStyle/>
        <a:p>
          <a:endParaRPr lang="ru-RU"/>
        </a:p>
      </dgm:t>
    </dgm:pt>
    <dgm:pt modelId="{098A3781-BE7B-4322-97A3-21FA113D98C8}" type="pres">
      <dgm:prSet presAssocID="{A5E75463-3C70-4E6A-90FA-47E8ED12AC48}" presName="childShape" presStyleCnt="0"/>
      <dgm:spPr/>
      <dgm:t>
        <a:bodyPr/>
        <a:lstStyle/>
        <a:p>
          <a:endParaRPr lang="ru-RU"/>
        </a:p>
      </dgm:t>
    </dgm:pt>
    <dgm:pt modelId="{8C0CB91F-9BC2-4576-96F0-C1D2E853CB20}" type="pres">
      <dgm:prSet presAssocID="{735F54DC-5754-46E6-8A5D-A52A99ED0215}" presName="Name13" presStyleLbl="parChTrans1D2" presStyleIdx="3" presStyleCnt="5"/>
      <dgm:spPr/>
      <dgm:t>
        <a:bodyPr/>
        <a:lstStyle/>
        <a:p>
          <a:endParaRPr lang="ru-RU"/>
        </a:p>
      </dgm:t>
    </dgm:pt>
    <dgm:pt modelId="{1C9A2BA2-D878-449C-AC8E-E1F6F778ABDA}" type="pres">
      <dgm:prSet presAssocID="{E2D75CA6-0347-491B-B828-85A124B0EA94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2E54B-4D62-4621-A922-D771FEE0D85C}" type="pres">
      <dgm:prSet presAssocID="{17358DD6-512D-409D-B4EA-4EE03F6FDC9F}" presName="Name13" presStyleLbl="parChTrans1D2" presStyleIdx="4" presStyleCnt="5"/>
      <dgm:spPr/>
      <dgm:t>
        <a:bodyPr/>
        <a:lstStyle/>
        <a:p>
          <a:endParaRPr lang="ru-RU"/>
        </a:p>
      </dgm:t>
    </dgm:pt>
    <dgm:pt modelId="{7928E958-434F-44D9-BF8B-9AD3FDA96423}" type="pres">
      <dgm:prSet presAssocID="{758DEAA6-1B38-43FC-A5C5-833C8D81D0E3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D1C0CC-B8BE-408B-ABAD-BFF27E6A73D1}" type="presOf" srcId="{CBA4594D-38C1-4981-B0CE-ECB504DDAB24}" destId="{7E80B29F-1587-4300-A37D-C39B1E2A63BE}" srcOrd="0" destOrd="0" presId="urn:microsoft.com/office/officeart/2005/8/layout/hierarchy3"/>
    <dgm:cxn modelId="{ABFFC74E-12E4-478C-92F0-B9E2BD18117A}" type="presOf" srcId="{C7A309D2-35BD-4F09-AB8B-64B75B2C7B8D}" destId="{C749113F-080C-40FD-A341-999C151AC7F9}" srcOrd="0" destOrd="0" presId="urn:microsoft.com/office/officeart/2005/8/layout/hierarchy3"/>
    <dgm:cxn modelId="{49613D64-D25F-4E4E-BC3B-EBA2660C8C21}" type="presOf" srcId="{E2D75CA6-0347-491B-B828-85A124B0EA94}" destId="{1C9A2BA2-D878-449C-AC8E-E1F6F778ABDA}" srcOrd="0" destOrd="0" presId="urn:microsoft.com/office/officeart/2005/8/layout/hierarchy3"/>
    <dgm:cxn modelId="{B1407929-7F24-469F-B8DE-8A21688C317F}" type="presOf" srcId="{17358DD6-512D-409D-B4EA-4EE03F6FDC9F}" destId="{6ED2E54B-4D62-4621-A922-D771FEE0D85C}" srcOrd="0" destOrd="0" presId="urn:microsoft.com/office/officeart/2005/8/layout/hierarchy3"/>
    <dgm:cxn modelId="{7705EF8D-7E60-443E-BFD8-B8C4C75A395F}" srcId="{EAEF0587-3D01-4B73-A6F8-E614788E6971}" destId="{A5E75463-3C70-4E6A-90FA-47E8ED12AC48}" srcOrd="1" destOrd="0" parTransId="{2551795D-CC4F-4095-86B3-AD7CCBFD8696}" sibTransId="{7BA918B5-F42C-4893-815A-72A8E2B2013C}"/>
    <dgm:cxn modelId="{8AF81EC9-8638-4681-974F-2EA57F22BFE0}" type="presOf" srcId="{BA49A8D0-582F-4D93-AC59-3AC13244AB56}" destId="{D86FCEB0-CD20-45B3-91CC-ED3D7D2C8BF0}" srcOrd="0" destOrd="0" presId="urn:microsoft.com/office/officeart/2005/8/layout/hierarchy3"/>
    <dgm:cxn modelId="{B0585C0D-0719-4236-A983-E1386D37B98B}" type="presOf" srcId="{7EEC9BC7-130A-4334-A1A2-1A429EB20AE9}" destId="{3641E862-1058-4226-ACF7-618BA892A415}" srcOrd="0" destOrd="0" presId="urn:microsoft.com/office/officeart/2005/8/layout/hierarchy3"/>
    <dgm:cxn modelId="{5C79899E-52D5-4D85-AE49-F5E2D25DB50B}" srcId="{EAEF0587-3D01-4B73-A6F8-E614788E6971}" destId="{BA49A8D0-582F-4D93-AC59-3AC13244AB56}" srcOrd="0" destOrd="0" parTransId="{1C4E66A8-2BF6-433F-8ADC-1AC3CA1DEBD8}" sibTransId="{118B5CF8-12B5-4793-80A8-DE95C691532E}"/>
    <dgm:cxn modelId="{291CEE2F-AB33-4239-BD3C-1DCBCD5E6E89}" type="presOf" srcId="{758DEAA6-1B38-43FC-A5C5-833C8D81D0E3}" destId="{7928E958-434F-44D9-BF8B-9AD3FDA96423}" srcOrd="0" destOrd="0" presId="urn:microsoft.com/office/officeart/2005/8/layout/hierarchy3"/>
    <dgm:cxn modelId="{933BA6F4-51C2-41A0-A920-C6D03DF48C05}" srcId="{BA49A8D0-582F-4D93-AC59-3AC13244AB56}" destId="{C7A309D2-35BD-4F09-AB8B-64B75B2C7B8D}" srcOrd="0" destOrd="0" parTransId="{DD255BBD-8960-4843-824D-AA49B7BC979C}" sibTransId="{2B5879BF-4238-4778-9C6B-F5FB48D1768F}"/>
    <dgm:cxn modelId="{7212D414-00B5-4221-A07E-BC84DE2B8D75}" type="presOf" srcId="{BA49A8D0-582F-4D93-AC59-3AC13244AB56}" destId="{639BF89A-14CF-48D6-833B-B84CF29F0257}" srcOrd="1" destOrd="0" presId="urn:microsoft.com/office/officeart/2005/8/layout/hierarchy3"/>
    <dgm:cxn modelId="{32BD1D55-C047-4F7E-B57C-07B1884B9B4A}" type="presOf" srcId="{DD255BBD-8960-4843-824D-AA49B7BC979C}" destId="{F249090F-D6D5-422B-982C-D99BDE437621}" srcOrd="0" destOrd="0" presId="urn:microsoft.com/office/officeart/2005/8/layout/hierarchy3"/>
    <dgm:cxn modelId="{1DCCBF76-99F5-4AF0-8439-42C3C050F630}" type="presOf" srcId="{EAEF0587-3D01-4B73-A6F8-E614788E6971}" destId="{FB77AC69-1D65-4C2F-B2B5-E025612D0750}" srcOrd="0" destOrd="0" presId="urn:microsoft.com/office/officeart/2005/8/layout/hierarchy3"/>
    <dgm:cxn modelId="{C5850098-73DE-4EC0-A9E8-B94A48EDE965}" type="presOf" srcId="{5C443C72-C73E-4098-BACE-62D3E30A75E0}" destId="{F745FDC1-930B-48F7-8A3E-79DDCA96C695}" srcOrd="0" destOrd="0" presId="urn:microsoft.com/office/officeart/2005/8/layout/hierarchy3"/>
    <dgm:cxn modelId="{9D2ECB29-E68C-46F2-A598-C082CEC79838}" srcId="{A5E75463-3C70-4E6A-90FA-47E8ED12AC48}" destId="{758DEAA6-1B38-43FC-A5C5-833C8D81D0E3}" srcOrd="1" destOrd="0" parTransId="{17358DD6-512D-409D-B4EA-4EE03F6FDC9F}" sibTransId="{D810AD0F-F90E-4B7F-9F21-D356265CF19C}"/>
    <dgm:cxn modelId="{15594592-3036-4E80-A9D0-12E8B643E3FF}" type="presOf" srcId="{735F54DC-5754-46E6-8A5D-A52A99ED0215}" destId="{8C0CB91F-9BC2-4576-96F0-C1D2E853CB20}" srcOrd="0" destOrd="0" presId="urn:microsoft.com/office/officeart/2005/8/layout/hierarchy3"/>
    <dgm:cxn modelId="{AECD86CE-E625-405D-ABAB-98214F2EF6E4}" srcId="{A5E75463-3C70-4E6A-90FA-47E8ED12AC48}" destId="{E2D75CA6-0347-491B-B828-85A124B0EA94}" srcOrd="0" destOrd="0" parTransId="{735F54DC-5754-46E6-8A5D-A52A99ED0215}" sibTransId="{C25CE5B1-CD4D-4180-B6D1-479F98CC3C17}"/>
    <dgm:cxn modelId="{4DB989E2-DF27-49F0-BAFD-7488C0162A1A}" type="presOf" srcId="{A5E75463-3C70-4E6A-90FA-47E8ED12AC48}" destId="{D6F372B8-49F5-4F5F-AEBF-844E1032F196}" srcOrd="1" destOrd="0" presId="urn:microsoft.com/office/officeart/2005/8/layout/hierarchy3"/>
    <dgm:cxn modelId="{0E1E87F4-6F41-495B-8E24-427620BCF2A2}" type="presOf" srcId="{BF22C8F8-31FD-4448-9F53-C4D8E5192783}" destId="{8787C2F2-25DC-4141-8CC5-0206AD41DD1F}" srcOrd="0" destOrd="0" presId="urn:microsoft.com/office/officeart/2005/8/layout/hierarchy3"/>
    <dgm:cxn modelId="{6C0AE760-5A3F-4854-A963-444422421FA7}" srcId="{BA49A8D0-582F-4D93-AC59-3AC13244AB56}" destId="{5C443C72-C73E-4098-BACE-62D3E30A75E0}" srcOrd="2" destOrd="0" parTransId="{CBA4594D-38C1-4981-B0CE-ECB504DDAB24}" sibTransId="{E8C7D431-51F7-4B67-872E-02683A035FE4}"/>
    <dgm:cxn modelId="{66ACD940-7427-4C7B-9B67-AA561A347997}" type="presOf" srcId="{A5E75463-3C70-4E6A-90FA-47E8ED12AC48}" destId="{D626DAA2-1651-40F5-A30B-A7C8B083B4F0}" srcOrd="0" destOrd="0" presId="urn:microsoft.com/office/officeart/2005/8/layout/hierarchy3"/>
    <dgm:cxn modelId="{366EEE93-182E-484E-9F8F-F532D6FFFF16}" srcId="{BA49A8D0-582F-4D93-AC59-3AC13244AB56}" destId="{BF22C8F8-31FD-4448-9F53-C4D8E5192783}" srcOrd="1" destOrd="0" parTransId="{7EEC9BC7-130A-4334-A1A2-1A429EB20AE9}" sibTransId="{CB6CBD6D-772F-46DD-A045-039B07AD6115}"/>
    <dgm:cxn modelId="{1C50D7FB-873A-46BF-92E9-8EB57D3343DF}" type="presParOf" srcId="{FB77AC69-1D65-4C2F-B2B5-E025612D0750}" destId="{87F9961A-757C-4639-A6C5-5AF924F6079B}" srcOrd="0" destOrd="0" presId="urn:microsoft.com/office/officeart/2005/8/layout/hierarchy3"/>
    <dgm:cxn modelId="{26008E33-7E02-48E1-AD7A-4CFDAE20504B}" type="presParOf" srcId="{87F9961A-757C-4639-A6C5-5AF924F6079B}" destId="{A2843BF4-8AF8-4F86-A80A-BA52BE50096B}" srcOrd="0" destOrd="0" presId="urn:microsoft.com/office/officeart/2005/8/layout/hierarchy3"/>
    <dgm:cxn modelId="{EAC2D04A-7E9F-447C-82D5-A9094BAF896E}" type="presParOf" srcId="{A2843BF4-8AF8-4F86-A80A-BA52BE50096B}" destId="{D86FCEB0-CD20-45B3-91CC-ED3D7D2C8BF0}" srcOrd="0" destOrd="0" presId="urn:microsoft.com/office/officeart/2005/8/layout/hierarchy3"/>
    <dgm:cxn modelId="{5325A95C-0625-4AF4-B0E9-913BA4F1A9D4}" type="presParOf" srcId="{A2843BF4-8AF8-4F86-A80A-BA52BE50096B}" destId="{639BF89A-14CF-48D6-833B-B84CF29F0257}" srcOrd="1" destOrd="0" presId="urn:microsoft.com/office/officeart/2005/8/layout/hierarchy3"/>
    <dgm:cxn modelId="{23FE9133-BD7A-4C88-8D24-CE22FE770098}" type="presParOf" srcId="{87F9961A-757C-4639-A6C5-5AF924F6079B}" destId="{B7296EF2-3519-4939-B913-928D5B1899EC}" srcOrd="1" destOrd="0" presId="urn:microsoft.com/office/officeart/2005/8/layout/hierarchy3"/>
    <dgm:cxn modelId="{D1ECB502-266A-4EF1-9107-40955D00D01C}" type="presParOf" srcId="{B7296EF2-3519-4939-B913-928D5B1899EC}" destId="{F249090F-D6D5-422B-982C-D99BDE437621}" srcOrd="0" destOrd="0" presId="urn:microsoft.com/office/officeart/2005/8/layout/hierarchy3"/>
    <dgm:cxn modelId="{B7757755-EB83-4B10-B22D-EFF0170DB1D5}" type="presParOf" srcId="{B7296EF2-3519-4939-B913-928D5B1899EC}" destId="{C749113F-080C-40FD-A341-999C151AC7F9}" srcOrd="1" destOrd="0" presId="urn:microsoft.com/office/officeart/2005/8/layout/hierarchy3"/>
    <dgm:cxn modelId="{CA6D7292-5AA1-4F62-8E30-CF69B53B3C21}" type="presParOf" srcId="{B7296EF2-3519-4939-B913-928D5B1899EC}" destId="{3641E862-1058-4226-ACF7-618BA892A415}" srcOrd="2" destOrd="0" presId="urn:microsoft.com/office/officeart/2005/8/layout/hierarchy3"/>
    <dgm:cxn modelId="{EAF56C48-210E-4EF1-AA54-0C9461AC555F}" type="presParOf" srcId="{B7296EF2-3519-4939-B913-928D5B1899EC}" destId="{8787C2F2-25DC-4141-8CC5-0206AD41DD1F}" srcOrd="3" destOrd="0" presId="urn:microsoft.com/office/officeart/2005/8/layout/hierarchy3"/>
    <dgm:cxn modelId="{6905A863-A087-443F-88D4-083ED69A19B3}" type="presParOf" srcId="{B7296EF2-3519-4939-B913-928D5B1899EC}" destId="{7E80B29F-1587-4300-A37D-C39B1E2A63BE}" srcOrd="4" destOrd="0" presId="urn:microsoft.com/office/officeart/2005/8/layout/hierarchy3"/>
    <dgm:cxn modelId="{50CBD8BD-B809-4AEE-A671-9C3B539B690A}" type="presParOf" srcId="{B7296EF2-3519-4939-B913-928D5B1899EC}" destId="{F745FDC1-930B-48F7-8A3E-79DDCA96C695}" srcOrd="5" destOrd="0" presId="urn:microsoft.com/office/officeart/2005/8/layout/hierarchy3"/>
    <dgm:cxn modelId="{FFE256E9-69C1-46D4-BF00-F59F4308EBD2}" type="presParOf" srcId="{FB77AC69-1D65-4C2F-B2B5-E025612D0750}" destId="{B3BA1784-781B-4A9D-99A0-0E82BF0D1A9F}" srcOrd="1" destOrd="0" presId="urn:microsoft.com/office/officeart/2005/8/layout/hierarchy3"/>
    <dgm:cxn modelId="{9B6D1851-E940-427B-B4DC-B30BACC2768C}" type="presParOf" srcId="{B3BA1784-781B-4A9D-99A0-0E82BF0D1A9F}" destId="{1CBD990A-7DDD-47DC-AC36-9CF05F1D0253}" srcOrd="0" destOrd="0" presId="urn:microsoft.com/office/officeart/2005/8/layout/hierarchy3"/>
    <dgm:cxn modelId="{063B60F2-D8D7-495E-BCB3-F6C6A944D705}" type="presParOf" srcId="{1CBD990A-7DDD-47DC-AC36-9CF05F1D0253}" destId="{D626DAA2-1651-40F5-A30B-A7C8B083B4F0}" srcOrd="0" destOrd="0" presId="urn:microsoft.com/office/officeart/2005/8/layout/hierarchy3"/>
    <dgm:cxn modelId="{A58D3B75-AD15-4394-91BF-071116EDB8AE}" type="presParOf" srcId="{1CBD990A-7DDD-47DC-AC36-9CF05F1D0253}" destId="{D6F372B8-49F5-4F5F-AEBF-844E1032F196}" srcOrd="1" destOrd="0" presId="urn:microsoft.com/office/officeart/2005/8/layout/hierarchy3"/>
    <dgm:cxn modelId="{E1E953C3-DEDB-400F-8729-6188B0E8CCAF}" type="presParOf" srcId="{B3BA1784-781B-4A9D-99A0-0E82BF0D1A9F}" destId="{098A3781-BE7B-4322-97A3-21FA113D98C8}" srcOrd="1" destOrd="0" presId="urn:microsoft.com/office/officeart/2005/8/layout/hierarchy3"/>
    <dgm:cxn modelId="{6F448D5F-5D1B-4924-A325-97D6DDFBCC95}" type="presParOf" srcId="{098A3781-BE7B-4322-97A3-21FA113D98C8}" destId="{8C0CB91F-9BC2-4576-96F0-C1D2E853CB20}" srcOrd="0" destOrd="0" presId="urn:microsoft.com/office/officeart/2005/8/layout/hierarchy3"/>
    <dgm:cxn modelId="{DBB89B35-50D6-42A4-857D-AB8639F865BB}" type="presParOf" srcId="{098A3781-BE7B-4322-97A3-21FA113D98C8}" destId="{1C9A2BA2-D878-449C-AC8E-E1F6F778ABDA}" srcOrd="1" destOrd="0" presId="urn:microsoft.com/office/officeart/2005/8/layout/hierarchy3"/>
    <dgm:cxn modelId="{5E910FB1-9DEB-462B-81A3-2B5253218948}" type="presParOf" srcId="{098A3781-BE7B-4322-97A3-21FA113D98C8}" destId="{6ED2E54B-4D62-4621-A922-D771FEE0D85C}" srcOrd="2" destOrd="0" presId="urn:microsoft.com/office/officeart/2005/8/layout/hierarchy3"/>
    <dgm:cxn modelId="{4AED3337-182E-4EF9-A5DC-D79E56FE6BEC}" type="presParOf" srcId="{098A3781-BE7B-4322-97A3-21FA113D98C8}" destId="{7928E958-434F-44D9-BF8B-9AD3FDA9642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A961-EEDE-4A85-BFB7-6ED53D786BB8}" type="doc">
      <dgm:prSet loTypeId="urn:microsoft.com/office/officeart/2005/8/layout/hierarchy3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17861FF-0FB3-4427-B293-77368F066118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Арендная плата за земли до разграничения государственной собственности расположенных на территории городских поселений</a:t>
          </a:r>
        </a:p>
        <a:p>
          <a:endParaRPr lang="ru-RU" sz="700" dirty="0">
            <a:latin typeface="Times New Roman" pitchFamily="18" charset="0"/>
            <a:cs typeface="Times New Roman" pitchFamily="18" charset="0"/>
          </a:endParaRPr>
        </a:p>
      </dgm:t>
    </dgm:pt>
    <dgm:pt modelId="{4E163348-7DBA-4B1B-B594-8A95187128FC}" type="parTrans" cxnId="{C2CFE37F-F0AA-4BBF-A8DB-0537465BF35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A7AC4E9-25F0-43A6-A3B9-42EBBABBC110}" type="sibTrans" cxnId="{C2CFE37F-F0AA-4BBF-A8DB-0537465BF35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C6CAF03-FD58-473F-BE49-21EC6DC3B49B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50% бюджеты городских поселений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55FC426-A1DB-4899-B81D-9DA98B869FA3}" type="parTrans" cxnId="{E87CB562-F1A2-45CB-96AE-1420678856A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06BE1A8-E42D-484F-B2AC-E63D6D544621}" type="sibTrans" cxnId="{E87CB562-F1A2-45CB-96AE-1420678856A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31FE234-52E5-44B7-A672-8292075FCA6E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50% районный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FA92B1C-46C5-44D2-ABC5-9EB0EE799FD5}" type="parTrans" cxnId="{18B91BAB-7C88-4533-8E8C-B492064AAFF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3F7283D-BB49-4A2C-829F-16D47E20B20D}" type="sibTrans" cxnId="{18B91BAB-7C88-4533-8E8C-B492064AAFF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B4E1A84-46C2-474E-A942-6B9042EF14B0}">
      <dgm:prSet phldrT="[Текст]" custT="1"/>
      <dgm:spPr/>
      <dgm:t>
        <a:bodyPr/>
        <a:lstStyle/>
        <a:p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Продажа земельных участков государственная собственность на которые не разграничена расположенных на территории городских поселений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5A369AE8-76DE-4C27-9D92-898369B41EE5}" type="parTrans" cxnId="{0C9808C6-A23F-4312-A799-577A836D21A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4A0EEC9-447D-471E-9887-692D373B2E79}" type="sibTrans" cxnId="{0C9808C6-A23F-4312-A799-577A836D21A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4B6FFD9-30E6-4CB2-9427-2E136099E00E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50% бюджеты городских поселений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FB37E744-774F-4E9C-9F45-10540064DD7D}" type="parTrans" cxnId="{B27F3EDA-6F52-4478-B146-92680781A4F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B7ABBED-B6C6-4266-81FC-880EAE393AEB}" type="sibTrans" cxnId="{B27F3EDA-6F52-4478-B146-92680781A4F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CE14EE-4926-4F47-B115-F2DA75598585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50% районный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53482D91-4C7D-4875-BC5F-EFB1F4AC147A}" type="parTrans" cxnId="{848EFC3E-13FB-4840-A7CE-E6B5539FF3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63AB734-EC65-4E71-BC58-BC1836A3BC3A}" type="sibTrans" cxnId="{848EFC3E-13FB-4840-A7CE-E6B5539FF3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858042F-3C7C-4E37-B5F4-C15DC42C2D21}" type="pres">
      <dgm:prSet presAssocID="{B02FA961-EEDE-4A85-BFB7-6ED53D786B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68D0716-1EE4-4D74-B571-392A7D5DC62E}" type="pres">
      <dgm:prSet presAssocID="{E17861FF-0FB3-4427-B293-77368F066118}" presName="root" presStyleCnt="0"/>
      <dgm:spPr/>
      <dgm:t>
        <a:bodyPr/>
        <a:lstStyle/>
        <a:p>
          <a:endParaRPr lang="ru-RU"/>
        </a:p>
      </dgm:t>
    </dgm:pt>
    <dgm:pt modelId="{BFF28D1C-FA11-4289-BA5E-9340189A1B8C}" type="pres">
      <dgm:prSet presAssocID="{E17861FF-0FB3-4427-B293-77368F066118}" presName="rootComposite" presStyleCnt="0"/>
      <dgm:spPr/>
      <dgm:t>
        <a:bodyPr/>
        <a:lstStyle/>
        <a:p>
          <a:endParaRPr lang="ru-RU"/>
        </a:p>
      </dgm:t>
    </dgm:pt>
    <dgm:pt modelId="{14B5BE36-CB61-4607-B068-8FA093BFAF91}" type="pres">
      <dgm:prSet presAssocID="{E17861FF-0FB3-4427-B293-77368F066118}" presName="rootText" presStyleLbl="node1" presStyleIdx="0" presStyleCnt="2" custScaleX="160021" custScaleY="250001"/>
      <dgm:spPr/>
      <dgm:t>
        <a:bodyPr/>
        <a:lstStyle/>
        <a:p>
          <a:endParaRPr lang="ru-RU"/>
        </a:p>
      </dgm:t>
    </dgm:pt>
    <dgm:pt modelId="{8CA3A00E-D19D-465B-8CEA-6720F9B566B7}" type="pres">
      <dgm:prSet presAssocID="{E17861FF-0FB3-4427-B293-77368F066118}" presName="rootConnector" presStyleLbl="node1" presStyleIdx="0" presStyleCnt="2"/>
      <dgm:spPr/>
      <dgm:t>
        <a:bodyPr/>
        <a:lstStyle/>
        <a:p>
          <a:endParaRPr lang="ru-RU"/>
        </a:p>
      </dgm:t>
    </dgm:pt>
    <dgm:pt modelId="{5FE93FE4-4681-4535-A3F1-11666948EA0D}" type="pres">
      <dgm:prSet presAssocID="{E17861FF-0FB3-4427-B293-77368F066118}" presName="childShape" presStyleCnt="0"/>
      <dgm:spPr/>
      <dgm:t>
        <a:bodyPr/>
        <a:lstStyle/>
        <a:p>
          <a:endParaRPr lang="ru-RU"/>
        </a:p>
      </dgm:t>
    </dgm:pt>
    <dgm:pt modelId="{0702F09E-7924-4744-B5AA-460CA9DB906F}" type="pres">
      <dgm:prSet presAssocID="{B55FC426-A1DB-4899-B81D-9DA98B869FA3}" presName="Name13" presStyleLbl="parChTrans1D2" presStyleIdx="0" presStyleCnt="4"/>
      <dgm:spPr/>
      <dgm:t>
        <a:bodyPr/>
        <a:lstStyle/>
        <a:p>
          <a:endParaRPr lang="ru-RU"/>
        </a:p>
      </dgm:t>
    </dgm:pt>
    <dgm:pt modelId="{FDFEAE13-94E9-4628-B5FD-CA568810C519}" type="pres">
      <dgm:prSet presAssocID="{7C6CAF03-FD58-473F-BE49-21EC6DC3B49B}" presName="childText" presStyleLbl="bgAcc1" presStyleIdx="0" presStyleCnt="4" custScaleY="170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BA109-A336-4B5C-95ED-44706DA478EF}" type="pres">
      <dgm:prSet presAssocID="{2FA92B1C-46C5-44D2-ABC5-9EB0EE799FD5}" presName="Name13" presStyleLbl="parChTrans1D2" presStyleIdx="1" presStyleCnt="4"/>
      <dgm:spPr/>
      <dgm:t>
        <a:bodyPr/>
        <a:lstStyle/>
        <a:p>
          <a:endParaRPr lang="ru-RU"/>
        </a:p>
      </dgm:t>
    </dgm:pt>
    <dgm:pt modelId="{75F4316E-1E67-44D8-8F6E-004EB390A173}" type="pres">
      <dgm:prSet presAssocID="{131FE234-52E5-44B7-A672-8292075FCA6E}" presName="childText" presStyleLbl="bgAcc1" presStyleIdx="1" presStyleCnt="4" custScaleY="224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30055-1FC3-4FC5-8676-A5FB653B904C}" type="pres">
      <dgm:prSet presAssocID="{1B4E1A84-46C2-474E-A942-6B9042EF14B0}" presName="root" presStyleCnt="0"/>
      <dgm:spPr/>
      <dgm:t>
        <a:bodyPr/>
        <a:lstStyle/>
        <a:p>
          <a:endParaRPr lang="ru-RU"/>
        </a:p>
      </dgm:t>
    </dgm:pt>
    <dgm:pt modelId="{91116AEF-500B-4332-8B7B-F49AB07FAA47}" type="pres">
      <dgm:prSet presAssocID="{1B4E1A84-46C2-474E-A942-6B9042EF14B0}" presName="rootComposite" presStyleCnt="0"/>
      <dgm:spPr/>
      <dgm:t>
        <a:bodyPr/>
        <a:lstStyle/>
        <a:p>
          <a:endParaRPr lang="ru-RU"/>
        </a:p>
      </dgm:t>
    </dgm:pt>
    <dgm:pt modelId="{89B9E48B-CE83-403A-B3C0-BC9EF945587B}" type="pres">
      <dgm:prSet presAssocID="{1B4E1A84-46C2-474E-A942-6B9042EF14B0}" presName="rootText" presStyleLbl="node1" presStyleIdx="1" presStyleCnt="2" custScaleX="162660" custScaleY="279815"/>
      <dgm:spPr/>
      <dgm:t>
        <a:bodyPr/>
        <a:lstStyle/>
        <a:p>
          <a:endParaRPr lang="ru-RU"/>
        </a:p>
      </dgm:t>
    </dgm:pt>
    <dgm:pt modelId="{D774D417-9C66-4229-8034-83FA073403C4}" type="pres">
      <dgm:prSet presAssocID="{1B4E1A84-46C2-474E-A942-6B9042EF14B0}" presName="rootConnector" presStyleLbl="node1" presStyleIdx="1" presStyleCnt="2"/>
      <dgm:spPr/>
      <dgm:t>
        <a:bodyPr/>
        <a:lstStyle/>
        <a:p>
          <a:endParaRPr lang="ru-RU"/>
        </a:p>
      </dgm:t>
    </dgm:pt>
    <dgm:pt modelId="{65202CCE-9FF0-4E65-9EE3-B19417814AE7}" type="pres">
      <dgm:prSet presAssocID="{1B4E1A84-46C2-474E-A942-6B9042EF14B0}" presName="childShape" presStyleCnt="0"/>
      <dgm:spPr/>
      <dgm:t>
        <a:bodyPr/>
        <a:lstStyle/>
        <a:p>
          <a:endParaRPr lang="ru-RU"/>
        </a:p>
      </dgm:t>
    </dgm:pt>
    <dgm:pt modelId="{79AA21E7-EA35-4F0A-A9EB-2DD9811E9C45}" type="pres">
      <dgm:prSet presAssocID="{FB37E744-774F-4E9C-9F45-10540064DD7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391AD874-CFF8-4F9B-B850-2EE6941A7EEC}" type="pres">
      <dgm:prSet presAssocID="{34B6FFD9-30E6-4CB2-9427-2E136099E00E}" presName="childText" presStyleLbl="bgAcc1" presStyleIdx="2" presStyleCnt="4" custScaleY="196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DC9D8-1038-4A1D-A8A9-B10E5822C5D7}" type="pres">
      <dgm:prSet presAssocID="{53482D91-4C7D-4875-BC5F-EFB1F4AC147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AF84E40B-0FF5-4DB8-9DD0-5091795F59D1}" type="pres">
      <dgm:prSet presAssocID="{B4CE14EE-4926-4F47-B115-F2DA75598585}" presName="childText" presStyleLbl="bgAcc1" presStyleIdx="3" presStyleCnt="4" custScaleY="169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9808C6-A23F-4312-A799-577A836D21A3}" srcId="{B02FA961-EEDE-4A85-BFB7-6ED53D786BB8}" destId="{1B4E1A84-46C2-474E-A942-6B9042EF14B0}" srcOrd="1" destOrd="0" parTransId="{5A369AE8-76DE-4C27-9D92-898369B41EE5}" sibTransId="{84A0EEC9-447D-471E-9887-692D373B2E79}"/>
    <dgm:cxn modelId="{40BEB3F8-A804-4658-A076-F5A154F2791A}" type="presOf" srcId="{FB37E744-774F-4E9C-9F45-10540064DD7D}" destId="{79AA21E7-EA35-4F0A-A9EB-2DD9811E9C45}" srcOrd="0" destOrd="0" presId="urn:microsoft.com/office/officeart/2005/8/layout/hierarchy3"/>
    <dgm:cxn modelId="{E87CB562-F1A2-45CB-96AE-1420678856AB}" srcId="{E17861FF-0FB3-4427-B293-77368F066118}" destId="{7C6CAF03-FD58-473F-BE49-21EC6DC3B49B}" srcOrd="0" destOrd="0" parTransId="{B55FC426-A1DB-4899-B81D-9DA98B869FA3}" sibTransId="{B06BE1A8-E42D-484F-B2AC-E63D6D544621}"/>
    <dgm:cxn modelId="{3B2CF776-A8F5-4041-A87D-EF7F478B6A5F}" type="presOf" srcId="{E17861FF-0FB3-4427-B293-77368F066118}" destId="{8CA3A00E-D19D-465B-8CEA-6720F9B566B7}" srcOrd="1" destOrd="0" presId="urn:microsoft.com/office/officeart/2005/8/layout/hierarchy3"/>
    <dgm:cxn modelId="{848EFC3E-13FB-4840-A7CE-E6B5539FF33C}" srcId="{1B4E1A84-46C2-474E-A942-6B9042EF14B0}" destId="{B4CE14EE-4926-4F47-B115-F2DA75598585}" srcOrd="1" destOrd="0" parTransId="{53482D91-4C7D-4875-BC5F-EFB1F4AC147A}" sibTransId="{763AB734-EC65-4E71-BC58-BC1836A3BC3A}"/>
    <dgm:cxn modelId="{36FBE678-CAE8-4261-8274-36B63736B2EB}" type="presOf" srcId="{E17861FF-0FB3-4427-B293-77368F066118}" destId="{14B5BE36-CB61-4607-B068-8FA093BFAF91}" srcOrd="0" destOrd="0" presId="urn:microsoft.com/office/officeart/2005/8/layout/hierarchy3"/>
    <dgm:cxn modelId="{1D9D62F9-2141-4116-81ED-FF44D07C6441}" type="presOf" srcId="{34B6FFD9-30E6-4CB2-9427-2E136099E00E}" destId="{391AD874-CFF8-4F9B-B850-2EE6941A7EEC}" srcOrd="0" destOrd="0" presId="urn:microsoft.com/office/officeart/2005/8/layout/hierarchy3"/>
    <dgm:cxn modelId="{18B91BAB-7C88-4533-8E8C-B492064AAFF8}" srcId="{E17861FF-0FB3-4427-B293-77368F066118}" destId="{131FE234-52E5-44B7-A672-8292075FCA6E}" srcOrd="1" destOrd="0" parTransId="{2FA92B1C-46C5-44D2-ABC5-9EB0EE799FD5}" sibTransId="{93F7283D-BB49-4A2C-829F-16D47E20B20D}"/>
    <dgm:cxn modelId="{32752B29-C146-4E47-8B45-39FE5B670561}" type="presOf" srcId="{1B4E1A84-46C2-474E-A942-6B9042EF14B0}" destId="{D774D417-9C66-4229-8034-83FA073403C4}" srcOrd="1" destOrd="0" presId="urn:microsoft.com/office/officeart/2005/8/layout/hierarchy3"/>
    <dgm:cxn modelId="{C2CFE37F-F0AA-4BBF-A8DB-0537465BF351}" srcId="{B02FA961-EEDE-4A85-BFB7-6ED53D786BB8}" destId="{E17861FF-0FB3-4427-B293-77368F066118}" srcOrd="0" destOrd="0" parTransId="{4E163348-7DBA-4B1B-B594-8A95187128FC}" sibTransId="{6A7AC4E9-25F0-43A6-A3B9-42EBBABBC110}"/>
    <dgm:cxn modelId="{B5275FD9-ACA5-4D66-864F-BCC71BE8E9D0}" type="presOf" srcId="{2FA92B1C-46C5-44D2-ABC5-9EB0EE799FD5}" destId="{09BBA109-A336-4B5C-95ED-44706DA478EF}" srcOrd="0" destOrd="0" presId="urn:microsoft.com/office/officeart/2005/8/layout/hierarchy3"/>
    <dgm:cxn modelId="{B345D210-5BF4-4B05-9C2A-7DFDD0E9FBAC}" type="presOf" srcId="{1B4E1A84-46C2-474E-A942-6B9042EF14B0}" destId="{89B9E48B-CE83-403A-B3C0-BC9EF945587B}" srcOrd="0" destOrd="0" presId="urn:microsoft.com/office/officeart/2005/8/layout/hierarchy3"/>
    <dgm:cxn modelId="{6A85585D-097B-4C67-90DF-99C36332AEE3}" type="presOf" srcId="{B02FA961-EEDE-4A85-BFB7-6ED53D786BB8}" destId="{B858042F-3C7C-4E37-B5F4-C15DC42C2D21}" srcOrd="0" destOrd="0" presId="urn:microsoft.com/office/officeart/2005/8/layout/hierarchy3"/>
    <dgm:cxn modelId="{E6D6E538-8D47-4B24-A521-20FFA8269326}" type="presOf" srcId="{131FE234-52E5-44B7-A672-8292075FCA6E}" destId="{75F4316E-1E67-44D8-8F6E-004EB390A173}" srcOrd="0" destOrd="0" presId="urn:microsoft.com/office/officeart/2005/8/layout/hierarchy3"/>
    <dgm:cxn modelId="{5D73D260-3700-43B5-85BD-475E96AB5051}" type="presOf" srcId="{53482D91-4C7D-4875-BC5F-EFB1F4AC147A}" destId="{6AFDC9D8-1038-4A1D-A8A9-B10E5822C5D7}" srcOrd="0" destOrd="0" presId="urn:microsoft.com/office/officeart/2005/8/layout/hierarchy3"/>
    <dgm:cxn modelId="{B27F3EDA-6F52-4478-B146-92680781A4FB}" srcId="{1B4E1A84-46C2-474E-A942-6B9042EF14B0}" destId="{34B6FFD9-30E6-4CB2-9427-2E136099E00E}" srcOrd="0" destOrd="0" parTransId="{FB37E744-774F-4E9C-9F45-10540064DD7D}" sibTransId="{8B7ABBED-B6C6-4266-81FC-880EAE393AEB}"/>
    <dgm:cxn modelId="{A66DCE34-2329-4402-9F7A-0657B01AA3DA}" type="presOf" srcId="{B4CE14EE-4926-4F47-B115-F2DA75598585}" destId="{AF84E40B-0FF5-4DB8-9DD0-5091795F59D1}" srcOrd="0" destOrd="0" presId="urn:microsoft.com/office/officeart/2005/8/layout/hierarchy3"/>
    <dgm:cxn modelId="{F9DF7021-9432-40DC-B0B9-A36488F102A5}" type="presOf" srcId="{B55FC426-A1DB-4899-B81D-9DA98B869FA3}" destId="{0702F09E-7924-4744-B5AA-460CA9DB906F}" srcOrd="0" destOrd="0" presId="urn:microsoft.com/office/officeart/2005/8/layout/hierarchy3"/>
    <dgm:cxn modelId="{D80D2C56-4C28-4A96-B5C8-C9F7E0989BBE}" type="presOf" srcId="{7C6CAF03-FD58-473F-BE49-21EC6DC3B49B}" destId="{FDFEAE13-94E9-4628-B5FD-CA568810C519}" srcOrd="0" destOrd="0" presId="urn:microsoft.com/office/officeart/2005/8/layout/hierarchy3"/>
    <dgm:cxn modelId="{36429704-B1CB-4F42-B8B7-7F4A4364942D}" type="presParOf" srcId="{B858042F-3C7C-4E37-B5F4-C15DC42C2D21}" destId="{B68D0716-1EE4-4D74-B571-392A7D5DC62E}" srcOrd="0" destOrd="0" presId="urn:microsoft.com/office/officeart/2005/8/layout/hierarchy3"/>
    <dgm:cxn modelId="{EFA0D54F-B349-4D4C-B65D-9F498A4BE23D}" type="presParOf" srcId="{B68D0716-1EE4-4D74-B571-392A7D5DC62E}" destId="{BFF28D1C-FA11-4289-BA5E-9340189A1B8C}" srcOrd="0" destOrd="0" presId="urn:microsoft.com/office/officeart/2005/8/layout/hierarchy3"/>
    <dgm:cxn modelId="{DE743827-291E-4577-8576-251FABFAEC86}" type="presParOf" srcId="{BFF28D1C-FA11-4289-BA5E-9340189A1B8C}" destId="{14B5BE36-CB61-4607-B068-8FA093BFAF91}" srcOrd="0" destOrd="0" presId="urn:microsoft.com/office/officeart/2005/8/layout/hierarchy3"/>
    <dgm:cxn modelId="{6D0543FA-DC47-4EAF-899D-0DA9FC813AA9}" type="presParOf" srcId="{BFF28D1C-FA11-4289-BA5E-9340189A1B8C}" destId="{8CA3A00E-D19D-465B-8CEA-6720F9B566B7}" srcOrd="1" destOrd="0" presId="urn:microsoft.com/office/officeart/2005/8/layout/hierarchy3"/>
    <dgm:cxn modelId="{6E4FD300-12F9-4C75-9F23-7B45D86ABA41}" type="presParOf" srcId="{B68D0716-1EE4-4D74-B571-392A7D5DC62E}" destId="{5FE93FE4-4681-4535-A3F1-11666948EA0D}" srcOrd="1" destOrd="0" presId="urn:microsoft.com/office/officeart/2005/8/layout/hierarchy3"/>
    <dgm:cxn modelId="{B3F9C652-D8AA-4930-8844-368490437C45}" type="presParOf" srcId="{5FE93FE4-4681-4535-A3F1-11666948EA0D}" destId="{0702F09E-7924-4744-B5AA-460CA9DB906F}" srcOrd="0" destOrd="0" presId="urn:microsoft.com/office/officeart/2005/8/layout/hierarchy3"/>
    <dgm:cxn modelId="{2F0EA4D3-A0E4-4BEA-B768-8DB51F99D637}" type="presParOf" srcId="{5FE93FE4-4681-4535-A3F1-11666948EA0D}" destId="{FDFEAE13-94E9-4628-B5FD-CA568810C519}" srcOrd="1" destOrd="0" presId="urn:microsoft.com/office/officeart/2005/8/layout/hierarchy3"/>
    <dgm:cxn modelId="{53778FBF-4FE4-4072-A653-301B9A396B84}" type="presParOf" srcId="{5FE93FE4-4681-4535-A3F1-11666948EA0D}" destId="{09BBA109-A336-4B5C-95ED-44706DA478EF}" srcOrd="2" destOrd="0" presId="urn:microsoft.com/office/officeart/2005/8/layout/hierarchy3"/>
    <dgm:cxn modelId="{888B4C70-7998-47EA-9910-2631B25E7C24}" type="presParOf" srcId="{5FE93FE4-4681-4535-A3F1-11666948EA0D}" destId="{75F4316E-1E67-44D8-8F6E-004EB390A173}" srcOrd="3" destOrd="0" presId="urn:microsoft.com/office/officeart/2005/8/layout/hierarchy3"/>
    <dgm:cxn modelId="{9DC4BF51-A661-4652-BC2F-4DEC139B96F3}" type="presParOf" srcId="{B858042F-3C7C-4E37-B5F4-C15DC42C2D21}" destId="{FC930055-1FC3-4FC5-8676-A5FB653B904C}" srcOrd="1" destOrd="0" presId="urn:microsoft.com/office/officeart/2005/8/layout/hierarchy3"/>
    <dgm:cxn modelId="{671BCE5A-C44D-4807-90C5-CCB394A16BA8}" type="presParOf" srcId="{FC930055-1FC3-4FC5-8676-A5FB653B904C}" destId="{91116AEF-500B-4332-8B7B-F49AB07FAA47}" srcOrd="0" destOrd="0" presId="urn:microsoft.com/office/officeart/2005/8/layout/hierarchy3"/>
    <dgm:cxn modelId="{F50C5267-EE6D-4D75-B0B1-202FDED1C38C}" type="presParOf" srcId="{91116AEF-500B-4332-8B7B-F49AB07FAA47}" destId="{89B9E48B-CE83-403A-B3C0-BC9EF945587B}" srcOrd="0" destOrd="0" presId="urn:microsoft.com/office/officeart/2005/8/layout/hierarchy3"/>
    <dgm:cxn modelId="{CA935EA3-461B-44EE-B81F-5773A9580448}" type="presParOf" srcId="{91116AEF-500B-4332-8B7B-F49AB07FAA47}" destId="{D774D417-9C66-4229-8034-83FA073403C4}" srcOrd="1" destOrd="0" presId="urn:microsoft.com/office/officeart/2005/8/layout/hierarchy3"/>
    <dgm:cxn modelId="{233C1E76-47DD-4567-9F31-F7FBEDEC7BB9}" type="presParOf" srcId="{FC930055-1FC3-4FC5-8676-A5FB653B904C}" destId="{65202CCE-9FF0-4E65-9EE3-B19417814AE7}" srcOrd="1" destOrd="0" presId="urn:microsoft.com/office/officeart/2005/8/layout/hierarchy3"/>
    <dgm:cxn modelId="{9F4D9A2A-9E32-4183-B8DE-9F6F86083EE2}" type="presParOf" srcId="{65202CCE-9FF0-4E65-9EE3-B19417814AE7}" destId="{79AA21E7-EA35-4F0A-A9EB-2DD9811E9C45}" srcOrd="0" destOrd="0" presId="urn:microsoft.com/office/officeart/2005/8/layout/hierarchy3"/>
    <dgm:cxn modelId="{C1F2DC23-6B44-496C-99C9-DB3BEFC2C860}" type="presParOf" srcId="{65202CCE-9FF0-4E65-9EE3-B19417814AE7}" destId="{391AD874-CFF8-4F9B-B850-2EE6941A7EEC}" srcOrd="1" destOrd="0" presId="urn:microsoft.com/office/officeart/2005/8/layout/hierarchy3"/>
    <dgm:cxn modelId="{03C35D7E-BD90-4F52-A241-3F5A14C06F08}" type="presParOf" srcId="{65202CCE-9FF0-4E65-9EE3-B19417814AE7}" destId="{6AFDC9D8-1038-4A1D-A8A9-B10E5822C5D7}" srcOrd="2" destOrd="0" presId="urn:microsoft.com/office/officeart/2005/8/layout/hierarchy3"/>
    <dgm:cxn modelId="{A36FF0EE-4C23-4F89-907B-177DDC9D392F}" type="presParOf" srcId="{65202CCE-9FF0-4E65-9EE3-B19417814AE7}" destId="{AF84E40B-0FF5-4DB8-9DD0-5091795F59D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797651-65E7-4C13-8958-B511130FF110}" type="doc">
      <dgm:prSet loTypeId="urn:microsoft.com/office/officeart/2005/8/layout/hierarchy3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47E51C-223F-432E-A114-56754BFA1E1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Налог на прибыль организаций зачисляемой в бюджет субъекта РФ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4755149-F608-4412-A80C-9AAD9BE65477}" type="parTrans" cxnId="{B0560F90-6952-473E-9FC2-004CD3DFCDD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28757F2-A2F0-42DA-9F9B-6AF6C40E8D24}" type="sibTrans" cxnId="{B0560F90-6952-473E-9FC2-004CD3DFCDD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3156356-1AD5-42DF-B2BC-80E227AD7D22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5% районный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11873614-EB65-4446-B69C-FCEE284CB611}" type="parTrans" cxnId="{09B619B1-D1D1-431E-9B2D-D47E2CB71E4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545043-128A-4850-B8CC-42D35AE04C67}" type="sibTrans" cxnId="{09B619B1-D1D1-431E-9B2D-D47E2CB71E4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915D9E2-558B-421C-B4A4-7F924C547608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95% краевой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A156A017-58F0-41EE-BFE8-C252F06E5EEA}" type="parTrans" cxnId="{2195A31B-C070-4467-B47E-90291405461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4D569B4-8058-415B-B422-6C61A1CFA2C6}" type="sibTrans" cxnId="{2195A31B-C070-4467-B47E-90291405461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1FC3283-D6B8-4AA1-B50C-7276D7AA90C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Плата за негативное воздействие на окружающую среду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0C1E93B-0CB1-4452-A106-61932D02A607}" type="parTrans" cxnId="{6C53B37D-090A-498F-ACB5-D04D076008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42279E2-DE00-447D-98D2-21E9757FECF8}" type="sibTrans" cxnId="{6C53B37D-090A-498F-ACB5-D04D076008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F7EDF75-446C-4270-B069-0B20A495FA05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60% районный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1D784F4D-E6E8-4B30-980E-B03EF2BFD8ED}" type="parTrans" cxnId="{5EF5C131-F3EE-4BB6-A217-8D4F9ADADC7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7A1BB8B-0D78-4E3E-8C4E-2F54B7C1E34E}" type="sibTrans" cxnId="{5EF5C131-F3EE-4BB6-A217-8D4F9ADADC7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50E3BD4-4C37-427B-8039-D310D346C913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40% краевой бюджет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4729A208-31F3-4C2D-A032-52BFF50EDB0A}" type="parTrans" cxnId="{B1DB5282-D8DB-4FEB-AF16-640EB9D0B7D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A8DA449-61C8-4F0E-AA2A-74468B344A9C}" type="sibTrans" cxnId="{B1DB5282-D8DB-4FEB-AF16-640EB9D0B7D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E136A57-1994-4CBB-8F19-0DCBEE201741}" type="pres">
      <dgm:prSet presAssocID="{F7797651-65E7-4C13-8958-B511130FF1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B26E382-C227-4567-839B-17625118D225}" type="pres">
      <dgm:prSet presAssocID="{5E47E51C-223F-432E-A114-56754BFA1E1C}" presName="root" presStyleCnt="0"/>
      <dgm:spPr/>
      <dgm:t>
        <a:bodyPr/>
        <a:lstStyle/>
        <a:p>
          <a:endParaRPr lang="ru-RU"/>
        </a:p>
      </dgm:t>
    </dgm:pt>
    <dgm:pt modelId="{5DBF98DF-3E54-4456-BE56-735C89C7F547}" type="pres">
      <dgm:prSet presAssocID="{5E47E51C-223F-432E-A114-56754BFA1E1C}" presName="rootComposite" presStyleCnt="0"/>
      <dgm:spPr/>
      <dgm:t>
        <a:bodyPr/>
        <a:lstStyle/>
        <a:p>
          <a:endParaRPr lang="ru-RU"/>
        </a:p>
      </dgm:t>
    </dgm:pt>
    <dgm:pt modelId="{76563ADE-F092-48AF-AFCB-72E8CA830E63}" type="pres">
      <dgm:prSet presAssocID="{5E47E51C-223F-432E-A114-56754BFA1E1C}" presName="rootText" presStyleLbl="node1" presStyleIdx="0" presStyleCnt="2"/>
      <dgm:spPr/>
      <dgm:t>
        <a:bodyPr/>
        <a:lstStyle/>
        <a:p>
          <a:endParaRPr lang="ru-RU"/>
        </a:p>
      </dgm:t>
    </dgm:pt>
    <dgm:pt modelId="{A3CF5C1C-48D8-4482-BBEB-5853D1DE862F}" type="pres">
      <dgm:prSet presAssocID="{5E47E51C-223F-432E-A114-56754BFA1E1C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39F8DD-2704-46BA-9BDA-77A916F6ED6B}" type="pres">
      <dgm:prSet presAssocID="{5E47E51C-223F-432E-A114-56754BFA1E1C}" presName="childShape" presStyleCnt="0"/>
      <dgm:spPr/>
      <dgm:t>
        <a:bodyPr/>
        <a:lstStyle/>
        <a:p>
          <a:endParaRPr lang="ru-RU"/>
        </a:p>
      </dgm:t>
    </dgm:pt>
    <dgm:pt modelId="{558F0570-7548-441F-A402-4A217CCE181B}" type="pres">
      <dgm:prSet presAssocID="{11873614-EB65-4446-B69C-FCEE284CB611}" presName="Name13" presStyleLbl="parChTrans1D2" presStyleIdx="0" presStyleCnt="4"/>
      <dgm:spPr/>
      <dgm:t>
        <a:bodyPr/>
        <a:lstStyle/>
        <a:p>
          <a:endParaRPr lang="ru-RU"/>
        </a:p>
      </dgm:t>
    </dgm:pt>
    <dgm:pt modelId="{73CD7E2B-A138-4402-9B46-5DF405A91CEF}" type="pres">
      <dgm:prSet presAssocID="{43156356-1AD5-42DF-B2BC-80E227AD7D22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F48C7A-842F-4C78-9D1A-1CD0B5CB4676}" type="pres">
      <dgm:prSet presAssocID="{A156A017-58F0-41EE-BFE8-C252F06E5EEA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20B5FEA-7D60-4703-9626-EA66F8346848}" type="pres">
      <dgm:prSet presAssocID="{0915D9E2-558B-421C-B4A4-7F924C54760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B241D-3253-4444-B8E0-FCD49FEB5D9A}" type="pres">
      <dgm:prSet presAssocID="{E1FC3283-D6B8-4AA1-B50C-7276D7AA90CC}" presName="root" presStyleCnt="0"/>
      <dgm:spPr/>
      <dgm:t>
        <a:bodyPr/>
        <a:lstStyle/>
        <a:p>
          <a:endParaRPr lang="ru-RU"/>
        </a:p>
      </dgm:t>
    </dgm:pt>
    <dgm:pt modelId="{BC18A59D-E30E-40E9-BD27-848D2A6F762B}" type="pres">
      <dgm:prSet presAssocID="{E1FC3283-D6B8-4AA1-B50C-7276D7AA90CC}" presName="rootComposite" presStyleCnt="0"/>
      <dgm:spPr/>
      <dgm:t>
        <a:bodyPr/>
        <a:lstStyle/>
        <a:p>
          <a:endParaRPr lang="ru-RU"/>
        </a:p>
      </dgm:t>
    </dgm:pt>
    <dgm:pt modelId="{F609F4B8-5519-4D3F-B987-A34FF66192EC}" type="pres">
      <dgm:prSet presAssocID="{E1FC3283-D6B8-4AA1-B50C-7276D7AA90CC}" presName="rootText" presStyleLbl="node1" presStyleIdx="1" presStyleCnt="2"/>
      <dgm:spPr/>
      <dgm:t>
        <a:bodyPr/>
        <a:lstStyle/>
        <a:p>
          <a:endParaRPr lang="ru-RU"/>
        </a:p>
      </dgm:t>
    </dgm:pt>
    <dgm:pt modelId="{B5A23F94-F573-4048-ABC4-0071BA16FE73}" type="pres">
      <dgm:prSet presAssocID="{E1FC3283-D6B8-4AA1-B50C-7276D7AA90CC}" presName="rootConnector" presStyleLbl="node1" presStyleIdx="1" presStyleCnt="2"/>
      <dgm:spPr/>
      <dgm:t>
        <a:bodyPr/>
        <a:lstStyle/>
        <a:p>
          <a:endParaRPr lang="ru-RU"/>
        </a:p>
      </dgm:t>
    </dgm:pt>
    <dgm:pt modelId="{1CFB0D6C-43DC-4B5D-B476-A3C37B0BEB7E}" type="pres">
      <dgm:prSet presAssocID="{E1FC3283-D6B8-4AA1-B50C-7276D7AA90CC}" presName="childShape" presStyleCnt="0"/>
      <dgm:spPr/>
      <dgm:t>
        <a:bodyPr/>
        <a:lstStyle/>
        <a:p>
          <a:endParaRPr lang="ru-RU"/>
        </a:p>
      </dgm:t>
    </dgm:pt>
    <dgm:pt modelId="{CEAB0CD6-7343-4546-BEF7-2F11AD57DFE1}" type="pres">
      <dgm:prSet presAssocID="{1D784F4D-E6E8-4B30-980E-B03EF2BFD8E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B55205C3-96D4-4FFD-91CA-0839493D1F5E}" type="pres">
      <dgm:prSet presAssocID="{5F7EDF75-446C-4270-B069-0B20A495FA0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2772A-5971-419B-B2F1-C52528D4CBD5}" type="pres">
      <dgm:prSet presAssocID="{4729A208-31F3-4C2D-A032-52BFF50EDB0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C4E3B617-B5F8-42A9-A452-D51D42466EF3}" type="pres">
      <dgm:prSet presAssocID="{F50E3BD4-4C37-427B-8039-D310D346C913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C136DC-C3AB-4F08-848D-0D086A163B33}" type="presOf" srcId="{E1FC3283-D6B8-4AA1-B50C-7276D7AA90CC}" destId="{B5A23F94-F573-4048-ABC4-0071BA16FE73}" srcOrd="1" destOrd="0" presId="urn:microsoft.com/office/officeart/2005/8/layout/hierarchy3"/>
    <dgm:cxn modelId="{9280446E-5CFC-41F4-BAE9-0027FDE0337B}" type="presOf" srcId="{4729A208-31F3-4C2D-A032-52BFF50EDB0A}" destId="{2FE2772A-5971-419B-B2F1-C52528D4CBD5}" srcOrd="0" destOrd="0" presId="urn:microsoft.com/office/officeart/2005/8/layout/hierarchy3"/>
    <dgm:cxn modelId="{CBE21856-5E85-4533-B096-EDDE96521F3B}" type="presOf" srcId="{5E47E51C-223F-432E-A114-56754BFA1E1C}" destId="{76563ADE-F092-48AF-AFCB-72E8CA830E63}" srcOrd="0" destOrd="0" presId="urn:microsoft.com/office/officeart/2005/8/layout/hierarchy3"/>
    <dgm:cxn modelId="{7AADF1D7-B790-47F1-8E0F-8B70C9612811}" type="presOf" srcId="{F50E3BD4-4C37-427B-8039-D310D346C913}" destId="{C4E3B617-B5F8-42A9-A452-D51D42466EF3}" srcOrd="0" destOrd="0" presId="urn:microsoft.com/office/officeart/2005/8/layout/hierarchy3"/>
    <dgm:cxn modelId="{B91E84AA-6236-4B41-AE44-EA751CEE9DDF}" type="presOf" srcId="{11873614-EB65-4446-B69C-FCEE284CB611}" destId="{558F0570-7548-441F-A402-4A217CCE181B}" srcOrd="0" destOrd="0" presId="urn:microsoft.com/office/officeart/2005/8/layout/hierarchy3"/>
    <dgm:cxn modelId="{6C53B37D-090A-498F-ACB5-D04D076008DE}" srcId="{F7797651-65E7-4C13-8958-B511130FF110}" destId="{E1FC3283-D6B8-4AA1-B50C-7276D7AA90CC}" srcOrd="1" destOrd="0" parTransId="{30C1E93B-0CB1-4452-A106-61932D02A607}" sibTransId="{E42279E2-DE00-447D-98D2-21E9757FECF8}"/>
    <dgm:cxn modelId="{09B619B1-D1D1-431E-9B2D-D47E2CB71E45}" srcId="{5E47E51C-223F-432E-A114-56754BFA1E1C}" destId="{43156356-1AD5-42DF-B2BC-80E227AD7D22}" srcOrd="0" destOrd="0" parTransId="{11873614-EB65-4446-B69C-FCEE284CB611}" sibTransId="{95545043-128A-4850-B8CC-42D35AE04C67}"/>
    <dgm:cxn modelId="{17B63DC5-D405-474B-91B2-65F1EF430764}" type="presOf" srcId="{5E47E51C-223F-432E-A114-56754BFA1E1C}" destId="{A3CF5C1C-48D8-4482-BBEB-5853D1DE862F}" srcOrd="1" destOrd="0" presId="urn:microsoft.com/office/officeart/2005/8/layout/hierarchy3"/>
    <dgm:cxn modelId="{5EF5C131-F3EE-4BB6-A217-8D4F9ADADC7F}" srcId="{E1FC3283-D6B8-4AA1-B50C-7276D7AA90CC}" destId="{5F7EDF75-446C-4270-B069-0B20A495FA05}" srcOrd="0" destOrd="0" parTransId="{1D784F4D-E6E8-4B30-980E-B03EF2BFD8ED}" sibTransId="{C7A1BB8B-0D78-4E3E-8C4E-2F54B7C1E34E}"/>
    <dgm:cxn modelId="{BD104B1D-9F8A-432E-907C-CF0587942ECA}" type="presOf" srcId="{E1FC3283-D6B8-4AA1-B50C-7276D7AA90CC}" destId="{F609F4B8-5519-4D3F-B987-A34FF66192EC}" srcOrd="0" destOrd="0" presId="urn:microsoft.com/office/officeart/2005/8/layout/hierarchy3"/>
    <dgm:cxn modelId="{554E7C24-C1B7-4BA9-8500-93B8FD197F7A}" type="presOf" srcId="{43156356-1AD5-42DF-B2BC-80E227AD7D22}" destId="{73CD7E2B-A138-4402-9B46-5DF405A91CEF}" srcOrd="0" destOrd="0" presId="urn:microsoft.com/office/officeart/2005/8/layout/hierarchy3"/>
    <dgm:cxn modelId="{A1C644B8-E0C3-49FA-A27C-70CBA9D51D81}" type="presOf" srcId="{0915D9E2-558B-421C-B4A4-7F924C547608}" destId="{A20B5FEA-7D60-4703-9626-EA66F8346848}" srcOrd="0" destOrd="0" presId="urn:microsoft.com/office/officeart/2005/8/layout/hierarchy3"/>
    <dgm:cxn modelId="{B1DB5282-D8DB-4FEB-AF16-640EB9D0B7DD}" srcId="{E1FC3283-D6B8-4AA1-B50C-7276D7AA90CC}" destId="{F50E3BD4-4C37-427B-8039-D310D346C913}" srcOrd="1" destOrd="0" parTransId="{4729A208-31F3-4C2D-A032-52BFF50EDB0A}" sibTransId="{0A8DA449-61C8-4F0E-AA2A-74468B344A9C}"/>
    <dgm:cxn modelId="{4707F0C0-8759-4DC3-B533-3D599684A603}" type="presOf" srcId="{5F7EDF75-446C-4270-B069-0B20A495FA05}" destId="{B55205C3-96D4-4FFD-91CA-0839493D1F5E}" srcOrd="0" destOrd="0" presId="urn:microsoft.com/office/officeart/2005/8/layout/hierarchy3"/>
    <dgm:cxn modelId="{2195A31B-C070-4467-B47E-902914054612}" srcId="{5E47E51C-223F-432E-A114-56754BFA1E1C}" destId="{0915D9E2-558B-421C-B4A4-7F924C547608}" srcOrd="1" destOrd="0" parTransId="{A156A017-58F0-41EE-BFE8-C252F06E5EEA}" sibTransId="{64D569B4-8058-415B-B422-6C61A1CFA2C6}"/>
    <dgm:cxn modelId="{C63FD720-D1E0-4F78-AA5D-BAD58389BE4E}" type="presOf" srcId="{A156A017-58F0-41EE-BFE8-C252F06E5EEA}" destId="{5BF48C7A-842F-4C78-9D1A-1CD0B5CB4676}" srcOrd="0" destOrd="0" presId="urn:microsoft.com/office/officeart/2005/8/layout/hierarchy3"/>
    <dgm:cxn modelId="{7C1AAD16-9858-4570-80F8-9900F59559BD}" type="presOf" srcId="{1D784F4D-E6E8-4B30-980E-B03EF2BFD8ED}" destId="{CEAB0CD6-7343-4546-BEF7-2F11AD57DFE1}" srcOrd="0" destOrd="0" presId="urn:microsoft.com/office/officeart/2005/8/layout/hierarchy3"/>
    <dgm:cxn modelId="{A9820B49-C63F-43C6-8E4E-0987DCB28EAD}" type="presOf" srcId="{F7797651-65E7-4C13-8958-B511130FF110}" destId="{5E136A57-1994-4CBB-8F19-0DCBEE201741}" srcOrd="0" destOrd="0" presId="urn:microsoft.com/office/officeart/2005/8/layout/hierarchy3"/>
    <dgm:cxn modelId="{B0560F90-6952-473E-9FC2-004CD3DFCDD6}" srcId="{F7797651-65E7-4C13-8958-B511130FF110}" destId="{5E47E51C-223F-432E-A114-56754BFA1E1C}" srcOrd="0" destOrd="0" parTransId="{54755149-F608-4412-A80C-9AAD9BE65477}" sibTransId="{E28757F2-A2F0-42DA-9F9B-6AF6C40E8D24}"/>
    <dgm:cxn modelId="{36741857-5B6B-420F-8F56-B974CB374282}" type="presParOf" srcId="{5E136A57-1994-4CBB-8F19-0DCBEE201741}" destId="{DB26E382-C227-4567-839B-17625118D225}" srcOrd="0" destOrd="0" presId="urn:microsoft.com/office/officeart/2005/8/layout/hierarchy3"/>
    <dgm:cxn modelId="{80E013CE-675D-4E2D-853B-06A0B7D30216}" type="presParOf" srcId="{DB26E382-C227-4567-839B-17625118D225}" destId="{5DBF98DF-3E54-4456-BE56-735C89C7F547}" srcOrd="0" destOrd="0" presId="urn:microsoft.com/office/officeart/2005/8/layout/hierarchy3"/>
    <dgm:cxn modelId="{2B78F1BB-2008-47BC-A727-191E616E6E7D}" type="presParOf" srcId="{5DBF98DF-3E54-4456-BE56-735C89C7F547}" destId="{76563ADE-F092-48AF-AFCB-72E8CA830E63}" srcOrd="0" destOrd="0" presId="urn:microsoft.com/office/officeart/2005/8/layout/hierarchy3"/>
    <dgm:cxn modelId="{D6B19222-2CDE-4017-B83A-A2F881CA536E}" type="presParOf" srcId="{5DBF98DF-3E54-4456-BE56-735C89C7F547}" destId="{A3CF5C1C-48D8-4482-BBEB-5853D1DE862F}" srcOrd="1" destOrd="0" presId="urn:microsoft.com/office/officeart/2005/8/layout/hierarchy3"/>
    <dgm:cxn modelId="{49AE8822-35BA-46FB-BA25-A28811B3A679}" type="presParOf" srcId="{DB26E382-C227-4567-839B-17625118D225}" destId="{BA39F8DD-2704-46BA-9BDA-77A916F6ED6B}" srcOrd="1" destOrd="0" presId="urn:microsoft.com/office/officeart/2005/8/layout/hierarchy3"/>
    <dgm:cxn modelId="{8EBE600B-2438-414D-BC2A-6A4633917A3D}" type="presParOf" srcId="{BA39F8DD-2704-46BA-9BDA-77A916F6ED6B}" destId="{558F0570-7548-441F-A402-4A217CCE181B}" srcOrd="0" destOrd="0" presId="urn:microsoft.com/office/officeart/2005/8/layout/hierarchy3"/>
    <dgm:cxn modelId="{72CB7E8D-E6BB-43C7-B089-2940AF0DFCA6}" type="presParOf" srcId="{BA39F8DD-2704-46BA-9BDA-77A916F6ED6B}" destId="{73CD7E2B-A138-4402-9B46-5DF405A91CEF}" srcOrd="1" destOrd="0" presId="urn:microsoft.com/office/officeart/2005/8/layout/hierarchy3"/>
    <dgm:cxn modelId="{3539E4C9-3E04-4ED1-AF81-F418B9C7928F}" type="presParOf" srcId="{BA39F8DD-2704-46BA-9BDA-77A916F6ED6B}" destId="{5BF48C7A-842F-4C78-9D1A-1CD0B5CB4676}" srcOrd="2" destOrd="0" presId="urn:microsoft.com/office/officeart/2005/8/layout/hierarchy3"/>
    <dgm:cxn modelId="{CE2378FB-9E6D-452B-B80D-0D3698C4BA63}" type="presParOf" srcId="{BA39F8DD-2704-46BA-9BDA-77A916F6ED6B}" destId="{A20B5FEA-7D60-4703-9626-EA66F8346848}" srcOrd="3" destOrd="0" presId="urn:microsoft.com/office/officeart/2005/8/layout/hierarchy3"/>
    <dgm:cxn modelId="{3FAD1D17-199D-4EFF-92B0-66953320CFDD}" type="presParOf" srcId="{5E136A57-1994-4CBB-8F19-0DCBEE201741}" destId="{B4EB241D-3253-4444-B8E0-FCD49FEB5D9A}" srcOrd="1" destOrd="0" presId="urn:microsoft.com/office/officeart/2005/8/layout/hierarchy3"/>
    <dgm:cxn modelId="{54AFF95C-74A3-4979-951C-CDDA4F28F6E5}" type="presParOf" srcId="{B4EB241D-3253-4444-B8E0-FCD49FEB5D9A}" destId="{BC18A59D-E30E-40E9-BD27-848D2A6F762B}" srcOrd="0" destOrd="0" presId="urn:microsoft.com/office/officeart/2005/8/layout/hierarchy3"/>
    <dgm:cxn modelId="{2F3F1E72-FEE1-48EB-84F5-577915C8D732}" type="presParOf" srcId="{BC18A59D-E30E-40E9-BD27-848D2A6F762B}" destId="{F609F4B8-5519-4D3F-B987-A34FF66192EC}" srcOrd="0" destOrd="0" presId="urn:microsoft.com/office/officeart/2005/8/layout/hierarchy3"/>
    <dgm:cxn modelId="{7A4D61DE-D44C-4518-8519-519A054CE6C0}" type="presParOf" srcId="{BC18A59D-E30E-40E9-BD27-848D2A6F762B}" destId="{B5A23F94-F573-4048-ABC4-0071BA16FE73}" srcOrd="1" destOrd="0" presId="urn:microsoft.com/office/officeart/2005/8/layout/hierarchy3"/>
    <dgm:cxn modelId="{A3372A32-FBA4-4522-9347-7B2647BEB8CD}" type="presParOf" srcId="{B4EB241D-3253-4444-B8E0-FCD49FEB5D9A}" destId="{1CFB0D6C-43DC-4B5D-B476-A3C37B0BEB7E}" srcOrd="1" destOrd="0" presId="urn:microsoft.com/office/officeart/2005/8/layout/hierarchy3"/>
    <dgm:cxn modelId="{74567564-18E0-45D8-9075-3B985F018BC9}" type="presParOf" srcId="{1CFB0D6C-43DC-4B5D-B476-A3C37B0BEB7E}" destId="{CEAB0CD6-7343-4546-BEF7-2F11AD57DFE1}" srcOrd="0" destOrd="0" presId="urn:microsoft.com/office/officeart/2005/8/layout/hierarchy3"/>
    <dgm:cxn modelId="{FB04BF80-F559-4CAD-B202-86A1CEE64D4F}" type="presParOf" srcId="{1CFB0D6C-43DC-4B5D-B476-A3C37B0BEB7E}" destId="{B55205C3-96D4-4FFD-91CA-0839493D1F5E}" srcOrd="1" destOrd="0" presId="urn:microsoft.com/office/officeart/2005/8/layout/hierarchy3"/>
    <dgm:cxn modelId="{BAD0F56C-2B45-46EE-817E-C8DCCA485F84}" type="presParOf" srcId="{1CFB0D6C-43DC-4B5D-B476-A3C37B0BEB7E}" destId="{2FE2772A-5971-419B-B2F1-C52528D4CBD5}" srcOrd="2" destOrd="0" presId="urn:microsoft.com/office/officeart/2005/8/layout/hierarchy3"/>
    <dgm:cxn modelId="{3F9124B7-A155-4764-A2C5-69816245D244}" type="presParOf" srcId="{1CFB0D6C-43DC-4B5D-B476-A3C37B0BEB7E}" destId="{C4E3B617-B5F8-42A9-A452-D51D42466EF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2C27E-2163-4A2A-900B-4C2D44F860E1}">
      <dsp:nvSpPr>
        <dsp:cNvPr id="0" name=""/>
        <dsp:cNvSpPr/>
      </dsp:nvSpPr>
      <dsp:spPr>
        <a:xfrm>
          <a:off x="1220319" y="2379"/>
          <a:ext cx="2556721" cy="1267523"/>
        </a:xfrm>
        <a:prstGeom prst="snip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Бюджет МО Гулькевичский район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25948" y="108008"/>
        <a:ext cx="2345463" cy="1056265"/>
      </dsp:txXfrm>
    </dsp:sp>
    <dsp:sp modelId="{6A48C7E4-90D6-49DF-BDDD-828C417182AD}">
      <dsp:nvSpPr>
        <dsp:cNvPr id="0" name=""/>
        <dsp:cNvSpPr/>
      </dsp:nvSpPr>
      <dsp:spPr>
        <a:xfrm>
          <a:off x="2131098" y="1372826"/>
          <a:ext cx="735163" cy="73516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0" kern="1200" cap="none" spc="0">
            <a:ln w="10160">
              <a:solidFill>
                <a:schemeClr val="accent1"/>
              </a:solidFill>
              <a:prstDash val="solid"/>
            </a:ln>
            <a:solidFill>
              <a:srgbClr val="FFFFFF"/>
            </a:solidFill>
            <a:effectLst>
              <a:outerShdw blurRad="38100" dist="32000" dir="5400000" algn="tl">
                <a:srgbClr val="000000">
                  <a:alpha val="30000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8544" y="1653952"/>
        <a:ext cx="540271" cy="172911"/>
      </dsp:txXfrm>
    </dsp:sp>
    <dsp:sp modelId="{F253E55E-9D3F-41F6-B0D9-4FF16D8C9367}">
      <dsp:nvSpPr>
        <dsp:cNvPr id="0" name=""/>
        <dsp:cNvSpPr/>
      </dsp:nvSpPr>
      <dsp:spPr>
        <a:xfrm>
          <a:off x="1220326" y="2210912"/>
          <a:ext cx="2556709" cy="1267523"/>
        </a:xfrm>
        <a:prstGeom prst="snip2Diag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Бюджеты городских поселений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25955" y="2316541"/>
        <a:ext cx="2345451" cy="1056265"/>
      </dsp:txXfrm>
    </dsp:sp>
    <dsp:sp modelId="{19DCED48-74A3-4864-883F-81664B52DEAC}">
      <dsp:nvSpPr>
        <dsp:cNvPr id="0" name=""/>
        <dsp:cNvSpPr/>
      </dsp:nvSpPr>
      <dsp:spPr>
        <a:xfrm>
          <a:off x="2131098" y="3581359"/>
          <a:ext cx="735163" cy="735163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28544" y="3862485"/>
        <a:ext cx="540271" cy="172911"/>
      </dsp:txXfrm>
    </dsp:sp>
    <dsp:sp modelId="{38E19184-441E-4BA5-B996-6873D7B851F1}">
      <dsp:nvSpPr>
        <dsp:cNvPr id="0" name=""/>
        <dsp:cNvSpPr/>
      </dsp:nvSpPr>
      <dsp:spPr>
        <a:xfrm>
          <a:off x="1220319" y="4419445"/>
          <a:ext cx="2556721" cy="1267523"/>
        </a:xfrm>
        <a:prstGeom prst="snip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Бюджеты сельских поселений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25948" y="4525074"/>
        <a:ext cx="2345463" cy="1056265"/>
      </dsp:txXfrm>
    </dsp:sp>
    <dsp:sp modelId="{875C2FA3-8419-4A3A-9DE6-E922078D89BB}">
      <dsp:nvSpPr>
        <dsp:cNvPr id="0" name=""/>
        <dsp:cNvSpPr/>
      </dsp:nvSpPr>
      <dsp:spPr>
        <a:xfrm rot="21576516">
          <a:off x="4148066" y="2595298"/>
          <a:ext cx="735641" cy="47151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8068" y="2690085"/>
        <a:ext cx="594186" cy="282910"/>
      </dsp:txXfrm>
    </dsp:sp>
    <dsp:sp modelId="{178F2249-2E42-4104-A164-89F49A9C9474}">
      <dsp:nvSpPr>
        <dsp:cNvPr id="0" name=""/>
        <dsp:cNvSpPr/>
      </dsp:nvSpPr>
      <dsp:spPr>
        <a:xfrm>
          <a:off x="5164866" y="1544169"/>
          <a:ext cx="4323244" cy="253504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itchFamily="18" charset="0"/>
              <a:cs typeface="Times New Roman" pitchFamily="18" charset="0"/>
            </a:rPr>
            <a:t>Консолидированный бюджет МО Гулькевичский район</a:t>
          </a:r>
          <a:endParaRPr lang="ru-RU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97990" y="1915418"/>
        <a:ext cx="3056996" cy="1792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A3C99-B358-46D2-80B0-4656E783D90C}">
      <dsp:nvSpPr>
        <dsp:cNvPr id="0" name=""/>
        <dsp:cNvSpPr/>
      </dsp:nvSpPr>
      <dsp:spPr>
        <a:xfrm rot="5400000">
          <a:off x="-301875" y="613939"/>
          <a:ext cx="1945735" cy="136201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-10014" y="1003085"/>
        <a:ext cx="1362014" cy="583721"/>
      </dsp:txXfrm>
    </dsp:sp>
    <dsp:sp modelId="{F0C1D760-4258-4243-870E-B75CA131ED95}">
      <dsp:nvSpPr>
        <dsp:cNvPr id="0" name=""/>
        <dsp:cNvSpPr/>
      </dsp:nvSpPr>
      <dsp:spPr>
        <a:xfrm rot="5400000">
          <a:off x="4786532" y="-3448756"/>
          <a:ext cx="1897268" cy="88063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Налог на прибыль организаций, налог на доходы физических лиц, налог взимаемый в связи с применением упрощенной системы налогообложения, единый сельскохозяйственный налог, налог взимаемый в связи с применением патентной системы налогообложения, акцизы на нефтепродукты, государственная пошлина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31968" y="98425"/>
        <a:ext cx="8713781" cy="1712034"/>
      </dsp:txXfrm>
    </dsp:sp>
    <dsp:sp modelId="{A2CFEFE9-7521-41A3-8C40-3F7129EA4A9D}">
      <dsp:nvSpPr>
        <dsp:cNvPr id="0" name=""/>
        <dsp:cNvSpPr/>
      </dsp:nvSpPr>
      <dsp:spPr>
        <a:xfrm rot="5400000">
          <a:off x="-301875" y="2380156"/>
          <a:ext cx="1945735" cy="1362014"/>
        </a:xfrm>
        <a:prstGeom prst="chevron">
          <a:avLst/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lumMod val="95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-10014" y="2769302"/>
        <a:ext cx="1362014" cy="583721"/>
      </dsp:txXfrm>
    </dsp:sp>
    <dsp:sp modelId="{1839A28B-B6A2-4229-B4B2-6D7E45F21110}">
      <dsp:nvSpPr>
        <dsp:cNvPr id="0" name=""/>
        <dsp:cNvSpPr/>
      </dsp:nvSpPr>
      <dsp:spPr>
        <a:xfrm rot="5400000">
          <a:off x="5102803" y="-1662508"/>
          <a:ext cx="1264727" cy="87663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Доходы от использования муниципального имущества, штрафы, доходы от продажи муниципального имущества, доходы от оказания платных услуг, плата за негативное воздействие на окружающую среду, платежи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МУПов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51999" y="2150035"/>
        <a:ext cx="8704597" cy="1141249"/>
      </dsp:txXfrm>
    </dsp:sp>
    <dsp:sp modelId="{8D5FE20F-556C-4709-BB95-BEFFB64E2CD5}">
      <dsp:nvSpPr>
        <dsp:cNvPr id="0" name=""/>
        <dsp:cNvSpPr/>
      </dsp:nvSpPr>
      <dsp:spPr>
        <a:xfrm rot="5400000">
          <a:off x="-301875" y="4146373"/>
          <a:ext cx="1945735" cy="1362014"/>
        </a:xfrm>
        <a:prstGeom prst="chevron">
          <a:avLst/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Безмозмездные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поступления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-10014" y="4535519"/>
        <a:ext cx="1362014" cy="583721"/>
      </dsp:txXfrm>
    </dsp:sp>
    <dsp:sp modelId="{82B8B2D4-5166-4982-BD3E-B32D93428E41}">
      <dsp:nvSpPr>
        <dsp:cNvPr id="0" name=""/>
        <dsp:cNvSpPr/>
      </dsp:nvSpPr>
      <dsp:spPr>
        <a:xfrm rot="5400000">
          <a:off x="5102803" y="103709"/>
          <a:ext cx="1264727" cy="87663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дотации, субвенции, субсидии, иные межбюджетные трансферты, прочие безвозмездные поступления, доходы от возвратов остатков субсидий и субвенций прошлых лет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51999" y="3916253"/>
        <a:ext cx="8704597" cy="1141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790FD-8358-4B8B-8254-885ACBEEAB44}">
      <dsp:nvSpPr>
        <dsp:cNvPr id="0" name=""/>
        <dsp:cNvSpPr/>
      </dsp:nvSpPr>
      <dsp:spPr>
        <a:xfrm>
          <a:off x="3549142" y="2844974"/>
          <a:ext cx="709195" cy="1351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4597" y="0"/>
              </a:lnTo>
              <a:lnTo>
                <a:pt x="354597" y="1351362"/>
              </a:lnTo>
              <a:lnTo>
                <a:pt x="709195" y="1351362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865586" y="3482502"/>
        <a:ext cx="76307" cy="76307"/>
      </dsp:txXfrm>
    </dsp:sp>
    <dsp:sp modelId="{22455721-1CEA-4DCC-BB51-DA13421A4086}">
      <dsp:nvSpPr>
        <dsp:cNvPr id="0" name=""/>
        <dsp:cNvSpPr/>
      </dsp:nvSpPr>
      <dsp:spPr>
        <a:xfrm>
          <a:off x="3549142" y="2799254"/>
          <a:ext cx="7091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9195" y="4572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886010" y="2827244"/>
        <a:ext cx="35459" cy="35459"/>
      </dsp:txXfrm>
    </dsp:sp>
    <dsp:sp modelId="{A306F9C5-07FF-4964-9A3D-3F1634BBDB3E}">
      <dsp:nvSpPr>
        <dsp:cNvPr id="0" name=""/>
        <dsp:cNvSpPr/>
      </dsp:nvSpPr>
      <dsp:spPr>
        <a:xfrm>
          <a:off x="3549142" y="1493611"/>
          <a:ext cx="709195" cy="1351362"/>
        </a:xfrm>
        <a:custGeom>
          <a:avLst/>
          <a:gdLst/>
          <a:ahLst/>
          <a:cxnLst/>
          <a:rect l="0" t="0" r="0" b="0"/>
          <a:pathLst>
            <a:path>
              <a:moveTo>
                <a:pt x="0" y="1351362"/>
              </a:moveTo>
              <a:lnTo>
                <a:pt x="354597" y="1351362"/>
              </a:lnTo>
              <a:lnTo>
                <a:pt x="354597" y="0"/>
              </a:lnTo>
              <a:lnTo>
                <a:pt x="709195" y="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865586" y="2131139"/>
        <a:ext cx="76307" cy="76307"/>
      </dsp:txXfrm>
    </dsp:sp>
    <dsp:sp modelId="{619AD098-A9CC-4A4E-9722-983B224C1012}">
      <dsp:nvSpPr>
        <dsp:cNvPr id="0" name=""/>
        <dsp:cNvSpPr/>
      </dsp:nvSpPr>
      <dsp:spPr>
        <a:xfrm rot="16200000">
          <a:off x="261803" y="2304429"/>
          <a:ext cx="5493588" cy="10810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latin typeface="Times New Roman" pitchFamily="18" charset="0"/>
              <a:cs typeface="Times New Roman" pitchFamily="18" charset="0"/>
            </a:rPr>
            <a:t>Доходы </a:t>
          </a:r>
          <a:r>
            <a:rPr lang="ru-RU" sz="4800" kern="1200" dirty="0" smtClean="0">
              <a:latin typeface="Times New Roman" pitchFamily="18" charset="0"/>
              <a:cs typeface="Times New Roman" pitchFamily="18" charset="0"/>
            </a:rPr>
            <a:t>бюджета</a:t>
          </a:r>
          <a:endParaRPr lang="ru-RU" sz="4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1803" y="2304429"/>
        <a:ext cx="5493588" cy="1081090"/>
      </dsp:txXfrm>
    </dsp:sp>
    <dsp:sp modelId="{71636D87-063C-471D-9954-F9BCD4BE732E}">
      <dsp:nvSpPr>
        <dsp:cNvPr id="0" name=""/>
        <dsp:cNvSpPr/>
      </dsp:nvSpPr>
      <dsp:spPr>
        <a:xfrm>
          <a:off x="4258338" y="953066"/>
          <a:ext cx="3545976" cy="10810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Налоговые доходы – 780,3 млн. руб.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58338" y="953066"/>
        <a:ext cx="3545976" cy="1081090"/>
      </dsp:txXfrm>
    </dsp:sp>
    <dsp:sp modelId="{B1FBD795-EC2E-4185-B9AF-2D0D4F7745C9}">
      <dsp:nvSpPr>
        <dsp:cNvPr id="0" name=""/>
        <dsp:cNvSpPr/>
      </dsp:nvSpPr>
      <dsp:spPr>
        <a:xfrm>
          <a:off x="4258338" y="2304429"/>
          <a:ext cx="3545976" cy="10810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Неналоговые доходы – 105,5 млн. руб. 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58338" y="2304429"/>
        <a:ext cx="3545976" cy="1081090"/>
      </dsp:txXfrm>
    </dsp:sp>
    <dsp:sp modelId="{233C79C4-884B-4FF9-9DBC-E95C3D5CE3F9}">
      <dsp:nvSpPr>
        <dsp:cNvPr id="0" name=""/>
        <dsp:cNvSpPr/>
      </dsp:nvSpPr>
      <dsp:spPr>
        <a:xfrm>
          <a:off x="4258338" y="3655792"/>
          <a:ext cx="3545976" cy="10810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Безвозмездные поступления из других уровней бюджетной системы – 1607,2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58338" y="3655792"/>
        <a:ext cx="3545976" cy="10810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FCEB0-CD20-45B3-91CC-ED3D7D2C8BF0}">
      <dsp:nvSpPr>
        <dsp:cNvPr id="0" name=""/>
        <dsp:cNvSpPr/>
      </dsp:nvSpPr>
      <dsp:spPr>
        <a:xfrm>
          <a:off x="451" y="102456"/>
          <a:ext cx="1642109" cy="8210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НДФЛ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499" y="126504"/>
        <a:ext cx="1594013" cy="772958"/>
      </dsp:txXfrm>
    </dsp:sp>
    <dsp:sp modelId="{F249090F-D6D5-422B-982C-D99BDE437621}">
      <dsp:nvSpPr>
        <dsp:cNvPr id="0" name=""/>
        <dsp:cNvSpPr/>
      </dsp:nvSpPr>
      <dsp:spPr>
        <a:xfrm>
          <a:off x="164662" y="923511"/>
          <a:ext cx="164210" cy="61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790"/>
              </a:lnTo>
              <a:lnTo>
                <a:pt x="164210" y="61579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9113F-080C-40FD-A341-999C151AC7F9}">
      <dsp:nvSpPr>
        <dsp:cNvPr id="0" name=""/>
        <dsp:cNvSpPr/>
      </dsp:nvSpPr>
      <dsp:spPr>
        <a:xfrm>
          <a:off x="328872" y="1128775"/>
          <a:ext cx="1313687" cy="82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itchFamily="18" charset="0"/>
              <a:cs typeface="Times New Roman" pitchFamily="18" charset="0"/>
            </a:rPr>
            <a:t>15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,0% бюджеты поселений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920" y="1152823"/>
        <a:ext cx="1265591" cy="772958"/>
      </dsp:txXfrm>
    </dsp:sp>
    <dsp:sp modelId="{3641E862-1058-4226-ACF7-618BA892A415}">
      <dsp:nvSpPr>
        <dsp:cNvPr id="0" name=""/>
        <dsp:cNvSpPr/>
      </dsp:nvSpPr>
      <dsp:spPr>
        <a:xfrm>
          <a:off x="164662" y="923511"/>
          <a:ext cx="164210" cy="1642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2109"/>
              </a:lnTo>
              <a:lnTo>
                <a:pt x="164210" y="164210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7C2F2-25DC-4141-8CC5-0206AD41DD1F}">
      <dsp:nvSpPr>
        <dsp:cNvPr id="0" name=""/>
        <dsp:cNvSpPr/>
      </dsp:nvSpPr>
      <dsp:spPr>
        <a:xfrm>
          <a:off x="328872" y="2155093"/>
          <a:ext cx="1313687" cy="82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45,08% районный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920" y="2179141"/>
        <a:ext cx="1265591" cy="772958"/>
      </dsp:txXfrm>
    </dsp:sp>
    <dsp:sp modelId="{7E80B29F-1587-4300-A37D-C39B1E2A63BE}">
      <dsp:nvSpPr>
        <dsp:cNvPr id="0" name=""/>
        <dsp:cNvSpPr/>
      </dsp:nvSpPr>
      <dsp:spPr>
        <a:xfrm>
          <a:off x="164662" y="923511"/>
          <a:ext cx="164210" cy="2668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8427"/>
              </a:lnTo>
              <a:lnTo>
                <a:pt x="164210" y="2668427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5FDC1-930B-48F7-8A3E-79DDCA96C695}">
      <dsp:nvSpPr>
        <dsp:cNvPr id="0" name=""/>
        <dsp:cNvSpPr/>
      </dsp:nvSpPr>
      <dsp:spPr>
        <a:xfrm>
          <a:off x="328872" y="3181411"/>
          <a:ext cx="1313687" cy="82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39,92% краевой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920" y="3205459"/>
        <a:ext cx="1265591" cy="772958"/>
      </dsp:txXfrm>
    </dsp:sp>
    <dsp:sp modelId="{D626DAA2-1651-40F5-A30B-A7C8B083B4F0}">
      <dsp:nvSpPr>
        <dsp:cNvPr id="0" name=""/>
        <dsp:cNvSpPr/>
      </dsp:nvSpPr>
      <dsp:spPr>
        <a:xfrm>
          <a:off x="2053087" y="102456"/>
          <a:ext cx="1642109" cy="8210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ЕСХН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77135" y="126504"/>
        <a:ext cx="1594013" cy="772958"/>
      </dsp:txXfrm>
    </dsp:sp>
    <dsp:sp modelId="{8C0CB91F-9BC2-4576-96F0-C1D2E853CB20}">
      <dsp:nvSpPr>
        <dsp:cNvPr id="0" name=""/>
        <dsp:cNvSpPr/>
      </dsp:nvSpPr>
      <dsp:spPr>
        <a:xfrm>
          <a:off x="2217298" y="923511"/>
          <a:ext cx="164210" cy="61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790"/>
              </a:lnTo>
              <a:lnTo>
                <a:pt x="164210" y="61579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A2BA2-D878-449C-AC8E-E1F6F778ABDA}">
      <dsp:nvSpPr>
        <dsp:cNvPr id="0" name=""/>
        <dsp:cNvSpPr/>
      </dsp:nvSpPr>
      <dsp:spPr>
        <a:xfrm>
          <a:off x="2381509" y="1128775"/>
          <a:ext cx="1313687" cy="82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50% бюджеты поселений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05557" y="1152823"/>
        <a:ext cx="1265591" cy="772958"/>
      </dsp:txXfrm>
    </dsp:sp>
    <dsp:sp modelId="{6ED2E54B-4D62-4621-A922-D771FEE0D85C}">
      <dsp:nvSpPr>
        <dsp:cNvPr id="0" name=""/>
        <dsp:cNvSpPr/>
      </dsp:nvSpPr>
      <dsp:spPr>
        <a:xfrm>
          <a:off x="2217298" y="923511"/>
          <a:ext cx="164210" cy="1642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2109"/>
              </a:lnTo>
              <a:lnTo>
                <a:pt x="164210" y="164210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8E958-434F-44D9-BF8B-9AD3FDA96423}">
      <dsp:nvSpPr>
        <dsp:cNvPr id="0" name=""/>
        <dsp:cNvSpPr/>
      </dsp:nvSpPr>
      <dsp:spPr>
        <a:xfrm>
          <a:off x="2381509" y="2155093"/>
          <a:ext cx="1313687" cy="82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50% районный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05557" y="2179141"/>
        <a:ext cx="1265591" cy="7729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5BE36-CB61-4607-B068-8FA093BFAF91}">
      <dsp:nvSpPr>
        <dsp:cNvPr id="0" name=""/>
        <dsp:cNvSpPr/>
      </dsp:nvSpPr>
      <dsp:spPr>
        <a:xfrm>
          <a:off x="157835" y="2378"/>
          <a:ext cx="1754596" cy="1370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Арендная плата за земли до разграничения государственной собственности расположенных на территории городских поселений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979" y="42522"/>
        <a:ext cx="1674308" cy="1290316"/>
      </dsp:txXfrm>
    </dsp:sp>
    <dsp:sp modelId="{0702F09E-7924-4744-B5AA-460CA9DB906F}">
      <dsp:nvSpPr>
        <dsp:cNvPr id="0" name=""/>
        <dsp:cNvSpPr/>
      </dsp:nvSpPr>
      <dsp:spPr>
        <a:xfrm>
          <a:off x="333295" y="1372982"/>
          <a:ext cx="175459" cy="605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5579"/>
              </a:lnTo>
              <a:lnTo>
                <a:pt x="175459" y="60557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EAE13-94E9-4628-B5FD-CA568810C519}">
      <dsp:nvSpPr>
        <dsp:cNvPr id="0" name=""/>
        <dsp:cNvSpPr/>
      </dsp:nvSpPr>
      <dsp:spPr>
        <a:xfrm>
          <a:off x="508755" y="1510042"/>
          <a:ext cx="877183" cy="937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50% бюджеты городских поселений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4447" y="1535734"/>
        <a:ext cx="825799" cy="885656"/>
      </dsp:txXfrm>
    </dsp:sp>
    <dsp:sp modelId="{09BBA109-A336-4B5C-95ED-44706DA478EF}">
      <dsp:nvSpPr>
        <dsp:cNvPr id="0" name=""/>
        <dsp:cNvSpPr/>
      </dsp:nvSpPr>
      <dsp:spPr>
        <a:xfrm>
          <a:off x="333295" y="1372982"/>
          <a:ext cx="175459" cy="1826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553"/>
              </a:lnTo>
              <a:lnTo>
                <a:pt x="175459" y="1826553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4316E-1E67-44D8-8F6E-004EB390A173}">
      <dsp:nvSpPr>
        <dsp:cNvPr id="0" name=""/>
        <dsp:cNvSpPr/>
      </dsp:nvSpPr>
      <dsp:spPr>
        <a:xfrm>
          <a:off x="508755" y="2584142"/>
          <a:ext cx="877183" cy="1230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541839"/>
              <a:satOff val="-8265"/>
              <a:lumOff val="-1111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50% районный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4447" y="2609834"/>
        <a:ext cx="825799" cy="1179402"/>
      </dsp:txXfrm>
    </dsp:sp>
    <dsp:sp modelId="{89B9E48B-CE83-403A-B3C0-BC9EF945587B}">
      <dsp:nvSpPr>
        <dsp:cNvPr id="0" name=""/>
        <dsp:cNvSpPr/>
      </dsp:nvSpPr>
      <dsp:spPr>
        <a:xfrm>
          <a:off x="2186552" y="2378"/>
          <a:ext cx="1783532" cy="1534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625516"/>
                <a:satOff val="-24796"/>
                <a:lumOff val="-3334"/>
                <a:alphaOff val="0"/>
                <a:lumMod val="95000"/>
              </a:schemeClr>
            </a:gs>
            <a:gs pos="100000">
              <a:schemeClr val="accent3">
                <a:hueOff val="4625516"/>
                <a:satOff val="-24796"/>
                <a:lumOff val="-333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Продажа земельных участков государственная собственность на которые не разграничена расположенных на территории городских поселений</a:t>
          </a: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1483" y="47309"/>
        <a:ext cx="1693670" cy="1444194"/>
      </dsp:txXfrm>
    </dsp:sp>
    <dsp:sp modelId="{79AA21E7-EA35-4F0A-A9EB-2DD9811E9C45}">
      <dsp:nvSpPr>
        <dsp:cNvPr id="0" name=""/>
        <dsp:cNvSpPr/>
      </dsp:nvSpPr>
      <dsp:spPr>
        <a:xfrm>
          <a:off x="2364905" y="1536435"/>
          <a:ext cx="178353" cy="674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4416"/>
              </a:lnTo>
              <a:lnTo>
                <a:pt x="178353" y="67441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AD874-CFF8-4F9B-B850-2EE6941A7EEC}">
      <dsp:nvSpPr>
        <dsp:cNvPr id="0" name=""/>
        <dsp:cNvSpPr/>
      </dsp:nvSpPr>
      <dsp:spPr>
        <a:xfrm>
          <a:off x="2543258" y="1673494"/>
          <a:ext cx="877183" cy="10747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083677"/>
              <a:satOff val="-16531"/>
              <a:lumOff val="-2223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50% бюджеты городских поселений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8950" y="1699186"/>
        <a:ext cx="825799" cy="1023329"/>
      </dsp:txXfrm>
    </dsp:sp>
    <dsp:sp modelId="{6AFDC9D8-1038-4A1D-A8A9-B10E5822C5D7}">
      <dsp:nvSpPr>
        <dsp:cNvPr id="0" name=""/>
        <dsp:cNvSpPr/>
      </dsp:nvSpPr>
      <dsp:spPr>
        <a:xfrm>
          <a:off x="2364905" y="1536435"/>
          <a:ext cx="178353" cy="1813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3661"/>
              </a:lnTo>
              <a:lnTo>
                <a:pt x="178353" y="1813661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4E40B-0FF5-4DB8-9DD0-5091795F59D1}">
      <dsp:nvSpPr>
        <dsp:cNvPr id="0" name=""/>
        <dsp:cNvSpPr/>
      </dsp:nvSpPr>
      <dsp:spPr>
        <a:xfrm>
          <a:off x="2543258" y="2885268"/>
          <a:ext cx="877183" cy="929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50% районный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8950" y="2910960"/>
        <a:ext cx="825799" cy="8782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63ADE-F092-48AF-AFCB-72E8CA830E63}">
      <dsp:nvSpPr>
        <dsp:cNvPr id="0" name=""/>
        <dsp:cNvSpPr/>
      </dsp:nvSpPr>
      <dsp:spPr>
        <a:xfrm>
          <a:off x="457" y="561074"/>
          <a:ext cx="1663562" cy="831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Налог на прибыль организаций зачисляемой в бюджет субъекта РФ</a:t>
          </a:r>
          <a:endParaRPr lang="ru-RU" sz="1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19" y="585436"/>
        <a:ext cx="1614838" cy="783057"/>
      </dsp:txXfrm>
    </dsp:sp>
    <dsp:sp modelId="{558F0570-7548-441F-A402-4A217CCE181B}">
      <dsp:nvSpPr>
        <dsp:cNvPr id="0" name=""/>
        <dsp:cNvSpPr/>
      </dsp:nvSpPr>
      <dsp:spPr>
        <a:xfrm>
          <a:off x="166813" y="1392855"/>
          <a:ext cx="166356" cy="623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5"/>
              </a:lnTo>
              <a:lnTo>
                <a:pt x="166356" y="623835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D7E2B-A138-4402-9B46-5DF405A91CEF}">
      <dsp:nvSpPr>
        <dsp:cNvPr id="0" name=""/>
        <dsp:cNvSpPr/>
      </dsp:nvSpPr>
      <dsp:spPr>
        <a:xfrm>
          <a:off x="333169" y="1600800"/>
          <a:ext cx="1330849" cy="831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5% районный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7531" y="1625162"/>
        <a:ext cx="1282125" cy="783057"/>
      </dsp:txXfrm>
    </dsp:sp>
    <dsp:sp modelId="{5BF48C7A-842F-4C78-9D1A-1CD0B5CB4676}">
      <dsp:nvSpPr>
        <dsp:cNvPr id="0" name=""/>
        <dsp:cNvSpPr/>
      </dsp:nvSpPr>
      <dsp:spPr>
        <a:xfrm>
          <a:off x="166813" y="1392855"/>
          <a:ext cx="166356" cy="1663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62"/>
              </a:lnTo>
              <a:lnTo>
                <a:pt x="166356" y="1663562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B5FEA-7D60-4703-9626-EA66F8346848}">
      <dsp:nvSpPr>
        <dsp:cNvPr id="0" name=""/>
        <dsp:cNvSpPr/>
      </dsp:nvSpPr>
      <dsp:spPr>
        <a:xfrm>
          <a:off x="333169" y="2640526"/>
          <a:ext cx="1330849" cy="831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95% краевой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7531" y="2664888"/>
        <a:ext cx="1282125" cy="783057"/>
      </dsp:txXfrm>
    </dsp:sp>
    <dsp:sp modelId="{F609F4B8-5519-4D3F-B987-A34FF66192EC}">
      <dsp:nvSpPr>
        <dsp:cNvPr id="0" name=""/>
        <dsp:cNvSpPr/>
      </dsp:nvSpPr>
      <dsp:spPr>
        <a:xfrm>
          <a:off x="2079909" y="561074"/>
          <a:ext cx="1663562" cy="831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lumMod val="95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Плата за негативное воздействие на окружающую среду</a:t>
          </a:r>
          <a:endParaRPr lang="ru-RU" sz="1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4271" y="585436"/>
        <a:ext cx="1614838" cy="783057"/>
      </dsp:txXfrm>
    </dsp:sp>
    <dsp:sp modelId="{CEAB0CD6-7343-4546-BEF7-2F11AD57DFE1}">
      <dsp:nvSpPr>
        <dsp:cNvPr id="0" name=""/>
        <dsp:cNvSpPr/>
      </dsp:nvSpPr>
      <dsp:spPr>
        <a:xfrm>
          <a:off x="2246265" y="1392855"/>
          <a:ext cx="166356" cy="623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5"/>
              </a:lnTo>
              <a:lnTo>
                <a:pt x="166356" y="623835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205C3-96D4-4FFD-91CA-0839493D1F5E}">
      <dsp:nvSpPr>
        <dsp:cNvPr id="0" name=""/>
        <dsp:cNvSpPr/>
      </dsp:nvSpPr>
      <dsp:spPr>
        <a:xfrm>
          <a:off x="2412622" y="1600800"/>
          <a:ext cx="1330849" cy="831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60% районный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36984" y="1625162"/>
        <a:ext cx="1282125" cy="783057"/>
      </dsp:txXfrm>
    </dsp:sp>
    <dsp:sp modelId="{2FE2772A-5971-419B-B2F1-C52528D4CBD5}">
      <dsp:nvSpPr>
        <dsp:cNvPr id="0" name=""/>
        <dsp:cNvSpPr/>
      </dsp:nvSpPr>
      <dsp:spPr>
        <a:xfrm>
          <a:off x="2246265" y="1392855"/>
          <a:ext cx="166356" cy="1663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62"/>
              </a:lnTo>
              <a:lnTo>
                <a:pt x="166356" y="1663562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3B617-B5F8-42A9-A452-D51D42466EF3}">
      <dsp:nvSpPr>
        <dsp:cNvPr id="0" name=""/>
        <dsp:cNvSpPr/>
      </dsp:nvSpPr>
      <dsp:spPr>
        <a:xfrm>
          <a:off x="2412622" y="2640526"/>
          <a:ext cx="1330849" cy="8317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40% краевой бюджет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36984" y="2664888"/>
        <a:ext cx="1282125" cy="783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0.76955</cdr:x>
      <cdr:y>0.00196</cdr:y>
    </cdr:from>
    <cdr:to>
      <cdr:x>0.91366</cdr:x>
      <cdr:y>0.06771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8015392" y="11010"/>
          <a:ext cx="150098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latin typeface="Times New Roman" pitchFamily="18" charset="0"/>
              <a:cs typeface="Times New Roman" pitchFamily="18" charset="0"/>
            </a:rPr>
            <a:t>Всего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– 885,8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0.03531</cdr:x>
      <cdr:y>0.13298</cdr:y>
    </cdr:from>
    <cdr:to>
      <cdr:x>0.16434</cdr:x>
      <cdr:y>0.19965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5273" y="718168"/>
          <a:ext cx="1152108" cy="3600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0.03044</cdr:x>
      <cdr:y>0.18327</cdr:y>
    </cdr:from>
    <cdr:to>
      <cdr:x>0.15947</cdr:x>
      <cdr:y>0.24994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4221" y="1222419"/>
          <a:ext cx="1543702" cy="444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0.43773</cdr:x>
      <cdr:y>0.16118</cdr:y>
    </cdr:from>
    <cdr:to>
      <cdr:x>0.55259</cdr:x>
      <cdr:y>0.21827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1052435"/>
          <a:ext cx="1039209" cy="372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0.04839</cdr:x>
      <cdr:y>0.08</cdr:y>
    </cdr:from>
    <cdr:to>
      <cdr:x>0.17742</cdr:x>
      <cdr:y>0.14667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8" y="432048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0.01006</cdr:x>
      <cdr:y>0.13459</cdr:y>
    </cdr:from>
    <cdr:to>
      <cdr:x>0.12845</cdr:x>
      <cdr:y>0.18218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89826" y="870432"/>
          <a:ext cx="105708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0.82061</cdr:x>
      <cdr:y>0.13189</cdr:y>
    </cdr:from>
    <cdr:to>
      <cdr:x>0.97788</cdr:x>
      <cdr:y>0.18756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68310" y="853189"/>
          <a:ext cx="1872208" cy="360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ВСЕГО: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243,6</a:t>
          </a:r>
        </a:p>
        <a:p xmlns:a="http://schemas.openxmlformats.org/drawingml/2006/main">
          <a:endParaRPr lang="ru-RU" sz="2000" dirty="0" smtClean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0.01006</cdr:x>
      <cdr:y>0.13459</cdr:y>
    </cdr:from>
    <cdr:to>
      <cdr:x>0.12845</cdr:x>
      <cdr:y>0.18037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89826" y="904859"/>
          <a:ext cx="105708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0.8359</cdr:x>
      <cdr:y>0.09936</cdr:y>
    </cdr:from>
    <cdr:to>
      <cdr:x>0.98506</cdr:x>
      <cdr:y>0.15441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959198" y="654562"/>
          <a:ext cx="1777074" cy="362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ВСЕГО: 208,2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0.04839</cdr:x>
      <cdr:y>0.08</cdr:y>
    </cdr:from>
    <cdr:to>
      <cdr:x>0.17742</cdr:x>
      <cdr:y>0.14667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8" y="432048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0.03558</cdr:x>
      <cdr:y>0.12817</cdr:y>
    </cdr:from>
    <cdr:to>
      <cdr:x>0.16461</cdr:x>
      <cdr:y>0.19484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6273" y="830618"/>
          <a:ext cx="1546077" cy="432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млн. рублей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0.47481</cdr:x>
      <cdr:y>0.12222</cdr:y>
    </cdr:from>
    <cdr:to>
      <cdr:x>0.57586</cdr:x>
      <cdr:y>0.17931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96710" y="792088"/>
          <a:ext cx="914400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0.4077</cdr:x>
      <cdr:y>0.12222</cdr:y>
    </cdr:from>
    <cdr:to>
      <cdr:x>0.52256</cdr:x>
      <cdr:y>0.17931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89352" y="792088"/>
          <a:ext cx="1039405" cy="369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6400" cy="493635"/>
          </a:xfrm>
          <a:prstGeom prst="rect">
            <a:avLst/>
          </a:prstGeom>
        </p:spPr>
        <p:txBody>
          <a:bodyPr vert="horz" lIns="91425" tIns="45714" rIns="91425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4"/>
            <a:ext cx="2946400" cy="493635"/>
          </a:xfrm>
          <a:prstGeom prst="rect">
            <a:avLst/>
          </a:prstGeom>
        </p:spPr>
        <p:txBody>
          <a:bodyPr vert="horz" lIns="91425" tIns="45714" rIns="91425" bIns="45714" rtlCol="0"/>
          <a:lstStyle>
            <a:lvl1pPr algn="r">
              <a:defRPr sz="1200"/>
            </a:lvl1pPr>
          </a:lstStyle>
          <a:p>
            <a:fld id="{AFAD241D-F1DF-4598-903A-63E8A3257136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7443"/>
            <a:ext cx="2946400" cy="493635"/>
          </a:xfrm>
          <a:prstGeom prst="rect">
            <a:avLst/>
          </a:prstGeom>
        </p:spPr>
        <p:txBody>
          <a:bodyPr vert="horz" lIns="91425" tIns="45714" rIns="91425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377443"/>
            <a:ext cx="2946400" cy="493635"/>
          </a:xfrm>
          <a:prstGeom prst="rect">
            <a:avLst/>
          </a:prstGeom>
        </p:spPr>
        <p:txBody>
          <a:bodyPr vert="horz" lIns="91425" tIns="45714" rIns="91425" bIns="45714" rtlCol="0" anchor="b"/>
          <a:lstStyle>
            <a:lvl1pPr algn="r">
              <a:defRPr sz="1200"/>
            </a:lvl1pPr>
          </a:lstStyle>
          <a:p>
            <a:fld id="{18B743ED-F738-4D37-B86F-FA9097E415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622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5658" cy="493635"/>
          </a:xfrm>
          <a:prstGeom prst="rect">
            <a:avLst/>
          </a:prstGeom>
        </p:spPr>
        <p:txBody>
          <a:bodyPr vert="horz" lIns="91425" tIns="45714" rIns="91425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8" cy="493635"/>
          </a:xfrm>
          <a:prstGeom prst="rect">
            <a:avLst/>
          </a:prstGeom>
        </p:spPr>
        <p:txBody>
          <a:bodyPr vert="horz" lIns="91425" tIns="45714" rIns="91425" bIns="45714" rtlCol="0"/>
          <a:lstStyle>
            <a:lvl1pPr algn="r">
              <a:defRPr sz="1200"/>
            </a:lvl1pPr>
          </a:lstStyle>
          <a:p>
            <a:fld id="{9A9679F9-E3E6-4DE6-9FE2-DCA4834E3E95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4538"/>
            <a:ext cx="6572250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4" rIns="91425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20"/>
            <a:ext cx="5438140" cy="4442698"/>
          </a:xfrm>
          <a:prstGeom prst="rect">
            <a:avLst/>
          </a:prstGeom>
        </p:spPr>
        <p:txBody>
          <a:bodyPr vert="horz" lIns="91425" tIns="45714" rIns="91425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319"/>
            <a:ext cx="2945658" cy="493635"/>
          </a:xfrm>
          <a:prstGeom prst="rect">
            <a:avLst/>
          </a:prstGeom>
        </p:spPr>
        <p:txBody>
          <a:bodyPr vert="horz" lIns="91425" tIns="45714" rIns="91425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377319"/>
            <a:ext cx="2945658" cy="493635"/>
          </a:xfrm>
          <a:prstGeom prst="rect">
            <a:avLst/>
          </a:prstGeom>
        </p:spPr>
        <p:txBody>
          <a:bodyPr vert="horz" lIns="91425" tIns="45714" rIns="91425" bIns="45714" rtlCol="0" anchor="b"/>
          <a:lstStyle>
            <a:lvl1pPr algn="r">
              <a:defRPr sz="1200"/>
            </a:lvl1pPr>
          </a:lstStyle>
          <a:p>
            <a:fld id="{BFE8837E-27BB-4526-AA15-0DFFB9730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3937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4538"/>
            <a:ext cx="6572250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63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3" y="744538"/>
            <a:ext cx="6572250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3" y="744538"/>
            <a:ext cx="6572250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4538"/>
            <a:ext cx="6572250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6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4538"/>
            <a:ext cx="6572250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63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4538"/>
            <a:ext cx="6572250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63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787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460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3" y="744538"/>
            <a:ext cx="6572250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2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4538"/>
            <a:ext cx="6572250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26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3" y="744538"/>
            <a:ext cx="6572250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4538"/>
            <a:ext cx="6572250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034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4538"/>
            <a:ext cx="6572250" cy="36988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7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3" y="744538"/>
            <a:ext cx="6572250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3" y="744538"/>
            <a:ext cx="6572250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713" y="744538"/>
            <a:ext cx="6572250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89"/>
            <a:ext cx="10361851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8CF58-3C40-4203-BDD6-B9369FBF2F1E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8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CB70-7D78-4C7B-A3D6-FCF29EEFEFF0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7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7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118A-AD78-46C2-A80C-2D2753A2DA35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4804" y="5053788"/>
            <a:ext cx="7515035" cy="882323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201-78FD-4D97-94C2-C6EFACA23F60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015" y="3133016"/>
            <a:ext cx="9565889" cy="1793582"/>
          </a:xfrm>
          <a:effectLst/>
        </p:spPr>
        <p:txBody>
          <a:bodyPr>
            <a:noAutofit/>
          </a:bodyPr>
          <a:lstStyle>
            <a:lvl1pPr marL="761951" indent="-544251" algn="l"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2F40-C063-467E-851C-B969E51C7D15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3802" y="731689"/>
            <a:ext cx="8533289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1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574" y="2173151"/>
            <a:ext cx="7954519" cy="2423907"/>
          </a:xfrm>
          <a:effectLst/>
        </p:spPr>
        <p:txBody>
          <a:bodyPr anchor="b"/>
          <a:lstStyle>
            <a:lvl1pPr algn="r">
              <a:defRPr sz="55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240" y="4608578"/>
            <a:ext cx="7959622" cy="835653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tx2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2C488-B43A-403E-BA5C-48187767CCF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D22-733F-4DBD-9F2E-83374D7EB70E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800" y="731688"/>
            <a:ext cx="4461691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0" y="731689"/>
            <a:ext cx="4461691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1689"/>
            <a:ext cx="4461691" cy="639910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9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729" y="1400651"/>
            <a:ext cx="4461691" cy="274383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596" y="731689"/>
            <a:ext cx="4461691" cy="639910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9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marL="0" lvl="0" indent="0" algn="ctr" defTabSz="1088502" rtl="0" eaLnBrk="1" latinLnBrk="0" hangingPunct="1">
              <a:spcBef>
                <a:spcPct val="20000"/>
              </a:spcBef>
              <a:spcAft>
                <a:spcPts val="357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1399356"/>
            <a:ext cx="4461691" cy="274383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C763-CE85-4AD9-B2A4-B0D3E6A5EDA0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2DC0-CFF8-463C-99BF-DFEC0DE945F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6FB4-B39B-4A76-8931-34ACDC90EB1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649" y="2210384"/>
            <a:ext cx="4847482" cy="1258784"/>
          </a:xfrm>
          <a:effectLst/>
        </p:spPr>
        <p:txBody>
          <a:bodyPr anchor="b">
            <a:noAutofit/>
          </a:bodyPr>
          <a:lstStyle>
            <a:lvl1pPr marL="272125" indent="-272125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900" y="731690"/>
            <a:ext cx="5355416" cy="4895863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7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167" y="3498612"/>
            <a:ext cx="4517625" cy="2140013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F45D-9D95-45E9-8E6A-BD37955CEB8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6C5A-C51B-4AC7-9FAE-88C285A0311A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123" y="1143265"/>
            <a:ext cx="5485686" cy="312853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4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364" y="1010720"/>
            <a:ext cx="4924844" cy="2163521"/>
          </a:xfrm>
        </p:spPr>
        <p:txBody>
          <a:bodyPr anchor="b"/>
          <a:lstStyle>
            <a:lvl1pPr marL="217700" indent="-217700">
              <a:buFont typeface="Georgia" pitchFamily="18" charset="0"/>
              <a:buChar char="*"/>
              <a:defRPr sz="19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315D-C1DB-47B7-966F-37B4BD0E138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564" y="4465455"/>
            <a:ext cx="8510276" cy="1143265"/>
          </a:xfrm>
        </p:spPr>
        <p:txBody>
          <a:bodyPr anchor="b">
            <a:noAutofit/>
          </a:bodyPr>
          <a:lstStyle>
            <a:lvl1pPr algn="l">
              <a:defRPr sz="5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9669" y="731688"/>
            <a:ext cx="8533289" cy="3475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4B0C-845F-43EC-B11D-76DFA48E8D4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144" y="376675"/>
            <a:ext cx="2742843" cy="52395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1580" y="731759"/>
            <a:ext cx="6438211" cy="4895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374B-2AF7-4B21-B59A-DBF724D5D9D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4804" y="5053800"/>
            <a:ext cx="7515035" cy="882323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894-72A2-4EDD-BFE7-C68AAC7BB71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023" y="3133016"/>
            <a:ext cx="9565889" cy="1793582"/>
          </a:xfrm>
          <a:effectLst/>
        </p:spPr>
        <p:txBody>
          <a:bodyPr>
            <a:noAutofit/>
          </a:bodyPr>
          <a:lstStyle>
            <a:lvl1pPr marL="761951" indent="-544251" algn="l"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9D0C-5BB6-457C-8AC3-2203B5CBF30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3802" y="731689"/>
            <a:ext cx="8533289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574" y="2173151"/>
            <a:ext cx="7954519" cy="2423907"/>
          </a:xfrm>
          <a:effectLst/>
        </p:spPr>
        <p:txBody>
          <a:bodyPr anchor="b"/>
          <a:lstStyle>
            <a:lvl1pPr algn="r">
              <a:defRPr sz="55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240" y="4608578"/>
            <a:ext cx="7959622" cy="835653"/>
          </a:xfrm>
        </p:spPr>
        <p:txBody>
          <a:bodyPr anchor="t"/>
          <a:lstStyle>
            <a:lvl1pPr marL="0" indent="0" algn="r">
              <a:buNone/>
              <a:defRPr sz="2400">
                <a:solidFill>
                  <a:schemeClr val="tx2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523EF-A092-4727-8EB9-2E250FE600B1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FBC1-40F2-4B82-A070-49AF8532849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800" y="731688"/>
            <a:ext cx="4461691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0" y="731689"/>
            <a:ext cx="4461691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0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1689"/>
            <a:ext cx="4461691" cy="639910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9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729" y="1400651"/>
            <a:ext cx="4461691" cy="274383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596" y="731689"/>
            <a:ext cx="4461691" cy="639910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9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marL="0" lvl="0" indent="0" algn="ctr" defTabSz="1088502" rtl="0" eaLnBrk="1" latinLnBrk="0" hangingPunct="1">
              <a:spcBef>
                <a:spcPct val="20000"/>
              </a:spcBef>
              <a:spcAft>
                <a:spcPts val="357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1399356"/>
            <a:ext cx="4461691" cy="274383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1116-E9CC-496E-8629-61167796093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BF2A9-A095-40F5-8F96-747879C3E84C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2D610-7DA6-45F5-900E-D8DCF02183B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9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F038-124B-497C-800D-1F3483C26E3D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649" y="2210396"/>
            <a:ext cx="4847482" cy="1258784"/>
          </a:xfrm>
          <a:effectLst/>
        </p:spPr>
        <p:txBody>
          <a:bodyPr anchor="b">
            <a:noAutofit/>
          </a:bodyPr>
          <a:lstStyle>
            <a:lvl1pPr marL="272125" indent="-272125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900" y="731690"/>
            <a:ext cx="5355416" cy="4895863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7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167" y="3498612"/>
            <a:ext cx="4517625" cy="2140013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E06D8-8916-443B-8C78-6079CF513DB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123" y="1143265"/>
            <a:ext cx="5485686" cy="312853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4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364" y="1010720"/>
            <a:ext cx="4924844" cy="2163521"/>
          </a:xfrm>
        </p:spPr>
        <p:txBody>
          <a:bodyPr anchor="b"/>
          <a:lstStyle>
            <a:lvl1pPr marL="217700" indent="-217700">
              <a:buFont typeface="Georgia" pitchFamily="18" charset="0"/>
              <a:buChar char="*"/>
              <a:defRPr sz="19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4F5-C55F-4383-8764-207936FDD30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564" y="4465455"/>
            <a:ext cx="8510276" cy="1143265"/>
          </a:xfrm>
        </p:spPr>
        <p:txBody>
          <a:bodyPr anchor="b">
            <a:noAutofit/>
          </a:bodyPr>
          <a:lstStyle>
            <a:lvl1pPr algn="l">
              <a:defRPr sz="5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9669" y="731688"/>
            <a:ext cx="8533289" cy="3475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038E-F72F-46EB-88EE-F9BE1E11798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144" y="376675"/>
            <a:ext cx="2742843" cy="52395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1580" y="731759"/>
            <a:ext cx="6438211" cy="4895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DF352-4C27-41BA-AA2B-EDA76D2ECE0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227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520" y="1577705"/>
            <a:ext cx="530283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063" y="1577705"/>
            <a:ext cx="530283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44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600577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3" y="1600577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99CC-1DAE-407A-A4CA-26284A7AEAC6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6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6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3782-94B3-4B00-9D18-BD3F946453CC}" type="datetime1">
              <a:rPr lang="ru-RU" smtClean="0"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2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5730-ECE5-4BE2-A4A3-3D478FC4ED56}" type="datetime1">
              <a:rPr lang="ru-RU" smtClean="0"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B0B8-F2F8-4A88-9C86-61C4CDC51463}" type="datetime1">
              <a:rPr lang="ru-RU" smtClean="0"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4" y="27318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6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0556-C2D1-49CE-9BFD-4707B381198E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EBC20-3329-4955-9BA9-E457BF061397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7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9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50D7B-66F0-4530-9114-A59C21342AA2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9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Слайд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9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7DDD0-6EE1-4F24-88B4-11F6C71ABE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9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6582"/>
            <a:ext cx="12190413" cy="175300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51065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9177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741" y="4373180"/>
            <a:ext cx="8682218" cy="1143265"/>
          </a:xfrm>
          <a:prstGeom prst="rect">
            <a:avLst/>
          </a:prstGeom>
          <a:effectLst/>
        </p:spPr>
        <p:txBody>
          <a:bodyPr vert="horz" lIns="108850" tIns="54425" rIns="108850" bIns="54425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2429"/>
            <a:ext cx="8533289" cy="3475525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29" y="6173701"/>
            <a:ext cx="3352364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A50661-9043-4619-9A28-6F1A35C6B683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68" y="6173701"/>
            <a:ext cx="4469819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9339" y="6173701"/>
            <a:ext cx="2438083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80976" indent="-380976" algn="r" defTabSz="108850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2125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53101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79652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06202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54523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81073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40279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721254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80460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6582"/>
            <a:ext cx="12190413" cy="175300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51065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9177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741" y="4373180"/>
            <a:ext cx="8682218" cy="1143265"/>
          </a:xfrm>
          <a:prstGeom prst="rect">
            <a:avLst/>
          </a:prstGeom>
          <a:effectLst/>
        </p:spPr>
        <p:txBody>
          <a:bodyPr vert="horz" lIns="108850" tIns="54425" rIns="108850" bIns="54425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2429"/>
            <a:ext cx="8533289" cy="3475525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29" y="6173713"/>
            <a:ext cx="3352364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D1BDC6-BC7C-4A65-BF28-C307181B5C2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28.05.2024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76" y="6173713"/>
            <a:ext cx="4469819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Слайд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9339" y="6173713"/>
            <a:ext cx="2438083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929496-F715-47B8-95C1-A12B6CCCC53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9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80976" indent="-380976" algn="r" defTabSz="108850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2125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53101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79652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06202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54523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81073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40279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721254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80460" indent="-217700" algn="l" defTabSz="1088502" rtl="0" eaLnBrk="1" latinLnBrk="0" hangingPunct="1">
        <a:spcBef>
          <a:spcPct val="20000"/>
        </a:spcBef>
        <a:spcAft>
          <a:spcPts val="35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image" Target="../media/image4.jpg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chart" Target="../charts/chart35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chart" Target="../charts/chart3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3" Type="http://schemas.openxmlformats.org/officeDocument/2006/relationships/image" Target="../media/image180.jpe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" Type="http://schemas.openxmlformats.org/officeDocument/2006/relationships/image" Target="../media/image4.jpg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microsoft.com/office/2007/relationships/hdphoto" Target="../media/hdphoto53.wdp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microsoft.com/office/2007/relationships/hdphoto" Target="../media/hdphoto53.wdp"/><Relationship Id="rId4" Type="http://schemas.openxmlformats.org/officeDocument/2006/relationships/image" Target="../media/image180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45.xml"/><Relationship Id="rId5" Type="http://schemas.microsoft.com/office/2007/relationships/hdphoto" Target="../media/hdphoto53.wdp"/><Relationship Id="rId4" Type="http://schemas.openxmlformats.org/officeDocument/2006/relationships/image" Target="../media/image18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_____Microsoft_Excel_97-20031.xls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0.xml"/><Relationship Id="rId7" Type="http://schemas.openxmlformats.org/officeDocument/2006/relationships/chart" Target="../charts/chart8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oleObject" Target="../embeddings/_____Microsoft_Excel_97-20033.xls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5" Type="http://schemas.openxmlformats.org/officeDocument/2006/relationships/oleObject" Target="../embeddings/_____Microsoft_Excel_97-20034.xls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2.wdp"/><Relationship Id="rId18" Type="http://schemas.openxmlformats.org/officeDocument/2006/relationships/image" Target="../media/image45.png"/><Relationship Id="rId3" Type="http://schemas.openxmlformats.org/officeDocument/2006/relationships/image" Target="../media/image5.png"/><Relationship Id="rId21" Type="http://schemas.microsoft.com/office/2007/relationships/hdphoto" Target="../media/hdphoto8.wdp"/><Relationship Id="rId7" Type="http://schemas.openxmlformats.org/officeDocument/2006/relationships/image" Target="../media/image41.jpeg"/><Relationship Id="rId12" Type="http://schemas.openxmlformats.org/officeDocument/2006/relationships/image" Target="../media/image36.png"/><Relationship Id="rId17" Type="http://schemas.microsoft.com/office/2007/relationships/hdphoto" Target="../media/hdphoto6.wdp"/><Relationship Id="rId2" Type="http://schemas.openxmlformats.org/officeDocument/2006/relationships/image" Target="../media/image33.jp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11" Type="http://schemas.microsoft.com/office/2007/relationships/hdphoto" Target="../media/hdphoto5.wdp"/><Relationship Id="rId5" Type="http://schemas.openxmlformats.org/officeDocument/2006/relationships/image" Target="../media/image39.jpg"/><Relationship Id="rId15" Type="http://schemas.microsoft.com/office/2007/relationships/hdphoto" Target="../media/hdphoto3.wdp"/><Relationship Id="rId10" Type="http://schemas.openxmlformats.org/officeDocument/2006/relationships/image" Target="../media/image43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2.jpg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6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12" Type="http://schemas.microsoft.com/office/2007/relationships/hdphoto" Target="../media/hdphoto10.wdp"/><Relationship Id="rId17" Type="http://schemas.openxmlformats.org/officeDocument/2006/relationships/image" Target="../media/image53.png"/><Relationship Id="rId2" Type="http://schemas.openxmlformats.org/officeDocument/2006/relationships/image" Target="../media/image33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openxmlformats.org/officeDocument/2006/relationships/image" Target="../media/image47.jpg"/><Relationship Id="rId15" Type="http://schemas.openxmlformats.org/officeDocument/2006/relationships/image" Target="../media/image37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microsoft.com/office/2007/relationships/hdphoto" Target="../media/hdphoto9.wdp"/><Relationship Id="rId1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58.jpg"/><Relationship Id="rId12" Type="http://schemas.openxmlformats.org/officeDocument/2006/relationships/image" Target="../media/image3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g"/><Relationship Id="rId11" Type="http://schemas.microsoft.com/office/2007/relationships/hdphoto" Target="../media/hdphoto2.wdp"/><Relationship Id="rId5" Type="http://schemas.openxmlformats.org/officeDocument/2006/relationships/image" Target="../media/image56.jpg"/><Relationship Id="rId15" Type="http://schemas.microsoft.com/office/2007/relationships/hdphoto" Target="../media/hdphoto8.wdp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microsoft.com/office/2007/relationships/hdphoto" Target="../media/hdphoto10.wdp"/><Relationship Id="rId1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60.jpg"/><Relationship Id="rId4" Type="http://schemas.openxmlformats.org/officeDocument/2006/relationships/image" Target="../media/image3.png"/><Relationship Id="rId9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1.jpeg"/><Relationship Id="rId7" Type="http://schemas.openxmlformats.org/officeDocument/2006/relationships/image" Target="../media/image5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microsoft.com/office/2007/relationships/hdphoto" Target="../media/hdphoto11.wdp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5" Type="http://schemas.openxmlformats.org/officeDocument/2006/relationships/image" Target="../media/image63.jp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11" Type="http://schemas.microsoft.com/office/2007/relationships/hdphoto" Target="../media/hdphoto8.wdp"/><Relationship Id="rId5" Type="http://schemas.openxmlformats.org/officeDocument/2006/relationships/image" Target="../media/image65.jp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png"/><Relationship Id="rId18" Type="http://schemas.microsoft.com/office/2007/relationships/hdphoto" Target="../media/hdphoto15.wdp"/><Relationship Id="rId3" Type="http://schemas.openxmlformats.org/officeDocument/2006/relationships/image" Target="../media/image5.png"/><Relationship Id="rId21" Type="http://schemas.openxmlformats.org/officeDocument/2006/relationships/image" Target="../media/image37.png"/><Relationship Id="rId7" Type="http://schemas.microsoft.com/office/2007/relationships/hdphoto" Target="../media/hdphoto12.wdp"/><Relationship Id="rId12" Type="http://schemas.microsoft.com/office/2007/relationships/hdphoto" Target="../media/hdphoto10.wdp"/><Relationship Id="rId17" Type="http://schemas.openxmlformats.org/officeDocument/2006/relationships/image" Target="../media/image73.png"/><Relationship Id="rId2" Type="http://schemas.openxmlformats.org/officeDocument/2006/relationships/image" Target="../media/image64.jpeg"/><Relationship Id="rId16" Type="http://schemas.microsoft.com/office/2007/relationships/hdphoto" Target="../media/hdphoto14.wdp"/><Relationship Id="rId20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11" Type="http://schemas.openxmlformats.org/officeDocument/2006/relationships/image" Target="../media/image52.png"/><Relationship Id="rId24" Type="http://schemas.microsoft.com/office/2007/relationships/hdphoto" Target="../media/hdphoto8.wdp"/><Relationship Id="rId5" Type="http://schemas.openxmlformats.org/officeDocument/2006/relationships/image" Target="../media/image66.jpg"/><Relationship Id="rId15" Type="http://schemas.openxmlformats.org/officeDocument/2006/relationships/image" Target="../media/image72.png"/><Relationship Id="rId23" Type="http://schemas.openxmlformats.org/officeDocument/2006/relationships/image" Target="../media/image53.png"/><Relationship Id="rId10" Type="http://schemas.openxmlformats.org/officeDocument/2006/relationships/image" Target="../media/image70.jpeg"/><Relationship Id="rId19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69.jpeg"/><Relationship Id="rId14" Type="http://schemas.microsoft.com/office/2007/relationships/hdphoto" Target="../media/hdphoto13.wdp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microsoft.com/office/2007/relationships/hdphoto" Target="../media/hdphoto13.wdp"/><Relationship Id="rId26" Type="http://schemas.openxmlformats.org/officeDocument/2006/relationships/image" Target="../media/image53.png"/><Relationship Id="rId3" Type="http://schemas.openxmlformats.org/officeDocument/2006/relationships/image" Target="../media/image5.png"/><Relationship Id="rId21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17" Type="http://schemas.openxmlformats.org/officeDocument/2006/relationships/image" Target="../media/image71.png"/><Relationship Id="rId25" Type="http://schemas.openxmlformats.org/officeDocument/2006/relationships/image" Target="../media/image84.png"/><Relationship Id="rId2" Type="http://schemas.openxmlformats.org/officeDocument/2006/relationships/image" Target="../media/image74.jpeg"/><Relationship Id="rId16" Type="http://schemas.microsoft.com/office/2007/relationships/hdphoto" Target="../media/hdphoto10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6.wdp"/><Relationship Id="rId11" Type="http://schemas.openxmlformats.org/officeDocument/2006/relationships/image" Target="../media/image80.jpeg"/><Relationship Id="rId24" Type="http://schemas.microsoft.com/office/2007/relationships/hdphoto" Target="../media/hdphoto2.wdp"/><Relationship Id="rId5" Type="http://schemas.openxmlformats.org/officeDocument/2006/relationships/image" Target="../media/image75.jpeg"/><Relationship Id="rId15" Type="http://schemas.openxmlformats.org/officeDocument/2006/relationships/image" Target="../media/image52.png"/><Relationship Id="rId23" Type="http://schemas.openxmlformats.org/officeDocument/2006/relationships/image" Target="../media/image36.png"/><Relationship Id="rId10" Type="http://schemas.openxmlformats.org/officeDocument/2006/relationships/image" Target="../media/image79.jpeg"/><Relationship Id="rId19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microsoft.com/office/2007/relationships/hdphoto" Target="../media/hdphoto15.wdp"/><Relationship Id="rId27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.png"/><Relationship Id="rId7" Type="http://schemas.openxmlformats.org/officeDocument/2006/relationships/image" Target="../media/image8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85.jpeg"/><Relationship Id="rId10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.png"/><Relationship Id="rId7" Type="http://schemas.microsoft.com/office/2007/relationships/hdphoto" Target="../media/hdphoto20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3.png"/><Relationship Id="rId9" Type="http://schemas.microsoft.com/office/2007/relationships/hdphoto" Target="../media/hdphoto21.wdp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94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10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1.png"/><Relationship Id="rId18" Type="http://schemas.microsoft.com/office/2007/relationships/hdphoto" Target="../media/hdphoto27.wdp"/><Relationship Id="rId3" Type="http://schemas.openxmlformats.org/officeDocument/2006/relationships/image" Target="../media/image5.png"/><Relationship Id="rId7" Type="http://schemas.openxmlformats.org/officeDocument/2006/relationships/image" Target="../media/image97.jpg"/><Relationship Id="rId12" Type="http://schemas.microsoft.com/office/2007/relationships/hdphoto" Target="../media/hdphoto24.wdp"/><Relationship Id="rId17" Type="http://schemas.openxmlformats.org/officeDocument/2006/relationships/image" Target="../media/image103.png"/><Relationship Id="rId2" Type="http://schemas.openxmlformats.org/officeDocument/2006/relationships/image" Target="../media/image91.jpg"/><Relationship Id="rId16" Type="http://schemas.microsoft.com/office/2007/relationships/hdphoto" Target="../media/hdphoto26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jpg"/><Relationship Id="rId15" Type="http://schemas.openxmlformats.org/officeDocument/2006/relationships/image" Target="../media/image102.png"/><Relationship Id="rId10" Type="http://schemas.openxmlformats.org/officeDocument/2006/relationships/image" Target="../media/image99.jpg"/><Relationship Id="rId4" Type="http://schemas.openxmlformats.org/officeDocument/2006/relationships/image" Target="../media/image3.png"/><Relationship Id="rId9" Type="http://schemas.microsoft.com/office/2007/relationships/hdphoto" Target="../media/hdphoto23.wdp"/><Relationship Id="rId14" Type="http://schemas.microsoft.com/office/2007/relationships/hdphoto" Target="../media/hdphoto2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5.png"/><Relationship Id="rId7" Type="http://schemas.openxmlformats.org/officeDocument/2006/relationships/image" Target="../media/image105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28.wdp"/><Relationship Id="rId5" Type="http://schemas.openxmlformats.org/officeDocument/2006/relationships/image" Target="../media/image104.jpeg"/><Relationship Id="rId10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.png"/><Relationship Id="rId7" Type="http://schemas.openxmlformats.org/officeDocument/2006/relationships/image" Target="../media/image108.jpeg"/><Relationship Id="rId12" Type="http://schemas.microsoft.com/office/2007/relationships/hdphoto" Target="../media/hdphoto30.wdp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11" Type="http://schemas.openxmlformats.org/officeDocument/2006/relationships/image" Target="../media/image111.png"/><Relationship Id="rId5" Type="http://schemas.openxmlformats.org/officeDocument/2006/relationships/image" Target="../media/image3.png"/><Relationship Id="rId10" Type="http://schemas.openxmlformats.org/officeDocument/2006/relationships/image" Target="../media/image110.png"/><Relationship Id="rId4" Type="http://schemas.openxmlformats.org/officeDocument/2006/relationships/image" Target="../media/image106.jpeg"/><Relationship Id="rId9" Type="http://schemas.microsoft.com/office/2007/relationships/hdphoto" Target="../media/hdphoto15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2.jpeg"/><Relationship Id="rId7" Type="http://schemas.microsoft.com/office/2007/relationships/hdphoto" Target="../media/hdphoto32.wdp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microsoft.com/office/2007/relationships/hdphoto" Target="../media/hdphoto31.wdp"/><Relationship Id="rId4" Type="http://schemas.openxmlformats.org/officeDocument/2006/relationships/image" Target="../media/image113.png"/><Relationship Id="rId9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13" Type="http://schemas.microsoft.com/office/2007/relationships/hdphoto" Target="../media/hdphoto19.wdp"/><Relationship Id="rId3" Type="http://schemas.openxmlformats.org/officeDocument/2006/relationships/image" Target="../media/image5.png"/><Relationship Id="rId7" Type="http://schemas.openxmlformats.org/officeDocument/2006/relationships/image" Target="../media/image120.jpeg"/><Relationship Id="rId12" Type="http://schemas.openxmlformats.org/officeDocument/2006/relationships/image" Target="../media/image125.png"/><Relationship Id="rId17" Type="http://schemas.openxmlformats.org/officeDocument/2006/relationships/image" Target="../media/image128.png"/><Relationship Id="rId2" Type="http://schemas.openxmlformats.org/officeDocument/2006/relationships/image" Target="../media/image118.jpe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34.wdp"/><Relationship Id="rId11" Type="http://schemas.openxmlformats.org/officeDocument/2006/relationships/image" Target="../media/image124.jpeg"/><Relationship Id="rId5" Type="http://schemas.openxmlformats.org/officeDocument/2006/relationships/image" Target="../media/image119.jpeg"/><Relationship Id="rId15" Type="http://schemas.openxmlformats.org/officeDocument/2006/relationships/image" Target="../media/image127.png"/><Relationship Id="rId10" Type="http://schemas.openxmlformats.org/officeDocument/2006/relationships/image" Target="../media/image123.jpeg"/><Relationship Id="rId4" Type="http://schemas.openxmlformats.org/officeDocument/2006/relationships/image" Target="../media/image3.png"/><Relationship Id="rId9" Type="http://schemas.openxmlformats.org/officeDocument/2006/relationships/image" Target="../media/image122.jpeg"/><Relationship Id="rId1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jpeg"/><Relationship Id="rId18" Type="http://schemas.openxmlformats.org/officeDocument/2006/relationships/image" Target="../media/image140.png"/><Relationship Id="rId3" Type="http://schemas.openxmlformats.org/officeDocument/2006/relationships/image" Target="../media/image5.png"/><Relationship Id="rId21" Type="http://schemas.microsoft.com/office/2007/relationships/hdphoto" Target="../media/hdphoto38.wdp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microsoft.com/office/2007/relationships/hdphoto" Target="../media/hdphoto36.wdp"/><Relationship Id="rId25" Type="http://schemas.microsoft.com/office/2007/relationships/hdphoto" Target="../media/hdphoto39.wdp"/><Relationship Id="rId2" Type="http://schemas.openxmlformats.org/officeDocument/2006/relationships/image" Target="../media/image118.jpeg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24" Type="http://schemas.openxmlformats.org/officeDocument/2006/relationships/image" Target="../media/image142.png"/><Relationship Id="rId5" Type="http://schemas.openxmlformats.org/officeDocument/2006/relationships/image" Target="../media/image129.png"/><Relationship Id="rId15" Type="http://schemas.microsoft.com/office/2007/relationships/hdphoto" Target="../media/hdphoto35.wdp"/><Relationship Id="rId23" Type="http://schemas.microsoft.com/office/2007/relationships/hdphoto" Target="../media/hdphoto29.wdp"/><Relationship Id="rId10" Type="http://schemas.openxmlformats.org/officeDocument/2006/relationships/image" Target="../media/image134.jpeg"/><Relationship Id="rId19" Type="http://schemas.microsoft.com/office/2007/relationships/hdphoto" Target="../media/hdphoto37.wdp"/><Relationship Id="rId4" Type="http://schemas.openxmlformats.org/officeDocument/2006/relationships/image" Target="../media/image3.png"/><Relationship Id="rId9" Type="http://schemas.openxmlformats.org/officeDocument/2006/relationships/image" Target="../media/image133.jpeg"/><Relationship Id="rId14" Type="http://schemas.openxmlformats.org/officeDocument/2006/relationships/image" Target="../media/image138.png"/><Relationship Id="rId22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40.wdp"/><Relationship Id="rId7" Type="http://schemas.openxmlformats.org/officeDocument/2006/relationships/image" Target="../media/image3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41.wdp"/><Relationship Id="rId10" Type="http://schemas.openxmlformats.org/officeDocument/2006/relationships/image" Target="../media/image145.png"/><Relationship Id="rId4" Type="http://schemas.openxmlformats.org/officeDocument/2006/relationships/image" Target="../media/image144.jpeg"/><Relationship Id="rId9" Type="http://schemas.microsoft.com/office/2007/relationships/hdphoto" Target="../media/hdphoto19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microsoft.com/office/2007/relationships/hdphoto" Target="../media/hdphoto40.wdp"/><Relationship Id="rId7" Type="http://schemas.openxmlformats.org/officeDocument/2006/relationships/image" Target="../media/image146.jpg"/><Relationship Id="rId12" Type="http://schemas.microsoft.com/office/2007/relationships/hdphoto" Target="../media/hdphoto19.wdp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11" Type="http://schemas.openxmlformats.org/officeDocument/2006/relationships/image" Target="../media/image126.png"/><Relationship Id="rId5" Type="http://schemas.openxmlformats.org/officeDocument/2006/relationships/image" Target="../media/image5.png"/><Relationship Id="rId10" Type="http://schemas.microsoft.com/office/2007/relationships/hdphoto" Target="../media/hdphoto18.wdp"/><Relationship Id="rId4" Type="http://schemas.openxmlformats.org/officeDocument/2006/relationships/chart" Target="../charts/chart23.xml"/><Relationship Id="rId9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microsoft.com/office/2007/relationships/hdphoto" Target="../media/hdphoto19.wdp"/><Relationship Id="rId18" Type="http://schemas.openxmlformats.org/officeDocument/2006/relationships/image" Target="../media/image87.png"/><Relationship Id="rId3" Type="http://schemas.openxmlformats.org/officeDocument/2006/relationships/image" Target="../media/image5.png"/><Relationship Id="rId7" Type="http://schemas.openxmlformats.org/officeDocument/2006/relationships/image" Target="../media/image150.jpeg"/><Relationship Id="rId12" Type="http://schemas.openxmlformats.org/officeDocument/2006/relationships/image" Target="../media/image125.png"/><Relationship Id="rId17" Type="http://schemas.openxmlformats.org/officeDocument/2006/relationships/image" Target="../media/image128.png"/><Relationship Id="rId2" Type="http://schemas.openxmlformats.org/officeDocument/2006/relationships/image" Target="../media/image148.jpeg"/><Relationship Id="rId16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42.wdp"/><Relationship Id="rId11" Type="http://schemas.microsoft.com/office/2007/relationships/hdphoto" Target="../media/hdphoto44.wdp"/><Relationship Id="rId5" Type="http://schemas.openxmlformats.org/officeDocument/2006/relationships/image" Target="../media/image149.jpeg"/><Relationship Id="rId15" Type="http://schemas.openxmlformats.org/officeDocument/2006/relationships/image" Target="../media/image86.png"/><Relationship Id="rId10" Type="http://schemas.openxmlformats.org/officeDocument/2006/relationships/image" Target="../media/image152.jpeg"/><Relationship Id="rId4" Type="http://schemas.openxmlformats.org/officeDocument/2006/relationships/image" Target="../media/image3.png"/><Relationship Id="rId9" Type="http://schemas.openxmlformats.org/officeDocument/2006/relationships/image" Target="../media/image151.jpeg"/><Relationship Id="rId1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40.wdp"/><Relationship Id="rId7" Type="http://schemas.openxmlformats.org/officeDocument/2006/relationships/image" Target="../media/image15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jp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microsoft.com/office/2007/relationships/hdphoto" Target="../media/hdphoto45.wdp"/><Relationship Id="rId7" Type="http://schemas.openxmlformats.org/officeDocument/2006/relationships/image" Target="../media/image16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9.jpg"/><Relationship Id="rId5" Type="http://schemas.openxmlformats.org/officeDocument/2006/relationships/image" Target="../media/image3.png"/><Relationship Id="rId10" Type="http://schemas.microsoft.com/office/2007/relationships/hdphoto" Target="../media/hdphoto47.wdp"/><Relationship Id="rId4" Type="http://schemas.openxmlformats.org/officeDocument/2006/relationships/image" Target="../media/image5.png"/><Relationship Id="rId9" Type="http://schemas.openxmlformats.org/officeDocument/2006/relationships/image" Target="../media/image1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5.png"/><Relationship Id="rId7" Type="http://schemas.openxmlformats.org/officeDocument/2006/relationships/image" Target="../media/image166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10" Type="http://schemas.microsoft.com/office/2007/relationships/hdphoto" Target="../media/hdphoto49.wdp"/><Relationship Id="rId4" Type="http://schemas.openxmlformats.org/officeDocument/2006/relationships/image" Target="../media/image3.png"/><Relationship Id="rId9" Type="http://schemas.openxmlformats.org/officeDocument/2006/relationships/image" Target="../media/image16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.png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5.png"/><Relationship Id="rId7" Type="http://schemas.openxmlformats.org/officeDocument/2006/relationships/image" Target="../media/image166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10" Type="http://schemas.microsoft.com/office/2007/relationships/hdphoto" Target="../media/hdphoto49.wdp"/><Relationship Id="rId4" Type="http://schemas.openxmlformats.org/officeDocument/2006/relationships/image" Target="../media/image3.png"/><Relationship Id="rId9" Type="http://schemas.openxmlformats.org/officeDocument/2006/relationships/image" Target="../media/image17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-1" y="-4513"/>
            <a:ext cx="12190413" cy="68812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28919"/>
          <a:stretch/>
        </p:blipFill>
        <p:spPr>
          <a:xfrm>
            <a:off x="-169490" y="206576"/>
            <a:ext cx="4714875" cy="66701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574" y="1845618"/>
            <a:ext cx="12359902" cy="426489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 </a:t>
            </a:r>
          </a:p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 исполнении бюджета муниципального образования Гулькевичский район</a:t>
            </a:r>
          </a:p>
          <a:p>
            <a:pPr algn="ctr"/>
            <a:r>
              <a:rPr lang="ru-RU" sz="54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2023 год</a:t>
            </a:r>
            <a:endParaRPr lang="ru-RU" sz="54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0" y="765498"/>
            <a:ext cx="87438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734" y="405458"/>
            <a:ext cx="8682218" cy="76488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Нормативы отчисления доходов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консолидированный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МО Гулькевичский район на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60627331"/>
              </p:ext>
            </p:extLst>
          </p:nvPr>
        </p:nvGraphicFramePr>
        <p:xfrm>
          <a:off x="20960" y="2493690"/>
          <a:ext cx="3695648" cy="410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74556870"/>
              </p:ext>
            </p:extLst>
          </p:nvPr>
        </p:nvGraphicFramePr>
        <p:xfrm>
          <a:off x="3791251" y="1341078"/>
          <a:ext cx="4127921" cy="3817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85610819"/>
              </p:ext>
            </p:extLst>
          </p:nvPr>
        </p:nvGraphicFramePr>
        <p:xfrm>
          <a:off x="8111430" y="2565698"/>
          <a:ext cx="3743929" cy="4033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8167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"/>
          <a:stretch/>
        </p:blipFill>
        <p:spPr>
          <a:xfrm>
            <a:off x="0" y="-2"/>
            <a:ext cx="12190413" cy="685959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993157"/>
              </p:ext>
            </p:extLst>
          </p:nvPr>
        </p:nvGraphicFramePr>
        <p:xfrm>
          <a:off x="1774726" y="377367"/>
          <a:ext cx="10297144" cy="6220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62758" y="1378199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" t="16984" r="738" b="8543"/>
          <a:stretch/>
        </p:blipFill>
        <p:spPr>
          <a:xfrm>
            <a:off x="-1638" y="-3"/>
            <a:ext cx="12192051" cy="6864337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69685380"/>
              </p:ext>
            </p:extLst>
          </p:nvPr>
        </p:nvGraphicFramePr>
        <p:xfrm>
          <a:off x="1846734" y="306480"/>
          <a:ext cx="10081120" cy="636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0750" y="1125538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" t="16984" r="738" b="8543"/>
          <a:stretch/>
        </p:blipFill>
        <p:spPr>
          <a:xfrm>
            <a:off x="-1638" y="-3"/>
            <a:ext cx="12192051" cy="6864337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94565056"/>
              </p:ext>
            </p:extLst>
          </p:nvPr>
        </p:nvGraphicFramePr>
        <p:xfrm>
          <a:off x="1846734" y="1148470"/>
          <a:ext cx="10189130" cy="5521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90750" y="273332"/>
            <a:ext cx="9793088" cy="1448741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расходов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реализацию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муниципальной программы «Профилактика терроризма в МО Гулькевичский район» 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2023 </a:t>
            </a: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6"/>
          <a:stretch/>
        </p:blipFill>
        <p:spPr>
          <a:xfrm>
            <a:off x="0" y="-1"/>
            <a:ext cx="12190413" cy="6859587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16552637"/>
              </p:ext>
            </p:extLst>
          </p:nvPr>
        </p:nvGraphicFramePr>
        <p:xfrm>
          <a:off x="1774726" y="117426"/>
          <a:ext cx="10445768" cy="6552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46734" y="1236146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873"/>
          <a:stretch/>
        </p:blipFill>
        <p:spPr>
          <a:xfrm>
            <a:off x="-1" y="-98598"/>
            <a:ext cx="12190413" cy="6965429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94033400"/>
              </p:ext>
            </p:extLst>
          </p:nvPr>
        </p:nvGraphicFramePr>
        <p:xfrm>
          <a:off x="1774725" y="211970"/>
          <a:ext cx="10297145" cy="6647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4766" y="1525082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41265593"/>
              </p:ext>
            </p:extLst>
          </p:nvPr>
        </p:nvGraphicFramePr>
        <p:xfrm>
          <a:off x="1846734" y="377367"/>
          <a:ext cx="10200359" cy="629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6774" y="1534607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617917745"/>
              </p:ext>
            </p:extLst>
          </p:nvPr>
        </p:nvGraphicFramePr>
        <p:xfrm>
          <a:off x="1774726" y="103933"/>
          <a:ext cx="10415687" cy="6638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4766" y="1413570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48605097"/>
              </p:ext>
            </p:extLst>
          </p:nvPr>
        </p:nvGraphicFramePr>
        <p:xfrm>
          <a:off x="1853802" y="118046"/>
          <a:ext cx="10343679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51357874"/>
              </p:ext>
            </p:extLst>
          </p:nvPr>
        </p:nvGraphicFramePr>
        <p:xfrm>
          <a:off x="1774725" y="1241"/>
          <a:ext cx="10415687" cy="6812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75152893"/>
              </p:ext>
            </p:extLst>
          </p:nvPr>
        </p:nvGraphicFramePr>
        <p:xfrm>
          <a:off x="1774726" y="211971"/>
          <a:ext cx="10165204" cy="653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78782" y="1358371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30" y="1240"/>
            <a:ext cx="10655797" cy="7922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собственных доходов бюджета МО Гулькевичский район за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19735959"/>
              </p:ext>
            </p:extLst>
          </p:nvPr>
        </p:nvGraphicFramePr>
        <p:xfrm>
          <a:off x="1774726" y="1053530"/>
          <a:ext cx="10415687" cy="561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2062758" y="1496259"/>
            <a:ext cx="1343938" cy="288070"/>
          </a:xfrm>
          <a:prstGeom prst="rect">
            <a:avLst/>
          </a:prstGeom>
        </p:spPr>
        <p:txBody>
          <a:bodyPr wrap="none" lIns="108850" tIns="54425" rIns="108850" bIns="54425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15152422"/>
              </p:ext>
            </p:extLst>
          </p:nvPr>
        </p:nvGraphicFramePr>
        <p:xfrm>
          <a:off x="1846734" y="735104"/>
          <a:ext cx="10216325" cy="6007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4726" y="241864"/>
            <a:ext cx="9935754" cy="100246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расходов бюджета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на реализацию направлений в области национальной экономики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2023 </a:t>
            </a:r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9" b="16724"/>
          <a:stretch/>
        </p:blipFill>
        <p:spPr>
          <a:xfrm>
            <a:off x="0" y="-2"/>
            <a:ext cx="12190413" cy="685959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339014" y="763699"/>
            <a:ext cx="5810762" cy="886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95071" y="1679837"/>
            <a:ext cx="3675410" cy="2850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200" y="1597522"/>
            <a:ext cx="3659154" cy="271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74986" y="1612638"/>
            <a:ext cx="3516596" cy="165773"/>
          </a:xfrm>
          <a:custGeom>
            <a:avLst/>
            <a:gdLst/>
            <a:ahLst/>
            <a:cxnLst/>
            <a:rect l="l" t="t" r="r" b="b"/>
            <a:pathLst>
              <a:path w="2637790" h="165735">
                <a:moveTo>
                  <a:pt x="2637409" y="0"/>
                </a:moveTo>
                <a:lnTo>
                  <a:pt x="0" y="0"/>
                </a:lnTo>
                <a:lnTo>
                  <a:pt x="1318768" y="165226"/>
                </a:lnTo>
                <a:lnTo>
                  <a:pt x="2637409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74696" y="843640"/>
            <a:ext cx="5516162" cy="7051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22734" y="903802"/>
            <a:ext cx="3437866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24" algn="ctr"/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sz="19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(доходы </a:t>
            </a:r>
            <a:r>
              <a:rPr sz="19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расходов)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9203" y="1839893"/>
            <a:ext cx="5465368" cy="32758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93872" y="1951172"/>
            <a:ext cx="5636034" cy="30227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22829" y="1971879"/>
            <a:ext cx="4579870" cy="2842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8581"/>
            <a:r>
              <a:rPr sz="19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</a:t>
            </a:r>
            <a:r>
              <a:rPr sz="19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8" marR="152693">
              <a:lnSpc>
                <a:spcPts val="1667"/>
              </a:lnSpc>
              <a:spcBef>
                <a:spcPts val="1196"/>
              </a:spcBef>
            </a:pPr>
            <a:r>
              <a:rPr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</a:t>
            </a:r>
            <a:r>
              <a:rPr sz="1700" spc="-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рост, </a:t>
            </a:r>
            <a:r>
              <a:rPr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 </a:t>
            </a:r>
            <a:r>
              <a:rPr sz="17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хозяйственной </a:t>
            </a:r>
            <a:r>
              <a:rPr sz="17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z="1700" spc="-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 </a:t>
            </a:r>
            <a:r>
              <a:rPr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</a:p>
          <a:p>
            <a:pPr>
              <a:spcBef>
                <a:spcPts val="21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8" marR="6047">
              <a:lnSpc>
                <a:spcPct val="83300"/>
              </a:lnSpc>
            </a:pPr>
            <a:r>
              <a:rPr sz="17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экономное </a:t>
            </a:r>
            <a:r>
              <a:rPr sz="17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расходование  бюджетных </a:t>
            </a:r>
            <a:r>
              <a:rPr sz="17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при </a:t>
            </a:r>
            <a:r>
              <a:rPr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100%-ном  </a:t>
            </a:r>
            <a:r>
              <a:rPr sz="17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 </a:t>
            </a:r>
            <a:r>
              <a:rPr sz="17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sz="17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 </a:t>
            </a:r>
            <a:r>
              <a:rPr sz="17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бюджетом</a:t>
            </a:r>
            <a:r>
              <a:rPr sz="1700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расходов;</a:t>
            </a:r>
            <a:endParaRPr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9"/>
              </a:spcBef>
            </a:pP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01" marR="182173" indent="-11339">
              <a:lnSpc>
                <a:spcPct val="78900"/>
              </a:lnSpc>
            </a:pPr>
            <a:r>
              <a:rPr sz="17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</a:t>
            </a:r>
            <a:r>
              <a:rPr sz="17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средств  </a:t>
            </a:r>
            <a:r>
              <a:rPr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запланированные </a:t>
            </a:r>
            <a:r>
              <a:rPr sz="17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</a:t>
            </a:r>
            <a:r>
              <a:rPr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(неравномерное освоение </a:t>
            </a:r>
            <a:r>
              <a:rPr sz="17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 </a:t>
            </a:r>
            <a:r>
              <a:rPr sz="17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9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9426" y="1844466"/>
            <a:ext cx="5404416" cy="32712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7505" y="1931354"/>
            <a:ext cx="5583209" cy="30426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95241" y="2011062"/>
            <a:ext cx="4690769" cy="2933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660"/>
            <a:r>
              <a:rPr sz="18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</a:t>
            </a:r>
            <a:r>
              <a:rPr sz="18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8" marR="244913">
              <a:lnSpc>
                <a:spcPct val="83200"/>
              </a:lnSpc>
              <a:spcBef>
                <a:spcPts val="1315"/>
              </a:spcBef>
            </a:pP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(спад)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 развития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(отставание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sz="16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 </a:t>
            </a:r>
            <a:r>
              <a:rPr sz="16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растущими 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государственными расходами 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чрезвычайные</a:t>
            </a:r>
            <a:r>
              <a:rPr sz="1600" spc="-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обстоятельства);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8"/>
              </a:spcBef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8" marR="6047">
              <a:lnSpc>
                <a:spcPct val="83200"/>
              </a:lnSpc>
            </a:pP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катаклизмы 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(государственных резервов </a:t>
            </a:r>
            <a:r>
              <a:rPr sz="16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недостаточно, 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бороться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sz="1600" spc="-1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последствиями);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1"/>
              </a:spcBef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01" marR="921447" indent="-11339">
              <a:lnSpc>
                <a:spcPct val="83700"/>
              </a:lnSpc>
            </a:pP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 крупных инвестиций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(модернизации)</a:t>
            </a:r>
            <a:r>
              <a:rPr sz="1600" spc="-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sp>
        <p:nvSpPr>
          <p:cNvPr id="15" name="object 15"/>
          <p:cNvSpPr/>
          <p:nvPr/>
        </p:nvSpPr>
        <p:spPr>
          <a:xfrm>
            <a:off x="1005710" y="120423"/>
            <a:ext cx="11050608" cy="6432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30583" y="238751"/>
            <a:ext cx="10272116" cy="426819"/>
          </a:xfrm>
          <a:custGeom>
            <a:avLst/>
            <a:gdLst/>
            <a:ahLst/>
            <a:cxnLst/>
            <a:rect l="l" t="t" r="r" b="b"/>
            <a:pathLst>
              <a:path w="7705090" h="426720">
                <a:moveTo>
                  <a:pt x="0" y="426275"/>
                </a:moveTo>
                <a:lnTo>
                  <a:pt x="7704835" y="426275"/>
                </a:lnTo>
                <a:lnTo>
                  <a:pt x="7704835" y="0"/>
                </a:lnTo>
                <a:lnTo>
                  <a:pt x="0" y="0"/>
                </a:lnTo>
                <a:lnTo>
                  <a:pt x="0" y="426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330583" y="191854"/>
            <a:ext cx="10272116" cy="401019"/>
          </a:xfrm>
          <a:prstGeom prst="rect">
            <a:avLst/>
          </a:prstGeom>
          <a:solidFill>
            <a:srgbClr val="FFFFFF"/>
          </a:solidFill>
          <a:ln w="9524">
            <a:solidFill>
              <a:srgbClr val="BEBEB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77101" rIns="0" bIns="0" rtlCol="0">
            <a:spAutoFit/>
          </a:bodyPr>
          <a:lstStyle/>
          <a:p>
            <a:pPr marL="1324344" indent="0" algn="ctr">
              <a:spcBef>
                <a:spcPts val="606"/>
              </a:spcBef>
              <a:buNone/>
              <a:tabLst>
                <a:tab pos="5475288" algn="l"/>
              </a:tabLst>
            </a:pPr>
            <a:r>
              <a:rPr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– Расходы = Дефицит (Профицит)</a:t>
            </a:r>
          </a:p>
        </p:txBody>
      </p:sp>
      <p:sp>
        <p:nvSpPr>
          <p:cNvPr id="18" name="object 18"/>
          <p:cNvSpPr/>
          <p:nvPr/>
        </p:nvSpPr>
        <p:spPr>
          <a:xfrm>
            <a:off x="491680" y="5367246"/>
            <a:ext cx="5583209" cy="13109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95609" y="5382490"/>
            <a:ext cx="4191301" cy="1261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</a:t>
            </a:r>
            <a:r>
              <a:rPr sz="1800" spc="-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меры: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833"/>
              </a:lnSpc>
              <a:spcBef>
                <a:spcPts val="869"/>
              </a:spcBef>
            </a:pP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принимается</a:t>
            </a:r>
            <a:r>
              <a:rPr sz="1600" spc="-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  <a:p>
            <a:pPr marL="14362" marR="6047" indent="-756" algn="ctr">
              <a:lnSpc>
                <a:spcPct val="83200"/>
              </a:lnSpc>
              <a:spcBef>
                <a:spcPts val="173"/>
              </a:spcBef>
            </a:pP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источниках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  (например,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</a:t>
            </a:r>
            <a:r>
              <a:rPr sz="16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имеющиеся  накопления,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остатки,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взять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6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51548" y="5155361"/>
            <a:ext cx="3911091" cy="277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9676" y="5080668"/>
            <a:ext cx="3894837" cy="2652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30583" y="5096165"/>
            <a:ext cx="3753631" cy="158152"/>
          </a:xfrm>
          <a:custGeom>
            <a:avLst/>
            <a:gdLst/>
            <a:ahLst/>
            <a:cxnLst/>
            <a:rect l="l" t="t" r="r" b="b"/>
            <a:pathLst>
              <a:path w="2815590" h="158114">
                <a:moveTo>
                  <a:pt x="2815107" y="0"/>
                </a:moveTo>
                <a:lnTo>
                  <a:pt x="0" y="0"/>
                </a:lnTo>
                <a:lnTo>
                  <a:pt x="1407566" y="157606"/>
                </a:lnTo>
                <a:lnTo>
                  <a:pt x="2815107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42246" y="5153837"/>
            <a:ext cx="3677441" cy="2850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52406" y="5071522"/>
            <a:ext cx="3657124" cy="27285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23007" y="5087147"/>
            <a:ext cx="3516596" cy="165773"/>
          </a:xfrm>
          <a:custGeom>
            <a:avLst/>
            <a:gdLst/>
            <a:ahLst/>
            <a:cxnLst/>
            <a:rect l="l" t="t" r="r" b="b"/>
            <a:pathLst>
              <a:path w="2637790" h="165735">
                <a:moveTo>
                  <a:pt x="2637282" y="0"/>
                </a:moveTo>
                <a:lnTo>
                  <a:pt x="0" y="0"/>
                </a:lnTo>
                <a:lnTo>
                  <a:pt x="1318640" y="165226"/>
                </a:lnTo>
                <a:lnTo>
                  <a:pt x="2637282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52791" y="5382490"/>
            <a:ext cx="5585241" cy="13109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90123" y="5446005"/>
            <a:ext cx="4727171" cy="1057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</a:t>
            </a:r>
            <a:r>
              <a:rPr sz="1800" spc="-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меры: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833"/>
              </a:lnSpc>
              <a:spcBef>
                <a:spcPts val="869"/>
              </a:spcBef>
            </a:pP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принимается</a:t>
            </a:r>
            <a:r>
              <a:rPr sz="1600" spc="-1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решение,</a:t>
            </a:r>
          </a:p>
          <a:p>
            <a:pPr marL="14362" marR="6047" algn="ctr">
              <a:lnSpc>
                <a:spcPct val="83200"/>
              </a:lnSpc>
              <a:spcBef>
                <a:spcPts val="173"/>
              </a:spcBef>
            </a:pPr>
            <a:r>
              <a:rPr sz="1600" spc="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имеющиеся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(например, накапливать резервы,</a:t>
            </a:r>
            <a:r>
              <a:rPr sz="1600" spc="-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остатки, 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погашать</a:t>
            </a:r>
            <a:r>
              <a:rPr sz="16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долг)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6"/>
          <p:cNvSpPr/>
          <p:nvPr/>
        </p:nvSpPr>
        <p:spPr>
          <a:xfrm>
            <a:off x="1449100" y="1650303"/>
            <a:ext cx="3516596" cy="165773"/>
          </a:xfrm>
          <a:custGeom>
            <a:avLst/>
            <a:gdLst/>
            <a:ahLst/>
            <a:cxnLst/>
            <a:rect l="l" t="t" r="r" b="b"/>
            <a:pathLst>
              <a:path w="2637790" h="165735">
                <a:moveTo>
                  <a:pt x="2637409" y="0"/>
                </a:moveTo>
                <a:lnTo>
                  <a:pt x="0" y="0"/>
                </a:lnTo>
                <a:lnTo>
                  <a:pt x="1318768" y="165226"/>
                </a:lnTo>
                <a:lnTo>
                  <a:pt x="2637409" y="0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"/>
          <p:cNvSpPr/>
          <p:nvPr/>
        </p:nvSpPr>
        <p:spPr>
          <a:xfrm>
            <a:off x="377904" y="794188"/>
            <a:ext cx="5810762" cy="81857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7"/>
          <p:cNvSpPr/>
          <p:nvPr/>
        </p:nvSpPr>
        <p:spPr>
          <a:xfrm>
            <a:off x="496239" y="843640"/>
            <a:ext cx="5499908" cy="745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TextBox 31"/>
          <p:cNvSpPr txBox="1"/>
          <p:nvPr/>
        </p:nvSpPr>
        <p:spPr>
          <a:xfrm>
            <a:off x="1788561" y="856133"/>
            <a:ext cx="2904920" cy="694688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ru-RU"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(расходы больше</a:t>
            </a:r>
            <a:r>
              <a:rPr lang="ru-RU" sz="1900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9" b="16724"/>
          <a:stretch/>
        </p:blipFill>
        <p:spPr>
          <a:xfrm>
            <a:off x="0" y="-2"/>
            <a:ext cx="12190413" cy="6859590"/>
          </a:xfrm>
          <a:prstGeom prst="rect">
            <a:avLst/>
          </a:prstGeom>
        </p:spPr>
      </p:pic>
      <p:sp>
        <p:nvSpPr>
          <p:cNvPr id="173057" name="Заголовок 2"/>
          <p:cNvSpPr>
            <a:spLocks noGrp="1"/>
          </p:cNvSpPr>
          <p:nvPr>
            <p:ph type="title"/>
          </p:nvPr>
        </p:nvSpPr>
        <p:spPr bwMode="auto">
          <a:xfrm>
            <a:off x="2422798" y="189434"/>
            <a:ext cx="8809395" cy="106257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900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Источники внутреннего финансирования дефицита </a:t>
            </a:r>
            <a:r>
              <a:rPr lang="ru-RU" sz="29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бюджета МО Гулькевичский район </a:t>
            </a:r>
            <a:r>
              <a:rPr lang="ru-RU" sz="2900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9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9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900" b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b="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173058" name="Объект 3"/>
          <p:cNvSpPr>
            <a:spLocks noGrp="1"/>
          </p:cNvSpPr>
          <p:nvPr>
            <p:ph sz="quarter" idx="13"/>
          </p:nvPr>
        </p:nvSpPr>
        <p:spPr>
          <a:xfrm>
            <a:off x="1990750" y="1629594"/>
            <a:ext cx="9721081" cy="3888432"/>
          </a:xfrm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2913" indent="0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 бюджета –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52913" indent="0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финансирования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дефицита бюджета – (-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52913" indent="0">
              <a:lnSpc>
                <a:spcPct val="80000"/>
              </a:lnSpc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13" indent="0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Привлечение кредитов –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52913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Погашение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кредитов –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млн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marL="52913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бюджетных кредитов поселениям – (-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,1)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52913" indent="0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Погашение бюджетных кредитов поселениями –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52913" indent="0">
              <a:lnSpc>
                <a:spcPct val="80000"/>
              </a:lnSpc>
              <a:buNone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13" indent="0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Изменение остатков средств –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млн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marL="52913" indent="0"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913" indent="0">
              <a:lnSpc>
                <a:spcPct val="80000"/>
              </a:lnSpc>
            </a:pP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9" b="16724"/>
          <a:stretch/>
        </p:blipFill>
        <p:spPr>
          <a:xfrm>
            <a:off x="0" y="-2"/>
            <a:ext cx="12190413" cy="68595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654" y="117426"/>
            <a:ext cx="10655797" cy="5761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изменения объемов муниципального долга </a:t>
            </a:r>
            <a: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консолидированного бюджета МО </a:t>
            </a:r>
            <a: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b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9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918742" y="1129815"/>
            <a:ext cx="1343938" cy="288070"/>
          </a:xfrm>
          <a:prstGeom prst="rect">
            <a:avLst/>
          </a:prstGeom>
        </p:spPr>
        <p:txBody>
          <a:bodyPr wrap="none" lIns="108850" tIns="54425" rIns="108850" bIns="54425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11612559"/>
              </p:ext>
            </p:extLst>
          </p:nvPr>
        </p:nvGraphicFramePr>
        <p:xfrm>
          <a:off x="334565" y="0"/>
          <a:ext cx="11855847" cy="685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3"/>
          <a:stretch/>
        </p:blipFill>
        <p:spPr>
          <a:xfrm>
            <a:off x="-1" y="-4513"/>
            <a:ext cx="12190413" cy="68812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92757" y="2061642"/>
            <a:ext cx="13007974" cy="3649343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БЛАГОДАРИМ </a:t>
            </a:r>
          </a:p>
          <a:p>
            <a:pPr algn="ctr"/>
            <a:r>
              <a:rPr lang="ru-RU" sz="115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96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14" y="909514"/>
            <a:ext cx="87438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648" y="260708"/>
            <a:ext cx="10310222" cy="85973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плана </a:t>
            </a:r>
            <a:r>
              <a:rPr lang="ru-RU" sz="2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 налоговым и неналоговым доходам </a:t>
            </a: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бюджета МО Гулькевичский район за 2023 </a:t>
            </a:r>
            <a:r>
              <a:rPr lang="ru-RU" sz="2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761648" y="1100198"/>
            <a:ext cx="1343938" cy="288070"/>
          </a:xfrm>
          <a:prstGeom prst="rect">
            <a:avLst/>
          </a:prstGeom>
        </p:spPr>
        <p:txBody>
          <a:bodyPr wrap="none" lIns="108850" tIns="54425" rIns="108850" bIns="54425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66303123"/>
              </p:ext>
            </p:extLst>
          </p:nvPr>
        </p:nvGraphicFramePr>
        <p:xfrm>
          <a:off x="1761648" y="1264474"/>
          <a:ext cx="10285445" cy="5478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18637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099932"/>
              </p:ext>
            </p:extLst>
          </p:nvPr>
        </p:nvGraphicFramePr>
        <p:xfrm>
          <a:off x="-144674" y="1269054"/>
          <a:ext cx="12065545" cy="63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7" name="Диаграмма" r:id="rId5" imgW="9047248" imgH="6364776" progId="Excel.Chart.8">
                  <p:embed/>
                </p:oleObj>
              </mc:Choice>
              <mc:Fallback>
                <p:oleObj name="Диаграмма" r:id="rId5" imgW="9047248" imgH="63647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4674" y="1269054"/>
                        <a:ext cx="12065545" cy="636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2" name="TextBox 2"/>
          <p:cNvSpPr txBox="1">
            <a:spLocks noChangeArrowheads="1"/>
          </p:cNvSpPr>
          <p:nvPr/>
        </p:nvSpPr>
        <p:spPr bwMode="auto">
          <a:xfrm>
            <a:off x="1846734" y="1382791"/>
            <a:ext cx="1332310" cy="37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817868"/>
              </p:ext>
            </p:extLst>
          </p:nvPr>
        </p:nvGraphicFramePr>
        <p:xfrm>
          <a:off x="1846733" y="405458"/>
          <a:ext cx="10159785" cy="6265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130049" name="Rectangle 3"/>
          <p:cNvSpPr>
            <a:spLocks noGrp="1"/>
          </p:cNvSpPr>
          <p:nvPr>
            <p:ph type="body" idx="4294967295"/>
          </p:nvPr>
        </p:nvSpPr>
        <p:spPr>
          <a:xfrm>
            <a:off x="1774726" y="404758"/>
            <a:ext cx="10272367" cy="6337404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110000"/>
              </a:lnSpc>
              <a:buFont typeface="Georgia" pitchFamily="18" charset="0"/>
              <a:buNone/>
            </a:pPr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en-US" sz="2700" dirty="0" smtClean="0"/>
              <a:t>    </a:t>
            </a:r>
            <a:r>
              <a:rPr lang="ru-RU" sz="2700" dirty="0" smtClean="0"/>
              <a:t> 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целью увеличения поступлений НДФЛ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ыла  проведена работа с руководителями более двухсот хозяйствующих субъектов по вопросу повышения средней заработной платы и доведения средней	 заработной платы до среднеотраслевого уровня. Ежемесячно проводился мониторинг платежей с целью выявления недобросовестных плательщиков осуществляющих уплату не ежемесячно и (или) допустивших снижение платежей. Руководители предприятий заслушивались на районном ВЧК. </a:t>
            </a:r>
          </a:p>
          <a:p>
            <a:pPr algn="just" eaLnBrk="1" hangingPunct="1">
              <a:lnSpc>
                <a:spcPct val="110000"/>
              </a:lnSpc>
              <a:buFont typeface="Georgia" pitchFamily="18" charset="0"/>
              <a:buNone/>
            </a:pP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За счет реализации данных мероприятий удалось обеспечить в 2023 году прирост поступлений НДФЛ в консолидированный бюджет района на 125,6 млн. руб.</a:t>
            </a:r>
            <a:endParaRPr lang="ru-RU" sz="3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62473" name="Object 9"/>
          <p:cNvGraphicFramePr>
            <a:graphicFrameLocks/>
          </p:cNvGraphicFramePr>
          <p:nvPr/>
        </p:nvGraphicFramePr>
        <p:xfrm>
          <a:off x="44446" y="377912"/>
          <a:ext cx="12065545" cy="63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44" r:id="rId5" imgW="9047248" imgH="6364776" progId="Excel.Chart.8">
                  <p:embed/>
                </p:oleObj>
              </mc:Choice>
              <mc:Fallback>
                <p:oleObj r:id="rId5" imgW="9047248" imgH="63647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6" y="377912"/>
                        <a:ext cx="12065545" cy="636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6" name="TextBox 2"/>
          <p:cNvSpPr txBox="1">
            <a:spLocks noChangeArrowheads="1"/>
          </p:cNvSpPr>
          <p:nvPr/>
        </p:nvSpPr>
        <p:spPr bwMode="auto">
          <a:xfrm>
            <a:off x="1918742" y="1235560"/>
            <a:ext cx="1277808" cy="37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r>
              <a:rPr lang="ru-RU" sz="1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774386"/>
              </p:ext>
            </p:extLst>
          </p:nvPr>
        </p:nvGraphicFramePr>
        <p:xfrm>
          <a:off x="1774726" y="333450"/>
          <a:ext cx="10272368" cy="626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63497" name="Object 9"/>
          <p:cNvGraphicFramePr>
            <a:graphicFrameLocks/>
          </p:cNvGraphicFramePr>
          <p:nvPr/>
        </p:nvGraphicFramePr>
        <p:xfrm>
          <a:off x="44446" y="377912"/>
          <a:ext cx="12065545" cy="63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9" name="Диаграмма" r:id="rId5" imgW="9047248" imgH="6364776" progId="Excel.Chart.8">
                  <p:embed/>
                </p:oleObj>
              </mc:Choice>
              <mc:Fallback>
                <p:oleObj name="Диаграмма" r:id="rId5" imgW="9047248" imgH="63647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6" y="377912"/>
                        <a:ext cx="12065545" cy="636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TextBox 2"/>
          <p:cNvSpPr txBox="1">
            <a:spLocks noChangeArrowheads="1"/>
          </p:cNvSpPr>
          <p:nvPr/>
        </p:nvSpPr>
        <p:spPr bwMode="auto">
          <a:xfrm>
            <a:off x="1918742" y="1178143"/>
            <a:ext cx="1460871" cy="40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641064"/>
              </p:ext>
            </p:extLst>
          </p:nvPr>
        </p:nvGraphicFramePr>
        <p:xfrm>
          <a:off x="1769584" y="162962"/>
          <a:ext cx="10117480" cy="657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62473" name="Object 9"/>
          <p:cNvGraphicFramePr>
            <a:graphicFrameLocks/>
          </p:cNvGraphicFramePr>
          <p:nvPr/>
        </p:nvGraphicFramePr>
        <p:xfrm>
          <a:off x="44446" y="377912"/>
          <a:ext cx="12065545" cy="63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67" r:id="rId5" imgW="9047248" imgH="6364776" progId="Excel.Chart.8">
                  <p:embed/>
                </p:oleObj>
              </mc:Choice>
              <mc:Fallback>
                <p:oleObj r:id="rId5" imgW="9047248" imgH="63647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6" y="377912"/>
                        <a:ext cx="12065545" cy="636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6" name="TextBox 2"/>
          <p:cNvSpPr txBox="1">
            <a:spLocks noChangeArrowheads="1"/>
          </p:cNvSpPr>
          <p:nvPr/>
        </p:nvSpPr>
        <p:spPr bwMode="auto">
          <a:xfrm>
            <a:off x="1918742" y="706850"/>
            <a:ext cx="1332310" cy="37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4448043"/>
              </p:ext>
            </p:extLst>
          </p:nvPr>
        </p:nvGraphicFramePr>
        <p:xfrm>
          <a:off x="1702718" y="1240"/>
          <a:ext cx="10344378" cy="674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63497" name="Object 9"/>
          <p:cNvGraphicFramePr>
            <a:graphicFrameLocks/>
          </p:cNvGraphicFramePr>
          <p:nvPr/>
        </p:nvGraphicFramePr>
        <p:xfrm>
          <a:off x="44446" y="377912"/>
          <a:ext cx="12065545" cy="63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3" name="Диаграмма" r:id="rId5" imgW="9047248" imgH="6364776" progId="Excel.Chart.8">
                  <p:embed/>
                </p:oleObj>
              </mc:Choice>
              <mc:Fallback>
                <p:oleObj name="Диаграмма" r:id="rId5" imgW="9047248" imgH="63647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6" y="377912"/>
                        <a:ext cx="12065545" cy="636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TextBox 2"/>
          <p:cNvSpPr txBox="1">
            <a:spLocks noChangeArrowheads="1"/>
          </p:cNvSpPr>
          <p:nvPr/>
        </p:nvSpPr>
        <p:spPr bwMode="auto">
          <a:xfrm>
            <a:off x="1918742" y="690441"/>
            <a:ext cx="1277808" cy="37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r>
              <a:rPr lang="ru-RU" sz="1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7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959930"/>
              </p:ext>
            </p:extLst>
          </p:nvPr>
        </p:nvGraphicFramePr>
        <p:xfrm>
          <a:off x="1774726" y="404758"/>
          <a:ext cx="10176369" cy="640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63497" name="Object 9"/>
          <p:cNvGraphicFramePr>
            <a:graphicFrameLocks/>
          </p:cNvGraphicFramePr>
          <p:nvPr/>
        </p:nvGraphicFramePr>
        <p:xfrm>
          <a:off x="44446" y="377912"/>
          <a:ext cx="12065545" cy="636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5" name="Диаграмма" r:id="rId5" imgW="9047248" imgH="6364776" progId="Excel.Chart.8">
                  <p:embed/>
                </p:oleObj>
              </mc:Choice>
              <mc:Fallback>
                <p:oleObj name="Диаграмма" r:id="rId5" imgW="9047248" imgH="636477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6" y="377912"/>
                        <a:ext cx="12065545" cy="636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TextBox 2"/>
          <p:cNvSpPr txBox="1">
            <a:spLocks noChangeArrowheads="1"/>
          </p:cNvSpPr>
          <p:nvPr/>
        </p:nvSpPr>
        <p:spPr bwMode="auto">
          <a:xfrm>
            <a:off x="1918742" y="1341562"/>
            <a:ext cx="1277808" cy="37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850" tIns="54425" rIns="108850" bIns="54425">
            <a:spAutoFit/>
          </a:bodyPr>
          <a:lstStyle/>
          <a:p>
            <a:r>
              <a:rPr lang="ru-RU" sz="1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7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694946"/>
              </p:ext>
            </p:extLst>
          </p:nvPr>
        </p:nvGraphicFramePr>
        <p:xfrm>
          <a:off x="1774726" y="211187"/>
          <a:ext cx="10176370" cy="653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698" y="0"/>
            <a:ext cx="10153128" cy="1341019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indent="45000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сегодняшний день в МО Гулькевичский район проживает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97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348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человек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 общей численности населения в экономике занято около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40%.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Важнейшим показателем экономического развития муниципального образования является объем отгруженных товаров, работ и услуг, выполненных собственными силами, который характеризует конечный результат производственной деятельности всех субъектов экономики за год.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328103"/>
              </p:ext>
            </p:extLst>
          </p:nvPr>
        </p:nvGraphicFramePr>
        <p:xfrm>
          <a:off x="1803697" y="1413569"/>
          <a:ext cx="10196165" cy="526432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749020"/>
                <a:gridCol w="1530985"/>
                <a:gridCol w="1458080"/>
                <a:gridCol w="1458080"/>
              </a:tblGrid>
              <a:tr h="10732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отчет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  <a:tr h="144982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товаров, работ и услуг,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выполненный собственными силами  по полному кругу предприятий – ВСЕГО, млн. руб.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62 946,4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69 638,7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74 672,9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  <a:tr h="75127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-в расчете на одного жителя, тыс. руб.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715,3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766,3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  <a:tr h="99498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прибыльных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организаций по крупным и средним, млн. руб.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5 050,3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4 133,3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4 864,1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  <a:tr h="99498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оплаты труда по крупным и средним, млн. руб.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6 948,5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7 846,0</a:t>
                      </a: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8 443,3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077" y="139595"/>
            <a:ext cx="12399833" cy="43278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Анализ выполнения плана по собственным доходам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поселениями МО Гулькевичский район </a:t>
            </a:r>
            <a:endParaRPr lang="ru-RU" sz="24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342130"/>
              </p:ext>
            </p:extLst>
          </p:nvPr>
        </p:nvGraphicFramePr>
        <p:xfrm>
          <a:off x="1774724" y="981520"/>
          <a:ext cx="10297145" cy="5832648"/>
        </p:xfrm>
        <a:graphic>
          <a:graphicData uri="http://schemas.openxmlformats.org/drawingml/2006/table">
            <a:tbl>
              <a:tblPr firstRow="1" lastRow="1" bandRow="1">
                <a:tableStyleId>{ED083AE6-46FA-4A59-8FB0-9F97EB10719F}</a:tableStyleId>
              </a:tblPr>
              <a:tblGrid>
                <a:gridCol w="1451363"/>
                <a:gridCol w="1549408"/>
                <a:gridCol w="1374355"/>
                <a:gridCol w="1117363"/>
                <a:gridCol w="1042871"/>
                <a:gridCol w="1191853"/>
                <a:gridCol w="1374355"/>
                <a:gridCol w="1195577"/>
              </a:tblGrid>
              <a:tr h="10790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годового назначения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поступлений на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факта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факта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</a:tr>
              <a:tr h="3047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6=4/3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7=4/5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8=4-5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Новоукраинское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15441,2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18381,2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18831,2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16264,6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2566,6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Соколовское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14052,1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16004,6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16532,5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14524,6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2007,9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Гулькевичское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177793,0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194370,4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212888,6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193314,7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19573,9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Николенское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10527,8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11437,3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11598,5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12066,7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-468,2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Венцы-Заря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21242,4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18856,4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19324,4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20984,6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-1660,2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Гирейское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25651,2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29627,5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31964,4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22400,7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142,7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9563,7</a:t>
                      </a:r>
                    </a:p>
                  </a:txBody>
                  <a:tcPr marL="9525" marR="9525" marT="9525" marB="0" anchor="b"/>
                </a:tc>
              </a:tr>
              <a:tr h="4382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Пушкинское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11162,0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11482,0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12218,5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13269,7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-1051,1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О-Ольгинское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20569,1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24641,7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28675,5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23613,3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121,4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5062,2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О-Кубанское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18360,0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18913,2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19699,5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20916,1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-1216,6</a:t>
                      </a:r>
                    </a:p>
                  </a:txBody>
                  <a:tcPr marL="9525" marR="9525" marT="9525" marB="0" anchor="b"/>
                </a:tc>
              </a:tr>
              <a:tr h="44125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Кубань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20961,1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36870,4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38271,3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22228,0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172,2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16043,3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Скобелевское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7018,9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7831,5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8301,5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8216,4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85,1</a:t>
                      </a:r>
                    </a:p>
                  </a:txBody>
                  <a:tcPr marL="9525" marR="9525" marT="9525" marB="0" anchor="b"/>
                </a:tc>
              </a:tr>
              <a:tr h="4382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Красносельское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27069,4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28930,0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30135,1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32623,1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-2488,0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Союз 4-х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5432,9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5856,0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6744,5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5911,3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114,1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833,2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Тысячное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10596,2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12560,7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13 249,9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16 000,1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-2750,2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Комсомольское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7874,0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7237,8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8305,3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8297,0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</a:t>
                      </a:r>
                    </a:p>
                  </a:txBody>
                  <a:tcPr marL="9525" marR="9525" marT="9525" marB="0" anchor="b"/>
                </a:tc>
              </a:tr>
              <a:tr h="2408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6" marR="6166" marT="61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393751,3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443000,7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476740,9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430631,1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107,6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110,7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/>
                        </a:rPr>
                        <a:t>46109,8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74726" y="1240"/>
            <a:ext cx="10657184" cy="43278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Информация о собираемости имущественных налогов по состоянию на 31.12.2023г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(только физические лица)</a:t>
            </a:r>
            <a:endParaRPr lang="ru-RU" sz="20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3478" y="544725"/>
            <a:ext cx="982685" cy="432782"/>
          </a:xfrm>
          <a:prstGeom prst="rect">
            <a:avLst/>
          </a:prstGeom>
          <a:effectLst/>
        </p:spPr>
        <p:txBody>
          <a:bodyPr vert="horz" lIns="108850" tIns="54425" rIns="108850" bIns="54425" rtlCol="0" anchor="t" anchorCtr="0">
            <a:noAutofit/>
          </a:bodyPr>
          <a:lstStyle>
            <a:lvl1pPr marL="380976" indent="-380976" algn="r" defTabSz="1088502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5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215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15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014051"/>
              </p:ext>
            </p:extLst>
          </p:nvPr>
        </p:nvGraphicFramePr>
        <p:xfrm>
          <a:off x="1774726" y="909508"/>
          <a:ext cx="10297145" cy="5563553"/>
        </p:xfrm>
        <a:graphic>
          <a:graphicData uri="http://schemas.openxmlformats.org/drawingml/2006/table">
            <a:tbl>
              <a:tblPr firstRow="1" lastRow="1" bandRow="1">
                <a:tableStyleId>{C4B1156A-380E-4F78-BDF5-A606A8083BF9}</a:tableStyleId>
              </a:tblPr>
              <a:tblGrid>
                <a:gridCol w="1623333"/>
                <a:gridCol w="705450"/>
                <a:gridCol w="785614"/>
                <a:gridCol w="785614"/>
                <a:gridCol w="757554"/>
                <a:gridCol w="721481"/>
                <a:gridCol w="753547"/>
                <a:gridCol w="745532"/>
                <a:gridCol w="781604"/>
                <a:gridCol w="657349"/>
                <a:gridCol w="657349"/>
                <a:gridCol w="649334"/>
                <a:gridCol w="673384"/>
              </a:tblGrid>
              <a:tr h="26242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на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Собираемость на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36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 физ. лиц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трансп. налог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 физ. лиц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 налог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трансп. налог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 физ. лиц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трансп. налог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Гирейское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3025,8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1222,8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5448,2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9696,7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Скобелевское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1896,3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1525,4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 Кубань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1428,4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362,1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4486,4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Красносельское г/п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8951,0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12891,1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2716,0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1131,0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8753,1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12600,1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97,7%</a:t>
                      </a:r>
                    </a:p>
                  </a:txBody>
                  <a:tcPr marL="9525" marR="9525" marT="9525" marB="0" anchor="b"/>
                </a:tc>
              </a:tr>
              <a:tr h="23312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Комсомольское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2824,9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923,3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553,4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2948,0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Пушкинское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2351,1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1935,8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Гулькевичское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37341,2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21931,8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44909,8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104182,8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35111,9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21220,8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43607,4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99940,1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Соколовское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1336,9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1293,9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4327,3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О-Кубанское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1274,1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1408,4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3241,3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5923,8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О-Ольгинское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1499,5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2730,3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3955,5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Тысячное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698,8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1583,2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92,6%</a:t>
                      </a:r>
                    </a:p>
                  </a:txBody>
                  <a:tcPr marL="9525" marR="9525" marT="9525" marB="0" anchor="b"/>
                </a:tc>
              </a:tr>
              <a:tr h="33063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Николенское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1376,3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424,3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1213,4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1722,9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92,6%</a:t>
                      </a:r>
                    </a:p>
                  </a:txBody>
                  <a:tcPr marL="9525" marR="9525" marT="9525" marB="0" anchor="b"/>
                </a:tc>
              </a:tr>
              <a:tr h="31373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Новоукраинское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с/п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13051,3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2835,4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2503,6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6688,0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92,2%</a:t>
                      </a:r>
                    </a:p>
                  </a:txBody>
                  <a:tcPr marL="9525" marR="9525" marT="9525" marB="0" anchor="b"/>
                </a:tc>
              </a:tr>
              <a:tr h="26233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 Союз 4-х хуторов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763,5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601,7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89,9%</a:t>
                      </a:r>
                    </a:p>
                  </a:txBody>
                  <a:tcPr marL="9525" marR="9525" marT="9525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с/п Венцы-Заря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2176,9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1374,1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4778,7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81,9%</a:t>
                      </a:r>
                    </a:p>
                  </a:txBody>
                  <a:tcPr marL="9525" marR="9525" marT="9525" marB="0" anchor="b"/>
                </a:tc>
              </a:tr>
              <a:tr h="232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58576,8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44117,4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98298,3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200992,4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54778,4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40623,7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95602,9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191005,0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95,0%</a:t>
                      </a:r>
                    </a:p>
                  </a:txBody>
                  <a:tcPr marL="9525" marR="9525" marT="9525" marB="0" anchor="b"/>
                </a:tc>
              </a:tr>
              <a:tr h="5549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соответствующую дату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57" marR="7357" marT="735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58173,20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41745,90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95739,40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195658,5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54374,4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39695,2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93421,3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187491,0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74726" y="139595"/>
            <a:ext cx="10657184" cy="432782"/>
          </a:xfrm>
        </p:spPr>
        <p:txBody>
          <a:bodyPr/>
          <a:lstStyle/>
          <a:p>
            <a:pPr marL="0" indent="0" algn="ctr">
              <a:buNone/>
            </a:pPr>
            <a:r>
              <a:rPr lang="ru-RU" sz="23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изменения недоимки по налоговым платежам в консолидированный бюджет Краснодарского края на 31.12.2023 по МО Гулькевичский район</a:t>
            </a:r>
            <a:endParaRPr lang="ru-RU" sz="23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431235"/>
              </p:ext>
            </p:extLst>
          </p:nvPr>
        </p:nvGraphicFramePr>
        <p:xfrm>
          <a:off x="1846734" y="981522"/>
          <a:ext cx="9937103" cy="4550299"/>
        </p:xfrm>
        <a:graphic>
          <a:graphicData uri="http://schemas.openxmlformats.org/drawingml/2006/table">
            <a:tbl>
              <a:tblPr firstRow="1" lastRow="1" bandRow="1">
                <a:tableStyleId>{ED083AE6-46FA-4A59-8FB0-9F97EB10719F}</a:tableStyleId>
              </a:tblPr>
              <a:tblGrid>
                <a:gridCol w="3747280"/>
                <a:gridCol w="1992871"/>
                <a:gridCol w="2057597"/>
                <a:gridCol w="2139355"/>
              </a:tblGrid>
              <a:tr h="3915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Недоимка на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Недоимка на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к началу года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-10652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8343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Упрощенная система налогообложения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вменённый доход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 физических лиц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1829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 организаций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10911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игорный бизнес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добычу полезных ископаемых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1438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Госпошлина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недрами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</a:tr>
              <a:tr h="2475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87504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108893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21389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696454"/>
              </p:ext>
            </p:extLst>
          </p:nvPr>
        </p:nvGraphicFramePr>
        <p:xfrm>
          <a:off x="1774726" y="5518025"/>
          <a:ext cx="10415687" cy="1341564"/>
        </p:xfrm>
        <a:graphic>
          <a:graphicData uri="http://schemas.openxmlformats.org/drawingml/2006/table">
            <a:tbl>
              <a:tblPr/>
              <a:tblGrid>
                <a:gridCol w="10415687"/>
              </a:tblGrid>
              <a:tr h="230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   в бюджет района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9174,0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0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бюджет поселений  -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40459,0 тыс .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0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краевой бюджет -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59260,0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69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началу года недоимка </a:t>
                      </a: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увеличилась на 21389 тыс. руб. или на 24,4%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69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общей недоимки </a:t>
                      </a: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1208893 тыс. руб. недоимка по предприятиям банкротам и умершим составляет 15748 тыс. руб. или 14,5%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69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банкротов и умерших недоимка составила </a:t>
                      </a: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93145 тыс. руб. и увеличилась к началу года на  9708 тыс.</a:t>
                      </a: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</a:t>
                      </a: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или на 10,4%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79" marR="8779" marT="87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285707" y="580251"/>
            <a:ext cx="9142810" cy="107181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выплачиваемые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 бюджета денежные средства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707" y="2008539"/>
            <a:ext cx="9142809" cy="100035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Гулькевичский район распределены по: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9942" y="4231666"/>
            <a:ext cx="3333315" cy="147862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8850" tIns="54425" rIns="108850" bIns="54425" anchor="b"/>
          <a:lstStyle/>
          <a:p>
            <a:pPr algn="ctr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разделам бюджетной классификации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3983975" y="4183780"/>
            <a:ext cx="3936748" cy="157439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8850" tIns="54425" rIns="108850" bIns="54425" rtlCol="0" anchor="t">
            <a:normAutofit fontScale="92500" lnSpcReduction="10000"/>
          </a:bodyPr>
          <a:lstStyle/>
          <a:p>
            <a:pPr marL="533366" indent="-457171" algn="ctr">
              <a:spcAft>
                <a:spcPts val="0"/>
              </a:spcAft>
              <a:buNone/>
              <a:defRPr/>
            </a:pPr>
            <a:r>
              <a:rPr lang="ru-RU" sz="7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7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314764" y="4083720"/>
            <a:ext cx="3333315" cy="162656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муниципальным программам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714255" y="3113634"/>
            <a:ext cx="476187" cy="970086"/>
          </a:xfrm>
          <a:prstGeom prst="downArrow">
            <a:avLst>
              <a:gd name="adj1" fmla="val 50000"/>
              <a:gd name="adj2" fmla="val 6947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8794106">
            <a:off x="8706413" y="2983865"/>
            <a:ext cx="357270" cy="1229623"/>
          </a:xfrm>
          <a:prstGeom prst="downArrow">
            <a:avLst>
              <a:gd name="adj1" fmla="val 50000"/>
              <a:gd name="adj2" fmla="val 6947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805894" flipH="1">
            <a:off x="2794339" y="2983865"/>
            <a:ext cx="357270" cy="1229623"/>
          </a:xfrm>
          <a:prstGeom prst="downArrow">
            <a:avLst>
              <a:gd name="adj1" fmla="val 50000"/>
              <a:gd name="adj2" fmla="val 6947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584197" y="4509311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8 главным  распорядителям бюджетных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средств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68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317" y="144318"/>
            <a:ext cx="11812081" cy="84857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образования Гулькевичский район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функциям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за 2023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4725" y="4885473"/>
            <a:ext cx="10081473" cy="84857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Каждый из разделов имеет перечень подразделов, которые отражают основные направления реализации соответствующей функции.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4724" y="5641679"/>
            <a:ext cx="10081473" cy="1217909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Перечень разделов и подразделов классификации расходов бюджетов приведен в 21 статье Бюджетного кодекса Российской Федерации.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628" y="3215728"/>
            <a:ext cx="1900542" cy="12897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>
              <a:lnSpc>
                <a:spcPts val="2262"/>
              </a:lnSpc>
              <a:tabLst>
                <a:tab pos="2177004" algn="l"/>
              </a:tabLst>
            </a:pPr>
            <a:r>
              <a:rPr lang="en-US" altLang="zh-CN" sz="1300" dirty="0">
                <a:latin typeface="Times New Roman" pitchFamily="18" charset="0"/>
                <a:cs typeface="Times New Roman" pitchFamily="18" charset="0"/>
              </a:rPr>
              <a:t>01 «</a:t>
            </a:r>
            <a:r>
              <a:rPr lang="en-US" altLang="zh-CN" sz="1300" dirty="0" err="1">
                <a:latin typeface="Times New Roman" pitchFamily="18" charset="0"/>
                <a:cs typeface="Times New Roman" pitchFamily="18" charset="0"/>
              </a:rPr>
              <a:t>Общегосударствен</a:t>
            </a:r>
            <a:r>
              <a:rPr lang="en-US" altLang="zh-CN" sz="1300" dirty="0">
                <a:latin typeface="Times New Roman" pitchFamily="18" charset="0"/>
                <a:cs typeface="Times New Roman" pitchFamily="18" charset="0"/>
              </a:rPr>
              <a:t>-</a:t>
            </a:r>
            <a:endParaRPr lang="ru-RU" altLang="zh-CN" sz="13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262"/>
              </a:lnSpc>
              <a:tabLst>
                <a:tab pos="2177004" algn="l"/>
              </a:tabLst>
            </a:pPr>
            <a:r>
              <a:rPr lang="en-US" altLang="zh-CN" sz="1300" dirty="0" err="1">
                <a:latin typeface="Times New Roman" pitchFamily="18" charset="0"/>
                <a:cs typeface="Times New Roman" pitchFamily="18" charset="0"/>
              </a:rPr>
              <a:t>ные</a:t>
            </a:r>
            <a:r>
              <a:rPr lang="en-US" altLang="zh-CN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00" dirty="0" err="1">
                <a:latin typeface="Times New Roman" pitchFamily="18" charset="0"/>
                <a:cs typeface="Times New Roman" pitchFamily="18" charset="0"/>
              </a:rPr>
              <a:t>вопросы</a:t>
            </a:r>
            <a:r>
              <a:rPr lang="en-US" altLang="zh-CN" sz="13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zh-CN" sz="1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262"/>
              </a:lnSpc>
              <a:tabLst>
                <a:tab pos="2177004" algn="l"/>
              </a:tabLs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248897,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262"/>
              </a:lnSpc>
              <a:tabLst>
                <a:tab pos="2177004" algn="l"/>
              </a:tabLs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(10,1%)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91864" y="1547377"/>
            <a:ext cx="0" cy="1723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97406" y="1932815"/>
            <a:ext cx="1755259" cy="140257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03 «Национальна безопасность и правоохранительная деятельность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24377,6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(1,0%)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2075034" y="1721042"/>
            <a:ext cx="1" cy="327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7788" y="3262521"/>
            <a:ext cx="1991745" cy="100246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04 «Национальная экономика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57601,7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3%)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3418668" y="1704305"/>
            <a:ext cx="2" cy="1511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166" y="1969901"/>
            <a:ext cx="1698463" cy="94347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>
              <a:lnSpc>
                <a:spcPts val="1309"/>
              </a:lnSpc>
            </a:pPr>
            <a:r>
              <a:rPr lang="en-US" altLang="zh-CN" sz="1300" dirty="0">
                <a:latin typeface="Times New Roman" pitchFamily="18" charset="0"/>
                <a:cs typeface="Times New Roman" pitchFamily="18" charset="0"/>
              </a:rPr>
              <a:t>05 «</a:t>
            </a:r>
            <a:r>
              <a:rPr lang="en-US" altLang="zh-CN" sz="1300" dirty="0" err="1">
                <a:latin typeface="Times New Roman" pitchFamily="18" charset="0"/>
                <a:cs typeface="Times New Roman" pitchFamily="18" charset="0"/>
              </a:rPr>
              <a:t>Жили</a:t>
            </a:r>
            <a:r>
              <a:rPr lang="ru-RU" altLang="zh-CN" sz="1300" dirty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en-US" altLang="zh-CN" sz="1300" dirty="0" err="1"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ru-RU" altLang="zh-CN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zh-CN" sz="1300" dirty="0"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en-US" altLang="zh-CN" sz="1300" dirty="0" err="1">
                <a:latin typeface="Times New Roman" pitchFamily="18" charset="0"/>
                <a:cs typeface="Times New Roman" pitchFamily="18" charset="0"/>
              </a:rPr>
              <a:t>оммунальное</a:t>
            </a:r>
            <a:r>
              <a:rPr lang="ru-RU" altLang="zh-CN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00" dirty="0">
                <a:latin typeface="Times New Roman" pitchFamily="18" charset="0"/>
                <a:cs typeface="Times New Roman" pitchFamily="18" charset="0"/>
              </a:rPr>
              <a:t>хозяйство</a:t>
            </a:r>
            <a:r>
              <a:rPr lang="en-US" altLang="zh-CN" sz="13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zh-CN" sz="1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309"/>
              </a:lnSpc>
            </a:pPr>
            <a:r>
              <a:rPr lang="ru-RU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79807,6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1309"/>
              </a:lnSpc>
            </a:pPr>
            <a:r>
              <a:rPr lang="ru-RU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(3,2%)</a:t>
            </a:r>
            <a:endParaRPr lang="en-US" altLang="zh-CN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546398" y="1640346"/>
            <a:ext cx="0" cy="324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23172" y="2814523"/>
            <a:ext cx="1912020" cy="802410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07 «Образование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1623794,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(65,7%)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>
            <a:endCxn id="31" idx="0"/>
          </p:cNvCxnSpPr>
          <p:nvPr/>
        </p:nvCxnSpPr>
        <p:spPr>
          <a:xfrm flipH="1">
            <a:off x="5879182" y="1503974"/>
            <a:ext cx="2" cy="1310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27254" y="2055899"/>
            <a:ext cx="1923543" cy="100246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08 «Культура, кинематография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44572,7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,8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7247334" y="1712277"/>
            <a:ext cx="0" cy="404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24905" y="3107677"/>
            <a:ext cx="1868731" cy="100246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10 «Социальная политика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216060,0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(8,7%)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8788608" y="1547377"/>
            <a:ext cx="0" cy="1571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384714" y="2116441"/>
            <a:ext cx="1946143" cy="100246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11 «Физическая культура и спорт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161049,6 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(6,5%)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0252318" y="1657962"/>
            <a:ext cx="0" cy="454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0447154" y="3595154"/>
            <a:ext cx="1767407" cy="1202520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14 «Межбюджетные трансферты общего характера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16378,7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,7%)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11567103" y="1457316"/>
            <a:ext cx="1" cy="2151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81" y="1227653"/>
            <a:ext cx="710891" cy="7393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83" y="932186"/>
            <a:ext cx="885504" cy="8441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/>
          <a:stretch/>
        </p:blipFill>
        <p:spPr>
          <a:xfrm>
            <a:off x="3030198" y="1030174"/>
            <a:ext cx="776943" cy="633736"/>
          </a:xfrm>
          <a:prstGeom prst="rect">
            <a:avLst/>
          </a:prstGeom>
        </p:spPr>
      </p:pic>
      <p:pic>
        <p:nvPicPr>
          <p:cNvPr id="42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18" y="1048132"/>
            <a:ext cx="821160" cy="58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53" y="1044642"/>
            <a:ext cx="1136501" cy="61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143" l="0" r="980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61" y="953751"/>
            <a:ext cx="1357544" cy="774685"/>
          </a:xfrm>
          <a:prstGeom prst="rect">
            <a:avLst/>
          </a:prstGeom>
        </p:spPr>
      </p:pic>
      <p:pic>
        <p:nvPicPr>
          <p:cNvPr id="50" name="Рисунок 3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324"/>
          <a:stretch/>
        </p:blipFill>
        <p:spPr bwMode="auto">
          <a:xfrm>
            <a:off x="8258452" y="1061906"/>
            <a:ext cx="1060313" cy="50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22" y="1021078"/>
            <a:ext cx="825393" cy="61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295" y="915531"/>
            <a:ext cx="915617" cy="78877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644155" y="4209764"/>
            <a:ext cx="5259363" cy="47924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Всего: 2 472 540,0 тыс. руб.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546398" y="3974635"/>
            <a:ext cx="4141096" cy="9655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0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2705326"/>
              </p:ext>
            </p:extLst>
          </p:nvPr>
        </p:nvGraphicFramePr>
        <p:xfrm>
          <a:off x="1797545" y="260708"/>
          <a:ext cx="10249548" cy="6409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62758" y="1089978"/>
            <a:ext cx="1397456" cy="386912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59460451"/>
              </p:ext>
            </p:extLst>
          </p:nvPr>
        </p:nvGraphicFramePr>
        <p:xfrm>
          <a:off x="1774726" y="260708"/>
          <a:ext cx="10272367" cy="655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0750" y="877185"/>
            <a:ext cx="1397456" cy="386912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542" y="117426"/>
            <a:ext cx="12251631" cy="1956572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образования»</a:t>
            </a:r>
            <a:endParaRPr lang="ru-RU" sz="60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2421682"/>
            <a:ext cx="5058381" cy="3789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2349674"/>
            <a:ext cx="5063356" cy="3795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6682">
            <a:off x="1565406" y="2181085"/>
            <a:ext cx="803986" cy="4474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870" y="5945204"/>
            <a:ext cx="782876" cy="4356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493">
            <a:off x="10801595" y="2125957"/>
            <a:ext cx="803986" cy="44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74144126"/>
              </p:ext>
            </p:extLst>
          </p:nvPr>
        </p:nvGraphicFramePr>
        <p:xfrm>
          <a:off x="1774726" y="271021"/>
          <a:ext cx="10225136" cy="6471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8742" y="621482"/>
            <a:ext cx="1339748" cy="386912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3785" b="12583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734321"/>
              </p:ext>
            </p:extLst>
          </p:nvPr>
        </p:nvGraphicFramePr>
        <p:xfrm>
          <a:off x="118542" y="1487458"/>
          <a:ext cx="11953328" cy="10062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721080"/>
                <a:gridCol w="2232248"/>
              </a:tblGrid>
              <a:tr h="1006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организацию предоставления общедоступного и бесплатного дошкольного, начального общего, основного общего, среднего (полного) общего образования по основным общеобразовательным программам на территории муниципального района (расходы на подготовку учреждений образования к осенне-зимнему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периоду, установка приборов учета тепловой энергии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18542" y="287841"/>
            <a:ext cx="11953328" cy="119961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Подпрограмма «Развитие дошкольного, общего и дополнительного образования детей»</a:t>
            </a:r>
          </a:p>
          <a:p>
            <a:pPr algn="ctr"/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1 402,0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388122"/>
              </p:ext>
            </p:extLst>
          </p:nvPr>
        </p:nvGraphicFramePr>
        <p:xfrm>
          <a:off x="118542" y="2565698"/>
          <a:ext cx="11953328" cy="51818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721080"/>
                <a:gridCol w="2232248"/>
              </a:tblGrid>
              <a:tr h="4351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мер соц. поддержки отдельным категориям работников учреждений дополнительного образования детей</a:t>
                      </a: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193291"/>
              </p:ext>
            </p:extLst>
          </p:nvPr>
        </p:nvGraphicFramePr>
        <p:xfrm>
          <a:off x="118542" y="3141762"/>
          <a:ext cx="11944791" cy="86409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23711"/>
              </a:tblGrid>
              <a:tr h="8640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капитального и текущего ремонта учреждений образования, изготовление ПСД, приобретение оборудования, спортивного инвентаря, приобретение стройматериалов,  посуды, мягкого инвентаря, ремонт и строительство теневых навесов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598184"/>
              </p:ext>
            </p:extLst>
          </p:nvPr>
        </p:nvGraphicFramePr>
        <p:xfrm>
          <a:off x="118542" y="4005858"/>
          <a:ext cx="11953328" cy="731542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721080"/>
                <a:gridCol w="2232248"/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денежной компенсации на обеспечение бесплатным двухразовым питанием обучающихся с ограниченными возможностями здоровья, в том числе детей-инвалидов, осваивающие основные общеобразовательные программы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856866"/>
              </p:ext>
            </p:extLst>
          </p:nvPr>
        </p:nvGraphicFramePr>
        <p:xfrm>
          <a:off x="118542" y="4869954"/>
          <a:ext cx="11917324" cy="43204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691799"/>
                <a:gridCol w="2225525"/>
              </a:tblGrid>
              <a:tr h="4320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медицинских осмотров лиц, занимающихся физической культурой и спортом по углубленной программе медицинского обследования</a:t>
                      </a: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589885"/>
              </p:ext>
            </p:extLst>
          </p:nvPr>
        </p:nvGraphicFramePr>
        <p:xfrm>
          <a:off x="117296" y="6382122"/>
          <a:ext cx="11953328" cy="3657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721080"/>
                <a:gridCol w="2232248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услуг) муниципальных учреждений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206157"/>
              </p:ext>
            </p:extLst>
          </p:nvPr>
        </p:nvGraphicFramePr>
        <p:xfrm>
          <a:off x="118542" y="5374010"/>
          <a:ext cx="11953328" cy="4267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9734527"/>
                <a:gridCol w="2218801"/>
              </a:tblGrid>
              <a:tr h="2880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обеспечение бесплатным горячим питанием обучающихся с ограниченными возможностями здоровья в муниципальных общеобразовательных организациях</a:t>
                      </a:r>
                      <a:endParaRPr lang="ru-RU" sz="1400" baseline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066385"/>
              </p:ext>
            </p:extLst>
          </p:nvPr>
        </p:nvGraphicFramePr>
        <p:xfrm>
          <a:off x="118543" y="5950074"/>
          <a:ext cx="11953328" cy="36578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43000"/>
                <a:gridCol w="2210328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функционирования модели персонифицированного финансирования дополнительного образования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61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11713235"/>
              </p:ext>
            </p:extLst>
          </p:nvPr>
        </p:nvGraphicFramePr>
        <p:xfrm>
          <a:off x="1774726" y="261441"/>
          <a:ext cx="10272367" cy="64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58" y="87997"/>
            <a:ext cx="4896544" cy="2937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31" y="3645818"/>
            <a:ext cx="421036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58" y="126448"/>
            <a:ext cx="4370620" cy="2915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33" y="3056062"/>
            <a:ext cx="6372389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4052">
            <a:off x="7982494" y="3473090"/>
            <a:ext cx="654442" cy="364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7061364" y="210063"/>
            <a:ext cx="803986" cy="4474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481">
            <a:off x="6271590" y="2754204"/>
            <a:ext cx="782876" cy="4356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91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026">
            <a:off x="1786953" y="148441"/>
            <a:ext cx="712466" cy="3965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032">
            <a:off x="8323443" y="3466349"/>
            <a:ext cx="635972" cy="3539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9037">
            <a:off x="1471093" y="2991190"/>
            <a:ext cx="64694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3785" b="12583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50181"/>
              </p:ext>
            </p:extLst>
          </p:nvPr>
        </p:nvGraphicFramePr>
        <p:xfrm>
          <a:off x="93238" y="1269554"/>
          <a:ext cx="11953328" cy="65381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721080"/>
                <a:gridCol w="2232248"/>
              </a:tblGrid>
              <a:tr h="653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обеспечение бесплатным горячим питанием обучающихся по образовательным программам начального общего образования в муниципальных образовательных организациях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772730"/>
              </p:ext>
            </p:extLst>
          </p:nvPr>
        </p:nvGraphicFramePr>
        <p:xfrm>
          <a:off x="93238" y="329327"/>
          <a:ext cx="11953328" cy="9753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971237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 денежное вознаграждение за классное руководство педагогическим работникам муниципальных образовательных организаций, реализующих образовательные программы начального общего, основного общего и среднего общего образования, в том числе адаптированные основные общеобразовательные программы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377768"/>
              </p:ext>
            </p:extLst>
          </p:nvPr>
        </p:nvGraphicFramePr>
        <p:xfrm>
          <a:off x="119645" y="1989634"/>
          <a:ext cx="11953328" cy="57606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721078"/>
                <a:gridCol w="2232250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компенсации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части родительской платы за присмотр и уход за детьми, посещающими образовательные организации,  реализующие образовательную программу дошкольного образования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288404"/>
              </p:ext>
            </p:extLst>
          </p:nvPr>
        </p:nvGraphicFramePr>
        <p:xfrm>
          <a:off x="119645" y="3285778"/>
          <a:ext cx="11953328" cy="4876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721080"/>
                <a:gridCol w="2232248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осуществления отдельных государственных  полномочий в области образования  (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гос.стандарт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118089"/>
              </p:ext>
            </p:extLst>
          </p:nvPr>
        </p:nvGraphicFramePr>
        <p:xfrm>
          <a:off x="119645" y="2709714"/>
          <a:ext cx="11953328" cy="4876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льготным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питанием обучающихся из многодетных семей в муниципальных общеобразовательных учреждениях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23503"/>
              </p:ext>
            </p:extLst>
          </p:nvPr>
        </p:nvGraphicFramePr>
        <p:xfrm>
          <a:off x="119645" y="3861842"/>
          <a:ext cx="11953328" cy="9753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2161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в виде компенсации расходов на оплату жилых помещений, отопления и освещения  педагогическим работникам муниципальных образовательных учреждений, расположенных на территории Краснодарского края, проживающим и работающим в сельской местности, рабочих поселках (поселках городского типа) на территории Краснодарского края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960785"/>
              </p:ext>
            </p:extLst>
          </p:nvPr>
        </p:nvGraphicFramePr>
        <p:xfrm>
          <a:off x="119645" y="4869954"/>
          <a:ext cx="11953328" cy="1219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721080"/>
                <a:gridCol w="2232248"/>
              </a:tblGrid>
              <a:tr h="10081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пунктов проведения экзаменов для государственной итоговой аттестации по образовательным программам основного общего и среднего общего образования и выплату педагогическим работникам, участвующим в проведении государственной итоговой аттестации по обязательным программам основного общего и среднего общего образования, компенсацию за работу по подготовке и проведению указанной гос. итоговой аттестации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770347"/>
              </p:ext>
            </p:extLst>
          </p:nvPr>
        </p:nvGraphicFramePr>
        <p:xfrm>
          <a:off x="93238" y="6094090"/>
          <a:ext cx="11953328" cy="4876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услуг) муниципальных учреждений  дополнительного образования детей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3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09" y="2232249"/>
            <a:ext cx="5917206" cy="4437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82" y="469032"/>
            <a:ext cx="4711727" cy="3526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205774"/>
            <a:ext cx="2973024" cy="222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8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-2"/>
            <a:ext cx="2648119" cy="23027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79" y="3492881"/>
            <a:ext cx="5509416" cy="33667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71" y="270566"/>
            <a:ext cx="713238" cy="3969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6013297" y="2008531"/>
            <a:ext cx="803986" cy="4474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2203" y="251189"/>
            <a:ext cx="782876" cy="4356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026">
            <a:off x="11506781" y="6330767"/>
            <a:ext cx="803986" cy="4474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508" y="650337"/>
            <a:ext cx="713238" cy="3969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9037">
            <a:off x="8416619" y="4039835"/>
            <a:ext cx="64694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3785" b="12583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48208"/>
              </p:ext>
            </p:extLst>
          </p:nvPr>
        </p:nvGraphicFramePr>
        <p:xfrm>
          <a:off x="119645" y="1485578"/>
          <a:ext cx="11953328" cy="87553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721080"/>
                <a:gridCol w="2232248"/>
              </a:tblGrid>
              <a:tr h="8755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капитального ремонта спортивных залов муниципальных общеобразовательных организаций, помещений при них, других помещений физкультурно-спортивного назначения, физкультурно-спортивных комплексов</a:t>
                      </a:r>
                    </a:p>
                  </a:txBody>
                  <a:tcPr marL="47994" marR="479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 млн. рублей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111741"/>
              </p:ext>
            </p:extLst>
          </p:nvPr>
        </p:nvGraphicFramePr>
        <p:xfrm>
          <a:off x="119645" y="333450"/>
          <a:ext cx="11953328" cy="93610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936104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бесплатным двухразовым питанием детей-инвалидов (инвалидов), не являющихся обучающимися с ограниченными возможностями здоровья, получающих начальное общее, основное общее и среднее общее образование в муниципальных образовательных организациях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846065"/>
              </p:ext>
            </p:extLst>
          </p:nvPr>
        </p:nvGraphicFramePr>
        <p:xfrm>
          <a:off x="119645" y="3645818"/>
          <a:ext cx="11953328" cy="50405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721080"/>
                <a:gridCol w="2232248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ежегодная премия главы муниципального образования Гулькевичский район в области образования</a:t>
                      </a:r>
                    </a:p>
                  </a:txBody>
                  <a:tcPr marL="47994" marR="479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3384"/>
              </p:ext>
            </p:extLst>
          </p:nvPr>
        </p:nvGraphicFramePr>
        <p:xfrm>
          <a:off x="119645" y="2565698"/>
          <a:ext cx="11953328" cy="94754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9475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обеспечению деятельности советников директора по воспитанию и взаимодействию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детскими общественными объединениями в общеобразовательных организациях в рамках регионального проекта «Патриотическое воспитание граждан Российской Федерации»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56159"/>
              </p:ext>
            </p:extLst>
          </p:nvPr>
        </p:nvGraphicFramePr>
        <p:xfrm>
          <a:off x="119645" y="4365898"/>
          <a:ext cx="11953328" cy="9753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 товаров (работ, услуг) в целях оснащения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 в рамках реализации мероприятий регионального проекта «Патриотическое воспитание граждан Российской Федерации»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62580"/>
              </p:ext>
            </p:extLst>
          </p:nvPr>
        </p:nvGraphicFramePr>
        <p:xfrm>
          <a:off x="259533" y="6166098"/>
          <a:ext cx="11953328" cy="36578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9721080"/>
                <a:gridCol w="2232248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(оказание услуг) муниципальных учреждений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49753"/>
              </p:ext>
            </p:extLst>
          </p:nvPr>
        </p:nvGraphicFramePr>
        <p:xfrm>
          <a:off x="232943" y="5446018"/>
          <a:ext cx="11953328" cy="50405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721080"/>
                <a:gridCol w="2232248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на обеспечение функций органов местного самоуправления</a:t>
                      </a:r>
                    </a:p>
                  </a:txBody>
                  <a:tcPr marL="47994" marR="479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6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3785" b="12583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1890130"/>
              </p:ext>
            </p:extLst>
          </p:nvPr>
        </p:nvGraphicFramePr>
        <p:xfrm>
          <a:off x="6383238" y="2601700"/>
          <a:ext cx="5636424" cy="165618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725771"/>
                <a:gridCol w="1910653"/>
              </a:tblGrid>
              <a:tr h="1656184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органов местного самоуправления 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 млн. рублей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617717"/>
              </p:ext>
            </p:extLst>
          </p:nvPr>
        </p:nvGraphicFramePr>
        <p:xfrm>
          <a:off x="6383238" y="4581922"/>
          <a:ext cx="5688632" cy="165618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764495"/>
                <a:gridCol w="1924137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(централизованной бухгалтерии и методического центра)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918741" y="332733"/>
            <a:ext cx="9936355" cy="208871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Подпрограмма «Обеспечение реализации муниципальной программы и прочие мероприятия в области образования» </a:t>
            </a:r>
          </a:p>
          <a:p>
            <a:pPr algn="ctr"/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37,0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3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31" y="2565698"/>
            <a:ext cx="4965910" cy="3724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7785" y="2341980"/>
            <a:ext cx="803986" cy="44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/>
          <a:stretch/>
        </p:blipFill>
        <p:spPr>
          <a:xfrm>
            <a:off x="0" y="-2"/>
            <a:ext cx="12190413" cy="6883972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08242619"/>
              </p:ext>
            </p:extLst>
          </p:nvPr>
        </p:nvGraphicFramePr>
        <p:xfrm>
          <a:off x="1774726" y="377367"/>
          <a:ext cx="10176369" cy="629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8742" y="1341149"/>
            <a:ext cx="1386812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млн 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/>
          <a:stretch/>
        </p:blipFill>
        <p:spPr>
          <a:xfrm>
            <a:off x="0" y="-2"/>
            <a:ext cx="12190413" cy="6883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46" y="219867"/>
            <a:ext cx="7143750" cy="3209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3651867"/>
            <a:ext cx="4536504" cy="3018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9"/>
          <a:stretch/>
        </p:blipFill>
        <p:spPr>
          <a:xfrm>
            <a:off x="6453311" y="3615753"/>
            <a:ext cx="4435971" cy="3022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50" y="65005"/>
            <a:ext cx="713238" cy="3969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4032224" y="39753"/>
            <a:ext cx="803986" cy="4474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9344" y="22044"/>
            <a:ext cx="782876" cy="4356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026">
            <a:off x="6378544" y="6341578"/>
            <a:ext cx="803986" cy="4474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3453401"/>
            <a:ext cx="713238" cy="3969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9037">
            <a:off x="10288827" y="3465797"/>
            <a:ext cx="64694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/>
          <a:stretch/>
        </p:blipFill>
        <p:spPr>
          <a:xfrm>
            <a:off x="0" y="-2"/>
            <a:ext cx="12190413" cy="6883972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73965533"/>
              </p:ext>
            </p:extLst>
          </p:nvPr>
        </p:nvGraphicFramePr>
        <p:xfrm>
          <a:off x="262558" y="368574"/>
          <a:ext cx="12091569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46734" y="189434"/>
            <a:ext cx="9504382" cy="100246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Структура расходов на реализацию муниципальной программы «Социальная поддержка граждан» в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33021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0"/>
          <a:stretch/>
        </p:blipFill>
        <p:spPr>
          <a:xfrm>
            <a:off x="0" y="-2"/>
            <a:ext cx="12190412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2501" y="189434"/>
            <a:ext cx="11484392" cy="1956572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«Дети Гулькевичского района»</a:t>
            </a:r>
            <a:endParaRPr lang="ru-RU" sz="60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2" b="6827"/>
          <a:stretch/>
        </p:blipFill>
        <p:spPr>
          <a:xfrm>
            <a:off x="2071639" y="2179939"/>
            <a:ext cx="9146117" cy="4410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9419" y="6366296"/>
            <a:ext cx="803986" cy="4474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1335">
            <a:off x="2267007" y="1981474"/>
            <a:ext cx="713238" cy="3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0"/>
          <a:stretch/>
        </p:blipFill>
        <p:spPr>
          <a:xfrm>
            <a:off x="0" y="-2"/>
            <a:ext cx="1219041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" t="14134" r="1161" b="2974"/>
          <a:stretch/>
        </p:blipFill>
        <p:spPr>
          <a:xfrm>
            <a:off x="1321840" y="408425"/>
            <a:ext cx="10738752" cy="6042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34" y="253405"/>
            <a:ext cx="713238" cy="3969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2188">
            <a:off x="1449459" y="190580"/>
            <a:ext cx="782876" cy="435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536" y="6236200"/>
            <a:ext cx="713238" cy="3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8862" y="1240"/>
            <a:ext cx="8517418" cy="556189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жизни населения МО Гулькевичский район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0790" y="557429"/>
            <a:ext cx="10128350" cy="756244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оплаты труда за 2023 год увеличился на 17,5%.</a:t>
            </a:r>
          </a:p>
          <a:p>
            <a:pPr algn="just">
              <a:tabLst>
                <a:tab pos="4927600" algn="l"/>
              </a:tabLs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Инфляция в 2023 году составила 8,4%.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206062"/>
              </p:ext>
            </p:extLst>
          </p:nvPr>
        </p:nvGraphicFramePr>
        <p:xfrm>
          <a:off x="1774726" y="1485578"/>
          <a:ext cx="10159200" cy="17691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23144"/>
                <a:gridCol w="1635213"/>
                <a:gridCol w="1507644"/>
                <a:gridCol w="1693199"/>
              </a:tblGrid>
              <a:tr h="64996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2022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2023 год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</a:tr>
              <a:tr h="64022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по крупным и средним предприятиям, руб.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42 684,6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50 164,0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52 654,1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  <a:tr h="36698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Среднегодовой уровень безработицы, %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18742" y="3416722"/>
            <a:ext cx="9984337" cy="43307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2023 год в районе введено более 29,0 тыс. кв. м общей площади жилых домов.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701361"/>
              </p:ext>
            </p:extLst>
          </p:nvPr>
        </p:nvGraphicFramePr>
        <p:xfrm>
          <a:off x="1750672" y="4005858"/>
          <a:ext cx="10176368" cy="21858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37506"/>
                <a:gridCol w="1694943"/>
                <a:gridCol w="1489225"/>
                <a:gridCol w="1654694"/>
              </a:tblGrid>
              <a:tr h="93385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2022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2023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121904" marR="121904" marT="45731" marB="45731"/>
                </a:tc>
              </a:tr>
              <a:tr h="47439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жилья, тыс.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  <a:tr h="70555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жильем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одного жителя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9792" r="47" b="18740"/>
          <a:stretch/>
        </p:blipFill>
        <p:spPr>
          <a:xfrm>
            <a:off x="0" y="-1"/>
            <a:ext cx="12190413" cy="6859589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51769527"/>
              </p:ext>
            </p:extLst>
          </p:nvPr>
        </p:nvGraphicFramePr>
        <p:xfrm>
          <a:off x="1846734" y="1223"/>
          <a:ext cx="10319096" cy="666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6774" y="1269554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9792" r="47" b="18740"/>
          <a:stretch/>
        </p:blipFill>
        <p:spPr>
          <a:xfrm>
            <a:off x="0" y="-1"/>
            <a:ext cx="12190413" cy="685958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612486"/>
              </p:ext>
            </p:extLst>
          </p:nvPr>
        </p:nvGraphicFramePr>
        <p:xfrm>
          <a:off x="127558" y="1269554"/>
          <a:ext cx="11945891" cy="64010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000096"/>
                <a:gridCol w="1945795"/>
              </a:tblGrid>
              <a:tr h="216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новогодних подарков для детей сирот, детей оставшихся без попечения родителей и детей</a:t>
                      </a:r>
                      <a:r>
                        <a:rPr lang="ru-RU" sz="1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семей </a:t>
                      </a: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находящихся в трудной жизненной ситуации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9318" y="237665"/>
            <a:ext cx="11615778" cy="9598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мероприятий муниципальной программы «Дети Гулькевичского района» в 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521080"/>
              </p:ext>
            </p:extLst>
          </p:nvPr>
        </p:nvGraphicFramePr>
        <p:xfrm>
          <a:off x="123840" y="1917626"/>
          <a:ext cx="11948030" cy="138686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9999380"/>
                <a:gridCol w="1948650"/>
              </a:tblGrid>
              <a:tr h="1224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осуществления отдельных государственных полномочий по обеспечению жилыми помещениями</a:t>
                      </a:r>
                      <a:r>
                        <a:rPr lang="ru-RU" sz="17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детей-сирот и детей, оставшихся без попечения родителей, лиц из числа детей-сирот и детей, оставшихся без попечения родителей, в соответствии с Законом Краснодарского края от 03.06.2009 г. №1748-КЗ «Об обеспечении дополнительных гарантий прав на имущество и жилое помещения детей-сирот и детей, оставшихся без попечения родителей в Краснодарском крае»</a:t>
                      </a:r>
                      <a:endParaRPr lang="ru-RU" sz="17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717303"/>
              </p:ext>
            </p:extLst>
          </p:nvPr>
        </p:nvGraphicFramePr>
        <p:xfrm>
          <a:off x="121766" y="3430414"/>
          <a:ext cx="11949085" cy="86870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000262"/>
                <a:gridCol w="1948823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отдельных государственных полномочий по предоставлению ежемесячных денежных выплат на содержание детей-сирот и детей, оставшихся без попечения родителей,  находящихся под опекой (попечительством) или переданных на воспитание в приемные семьи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60,9 млн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077173"/>
              </p:ext>
            </p:extLst>
          </p:nvPr>
        </p:nvGraphicFramePr>
        <p:xfrm>
          <a:off x="123783" y="4365898"/>
          <a:ext cx="11948030" cy="8687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004676"/>
                <a:gridCol w="1943354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отдельных государственных полномочий по обеспечению выплаты ежемесячного вознаграждения, причитающегося приемным родителям за оказание услуг по воспитанию приемных детей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183485"/>
              </p:ext>
            </p:extLst>
          </p:nvPr>
        </p:nvGraphicFramePr>
        <p:xfrm>
          <a:off x="121134" y="5229994"/>
          <a:ext cx="11953328" cy="86870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009112"/>
                <a:gridCol w="1944216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осуществление отдельных государственных полномочий по предоставлению ежемесячных</a:t>
                      </a:r>
                      <a:r>
                        <a:rPr lang="ru-RU" sz="17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денежных выплат на содержание детей-сирот и детей, оставшихся без попечения родителей, переданных на патронатное воспитание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049510"/>
              </p:ext>
            </p:extLst>
          </p:nvPr>
        </p:nvGraphicFramePr>
        <p:xfrm>
          <a:off x="121134" y="6094090"/>
          <a:ext cx="11953327" cy="6401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009112"/>
                <a:gridCol w="1944215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осуществление отдельных государственных полномочий по организации и осуществлению деятельности по опеке и попечительству в отношении несовершеннолетних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7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0"/>
          <a:stretch/>
        </p:blipFill>
        <p:spPr>
          <a:xfrm>
            <a:off x="0" y="-2"/>
            <a:ext cx="1219041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6" y="215641"/>
            <a:ext cx="8568952" cy="6426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2412899" y="82959"/>
            <a:ext cx="803986" cy="4474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06" y="6404929"/>
            <a:ext cx="713238" cy="3969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9037">
            <a:off x="8416619" y="4039835"/>
            <a:ext cx="64694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9792" r="47" b="18740"/>
          <a:stretch/>
        </p:blipFill>
        <p:spPr>
          <a:xfrm>
            <a:off x="0" y="-1"/>
            <a:ext cx="12190413" cy="685958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851723"/>
              </p:ext>
            </p:extLst>
          </p:nvPr>
        </p:nvGraphicFramePr>
        <p:xfrm>
          <a:off x="119645" y="5374010"/>
          <a:ext cx="11953327" cy="91442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009112"/>
                <a:gridCol w="1944215"/>
              </a:tblGrid>
              <a:tr h="698398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отдельных государственных полномочий по обеспечению отдыха детей в каникулярное время в профильных лагерях, организованных муниципальными</a:t>
                      </a:r>
                      <a:r>
                        <a:rPr lang="ru-RU" sz="18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общеобразовательными организациями Краснодарского края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774857"/>
              </p:ext>
            </p:extLst>
          </p:nvPr>
        </p:nvGraphicFramePr>
        <p:xfrm>
          <a:off x="93785" y="2637706"/>
          <a:ext cx="12005047" cy="129614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052420"/>
                <a:gridCol w="1952627"/>
              </a:tblGrid>
              <a:tr h="12961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 отдельных государственных полномочий по оплате проезда детей-сирот и детей, оставшихся без попечения родителей, находящихся под опекой (попечительством), включая предварительную опеку (попечительство), переданных на воспитание в приемную семью или на патронатное воспитание, к месту лечения и обратно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37202"/>
              </p:ext>
            </p:extLst>
          </p:nvPr>
        </p:nvGraphicFramePr>
        <p:xfrm>
          <a:off x="119645" y="333450"/>
          <a:ext cx="11953327" cy="91442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009112"/>
                <a:gridCol w="1944215"/>
              </a:tblGrid>
              <a:tr h="8640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открытие пришкольных лагерей, внедряющих дополнительные общеобразовательные, общеразвивающие программы в рамках организации отдыха обучающихся в каникулярное время с дневным пребыванием (приобретение продуктов питания)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160601"/>
              </p:ext>
            </p:extLst>
          </p:nvPr>
        </p:nvGraphicFramePr>
        <p:xfrm>
          <a:off x="119645" y="1485578"/>
          <a:ext cx="11953328" cy="91442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009113"/>
                <a:gridCol w="1944215"/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муниципальных праздников: День защиты детей, выпускной бал в ДОУ, парад первоклассников, выпускной бал в средних общеобразовательных школах, год педагога и наставника, день учителя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64458"/>
              </p:ext>
            </p:extLst>
          </p:nvPr>
        </p:nvGraphicFramePr>
        <p:xfrm>
          <a:off x="60373" y="4149874"/>
          <a:ext cx="12071871" cy="91442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108375"/>
                <a:gridCol w="1963496"/>
              </a:tblGrid>
              <a:tr h="62639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социально значимых мероприятий, направленных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пропаганду здорового образа жизни и активного отдыха несовершеннолетних, в том числе: конкурсы «Кубанские каникулы», «Формула успеха», «Я выбираю ответственность», «Здравствуй мама»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3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9792" r="47" b="18740"/>
          <a:stretch/>
        </p:blipFill>
        <p:spPr>
          <a:xfrm>
            <a:off x="0" y="-1"/>
            <a:ext cx="12190413" cy="685958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0509"/>
              </p:ext>
            </p:extLst>
          </p:nvPr>
        </p:nvGraphicFramePr>
        <p:xfrm>
          <a:off x="118541" y="4797946"/>
          <a:ext cx="11953328" cy="201170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009113"/>
                <a:gridCol w="1944215"/>
              </a:tblGrid>
              <a:tr h="1872208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отдельных государственных полномочий по выявлению обстоятельств, свидетельствующих о необходимости оказания детям-сиротам и детям, оставшимся без попечения родителей, лицам из числа детей-сирот и детей, оставшихся без попечения родителей, содействия в преодолении трудной жизненной ситуации, и осуществления контроля за использованием детьми-сиротами и детьми, оставшимися без попечения родителей, лицами из числа детей-сирот и детей, оставшихся без попечения родителей, предоставленных им жилых помещений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859383"/>
              </p:ext>
            </p:extLst>
          </p:nvPr>
        </p:nvGraphicFramePr>
        <p:xfrm>
          <a:off x="122294" y="3573810"/>
          <a:ext cx="11948030" cy="11887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004676"/>
                <a:gridCol w="1943354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осуществление отдельных государственных полномочий по обеспечению выплаты ежемесячного вознаграждения, причитающегося патронатным воспитателям за оказание услуг по осуществлению патронатного воспитания, социального патроната  и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постинтернатного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сопровождения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911849"/>
              </p:ext>
            </p:extLst>
          </p:nvPr>
        </p:nvGraphicFramePr>
        <p:xfrm>
          <a:off x="119645" y="2925738"/>
          <a:ext cx="11953328" cy="64807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989639"/>
                <a:gridCol w="1963689"/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отдельных государственных полномочий по организации оздоровления и отдыха детей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0,7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998686"/>
              </p:ext>
            </p:extLst>
          </p:nvPr>
        </p:nvGraphicFramePr>
        <p:xfrm>
          <a:off x="119645" y="1701602"/>
          <a:ext cx="11953328" cy="11887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009112"/>
                <a:gridCol w="1944216"/>
              </a:tblGrid>
              <a:tr h="10813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использование собственных материальных ресурсов и финансовых средств муниципального образования Гулькевичский район для осуществления переданных государственных полномочий Краснодарского края по организации и обеспечению отдыха и оздоровления детей на 2023 год (оплата за приготовление блюд)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690856"/>
              </p:ext>
            </p:extLst>
          </p:nvPr>
        </p:nvGraphicFramePr>
        <p:xfrm>
          <a:off x="119644" y="981522"/>
          <a:ext cx="11953329" cy="64010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009114"/>
                <a:gridCol w="1944215"/>
              </a:tblGrid>
              <a:tr h="21988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 ГСМ для подвоза детей в пришкольные лагеря и культурно-массовые и спортивные мероприятия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127585"/>
              </p:ext>
            </p:extLst>
          </p:nvPr>
        </p:nvGraphicFramePr>
        <p:xfrm>
          <a:off x="119645" y="117426"/>
          <a:ext cx="11953328" cy="79208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009112"/>
                <a:gridCol w="1944216"/>
              </a:tblGrid>
              <a:tr h="7920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открытие пришкольных лагерей труда  и отдыха для обучающихся в каникулярное время с дневным пребыванием (оплата за продукты питания и приготовление блюд)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0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4"/>
          <a:stretch/>
        </p:blipFill>
        <p:spPr>
          <a:xfrm>
            <a:off x="0" y="-7989"/>
            <a:ext cx="12190414" cy="6966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4566" y="1989841"/>
            <a:ext cx="12251631" cy="2879902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«Обеспечение безопасности населения»</a:t>
            </a:r>
            <a:endParaRPr lang="ru-RU" sz="60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8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4"/>
          <a:stretch/>
        </p:blipFill>
        <p:spPr>
          <a:xfrm>
            <a:off x="0" y="-7989"/>
            <a:ext cx="12190414" cy="6966175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60643874"/>
              </p:ext>
            </p:extLst>
          </p:nvPr>
        </p:nvGraphicFramePr>
        <p:xfrm>
          <a:off x="1918742" y="333450"/>
          <a:ext cx="1027167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6774" y="1369124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4"/>
          <a:stretch/>
        </p:blipFill>
        <p:spPr>
          <a:xfrm>
            <a:off x="0" y="-7989"/>
            <a:ext cx="12190414" cy="6966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34" y="253204"/>
            <a:ext cx="9525000" cy="635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8227">
            <a:off x="2180616" y="84181"/>
            <a:ext cx="713238" cy="3969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48" y="58929"/>
            <a:ext cx="803986" cy="4474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6" y="6407913"/>
            <a:ext cx="713238" cy="3969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9798">
            <a:off x="2544223" y="78595"/>
            <a:ext cx="64694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4"/>
          <a:stretch/>
        </p:blipFill>
        <p:spPr>
          <a:xfrm>
            <a:off x="0" y="-7989"/>
            <a:ext cx="12190414" cy="6966175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14355495"/>
              </p:ext>
            </p:extLst>
          </p:nvPr>
        </p:nvGraphicFramePr>
        <p:xfrm>
          <a:off x="527313" y="1557586"/>
          <a:ext cx="11327784" cy="64807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831832"/>
                <a:gridCol w="24959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и ликвидация  чрезвычайных ситуаций, стихийных бедствий и их последствий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993949"/>
              </p:ext>
            </p:extLst>
          </p:nvPr>
        </p:nvGraphicFramePr>
        <p:xfrm>
          <a:off x="527313" y="3645818"/>
          <a:ext cx="11327784" cy="43276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831832"/>
                <a:gridCol w="2495952"/>
              </a:tblGrid>
              <a:tr h="4327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пожарной безопасности объектов культуры</a:t>
                      </a:r>
                      <a:r>
                        <a:rPr lang="ru-RU" sz="20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образования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27313" y="237665"/>
            <a:ext cx="11327784" cy="117543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мероприятий муниципальной программы «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Обеспечение  безопасности населения</a:t>
            </a:r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850888"/>
              </p:ext>
            </p:extLst>
          </p:nvPr>
        </p:nvGraphicFramePr>
        <p:xfrm>
          <a:off x="527313" y="4221882"/>
          <a:ext cx="11327784" cy="43214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831832"/>
                <a:gridCol w="2495952"/>
              </a:tblGrid>
              <a:tr h="4321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услуг) муниципальных учреждений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76816"/>
              </p:ext>
            </p:extLst>
          </p:nvPr>
        </p:nvGraphicFramePr>
        <p:xfrm>
          <a:off x="527313" y="4797946"/>
          <a:ext cx="11327784" cy="100811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831832"/>
                <a:gridCol w="2495952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предупреждению детского дорожно-транспортного травматизма на территории муниципального образования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438631"/>
              </p:ext>
            </p:extLst>
          </p:nvPr>
        </p:nvGraphicFramePr>
        <p:xfrm>
          <a:off x="527313" y="2349674"/>
          <a:ext cx="11327784" cy="1219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831832"/>
                <a:gridCol w="2495952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работы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оснащению автономными дымовыми пожарными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извещателями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жилых помещений, в которых проживают малоимущие многодетные семьи, семьи находящиеся в трудной жизненной ситуации, в социально опасном положении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102774"/>
              </p:ext>
            </p:extLst>
          </p:nvPr>
        </p:nvGraphicFramePr>
        <p:xfrm>
          <a:off x="473601" y="5950074"/>
          <a:ext cx="11327784" cy="79208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831832"/>
                <a:gridCol w="2495952"/>
              </a:tblGrid>
              <a:tr h="7920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деятельности, связанной с проведением аварийно-спасательных и других неотложных работ при чрезвычайных ситуациях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9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4"/>
          <a:stretch/>
        </p:blipFill>
        <p:spPr>
          <a:xfrm>
            <a:off x="0" y="-7989"/>
            <a:ext cx="12190414" cy="6966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117426"/>
            <a:ext cx="5149122" cy="3861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0" y="153703"/>
            <a:ext cx="5052383" cy="378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19" y="4077866"/>
            <a:ext cx="4022654" cy="2683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3" y="4174096"/>
            <a:ext cx="297633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70" y="4174096"/>
            <a:ext cx="3602479" cy="2402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84" y="28729"/>
            <a:ext cx="713238" cy="3969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37631">
            <a:off x="4530773" y="6432738"/>
            <a:ext cx="853211" cy="4748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5393363" y="4044351"/>
            <a:ext cx="658707" cy="3665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1494507" y="2236079"/>
            <a:ext cx="642578" cy="3576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6763068" y="3477"/>
            <a:ext cx="803986" cy="4474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6515" y="49175"/>
            <a:ext cx="782876" cy="4356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026">
            <a:off x="11252362" y="6330767"/>
            <a:ext cx="803986" cy="4474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508" y="650337"/>
            <a:ext cx="713238" cy="39693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9037">
            <a:off x="8416619" y="4039835"/>
            <a:ext cx="64694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45654" y="1970227"/>
            <a:ext cx="3973736" cy="593862"/>
          </a:xfrm>
          <a:custGeom>
            <a:avLst/>
            <a:gdLst/>
            <a:ahLst/>
            <a:cxnLst/>
            <a:rect l="l" t="t" r="r" b="b"/>
            <a:pathLst>
              <a:path w="2980690" h="593725">
                <a:moveTo>
                  <a:pt x="2891447" y="398399"/>
                </a:moveTo>
                <a:lnTo>
                  <a:pt x="22225" y="398399"/>
                </a:lnTo>
                <a:lnTo>
                  <a:pt x="13571" y="400139"/>
                </a:lnTo>
                <a:lnTo>
                  <a:pt x="6507" y="404891"/>
                </a:lnTo>
                <a:lnTo>
                  <a:pt x="1745" y="411954"/>
                </a:lnTo>
                <a:lnTo>
                  <a:pt x="0" y="420624"/>
                </a:lnTo>
                <a:lnTo>
                  <a:pt x="0" y="593470"/>
                </a:lnTo>
                <a:lnTo>
                  <a:pt x="44488" y="593470"/>
                </a:lnTo>
                <a:lnTo>
                  <a:pt x="44488" y="442849"/>
                </a:lnTo>
                <a:lnTo>
                  <a:pt x="22225" y="442849"/>
                </a:lnTo>
                <a:lnTo>
                  <a:pt x="44488" y="420624"/>
                </a:lnTo>
                <a:lnTo>
                  <a:pt x="2891447" y="420624"/>
                </a:lnTo>
                <a:lnTo>
                  <a:pt x="2891447" y="398399"/>
                </a:lnTo>
                <a:close/>
              </a:path>
              <a:path w="2980690" h="593725">
                <a:moveTo>
                  <a:pt x="44488" y="420624"/>
                </a:moveTo>
                <a:lnTo>
                  <a:pt x="22225" y="442849"/>
                </a:lnTo>
                <a:lnTo>
                  <a:pt x="44488" y="442849"/>
                </a:lnTo>
                <a:lnTo>
                  <a:pt x="44488" y="420624"/>
                </a:lnTo>
                <a:close/>
              </a:path>
              <a:path w="2980690" h="593725">
                <a:moveTo>
                  <a:pt x="2935897" y="398399"/>
                </a:moveTo>
                <a:lnTo>
                  <a:pt x="2913672" y="398399"/>
                </a:lnTo>
                <a:lnTo>
                  <a:pt x="2891447" y="420624"/>
                </a:lnTo>
                <a:lnTo>
                  <a:pt x="44488" y="420624"/>
                </a:lnTo>
                <a:lnTo>
                  <a:pt x="44488" y="442849"/>
                </a:lnTo>
                <a:lnTo>
                  <a:pt x="2913672" y="442849"/>
                </a:lnTo>
                <a:lnTo>
                  <a:pt x="2922341" y="441108"/>
                </a:lnTo>
                <a:lnTo>
                  <a:pt x="2929404" y="436356"/>
                </a:lnTo>
                <a:lnTo>
                  <a:pt x="2934156" y="429293"/>
                </a:lnTo>
                <a:lnTo>
                  <a:pt x="2935897" y="420624"/>
                </a:lnTo>
                <a:lnTo>
                  <a:pt x="2935897" y="398399"/>
                </a:lnTo>
                <a:close/>
              </a:path>
              <a:path w="2980690" h="593725">
                <a:moveTo>
                  <a:pt x="2913672" y="88900"/>
                </a:moveTo>
                <a:lnTo>
                  <a:pt x="2891447" y="103716"/>
                </a:lnTo>
                <a:lnTo>
                  <a:pt x="2891447" y="420624"/>
                </a:lnTo>
                <a:lnTo>
                  <a:pt x="2913672" y="398399"/>
                </a:lnTo>
                <a:lnTo>
                  <a:pt x="2935897" y="398399"/>
                </a:lnTo>
                <a:lnTo>
                  <a:pt x="2935897" y="103716"/>
                </a:lnTo>
                <a:lnTo>
                  <a:pt x="2913672" y="88900"/>
                </a:lnTo>
                <a:close/>
              </a:path>
              <a:path w="2980690" h="593725">
                <a:moveTo>
                  <a:pt x="2913672" y="0"/>
                </a:moveTo>
                <a:lnTo>
                  <a:pt x="2846997" y="133350"/>
                </a:lnTo>
                <a:lnTo>
                  <a:pt x="2891447" y="103716"/>
                </a:lnTo>
                <a:lnTo>
                  <a:pt x="2891447" y="88900"/>
                </a:lnTo>
                <a:lnTo>
                  <a:pt x="2958122" y="88900"/>
                </a:lnTo>
                <a:lnTo>
                  <a:pt x="2913672" y="0"/>
                </a:lnTo>
                <a:close/>
              </a:path>
              <a:path w="2980690" h="593725">
                <a:moveTo>
                  <a:pt x="2958122" y="88900"/>
                </a:moveTo>
                <a:lnTo>
                  <a:pt x="2935897" y="88900"/>
                </a:lnTo>
                <a:lnTo>
                  <a:pt x="2935897" y="103716"/>
                </a:lnTo>
                <a:lnTo>
                  <a:pt x="2980347" y="133350"/>
                </a:lnTo>
                <a:lnTo>
                  <a:pt x="2958122" y="88900"/>
                </a:lnTo>
                <a:close/>
              </a:path>
              <a:path w="2980690" h="593725">
                <a:moveTo>
                  <a:pt x="2913672" y="88900"/>
                </a:moveTo>
                <a:lnTo>
                  <a:pt x="2891447" y="88900"/>
                </a:lnTo>
                <a:lnTo>
                  <a:pt x="2891447" y="103716"/>
                </a:lnTo>
                <a:lnTo>
                  <a:pt x="2913672" y="88900"/>
                </a:lnTo>
                <a:close/>
              </a:path>
              <a:path w="2980690" h="593725">
                <a:moveTo>
                  <a:pt x="2935897" y="88900"/>
                </a:moveTo>
                <a:lnTo>
                  <a:pt x="2913672" y="88900"/>
                </a:lnTo>
                <a:lnTo>
                  <a:pt x="2935897" y="103716"/>
                </a:lnTo>
                <a:lnTo>
                  <a:pt x="2935897" y="88900"/>
                </a:lnTo>
                <a:close/>
              </a:path>
            </a:pathLst>
          </a:custGeom>
          <a:solidFill>
            <a:srgbClr val="FF8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71949" y="3605220"/>
            <a:ext cx="3889927" cy="495415"/>
          </a:xfrm>
          <a:custGeom>
            <a:avLst/>
            <a:gdLst/>
            <a:ahLst/>
            <a:cxnLst/>
            <a:rect l="l" t="t" r="r" b="b"/>
            <a:pathLst>
              <a:path w="2917825" h="495300">
                <a:moveTo>
                  <a:pt x="2866771" y="333120"/>
                </a:moveTo>
                <a:lnTo>
                  <a:pt x="2866771" y="494792"/>
                </a:lnTo>
                <a:lnTo>
                  <a:pt x="2917571" y="494792"/>
                </a:lnTo>
                <a:lnTo>
                  <a:pt x="2917571" y="358520"/>
                </a:lnTo>
                <a:lnTo>
                  <a:pt x="2892171" y="358520"/>
                </a:lnTo>
                <a:lnTo>
                  <a:pt x="2866771" y="333120"/>
                </a:lnTo>
                <a:close/>
              </a:path>
              <a:path w="2917825" h="495300">
                <a:moveTo>
                  <a:pt x="76200" y="101600"/>
                </a:moveTo>
                <a:lnTo>
                  <a:pt x="50800" y="118533"/>
                </a:lnTo>
                <a:lnTo>
                  <a:pt x="50800" y="333120"/>
                </a:lnTo>
                <a:lnTo>
                  <a:pt x="52786" y="343036"/>
                </a:lnTo>
                <a:lnTo>
                  <a:pt x="58213" y="351107"/>
                </a:lnTo>
                <a:lnTo>
                  <a:pt x="66284" y="356534"/>
                </a:lnTo>
                <a:lnTo>
                  <a:pt x="76200" y="358520"/>
                </a:lnTo>
                <a:lnTo>
                  <a:pt x="2866771" y="358520"/>
                </a:lnTo>
                <a:lnTo>
                  <a:pt x="2866771" y="333120"/>
                </a:lnTo>
                <a:lnTo>
                  <a:pt x="101600" y="333120"/>
                </a:lnTo>
                <a:lnTo>
                  <a:pt x="76200" y="307720"/>
                </a:lnTo>
                <a:lnTo>
                  <a:pt x="101600" y="307720"/>
                </a:lnTo>
                <a:lnTo>
                  <a:pt x="101600" y="118533"/>
                </a:lnTo>
                <a:lnTo>
                  <a:pt x="76200" y="101600"/>
                </a:lnTo>
                <a:close/>
              </a:path>
              <a:path w="2917825" h="495300">
                <a:moveTo>
                  <a:pt x="2892171" y="307720"/>
                </a:moveTo>
                <a:lnTo>
                  <a:pt x="101600" y="307720"/>
                </a:lnTo>
                <a:lnTo>
                  <a:pt x="101600" y="333120"/>
                </a:lnTo>
                <a:lnTo>
                  <a:pt x="2866771" y="333120"/>
                </a:lnTo>
                <a:lnTo>
                  <a:pt x="2892171" y="358520"/>
                </a:lnTo>
                <a:lnTo>
                  <a:pt x="2917571" y="358520"/>
                </a:lnTo>
                <a:lnTo>
                  <a:pt x="2917571" y="333120"/>
                </a:lnTo>
                <a:lnTo>
                  <a:pt x="2915584" y="323258"/>
                </a:lnTo>
                <a:lnTo>
                  <a:pt x="2910157" y="315182"/>
                </a:lnTo>
                <a:lnTo>
                  <a:pt x="2902086" y="309725"/>
                </a:lnTo>
                <a:lnTo>
                  <a:pt x="2892171" y="307720"/>
                </a:lnTo>
                <a:close/>
              </a:path>
              <a:path w="2917825" h="495300">
                <a:moveTo>
                  <a:pt x="101600" y="307720"/>
                </a:moveTo>
                <a:lnTo>
                  <a:pt x="76200" y="307720"/>
                </a:lnTo>
                <a:lnTo>
                  <a:pt x="101600" y="333120"/>
                </a:lnTo>
                <a:lnTo>
                  <a:pt x="101600" y="307720"/>
                </a:lnTo>
                <a:close/>
              </a:path>
              <a:path w="2917825" h="495300">
                <a:moveTo>
                  <a:pt x="76200" y="0"/>
                </a:moveTo>
                <a:lnTo>
                  <a:pt x="0" y="152400"/>
                </a:lnTo>
                <a:lnTo>
                  <a:pt x="50800" y="118533"/>
                </a:lnTo>
                <a:lnTo>
                  <a:pt x="50800" y="101600"/>
                </a:lnTo>
                <a:lnTo>
                  <a:pt x="127000" y="101600"/>
                </a:lnTo>
                <a:lnTo>
                  <a:pt x="76200" y="0"/>
                </a:lnTo>
                <a:close/>
              </a:path>
              <a:path w="2917825" h="495300">
                <a:moveTo>
                  <a:pt x="127000" y="101600"/>
                </a:moveTo>
                <a:lnTo>
                  <a:pt x="101600" y="101600"/>
                </a:lnTo>
                <a:lnTo>
                  <a:pt x="101600" y="118533"/>
                </a:lnTo>
                <a:lnTo>
                  <a:pt x="152400" y="152400"/>
                </a:lnTo>
                <a:lnTo>
                  <a:pt x="127000" y="101600"/>
                </a:lnTo>
                <a:close/>
              </a:path>
              <a:path w="2917825" h="495300">
                <a:moveTo>
                  <a:pt x="76200" y="101600"/>
                </a:moveTo>
                <a:lnTo>
                  <a:pt x="50800" y="101600"/>
                </a:lnTo>
                <a:lnTo>
                  <a:pt x="50800" y="118533"/>
                </a:lnTo>
                <a:lnTo>
                  <a:pt x="76200" y="101600"/>
                </a:lnTo>
                <a:close/>
              </a:path>
              <a:path w="2917825" h="495300">
                <a:moveTo>
                  <a:pt x="101600" y="101600"/>
                </a:moveTo>
                <a:lnTo>
                  <a:pt x="76200" y="101600"/>
                </a:lnTo>
                <a:lnTo>
                  <a:pt x="101600" y="118533"/>
                </a:lnTo>
                <a:lnTo>
                  <a:pt x="101600" y="10160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32202" y="1962097"/>
            <a:ext cx="203174" cy="593862"/>
          </a:xfrm>
          <a:custGeom>
            <a:avLst/>
            <a:gdLst/>
            <a:ahLst/>
            <a:cxnLst/>
            <a:rect l="l" t="t" r="r" b="b"/>
            <a:pathLst>
              <a:path w="152400" h="593725">
                <a:moveTo>
                  <a:pt x="50800" y="406908"/>
                </a:moveTo>
                <a:lnTo>
                  <a:pt x="50800" y="593344"/>
                </a:lnTo>
                <a:lnTo>
                  <a:pt x="101600" y="593344"/>
                </a:lnTo>
                <a:lnTo>
                  <a:pt x="101600" y="432308"/>
                </a:lnTo>
                <a:lnTo>
                  <a:pt x="76200" y="432308"/>
                </a:lnTo>
                <a:lnTo>
                  <a:pt x="66284" y="430303"/>
                </a:lnTo>
                <a:lnTo>
                  <a:pt x="58213" y="424846"/>
                </a:lnTo>
                <a:lnTo>
                  <a:pt x="52786" y="416770"/>
                </a:lnTo>
                <a:lnTo>
                  <a:pt x="50800" y="406908"/>
                </a:lnTo>
                <a:close/>
              </a:path>
              <a:path w="152400" h="593725">
                <a:moveTo>
                  <a:pt x="50800" y="406908"/>
                </a:moveTo>
                <a:lnTo>
                  <a:pt x="52786" y="416770"/>
                </a:lnTo>
                <a:lnTo>
                  <a:pt x="58213" y="424846"/>
                </a:lnTo>
                <a:lnTo>
                  <a:pt x="66284" y="430303"/>
                </a:lnTo>
                <a:lnTo>
                  <a:pt x="76200" y="432308"/>
                </a:lnTo>
                <a:lnTo>
                  <a:pt x="50800" y="406908"/>
                </a:lnTo>
                <a:close/>
              </a:path>
              <a:path w="152400" h="593725">
                <a:moveTo>
                  <a:pt x="76200" y="101600"/>
                </a:moveTo>
                <a:lnTo>
                  <a:pt x="50800" y="118533"/>
                </a:lnTo>
                <a:lnTo>
                  <a:pt x="50800" y="406908"/>
                </a:lnTo>
                <a:lnTo>
                  <a:pt x="76200" y="432308"/>
                </a:lnTo>
                <a:lnTo>
                  <a:pt x="101600" y="432308"/>
                </a:lnTo>
                <a:lnTo>
                  <a:pt x="101600" y="406908"/>
                </a:lnTo>
                <a:lnTo>
                  <a:pt x="76200" y="381508"/>
                </a:lnTo>
                <a:lnTo>
                  <a:pt x="101600" y="381508"/>
                </a:lnTo>
                <a:lnTo>
                  <a:pt x="101600" y="118533"/>
                </a:lnTo>
                <a:lnTo>
                  <a:pt x="76200" y="101600"/>
                </a:lnTo>
                <a:close/>
              </a:path>
              <a:path w="152400" h="593725">
                <a:moveTo>
                  <a:pt x="76200" y="381508"/>
                </a:moveTo>
                <a:lnTo>
                  <a:pt x="101600" y="406908"/>
                </a:lnTo>
                <a:lnTo>
                  <a:pt x="99595" y="396992"/>
                </a:lnTo>
                <a:lnTo>
                  <a:pt x="94138" y="388921"/>
                </a:lnTo>
                <a:lnTo>
                  <a:pt x="86062" y="383494"/>
                </a:lnTo>
                <a:lnTo>
                  <a:pt x="76200" y="381508"/>
                </a:lnTo>
                <a:close/>
              </a:path>
              <a:path w="152400" h="593725">
                <a:moveTo>
                  <a:pt x="101600" y="381508"/>
                </a:moveTo>
                <a:lnTo>
                  <a:pt x="76200" y="381508"/>
                </a:lnTo>
                <a:lnTo>
                  <a:pt x="86062" y="383494"/>
                </a:lnTo>
                <a:lnTo>
                  <a:pt x="94138" y="388921"/>
                </a:lnTo>
                <a:lnTo>
                  <a:pt x="99595" y="396992"/>
                </a:lnTo>
                <a:lnTo>
                  <a:pt x="101600" y="406908"/>
                </a:lnTo>
                <a:lnTo>
                  <a:pt x="101600" y="381508"/>
                </a:lnTo>
                <a:close/>
              </a:path>
              <a:path w="152400" h="593725">
                <a:moveTo>
                  <a:pt x="76200" y="0"/>
                </a:moveTo>
                <a:lnTo>
                  <a:pt x="0" y="152400"/>
                </a:lnTo>
                <a:lnTo>
                  <a:pt x="50800" y="118533"/>
                </a:lnTo>
                <a:lnTo>
                  <a:pt x="50800" y="101600"/>
                </a:lnTo>
                <a:lnTo>
                  <a:pt x="127000" y="101600"/>
                </a:lnTo>
                <a:lnTo>
                  <a:pt x="76200" y="0"/>
                </a:lnTo>
                <a:close/>
              </a:path>
              <a:path w="152400" h="593725">
                <a:moveTo>
                  <a:pt x="127000" y="101600"/>
                </a:moveTo>
                <a:lnTo>
                  <a:pt x="101600" y="101600"/>
                </a:lnTo>
                <a:lnTo>
                  <a:pt x="101600" y="118533"/>
                </a:lnTo>
                <a:lnTo>
                  <a:pt x="152400" y="152400"/>
                </a:lnTo>
                <a:lnTo>
                  <a:pt x="127000" y="101600"/>
                </a:lnTo>
                <a:close/>
              </a:path>
              <a:path w="152400" h="593725">
                <a:moveTo>
                  <a:pt x="76200" y="101600"/>
                </a:moveTo>
                <a:lnTo>
                  <a:pt x="50800" y="101600"/>
                </a:lnTo>
                <a:lnTo>
                  <a:pt x="50800" y="118533"/>
                </a:lnTo>
                <a:lnTo>
                  <a:pt x="76200" y="101600"/>
                </a:lnTo>
                <a:close/>
              </a:path>
              <a:path w="152400" h="593725">
                <a:moveTo>
                  <a:pt x="101600" y="101600"/>
                </a:moveTo>
                <a:lnTo>
                  <a:pt x="76200" y="101600"/>
                </a:lnTo>
                <a:lnTo>
                  <a:pt x="101600" y="118533"/>
                </a:lnTo>
                <a:lnTo>
                  <a:pt x="101600" y="1016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7799" y="3591629"/>
            <a:ext cx="203174" cy="593862"/>
          </a:xfrm>
          <a:custGeom>
            <a:avLst/>
            <a:gdLst/>
            <a:ahLst/>
            <a:cxnLst/>
            <a:rect l="l" t="t" r="r" b="b"/>
            <a:pathLst>
              <a:path w="152400" h="593725">
                <a:moveTo>
                  <a:pt x="50800" y="406907"/>
                </a:moveTo>
                <a:lnTo>
                  <a:pt x="50800" y="593470"/>
                </a:lnTo>
                <a:lnTo>
                  <a:pt x="101600" y="593470"/>
                </a:lnTo>
                <a:lnTo>
                  <a:pt x="101600" y="432307"/>
                </a:lnTo>
                <a:lnTo>
                  <a:pt x="76200" y="432307"/>
                </a:lnTo>
                <a:lnTo>
                  <a:pt x="66337" y="430303"/>
                </a:lnTo>
                <a:lnTo>
                  <a:pt x="58261" y="424846"/>
                </a:lnTo>
                <a:lnTo>
                  <a:pt x="52804" y="416770"/>
                </a:lnTo>
                <a:lnTo>
                  <a:pt x="50800" y="406907"/>
                </a:lnTo>
                <a:close/>
              </a:path>
              <a:path w="152400" h="593725">
                <a:moveTo>
                  <a:pt x="50800" y="406907"/>
                </a:moveTo>
                <a:lnTo>
                  <a:pt x="52804" y="416770"/>
                </a:lnTo>
                <a:lnTo>
                  <a:pt x="58261" y="424846"/>
                </a:lnTo>
                <a:lnTo>
                  <a:pt x="66337" y="430303"/>
                </a:lnTo>
                <a:lnTo>
                  <a:pt x="76200" y="432307"/>
                </a:lnTo>
                <a:lnTo>
                  <a:pt x="50800" y="406907"/>
                </a:lnTo>
                <a:close/>
              </a:path>
              <a:path w="152400" h="593725">
                <a:moveTo>
                  <a:pt x="76200" y="101600"/>
                </a:moveTo>
                <a:lnTo>
                  <a:pt x="50800" y="118533"/>
                </a:lnTo>
                <a:lnTo>
                  <a:pt x="50800" y="406907"/>
                </a:lnTo>
                <a:lnTo>
                  <a:pt x="76200" y="432307"/>
                </a:lnTo>
                <a:lnTo>
                  <a:pt x="101600" y="432307"/>
                </a:lnTo>
                <a:lnTo>
                  <a:pt x="101600" y="406907"/>
                </a:lnTo>
                <a:lnTo>
                  <a:pt x="76200" y="381507"/>
                </a:lnTo>
                <a:lnTo>
                  <a:pt x="101600" y="381507"/>
                </a:lnTo>
                <a:lnTo>
                  <a:pt x="101600" y="118533"/>
                </a:lnTo>
                <a:lnTo>
                  <a:pt x="76200" y="101600"/>
                </a:lnTo>
                <a:close/>
              </a:path>
              <a:path w="152400" h="593725">
                <a:moveTo>
                  <a:pt x="76200" y="381507"/>
                </a:moveTo>
                <a:lnTo>
                  <a:pt x="101600" y="406907"/>
                </a:lnTo>
                <a:lnTo>
                  <a:pt x="99613" y="397045"/>
                </a:lnTo>
                <a:lnTo>
                  <a:pt x="94186" y="388969"/>
                </a:lnTo>
                <a:lnTo>
                  <a:pt x="86115" y="383512"/>
                </a:lnTo>
                <a:lnTo>
                  <a:pt x="76200" y="381507"/>
                </a:lnTo>
                <a:close/>
              </a:path>
              <a:path w="152400" h="593725">
                <a:moveTo>
                  <a:pt x="101600" y="381507"/>
                </a:moveTo>
                <a:lnTo>
                  <a:pt x="76200" y="381507"/>
                </a:lnTo>
                <a:lnTo>
                  <a:pt x="86115" y="383512"/>
                </a:lnTo>
                <a:lnTo>
                  <a:pt x="94186" y="388969"/>
                </a:lnTo>
                <a:lnTo>
                  <a:pt x="99613" y="397045"/>
                </a:lnTo>
                <a:lnTo>
                  <a:pt x="101600" y="406907"/>
                </a:lnTo>
                <a:lnTo>
                  <a:pt x="101600" y="381507"/>
                </a:lnTo>
                <a:close/>
              </a:path>
              <a:path w="152400" h="593725">
                <a:moveTo>
                  <a:pt x="76200" y="0"/>
                </a:moveTo>
                <a:lnTo>
                  <a:pt x="0" y="152400"/>
                </a:lnTo>
                <a:lnTo>
                  <a:pt x="50800" y="118533"/>
                </a:lnTo>
                <a:lnTo>
                  <a:pt x="50800" y="101600"/>
                </a:lnTo>
                <a:lnTo>
                  <a:pt x="127000" y="101600"/>
                </a:lnTo>
                <a:lnTo>
                  <a:pt x="76200" y="0"/>
                </a:lnTo>
                <a:close/>
              </a:path>
              <a:path w="152400" h="593725">
                <a:moveTo>
                  <a:pt x="127000" y="101600"/>
                </a:moveTo>
                <a:lnTo>
                  <a:pt x="101600" y="101600"/>
                </a:lnTo>
                <a:lnTo>
                  <a:pt x="101600" y="118533"/>
                </a:lnTo>
                <a:lnTo>
                  <a:pt x="152400" y="152400"/>
                </a:lnTo>
                <a:lnTo>
                  <a:pt x="127000" y="101600"/>
                </a:lnTo>
                <a:close/>
              </a:path>
              <a:path w="152400" h="593725">
                <a:moveTo>
                  <a:pt x="76200" y="101600"/>
                </a:moveTo>
                <a:lnTo>
                  <a:pt x="50800" y="101600"/>
                </a:lnTo>
                <a:lnTo>
                  <a:pt x="50800" y="118533"/>
                </a:lnTo>
                <a:lnTo>
                  <a:pt x="76200" y="101600"/>
                </a:lnTo>
                <a:close/>
              </a:path>
              <a:path w="152400" h="593725">
                <a:moveTo>
                  <a:pt x="101600" y="101600"/>
                </a:moveTo>
                <a:lnTo>
                  <a:pt x="76200" y="101600"/>
                </a:lnTo>
                <a:lnTo>
                  <a:pt x="101600" y="118533"/>
                </a:lnTo>
                <a:lnTo>
                  <a:pt x="101600" y="1016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96772" y="5267021"/>
            <a:ext cx="2087608" cy="666904"/>
          </a:xfrm>
          <a:custGeom>
            <a:avLst/>
            <a:gdLst/>
            <a:ahLst/>
            <a:cxnLst/>
            <a:rect l="l" t="t" r="r" b="b"/>
            <a:pathLst>
              <a:path w="1565910" h="666750">
                <a:moveTo>
                  <a:pt x="1515110" y="333260"/>
                </a:moveTo>
                <a:lnTo>
                  <a:pt x="1515110" y="666483"/>
                </a:lnTo>
                <a:lnTo>
                  <a:pt x="1565910" y="666483"/>
                </a:lnTo>
                <a:lnTo>
                  <a:pt x="1565910" y="358660"/>
                </a:lnTo>
                <a:lnTo>
                  <a:pt x="1540510" y="358660"/>
                </a:lnTo>
                <a:lnTo>
                  <a:pt x="1515110" y="333260"/>
                </a:lnTo>
                <a:close/>
              </a:path>
              <a:path w="1565910" h="666750">
                <a:moveTo>
                  <a:pt x="76200" y="101600"/>
                </a:moveTo>
                <a:lnTo>
                  <a:pt x="50800" y="118533"/>
                </a:lnTo>
                <a:lnTo>
                  <a:pt x="50800" y="333260"/>
                </a:lnTo>
                <a:lnTo>
                  <a:pt x="52804" y="343149"/>
                </a:lnTo>
                <a:lnTo>
                  <a:pt x="58261" y="351223"/>
                </a:lnTo>
                <a:lnTo>
                  <a:pt x="66337" y="356665"/>
                </a:lnTo>
                <a:lnTo>
                  <a:pt x="76200" y="358660"/>
                </a:lnTo>
                <a:lnTo>
                  <a:pt x="1515110" y="358660"/>
                </a:lnTo>
                <a:lnTo>
                  <a:pt x="1515110" y="333260"/>
                </a:lnTo>
                <a:lnTo>
                  <a:pt x="101600" y="333260"/>
                </a:lnTo>
                <a:lnTo>
                  <a:pt x="76200" y="307848"/>
                </a:lnTo>
                <a:lnTo>
                  <a:pt x="101600" y="307848"/>
                </a:lnTo>
                <a:lnTo>
                  <a:pt x="101600" y="118533"/>
                </a:lnTo>
                <a:lnTo>
                  <a:pt x="76200" y="101600"/>
                </a:lnTo>
                <a:close/>
              </a:path>
              <a:path w="1565910" h="666750">
                <a:moveTo>
                  <a:pt x="1540510" y="307848"/>
                </a:moveTo>
                <a:lnTo>
                  <a:pt x="101600" y="307848"/>
                </a:lnTo>
                <a:lnTo>
                  <a:pt x="101600" y="333260"/>
                </a:lnTo>
                <a:lnTo>
                  <a:pt x="1515110" y="333260"/>
                </a:lnTo>
                <a:lnTo>
                  <a:pt x="1540510" y="358660"/>
                </a:lnTo>
                <a:lnTo>
                  <a:pt x="1565910" y="358660"/>
                </a:lnTo>
                <a:lnTo>
                  <a:pt x="1565910" y="333260"/>
                </a:lnTo>
                <a:lnTo>
                  <a:pt x="1563923" y="323391"/>
                </a:lnTo>
                <a:lnTo>
                  <a:pt x="1558496" y="315310"/>
                </a:lnTo>
                <a:lnTo>
                  <a:pt x="1550425" y="309852"/>
                </a:lnTo>
                <a:lnTo>
                  <a:pt x="1540510" y="307848"/>
                </a:lnTo>
                <a:close/>
              </a:path>
              <a:path w="1565910" h="666750">
                <a:moveTo>
                  <a:pt x="101600" y="307848"/>
                </a:moveTo>
                <a:lnTo>
                  <a:pt x="76200" y="307848"/>
                </a:lnTo>
                <a:lnTo>
                  <a:pt x="101600" y="333260"/>
                </a:lnTo>
                <a:lnTo>
                  <a:pt x="101600" y="307848"/>
                </a:lnTo>
                <a:close/>
              </a:path>
              <a:path w="1565910" h="666750">
                <a:moveTo>
                  <a:pt x="76200" y="0"/>
                </a:moveTo>
                <a:lnTo>
                  <a:pt x="0" y="152400"/>
                </a:lnTo>
                <a:lnTo>
                  <a:pt x="50800" y="118533"/>
                </a:lnTo>
                <a:lnTo>
                  <a:pt x="50800" y="101600"/>
                </a:lnTo>
                <a:lnTo>
                  <a:pt x="127000" y="101600"/>
                </a:lnTo>
                <a:lnTo>
                  <a:pt x="76200" y="0"/>
                </a:lnTo>
                <a:close/>
              </a:path>
              <a:path w="1565910" h="666750">
                <a:moveTo>
                  <a:pt x="127000" y="101600"/>
                </a:moveTo>
                <a:lnTo>
                  <a:pt x="101600" y="101600"/>
                </a:lnTo>
                <a:lnTo>
                  <a:pt x="101600" y="118533"/>
                </a:lnTo>
                <a:lnTo>
                  <a:pt x="152400" y="152400"/>
                </a:lnTo>
                <a:lnTo>
                  <a:pt x="127000" y="101600"/>
                </a:lnTo>
                <a:close/>
              </a:path>
              <a:path w="1565910" h="666750">
                <a:moveTo>
                  <a:pt x="76200" y="101600"/>
                </a:moveTo>
                <a:lnTo>
                  <a:pt x="50800" y="101600"/>
                </a:lnTo>
                <a:lnTo>
                  <a:pt x="50800" y="118533"/>
                </a:lnTo>
                <a:lnTo>
                  <a:pt x="76200" y="101600"/>
                </a:lnTo>
                <a:close/>
              </a:path>
              <a:path w="1565910" h="666750">
                <a:moveTo>
                  <a:pt x="101600" y="101600"/>
                </a:moveTo>
                <a:lnTo>
                  <a:pt x="76200" y="101600"/>
                </a:lnTo>
                <a:lnTo>
                  <a:pt x="101600" y="118533"/>
                </a:lnTo>
                <a:lnTo>
                  <a:pt x="101600" y="10160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22816" y="5269560"/>
            <a:ext cx="2092688" cy="666904"/>
          </a:xfrm>
          <a:custGeom>
            <a:avLst/>
            <a:gdLst/>
            <a:ahLst/>
            <a:cxnLst/>
            <a:rect l="l" t="t" r="r" b="b"/>
            <a:pathLst>
              <a:path w="1569720" h="666750">
                <a:moveTo>
                  <a:pt x="1468120" y="307848"/>
                </a:moveTo>
                <a:lnTo>
                  <a:pt x="25400" y="307848"/>
                </a:lnTo>
                <a:lnTo>
                  <a:pt x="15537" y="309833"/>
                </a:lnTo>
                <a:lnTo>
                  <a:pt x="7461" y="315256"/>
                </a:lnTo>
                <a:lnTo>
                  <a:pt x="2004" y="323316"/>
                </a:lnTo>
                <a:lnTo>
                  <a:pt x="0" y="333209"/>
                </a:lnTo>
                <a:lnTo>
                  <a:pt x="0" y="666445"/>
                </a:lnTo>
                <a:lnTo>
                  <a:pt x="50800" y="666445"/>
                </a:lnTo>
                <a:lnTo>
                  <a:pt x="50800" y="358609"/>
                </a:lnTo>
                <a:lnTo>
                  <a:pt x="25400" y="358609"/>
                </a:lnTo>
                <a:lnTo>
                  <a:pt x="50800" y="333209"/>
                </a:lnTo>
                <a:lnTo>
                  <a:pt x="1468120" y="333209"/>
                </a:lnTo>
                <a:lnTo>
                  <a:pt x="1468120" y="307848"/>
                </a:lnTo>
                <a:close/>
              </a:path>
              <a:path w="1569720" h="666750">
                <a:moveTo>
                  <a:pt x="50800" y="333209"/>
                </a:moveTo>
                <a:lnTo>
                  <a:pt x="25400" y="358609"/>
                </a:lnTo>
                <a:lnTo>
                  <a:pt x="50800" y="358609"/>
                </a:lnTo>
                <a:lnTo>
                  <a:pt x="50800" y="333209"/>
                </a:lnTo>
                <a:close/>
              </a:path>
              <a:path w="1569720" h="666750">
                <a:moveTo>
                  <a:pt x="1518920" y="307848"/>
                </a:moveTo>
                <a:lnTo>
                  <a:pt x="1493520" y="307848"/>
                </a:lnTo>
                <a:lnTo>
                  <a:pt x="1468120" y="333209"/>
                </a:lnTo>
                <a:lnTo>
                  <a:pt x="50800" y="333209"/>
                </a:lnTo>
                <a:lnTo>
                  <a:pt x="50800" y="358609"/>
                </a:lnTo>
                <a:lnTo>
                  <a:pt x="1493520" y="358609"/>
                </a:lnTo>
                <a:lnTo>
                  <a:pt x="1503382" y="356614"/>
                </a:lnTo>
                <a:lnTo>
                  <a:pt x="1511458" y="351172"/>
                </a:lnTo>
                <a:lnTo>
                  <a:pt x="1516915" y="343099"/>
                </a:lnTo>
                <a:lnTo>
                  <a:pt x="1518920" y="333209"/>
                </a:lnTo>
                <a:lnTo>
                  <a:pt x="1518920" y="307848"/>
                </a:lnTo>
                <a:close/>
              </a:path>
              <a:path w="1569720" h="666750">
                <a:moveTo>
                  <a:pt x="1493520" y="101600"/>
                </a:moveTo>
                <a:lnTo>
                  <a:pt x="1468120" y="118533"/>
                </a:lnTo>
                <a:lnTo>
                  <a:pt x="1468120" y="333209"/>
                </a:lnTo>
                <a:lnTo>
                  <a:pt x="1493520" y="307848"/>
                </a:lnTo>
                <a:lnTo>
                  <a:pt x="1518920" y="307848"/>
                </a:lnTo>
                <a:lnTo>
                  <a:pt x="1518920" y="118533"/>
                </a:lnTo>
                <a:lnTo>
                  <a:pt x="1493520" y="101600"/>
                </a:lnTo>
                <a:close/>
              </a:path>
              <a:path w="1569720" h="666750">
                <a:moveTo>
                  <a:pt x="1493520" y="0"/>
                </a:moveTo>
                <a:lnTo>
                  <a:pt x="1417320" y="152400"/>
                </a:lnTo>
                <a:lnTo>
                  <a:pt x="1468120" y="118533"/>
                </a:lnTo>
                <a:lnTo>
                  <a:pt x="1468120" y="101600"/>
                </a:lnTo>
                <a:lnTo>
                  <a:pt x="1544320" y="101600"/>
                </a:lnTo>
                <a:lnTo>
                  <a:pt x="1493520" y="0"/>
                </a:lnTo>
                <a:close/>
              </a:path>
              <a:path w="1569720" h="666750">
                <a:moveTo>
                  <a:pt x="1544320" y="101600"/>
                </a:moveTo>
                <a:lnTo>
                  <a:pt x="1518920" y="101600"/>
                </a:lnTo>
                <a:lnTo>
                  <a:pt x="1518920" y="118533"/>
                </a:lnTo>
                <a:lnTo>
                  <a:pt x="1569720" y="152400"/>
                </a:lnTo>
                <a:lnTo>
                  <a:pt x="1544320" y="101600"/>
                </a:lnTo>
                <a:close/>
              </a:path>
              <a:path w="1569720" h="666750">
                <a:moveTo>
                  <a:pt x="1493520" y="101600"/>
                </a:moveTo>
                <a:lnTo>
                  <a:pt x="1468120" y="101600"/>
                </a:lnTo>
                <a:lnTo>
                  <a:pt x="1468120" y="118533"/>
                </a:lnTo>
                <a:lnTo>
                  <a:pt x="1493520" y="101600"/>
                </a:lnTo>
                <a:close/>
              </a:path>
              <a:path w="1569720" h="666750">
                <a:moveTo>
                  <a:pt x="1518920" y="101600"/>
                </a:moveTo>
                <a:lnTo>
                  <a:pt x="1493520" y="101600"/>
                </a:lnTo>
                <a:lnTo>
                  <a:pt x="1518920" y="118533"/>
                </a:lnTo>
                <a:lnTo>
                  <a:pt x="1518920" y="10160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312" y="86889"/>
            <a:ext cx="10124138" cy="788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84055" y="152435"/>
            <a:ext cx="9736077" cy="6112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08307" y="154984"/>
            <a:ext cx="850366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95"/>
              </a:lnSpc>
            </a:pPr>
            <a:r>
              <a:rPr sz="19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Консолидированные </a:t>
            </a:r>
            <a:r>
              <a:rPr sz="19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1900" b="1" spc="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95"/>
              </a:lnSpc>
            </a:pPr>
            <a:r>
              <a:rPr sz="1900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(аналитическая </a:t>
            </a:r>
            <a:r>
              <a:rPr sz="19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категория, </a:t>
            </a:r>
            <a:r>
              <a:rPr sz="19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учета </a:t>
            </a:r>
            <a:r>
              <a:rPr sz="1900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</a:t>
            </a:r>
            <a:r>
              <a:rPr sz="1900" spc="3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трансфертов)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30963" y="2474024"/>
            <a:ext cx="3366586" cy="11661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01378" y="2624935"/>
            <a:ext cx="3661186" cy="8551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34348" y="2750911"/>
            <a:ext cx="3210142" cy="519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62" marR="6047" indent="1512" algn="ctr">
              <a:lnSpc>
                <a:spcPts val="2143"/>
              </a:lnSpc>
            </a:pPr>
            <a:r>
              <a:rPr sz="16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Консолидированные  </a:t>
            </a:r>
            <a:r>
              <a:rPr sz="16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</a:t>
            </a:r>
            <a:r>
              <a:rPr sz="16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 Российской</a:t>
            </a:r>
            <a:r>
              <a:rPr sz="1600" b="1" spc="-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43849" y="945099"/>
            <a:ext cx="2950080" cy="10914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87407" y="1003024"/>
            <a:ext cx="3458014" cy="9298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87087" y="1141233"/>
            <a:ext cx="28740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8" marR="6047" algn="ctr">
              <a:lnSpc>
                <a:spcPts val="2024"/>
              </a:lnSpc>
            </a:pP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9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9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900" b="1" spc="-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9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ый  </a:t>
            </a:r>
            <a:r>
              <a:rPr sz="19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 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2411" y="2469451"/>
            <a:ext cx="3486458" cy="117070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587" y="2611215"/>
            <a:ext cx="3720108" cy="8582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94467" y="2791852"/>
            <a:ext cx="1948773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0456" marR="6047" indent="-396094"/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</a:t>
            </a:r>
            <a:r>
              <a:rPr sz="19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ера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ьный  </a:t>
            </a:r>
            <a:r>
              <a:rPr sz="19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43849" y="4063925"/>
            <a:ext cx="3687600" cy="128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73630" y="4170630"/>
            <a:ext cx="4156931" cy="1063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431384" y="4360538"/>
            <a:ext cx="3457337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8" marR="6047" indent="-2268" algn="ctr">
              <a:lnSpc>
                <a:spcPts val="2143"/>
              </a:lnSpc>
            </a:pPr>
            <a:r>
              <a:rPr sz="20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Консолидированные  </a:t>
            </a:r>
            <a:r>
              <a:rPr sz="20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 </a:t>
            </a:r>
            <a:r>
              <a:rPr sz="20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2917" y="4063925"/>
            <a:ext cx="3370649" cy="128807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2696" y="4156910"/>
            <a:ext cx="3878583" cy="10700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13758" y="4230720"/>
            <a:ext cx="3214375" cy="824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62" marR="6047" indent="-756" algn="ctr">
              <a:lnSpc>
                <a:spcPct val="93800"/>
              </a:lnSpc>
            </a:pPr>
            <a:r>
              <a:rPr sz="19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 Российской </a:t>
            </a:r>
            <a:r>
              <a:rPr sz="19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 (региональные  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54083" y="5748334"/>
            <a:ext cx="3370649" cy="10015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83864" y="5807785"/>
            <a:ext cx="3878583" cy="8475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989191" y="5862223"/>
            <a:ext cx="148316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929" marR="6047" indent="-72567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2400" b="1" spc="-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жет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  районов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29226" y="4012096"/>
            <a:ext cx="3370649" cy="132161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59003" y="4108130"/>
            <a:ext cx="3880615" cy="10975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506659" y="4247263"/>
            <a:ext cx="1402744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8" marR="6047" indent="756" algn="ctr">
              <a:lnSpc>
                <a:spcPts val="2143"/>
              </a:lnSpc>
            </a:pPr>
            <a:r>
              <a:rPr sz="20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 </a:t>
            </a:r>
            <a:r>
              <a:rPr sz="2000" b="1" spc="-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0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</a:t>
            </a:r>
            <a:r>
              <a:rPr sz="2000" b="1" spc="-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</a:t>
            </a:r>
            <a:r>
              <a:rPr sz="20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ских  </a:t>
            </a:r>
            <a:r>
              <a:rPr sz="20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712854" y="5771200"/>
            <a:ext cx="3370649" cy="10015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42632" y="5830650"/>
            <a:ext cx="3880615" cy="8475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554583" y="5925918"/>
            <a:ext cx="165671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b="1" spc="-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94600" y="911563"/>
            <a:ext cx="2903350" cy="11981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5681" y="967963"/>
            <a:ext cx="3021191" cy="10441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37772" y="1066919"/>
            <a:ext cx="2628558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62" marR="6047" indent="3024" algn="ctr">
              <a:tabLst>
                <a:tab pos="2422525" algn="l"/>
              </a:tabLst>
            </a:pPr>
            <a:r>
              <a:rPr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  Российской Федерации</a:t>
            </a:r>
            <a:r>
              <a:rPr sz="1300" b="1" spc="-1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3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 </a:t>
            </a:r>
            <a:r>
              <a:rPr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"бюджет расширенного  правительства"  (аналитическая</a:t>
            </a:r>
            <a:r>
              <a:rPr sz="1300" b="1" spc="-17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категория)</a:t>
            </a:r>
            <a:endParaRPr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577988" y="945099"/>
            <a:ext cx="3388933" cy="10914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512970" y="1030462"/>
            <a:ext cx="3624616" cy="8749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719871" y="1222525"/>
            <a:ext cx="3226227" cy="485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8" marR="6047" indent="1512" algn="ctr">
              <a:lnSpc>
                <a:spcPct val="83400"/>
              </a:lnSpc>
            </a:pPr>
            <a:r>
              <a:rPr sz="19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 </a:t>
            </a:r>
            <a:r>
              <a:rPr sz="19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 внебюджетных</a:t>
            </a:r>
            <a:r>
              <a:rPr sz="1900" b="1" spc="-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фондов</a:t>
            </a:r>
            <a:endParaRPr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674035" y="1057266"/>
            <a:ext cx="863825" cy="5763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40913" y="1105284"/>
            <a:ext cx="730578" cy="480806"/>
          </a:xfrm>
          <a:custGeom>
            <a:avLst/>
            <a:gdLst/>
            <a:ahLst/>
            <a:cxnLst/>
            <a:rect l="l" t="t" r="r" b="b"/>
            <a:pathLst>
              <a:path w="548004" h="480694">
                <a:moveTo>
                  <a:pt x="273812" y="0"/>
                </a:moveTo>
                <a:lnTo>
                  <a:pt x="224584" y="3870"/>
                </a:lnTo>
                <a:lnTo>
                  <a:pt x="178256" y="15030"/>
                </a:lnTo>
                <a:lnTo>
                  <a:pt x="135598" y="32798"/>
                </a:lnTo>
                <a:lnTo>
                  <a:pt x="97384" y="56497"/>
                </a:lnTo>
                <a:lnTo>
                  <a:pt x="64385" y="85446"/>
                </a:lnTo>
                <a:lnTo>
                  <a:pt x="37375" y="118966"/>
                </a:lnTo>
                <a:lnTo>
                  <a:pt x="17126" y="156377"/>
                </a:lnTo>
                <a:lnTo>
                  <a:pt x="4410" y="197000"/>
                </a:lnTo>
                <a:lnTo>
                  <a:pt x="0" y="240157"/>
                </a:lnTo>
                <a:lnTo>
                  <a:pt x="4410" y="283308"/>
                </a:lnTo>
                <a:lnTo>
                  <a:pt x="17126" y="323920"/>
                </a:lnTo>
                <a:lnTo>
                  <a:pt x="37375" y="361314"/>
                </a:lnTo>
                <a:lnTo>
                  <a:pt x="64385" y="394814"/>
                </a:lnTo>
                <a:lnTo>
                  <a:pt x="97384" y="423742"/>
                </a:lnTo>
                <a:lnTo>
                  <a:pt x="135598" y="447420"/>
                </a:lnTo>
                <a:lnTo>
                  <a:pt x="178256" y="465172"/>
                </a:lnTo>
                <a:lnTo>
                  <a:pt x="224584" y="476320"/>
                </a:lnTo>
                <a:lnTo>
                  <a:pt x="273812" y="480187"/>
                </a:lnTo>
                <a:lnTo>
                  <a:pt x="323039" y="476320"/>
                </a:lnTo>
                <a:lnTo>
                  <a:pt x="369367" y="465172"/>
                </a:lnTo>
                <a:lnTo>
                  <a:pt x="412025" y="447421"/>
                </a:lnTo>
                <a:lnTo>
                  <a:pt x="450239" y="423742"/>
                </a:lnTo>
                <a:lnTo>
                  <a:pt x="483238" y="394814"/>
                </a:lnTo>
                <a:lnTo>
                  <a:pt x="510248" y="361315"/>
                </a:lnTo>
                <a:lnTo>
                  <a:pt x="530497" y="323920"/>
                </a:lnTo>
                <a:lnTo>
                  <a:pt x="543213" y="283308"/>
                </a:lnTo>
                <a:lnTo>
                  <a:pt x="547624" y="240157"/>
                </a:lnTo>
                <a:lnTo>
                  <a:pt x="543213" y="197000"/>
                </a:lnTo>
                <a:lnTo>
                  <a:pt x="530497" y="156377"/>
                </a:lnTo>
                <a:lnTo>
                  <a:pt x="510248" y="118966"/>
                </a:lnTo>
                <a:lnTo>
                  <a:pt x="483238" y="85446"/>
                </a:lnTo>
                <a:lnTo>
                  <a:pt x="450239" y="56497"/>
                </a:lnTo>
                <a:lnTo>
                  <a:pt x="412025" y="32798"/>
                </a:lnTo>
                <a:lnTo>
                  <a:pt x="369367" y="15030"/>
                </a:lnTo>
                <a:lnTo>
                  <a:pt x="323039" y="3870"/>
                </a:lnTo>
                <a:lnTo>
                  <a:pt x="273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05947" y="1369884"/>
            <a:ext cx="0" cy="115597"/>
          </a:xfrm>
          <a:custGeom>
            <a:avLst/>
            <a:gdLst/>
            <a:ahLst/>
            <a:cxnLst/>
            <a:rect l="l" t="t" r="r" b="b"/>
            <a:pathLst>
              <a:path h="115569">
                <a:moveTo>
                  <a:pt x="0" y="0"/>
                </a:moveTo>
                <a:lnTo>
                  <a:pt x="0" y="115189"/>
                </a:lnTo>
              </a:path>
            </a:pathLst>
          </a:custGeom>
          <a:ln w="50546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07174" y="1344605"/>
            <a:ext cx="397882" cy="0"/>
          </a:xfrm>
          <a:custGeom>
            <a:avLst/>
            <a:gdLst/>
            <a:ahLst/>
            <a:cxnLst/>
            <a:rect l="l" t="t" r="r" b="b"/>
            <a:pathLst>
              <a:path w="298450">
                <a:moveTo>
                  <a:pt x="0" y="0"/>
                </a:moveTo>
                <a:lnTo>
                  <a:pt x="298323" y="0"/>
                </a:lnTo>
              </a:path>
            </a:pathLst>
          </a:custGeom>
          <a:ln w="50545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05947" y="1203984"/>
            <a:ext cx="0" cy="115597"/>
          </a:xfrm>
          <a:custGeom>
            <a:avLst/>
            <a:gdLst/>
            <a:ahLst/>
            <a:cxnLst/>
            <a:rect l="l" t="t" r="r" b="b"/>
            <a:pathLst>
              <a:path h="115569">
                <a:moveTo>
                  <a:pt x="0" y="0"/>
                </a:moveTo>
                <a:lnTo>
                  <a:pt x="0" y="115316"/>
                </a:lnTo>
              </a:path>
            </a:pathLst>
          </a:custGeom>
          <a:ln w="50546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434119" y="2445061"/>
            <a:ext cx="2470590" cy="1227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79262" y="2640179"/>
            <a:ext cx="2580304" cy="8338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665821" y="2687431"/>
            <a:ext cx="200718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8" marR="6047" indent="-3780" algn="ctr"/>
            <a:r>
              <a:rPr sz="1400" b="1"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 </a:t>
            </a:r>
            <a:r>
              <a:rPr sz="14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внебюджетные  фонды</a:t>
            </a:r>
            <a:r>
              <a:rPr sz="1400" b="1" spc="-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 </a:t>
            </a:r>
            <a:r>
              <a:rPr sz="14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864075" y="2452684"/>
            <a:ext cx="2326336" cy="12194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809218" y="2632558"/>
            <a:ext cx="2381193" cy="8658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0126676" y="2711649"/>
            <a:ext cx="1875969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8" marR="6047" algn="ctr">
              <a:lnSpc>
                <a:spcPts val="1428"/>
              </a:lnSpc>
            </a:pPr>
            <a:r>
              <a:rPr sz="1400" b="1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4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sz="14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</a:t>
            </a:r>
            <a:r>
              <a:rPr sz="14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</a:t>
            </a:r>
            <a:r>
              <a:rPr sz="14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sz="1400" b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ные </a:t>
            </a:r>
            <a:r>
              <a:rPr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фонды  обязательного  медицинского  страхования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291241" y="1105284"/>
            <a:ext cx="863996" cy="5763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58290" y="1153301"/>
            <a:ext cx="730578" cy="480806"/>
          </a:xfrm>
          <a:custGeom>
            <a:avLst/>
            <a:gdLst/>
            <a:ahLst/>
            <a:cxnLst/>
            <a:rect l="l" t="t" r="r" b="b"/>
            <a:pathLst>
              <a:path w="548005" h="480694">
                <a:moveTo>
                  <a:pt x="273812" y="0"/>
                </a:moveTo>
                <a:lnTo>
                  <a:pt x="224584" y="3870"/>
                </a:lnTo>
                <a:lnTo>
                  <a:pt x="178256" y="15030"/>
                </a:lnTo>
                <a:lnTo>
                  <a:pt x="135598" y="32798"/>
                </a:lnTo>
                <a:lnTo>
                  <a:pt x="97384" y="56497"/>
                </a:lnTo>
                <a:lnTo>
                  <a:pt x="64385" y="85446"/>
                </a:lnTo>
                <a:lnTo>
                  <a:pt x="37375" y="118966"/>
                </a:lnTo>
                <a:lnTo>
                  <a:pt x="17126" y="156377"/>
                </a:lnTo>
                <a:lnTo>
                  <a:pt x="4410" y="197000"/>
                </a:lnTo>
                <a:lnTo>
                  <a:pt x="0" y="240156"/>
                </a:lnTo>
                <a:lnTo>
                  <a:pt x="4410" y="283308"/>
                </a:lnTo>
                <a:lnTo>
                  <a:pt x="17126" y="323920"/>
                </a:lnTo>
                <a:lnTo>
                  <a:pt x="37375" y="361314"/>
                </a:lnTo>
                <a:lnTo>
                  <a:pt x="64385" y="394814"/>
                </a:lnTo>
                <a:lnTo>
                  <a:pt x="97384" y="423742"/>
                </a:lnTo>
                <a:lnTo>
                  <a:pt x="135598" y="447420"/>
                </a:lnTo>
                <a:lnTo>
                  <a:pt x="178256" y="465172"/>
                </a:lnTo>
                <a:lnTo>
                  <a:pt x="224584" y="476320"/>
                </a:lnTo>
                <a:lnTo>
                  <a:pt x="273812" y="480187"/>
                </a:lnTo>
                <a:lnTo>
                  <a:pt x="323039" y="476320"/>
                </a:lnTo>
                <a:lnTo>
                  <a:pt x="369367" y="465172"/>
                </a:lnTo>
                <a:lnTo>
                  <a:pt x="412025" y="447421"/>
                </a:lnTo>
                <a:lnTo>
                  <a:pt x="450239" y="423742"/>
                </a:lnTo>
                <a:lnTo>
                  <a:pt x="483238" y="394814"/>
                </a:lnTo>
                <a:lnTo>
                  <a:pt x="510248" y="361314"/>
                </a:lnTo>
                <a:lnTo>
                  <a:pt x="530497" y="323920"/>
                </a:lnTo>
                <a:lnTo>
                  <a:pt x="543213" y="283308"/>
                </a:lnTo>
                <a:lnTo>
                  <a:pt x="547624" y="240156"/>
                </a:lnTo>
                <a:lnTo>
                  <a:pt x="543213" y="197000"/>
                </a:lnTo>
                <a:lnTo>
                  <a:pt x="530497" y="156377"/>
                </a:lnTo>
                <a:lnTo>
                  <a:pt x="510248" y="118966"/>
                </a:lnTo>
                <a:lnTo>
                  <a:pt x="483238" y="85446"/>
                </a:lnTo>
                <a:lnTo>
                  <a:pt x="450239" y="56497"/>
                </a:lnTo>
                <a:lnTo>
                  <a:pt x="412025" y="32798"/>
                </a:lnTo>
                <a:lnTo>
                  <a:pt x="369367" y="15030"/>
                </a:lnTo>
                <a:lnTo>
                  <a:pt x="323039" y="3870"/>
                </a:lnTo>
                <a:lnTo>
                  <a:pt x="273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514733" y="1321804"/>
            <a:ext cx="417352" cy="0"/>
          </a:xfrm>
          <a:custGeom>
            <a:avLst/>
            <a:gdLst/>
            <a:ahLst/>
            <a:cxnLst/>
            <a:rect l="l" t="t" r="r" b="b"/>
            <a:pathLst>
              <a:path w="313055">
                <a:moveTo>
                  <a:pt x="0" y="0"/>
                </a:moveTo>
                <a:lnTo>
                  <a:pt x="312927" y="0"/>
                </a:lnTo>
              </a:path>
            </a:pathLst>
          </a:custGeom>
          <a:ln w="56514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14733" y="1465220"/>
            <a:ext cx="417352" cy="0"/>
          </a:xfrm>
          <a:custGeom>
            <a:avLst/>
            <a:gdLst/>
            <a:ahLst/>
            <a:cxnLst/>
            <a:rect l="l" t="t" r="r" b="b"/>
            <a:pathLst>
              <a:path w="313055">
                <a:moveTo>
                  <a:pt x="0" y="0"/>
                </a:moveTo>
                <a:lnTo>
                  <a:pt x="312927" y="0"/>
                </a:lnTo>
              </a:path>
            </a:pathLst>
          </a:custGeom>
          <a:ln w="56514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50050" y="1984708"/>
            <a:ext cx="1436606" cy="488428"/>
          </a:xfrm>
          <a:custGeom>
            <a:avLst/>
            <a:gdLst/>
            <a:ahLst/>
            <a:cxnLst/>
            <a:rect l="l" t="t" r="r" b="b"/>
            <a:pathLst>
              <a:path w="1077595" h="488314">
                <a:moveTo>
                  <a:pt x="975613" y="218566"/>
                </a:moveTo>
                <a:lnTo>
                  <a:pt x="25400" y="218566"/>
                </a:lnTo>
                <a:lnTo>
                  <a:pt x="15484" y="220553"/>
                </a:lnTo>
                <a:lnTo>
                  <a:pt x="7413" y="225980"/>
                </a:lnTo>
                <a:lnTo>
                  <a:pt x="1986" y="234051"/>
                </a:lnTo>
                <a:lnTo>
                  <a:pt x="0" y="243966"/>
                </a:lnTo>
                <a:lnTo>
                  <a:pt x="0" y="487934"/>
                </a:lnTo>
                <a:lnTo>
                  <a:pt x="50800" y="487934"/>
                </a:lnTo>
                <a:lnTo>
                  <a:pt x="50800" y="269366"/>
                </a:lnTo>
                <a:lnTo>
                  <a:pt x="25400" y="269366"/>
                </a:lnTo>
                <a:lnTo>
                  <a:pt x="50800" y="243966"/>
                </a:lnTo>
                <a:lnTo>
                  <a:pt x="975613" y="243966"/>
                </a:lnTo>
                <a:lnTo>
                  <a:pt x="975613" y="218566"/>
                </a:lnTo>
                <a:close/>
              </a:path>
              <a:path w="1077595" h="488314">
                <a:moveTo>
                  <a:pt x="50800" y="243966"/>
                </a:moveTo>
                <a:lnTo>
                  <a:pt x="25400" y="269366"/>
                </a:lnTo>
                <a:lnTo>
                  <a:pt x="50800" y="269366"/>
                </a:lnTo>
                <a:lnTo>
                  <a:pt x="50800" y="243966"/>
                </a:lnTo>
                <a:close/>
              </a:path>
              <a:path w="1077595" h="488314">
                <a:moveTo>
                  <a:pt x="1026413" y="218566"/>
                </a:moveTo>
                <a:lnTo>
                  <a:pt x="1001013" y="218566"/>
                </a:lnTo>
                <a:lnTo>
                  <a:pt x="975613" y="243966"/>
                </a:lnTo>
                <a:lnTo>
                  <a:pt x="50800" y="243966"/>
                </a:lnTo>
                <a:lnTo>
                  <a:pt x="50800" y="269366"/>
                </a:lnTo>
                <a:lnTo>
                  <a:pt x="1001013" y="269366"/>
                </a:lnTo>
                <a:lnTo>
                  <a:pt x="1010876" y="267362"/>
                </a:lnTo>
                <a:lnTo>
                  <a:pt x="1018952" y="261905"/>
                </a:lnTo>
                <a:lnTo>
                  <a:pt x="1024409" y="253829"/>
                </a:lnTo>
                <a:lnTo>
                  <a:pt x="1026413" y="243966"/>
                </a:lnTo>
                <a:lnTo>
                  <a:pt x="1026413" y="218566"/>
                </a:lnTo>
                <a:close/>
              </a:path>
              <a:path w="1077595" h="488314">
                <a:moveTo>
                  <a:pt x="1001013" y="101600"/>
                </a:moveTo>
                <a:lnTo>
                  <a:pt x="975613" y="118533"/>
                </a:lnTo>
                <a:lnTo>
                  <a:pt x="975613" y="243966"/>
                </a:lnTo>
                <a:lnTo>
                  <a:pt x="1001013" y="218566"/>
                </a:lnTo>
                <a:lnTo>
                  <a:pt x="1026413" y="218566"/>
                </a:lnTo>
                <a:lnTo>
                  <a:pt x="1026413" y="118533"/>
                </a:lnTo>
                <a:lnTo>
                  <a:pt x="1001013" y="101600"/>
                </a:lnTo>
                <a:close/>
              </a:path>
              <a:path w="1077595" h="488314">
                <a:moveTo>
                  <a:pt x="1001013" y="0"/>
                </a:moveTo>
                <a:lnTo>
                  <a:pt x="924813" y="152400"/>
                </a:lnTo>
                <a:lnTo>
                  <a:pt x="975613" y="118533"/>
                </a:lnTo>
                <a:lnTo>
                  <a:pt x="975613" y="101600"/>
                </a:lnTo>
                <a:lnTo>
                  <a:pt x="1051813" y="101600"/>
                </a:lnTo>
                <a:lnTo>
                  <a:pt x="1001013" y="0"/>
                </a:lnTo>
                <a:close/>
              </a:path>
              <a:path w="1077595" h="488314">
                <a:moveTo>
                  <a:pt x="1051813" y="101600"/>
                </a:moveTo>
                <a:lnTo>
                  <a:pt x="1026413" y="101600"/>
                </a:lnTo>
                <a:lnTo>
                  <a:pt x="1026413" y="118533"/>
                </a:lnTo>
                <a:lnTo>
                  <a:pt x="1077213" y="152400"/>
                </a:lnTo>
                <a:lnTo>
                  <a:pt x="1051813" y="101600"/>
                </a:lnTo>
                <a:close/>
              </a:path>
              <a:path w="1077595" h="488314">
                <a:moveTo>
                  <a:pt x="1001013" y="101600"/>
                </a:moveTo>
                <a:lnTo>
                  <a:pt x="975613" y="101600"/>
                </a:lnTo>
                <a:lnTo>
                  <a:pt x="975613" y="118533"/>
                </a:lnTo>
                <a:lnTo>
                  <a:pt x="1001013" y="101600"/>
                </a:lnTo>
                <a:close/>
              </a:path>
              <a:path w="1077595" h="488314">
                <a:moveTo>
                  <a:pt x="1026413" y="101600"/>
                </a:moveTo>
                <a:lnTo>
                  <a:pt x="1001013" y="101600"/>
                </a:lnTo>
                <a:lnTo>
                  <a:pt x="1026413" y="118533"/>
                </a:lnTo>
                <a:lnTo>
                  <a:pt x="1026413" y="101600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097556" y="1991693"/>
            <a:ext cx="1435760" cy="474455"/>
          </a:xfrm>
          <a:custGeom>
            <a:avLst/>
            <a:gdLst/>
            <a:ahLst/>
            <a:cxnLst/>
            <a:rect l="l" t="t" r="r" b="b"/>
            <a:pathLst>
              <a:path w="1076959" h="474344">
                <a:moveTo>
                  <a:pt x="1025905" y="236981"/>
                </a:moveTo>
                <a:lnTo>
                  <a:pt x="1025905" y="473837"/>
                </a:lnTo>
                <a:lnTo>
                  <a:pt x="1076705" y="473837"/>
                </a:lnTo>
                <a:lnTo>
                  <a:pt x="1076705" y="262381"/>
                </a:lnTo>
                <a:lnTo>
                  <a:pt x="1051305" y="262381"/>
                </a:lnTo>
                <a:lnTo>
                  <a:pt x="1025905" y="236981"/>
                </a:lnTo>
                <a:close/>
              </a:path>
              <a:path w="1076959" h="474344">
                <a:moveTo>
                  <a:pt x="76200" y="101600"/>
                </a:moveTo>
                <a:lnTo>
                  <a:pt x="50800" y="118533"/>
                </a:lnTo>
                <a:lnTo>
                  <a:pt x="50800" y="236981"/>
                </a:lnTo>
                <a:lnTo>
                  <a:pt x="52804" y="246844"/>
                </a:lnTo>
                <a:lnTo>
                  <a:pt x="58261" y="254920"/>
                </a:lnTo>
                <a:lnTo>
                  <a:pt x="66337" y="260377"/>
                </a:lnTo>
                <a:lnTo>
                  <a:pt x="76200" y="262381"/>
                </a:lnTo>
                <a:lnTo>
                  <a:pt x="1025905" y="262381"/>
                </a:lnTo>
                <a:lnTo>
                  <a:pt x="1025905" y="236981"/>
                </a:lnTo>
                <a:lnTo>
                  <a:pt x="101600" y="236981"/>
                </a:lnTo>
                <a:lnTo>
                  <a:pt x="76200" y="211581"/>
                </a:lnTo>
                <a:lnTo>
                  <a:pt x="101600" y="211581"/>
                </a:lnTo>
                <a:lnTo>
                  <a:pt x="101600" y="118533"/>
                </a:lnTo>
                <a:lnTo>
                  <a:pt x="76200" y="101600"/>
                </a:lnTo>
                <a:close/>
              </a:path>
              <a:path w="1076959" h="474344">
                <a:moveTo>
                  <a:pt x="1051305" y="211581"/>
                </a:moveTo>
                <a:lnTo>
                  <a:pt x="101600" y="211581"/>
                </a:lnTo>
                <a:lnTo>
                  <a:pt x="101600" y="236981"/>
                </a:lnTo>
                <a:lnTo>
                  <a:pt x="1025905" y="236981"/>
                </a:lnTo>
                <a:lnTo>
                  <a:pt x="1051305" y="262381"/>
                </a:lnTo>
                <a:lnTo>
                  <a:pt x="1076705" y="262381"/>
                </a:lnTo>
                <a:lnTo>
                  <a:pt x="1076705" y="236981"/>
                </a:lnTo>
                <a:lnTo>
                  <a:pt x="1074701" y="227066"/>
                </a:lnTo>
                <a:lnTo>
                  <a:pt x="1069244" y="218995"/>
                </a:lnTo>
                <a:lnTo>
                  <a:pt x="1061168" y="213568"/>
                </a:lnTo>
                <a:lnTo>
                  <a:pt x="1051305" y="211581"/>
                </a:lnTo>
                <a:close/>
              </a:path>
              <a:path w="1076959" h="474344">
                <a:moveTo>
                  <a:pt x="101600" y="211581"/>
                </a:moveTo>
                <a:lnTo>
                  <a:pt x="76200" y="211581"/>
                </a:lnTo>
                <a:lnTo>
                  <a:pt x="101600" y="236981"/>
                </a:lnTo>
                <a:lnTo>
                  <a:pt x="101600" y="211581"/>
                </a:lnTo>
                <a:close/>
              </a:path>
              <a:path w="1076959" h="474344">
                <a:moveTo>
                  <a:pt x="76200" y="0"/>
                </a:moveTo>
                <a:lnTo>
                  <a:pt x="0" y="152400"/>
                </a:lnTo>
                <a:lnTo>
                  <a:pt x="50800" y="118533"/>
                </a:lnTo>
                <a:lnTo>
                  <a:pt x="50800" y="101600"/>
                </a:lnTo>
                <a:lnTo>
                  <a:pt x="127000" y="101600"/>
                </a:lnTo>
                <a:lnTo>
                  <a:pt x="76200" y="0"/>
                </a:lnTo>
                <a:close/>
              </a:path>
              <a:path w="1076959" h="474344">
                <a:moveTo>
                  <a:pt x="127000" y="101600"/>
                </a:moveTo>
                <a:lnTo>
                  <a:pt x="101600" y="101600"/>
                </a:lnTo>
                <a:lnTo>
                  <a:pt x="101600" y="118533"/>
                </a:lnTo>
                <a:lnTo>
                  <a:pt x="152400" y="152400"/>
                </a:lnTo>
                <a:lnTo>
                  <a:pt x="127000" y="101600"/>
                </a:lnTo>
                <a:close/>
              </a:path>
              <a:path w="1076959" h="474344">
                <a:moveTo>
                  <a:pt x="76200" y="101600"/>
                </a:moveTo>
                <a:lnTo>
                  <a:pt x="50800" y="101600"/>
                </a:lnTo>
                <a:lnTo>
                  <a:pt x="50800" y="118533"/>
                </a:lnTo>
                <a:lnTo>
                  <a:pt x="76200" y="101600"/>
                </a:lnTo>
                <a:close/>
              </a:path>
              <a:path w="1076959" h="474344">
                <a:moveTo>
                  <a:pt x="101600" y="101600"/>
                </a:moveTo>
                <a:lnTo>
                  <a:pt x="76200" y="101600"/>
                </a:lnTo>
                <a:lnTo>
                  <a:pt x="101600" y="118533"/>
                </a:lnTo>
                <a:lnTo>
                  <a:pt x="101600" y="101600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12921" y="3590104"/>
            <a:ext cx="3990667" cy="494780"/>
          </a:xfrm>
          <a:custGeom>
            <a:avLst/>
            <a:gdLst/>
            <a:ahLst/>
            <a:cxnLst/>
            <a:rect l="l" t="t" r="r" b="b"/>
            <a:pathLst>
              <a:path w="2993390" h="494664">
                <a:moveTo>
                  <a:pt x="2891536" y="307720"/>
                </a:moveTo>
                <a:lnTo>
                  <a:pt x="25400" y="307720"/>
                </a:lnTo>
                <a:lnTo>
                  <a:pt x="15537" y="309707"/>
                </a:lnTo>
                <a:lnTo>
                  <a:pt x="7461" y="315134"/>
                </a:lnTo>
                <a:lnTo>
                  <a:pt x="2004" y="323205"/>
                </a:lnTo>
                <a:lnTo>
                  <a:pt x="0" y="333120"/>
                </a:lnTo>
                <a:lnTo>
                  <a:pt x="0" y="494664"/>
                </a:lnTo>
                <a:lnTo>
                  <a:pt x="50800" y="494664"/>
                </a:lnTo>
                <a:lnTo>
                  <a:pt x="50800" y="358520"/>
                </a:lnTo>
                <a:lnTo>
                  <a:pt x="25400" y="358520"/>
                </a:lnTo>
                <a:lnTo>
                  <a:pt x="50800" y="333120"/>
                </a:lnTo>
                <a:lnTo>
                  <a:pt x="2891536" y="333120"/>
                </a:lnTo>
                <a:lnTo>
                  <a:pt x="2891536" y="307720"/>
                </a:lnTo>
                <a:close/>
              </a:path>
              <a:path w="2993390" h="494664">
                <a:moveTo>
                  <a:pt x="50800" y="333120"/>
                </a:moveTo>
                <a:lnTo>
                  <a:pt x="25400" y="358520"/>
                </a:lnTo>
                <a:lnTo>
                  <a:pt x="50800" y="358520"/>
                </a:lnTo>
                <a:lnTo>
                  <a:pt x="50800" y="333120"/>
                </a:lnTo>
                <a:close/>
              </a:path>
              <a:path w="2993390" h="494664">
                <a:moveTo>
                  <a:pt x="2942336" y="307720"/>
                </a:moveTo>
                <a:lnTo>
                  <a:pt x="2916936" y="307720"/>
                </a:lnTo>
                <a:lnTo>
                  <a:pt x="2891536" y="333120"/>
                </a:lnTo>
                <a:lnTo>
                  <a:pt x="50800" y="333120"/>
                </a:lnTo>
                <a:lnTo>
                  <a:pt x="50800" y="358520"/>
                </a:lnTo>
                <a:lnTo>
                  <a:pt x="2916936" y="358520"/>
                </a:lnTo>
                <a:lnTo>
                  <a:pt x="2926798" y="356516"/>
                </a:lnTo>
                <a:lnTo>
                  <a:pt x="2934874" y="351059"/>
                </a:lnTo>
                <a:lnTo>
                  <a:pt x="2940331" y="342983"/>
                </a:lnTo>
                <a:lnTo>
                  <a:pt x="2942336" y="333120"/>
                </a:lnTo>
                <a:lnTo>
                  <a:pt x="2942336" y="307720"/>
                </a:lnTo>
                <a:close/>
              </a:path>
              <a:path w="2993390" h="494664">
                <a:moveTo>
                  <a:pt x="2916936" y="101600"/>
                </a:moveTo>
                <a:lnTo>
                  <a:pt x="2891536" y="118533"/>
                </a:lnTo>
                <a:lnTo>
                  <a:pt x="2891536" y="333120"/>
                </a:lnTo>
                <a:lnTo>
                  <a:pt x="2916936" y="307720"/>
                </a:lnTo>
                <a:lnTo>
                  <a:pt x="2942336" y="307720"/>
                </a:lnTo>
                <a:lnTo>
                  <a:pt x="2942336" y="118533"/>
                </a:lnTo>
                <a:lnTo>
                  <a:pt x="2916936" y="101600"/>
                </a:lnTo>
                <a:close/>
              </a:path>
              <a:path w="2993390" h="494664">
                <a:moveTo>
                  <a:pt x="2916936" y="0"/>
                </a:moveTo>
                <a:lnTo>
                  <a:pt x="2840736" y="152400"/>
                </a:lnTo>
                <a:lnTo>
                  <a:pt x="2891536" y="118533"/>
                </a:lnTo>
                <a:lnTo>
                  <a:pt x="2891536" y="101600"/>
                </a:lnTo>
                <a:lnTo>
                  <a:pt x="2967736" y="101600"/>
                </a:lnTo>
                <a:lnTo>
                  <a:pt x="2916936" y="0"/>
                </a:lnTo>
                <a:close/>
              </a:path>
              <a:path w="2993390" h="494664">
                <a:moveTo>
                  <a:pt x="2967736" y="101600"/>
                </a:moveTo>
                <a:lnTo>
                  <a:pt x="2942336" y="101600"/>
                </a:lnTo>
                <a:lnTo>
                  <a:pt x="2942336" y="118533"/>
                </a:lnTo>
                <a:lnTo>
                  <a:pt x="2993136" y="152400"/>
                </a:lnTo>
                <a:lnTo>
                  <a:pt x="2967736" y="101600"/>
                </a:lnTo>
                <a:close/>
              </a:path>
              <a:path w="2993390" h="494664">
                <a:moveTo>
                  <a:pt x="2916936" y="101600"/>
                </a:moveTo>
                <a:lnTo>
                  <a:pt x="2891536" y="101600"/>
                </a:lnTo>
                <a:lnTo>
                  <a:pt x="2891536" y="118533"/>
                </a:lnTo>
                <a:lnTo>
                  <a:pt x="2916936" y="101600"/>
                </a:lnTo>
                <a:close/>
              </a:path>
              <a:path w="2993390" h="494664">
                <a:moveTo>
                  <a:pt x="2942336" y="101600"/>
                </a:moveTo>
                <a:lnTo>
                  <a:pt x="2916936" y="101600"/>
                </a:lnTo>
                <a:lnTo>
                  <a:pt x="2942336" y="118533"/>
                </a:lnTo>
                <a:lnTo>
                  <a:pt x="2942336" y="10160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67823" y="2117072"/>
            <a:ext cx="439701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8"/>
            <a:r>
              <a:rPr sz="1400" i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(без "двойного счета" межбюджетных</a:t>
            </a:r>
            <a:r>
              <a:rPr sz="1400" i="1" spc="-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i="1" spc="-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трансфертов)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/>
        </p:blipFill>
        <p:spPr>
          <a:xfrm>
            <a:off x="0" y="-2"/>
            <a:ext cx="12190413" cy="68595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1596" y="1413570"/>
            <a:ext cx="10513168" cy="3803232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8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культуры»</a:t>
            </a:r>
            <a:endParaRPr lang="ru-RU" sz="80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5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/>
        </p:blipFill>
        <p:spPr>
          <a:xfrm>
            <a:off x="0" y="-2"/>
            <a:ext cx="12190413" cy="6859589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04209131"/>
              </p:ext>
            </p:extLst>
          </p:nvPr>
        </p:nvGraphicFramePr>
        <p:xfrm>
          <a:off x="1774726" y="377367"/>
          <a:ext cx="10272367" cy="636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46734" y="845021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/>
        </p:blipFill>
        <p:spPr>
          <a:xfrm>
            <a:off x="0" y="-2"/>
            <a:ext cx="12190413" cy="6859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261443"/>
            <a:ext cx="2448272" cy="16329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34" y="780981"/>
            <a:ext cx="9048311" cy="5040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4" y="1485578"/>
            <a:ext cx="2079119" cy="11871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0" y="144465"/>
            <a:ext cx="2512511" cy="178154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18" y="1124255"/>
            <a:ext cx="2569157" cy="148027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36" y="4440857"/>
            <a:ext cx="3963196" cy="222929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4417292"/>
            <a:ext cx="4046980" cy="227642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0" y="2379284"/>
            <a:ext cx="2512511" cy="167435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22" y="2393795"/>
            <a:ext cx="2710649" cy="178744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94" y="1529075"/>
            <a:ext cx="713238" cy="3969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6136" y="1192648"/>
            <a:ext cx="853211" cy="4748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4525692" y="6181270"/>
            <a:ext cx="658707" cy="3665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1507693" y="2425726"/>
            <a:ext cx="642578" cy="3576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1625027" y="4608596"/>
            <a:ext cx="803986" cy="4474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5524" y="287343"/>
            <a:ext cx="853211" cy="4748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11081995" y="6230758"/>
            <a:ext cx="658707" cy="3665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8101529" y="4608595"/>
            <a:ext cx="803986" cy="44743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74" y="136645"/>
            <a:ext cx="713238" cy="39693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19878" y="2373965"/>
            <a:ext cx="64694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/>
        </p:blipFill>
        <p:spPr>
          <a:xfrm>
            <a:off x="0" y="-2"/>
            <a:ext cx="12190413" cy="6859589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27061095"/>
              </p:ext>
            </p:extLst>
          </p:nvPr>
        </p:nvGraphicFramePr>
        <p:xfrm>
          <a:off x="1892795" y="1917626"/>
          <a:ext cx="10023266" cy="11887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203683"/>
                <a:gridCol w="1819583"/>
              </a:tblGrid>
              <a:tr h="82870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нормативных, правовых, экономических, организационных, информационных условий реализации муниципальной программы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918741" y="265419"/>
            <a:ext cx="10153129" cy="86011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Расходы на реализацию муниципальной программы 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«Развитие культуры»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105328"/>
              </p:ext>
            </p:extLst>
          </p:nvPr>
        </p:nvGraphicFramePr>
        <p:xfrm>
          <a:off x="1918740" y="1269554"/>
          <a:ext cx="10153130" cy="50405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221145"/>
                <a:gridCol w="1931985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комплектование библиотечных фондов 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814420"/>
              </p:ext>
            </p:extLst>
          </p:nvPr>
        </p:nvGraphicFramePr>
        <p:xfrm>
          <a:off x="1918741" y="3213770"/>
          <a:ext cx="9991684" cy="118874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8194075"/>
                <a:gridCol w="1797609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</a:t>
                      </a:r>
                      <a:r>
                        <a:rPr lang="ru-RU" sz="2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деятельности по реализации дополнительного образования в сфере культуры и искусства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56150"/>
              </p:ext>
            </p:extLst>
          </p:nvPr>
        </p:nvGraphicFramePr>
        <p:xfrm>
          <a:off x="1918741" y="5590034"/>
          <a:ext cx="10125834" cy="118874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217567"/>
                <a:gridCol w="1908267"/>
              </a:tblGrid>
              <a:tr h="3657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деятельности по информационно-библиотечному обслуживанию  населения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54803"/>
              </p:ext>
            </p:extLst>
          </p:nvPr>
        </p:nvGraphicFramePr>
        <p:xfrm>
          <a:off x="1918741" y="4473300"/>
          <a:ext cx="10032627" cy="10447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203504"/>
                <a:gridCol w="1829123"/>
              </a:tblGrid>
              <a:tr h="1044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деятельности по информационно-методическому обслуживанию учреждений культуры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/>
        </p:blipFill>
        <p:spPr>
          <a:xfrm>
            <a:off x="0" y="-2"/>
            <a:ext cx="12190413" cy="6859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04" y="373370"/>
            <a:ext cx="10729659" cy="6126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1688166" y="56402"/>
            <a:ext cx="1139104" cy="6339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10601700" y="6039844"/>
            <a:ext cx="1285156" cy="7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/>
        </p:blipFill>
        <p:spPr>
          <a:xfrm>
            <a:off x="0" y="-2"/>
            <a:ext cx="12190413" cy="6859589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88584090"/>
              </p:ext>
            </p:extLst>
          </p:nvPr>
        </p:nvGraphicFramePr>
        <p:xfrm>
          <a:off x="1846734" y="1413570"/>
          <a:ext cx="10237348" cy="15545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308577"/>
                <a:gridCol w="1928771"/>
              </a:tblGrid>
              <a:tr h="11887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мер социальной</a:t>
                      </a:r>
                      <a:r>
                        <a:rPr lang="ru-RU" sz="2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 обучающимся учреждений дополнительного образования культуры и искусства, расположенных на территории муниципального образования Гулькевичский район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9796"/>
              </p:ext>
            </p:extLst>
          </p:nvPr>
        </p:nvGraphicFramePr>
        <p:xfrm>
          <a:off x="1846734" y="4365898"/>
          <a:ext cx="10216165" cy="228602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293788"/>
                <a:gridCol w="1922377"/>
              </a:tblGrid>
              <a:tr h="1443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мер социальной поддержки в виде компенсации расходов на оплату жилых помещений, отопления и освещения педагогическим работникам муниципальных образовательных организаций, проживающим и работающим в сельских населенных пунктах, рабочих поселках (поселках городского типа)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247745"/>
              </p:ext>
            </p:extLst>
          </p:nvPr>
        </p:nvGraphicFramePr>
        <p:xfrm>
          <a:off x="1846734" y="333450"/>
          <a:ext cx="10228854" cy="8229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301683"/>
                <a:gridCol w="1927171"/>
              </a:tblGrid>
              <a:tr h="6789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деятельности по организации и ведению бухгалтерского учета и отчетности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652540"/>
              </p:ext>
            </p:extLst>
          </p:nvPr>
        </p:nvGraphicFramePr>
        <p:xfrm>
          <a:off x="1846734" y="3213770"/>
          <a:ext cx="10216165" cy="8229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291384"/>
                <a:gridCol w="1924781"/>
              </a:tblGrid>
              <a:tr h="648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социально-значимых культурных инициатив, проектов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/>
        </p:blipFill>
        <p:spPr>
          <a:xfrm>
            <a:off x="0" y="-2"/>
            <a:ext cx="12190413" cy="6859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6" y="626566"/>
            <a:ext cx="10488128" cy="5899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34" y="401075"/>
            <a:ext cx="792088" cy="4408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8132" y="438715"/>
            <a:ext cx="877551" cy="4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618"/>
          <a:stretch/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74" y="2061642"/>
            <a:ext cx="3731376" cy="4648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191740" y="32842"/>
            <a:ext cx="10965509" cy="214123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4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физической культуры </a:t>
            </a:r>
          </a:p>
          <a:p>
            <a:pPr algn="ctr"/>
            <a:r>
              <a:rPr lang="ru-RU" sz="4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спорта»</a:t>
            </a:r>
            <a:endParaRPr lang="ru-RU" sz="44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18" y="2261911"/>
            <a:ext cx="6739291" cy="4488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3542">
            <a:off x="11227262" y="2026833"/>
            <a:ext cx="844806" cy="4701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0292">
            <a:off x="1358914" y="1823863"/>
            <a:ext cx="854515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618"/>
          <a:stretch/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24376949"/>
              </p:ext>
            </p:extLst>
          </p:nvPr>
        </p:nvGraphicFramePr>
        <p:xfrm>
          <a:off x="1774726" y="261443"/>
          <a:ext cx="10415685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62758" y="770407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618"/>
          <a:stretch/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7" y="48418"/>
            <a:ext cx="4631652" cy="308004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62" y="1269554"/>
            <a:ext cx="3717826" cy="3717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101" y="3765315"/>
            <a:ext cx="4369877" cy="291470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18" y="48418"/>
            <a:ext cx="4176464" cy="313234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7" y="3674938"/>
            <a:ext cx="4438625" cy="29605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46" y="347513"/>
            <a:ext cx="875766" cy="4873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2260" y="371886"/>
            <a:ext cx="896984" cy="499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9170">
            <a:off x="4200728" y="3576215"/>
            <a:ext cx="914054" cy="5086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1764671" y="3728170"/>
            <a:ext cx="951354" cy="5294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6744">
            <a:off x="8343825" y="134317"/>
            <a:ext cx="875766" cy="4873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702" y="3792005"/>
            <a:ext cx="875766" cy="4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4766" y="160318"/>
            <a:ext cx="9729032" cy="479245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Структура консолидированного бюджета МО Гулькевичский район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03288534"/>
              </p:ext>
            </p:extLst>
          </p:nvPr>
        </p:nvGraphicFramePr>
        <p:xfrm>
          <a:off x="1846734" y="837506"/>
          <a:ext cx="10081120" cy="5689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618"/>
          <a:stretch/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24295529"/>
              </p:ext>
            </p:extLst>
          </p:nvPr>
        </p:nvGraphicFramePr>
        <p:xfrm>
          <a:off x="1901800" y="2709714"/>
          <a:ext cx="10187010" cy="2133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351919"/>
                <a:gridCol w="1835091"/>
              </a:tblGrid>
              <a:tr h="1872208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</a:t>
                      </a:r>
                      <a:r>
                        <a:rPr lang="ru-RU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официальных физкультурных и спортивных мероприятий муниципального уровня, включенных в календарный план официальных физкультурных и спортивных мероприятий муниципального образования Гулькевичский район, участие членов спортивных сборных команд муниципального образования Гулькевичский район в краевых, всероссийских и международных соревнованиях по культивируемым видам спорта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380735"/>
              </p:ext>
            </p:extLst>
          </p:nvPr>
        </p:nvGraphicFramePr>
        <p:xfrm>
          <a:off x="1918742" y="1845618"/>
          <a:ext cx="10153127" cy="792088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324140"/>
                <a:gridCol w="1828987"/>
              </a:tblGrid>
              <a:tr h="7920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 муниципальных учреждений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918742" y="237664"/>
            <a:ext cx="10153127" cy="95988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Расходы на реализацию муниципальной программы </a:t>
            </a:r>
          </a:p>
          <a:p>
            <a:pPr algn="ctr"/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физической культуры и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спорта»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323841"/>
              </p:ext>
            </p:extLst>
          </p:nvPr>
        </p:nvGraphicFramePr>
        <p:xfrm>
          <a:off x="1918742" y="1341562"/>
          <a:ext cx="10216728" cy="43204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030720"/>
                <a:gridCol w="2186008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функций органов местного самоуправления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959536"/>
              </p:ext>
            </p:extLst>
          </p:nvPr>
        </p:nvGraphicFramePr>
        <p:xfrm>
          <a:off x="1918742" y="4941962"/>
          <a:ext cx="10153128" cy="18288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318225"/>
                <a:gridCol w="1834903"/>
              </a:tblGrid>
              <a:tr h="947936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субсидии из краевого бюджета местным бюджетам муниципальных образований Краснодарского края  на </a:t>
                      </a:r>
                      <a:r>
                        <a:rPr lang="ru-RU" sz="20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расходных обязательств муниципальных  образований  Краснодарского края в целях обеспечения условий  для развития физической культуры и массового спорта в части оплаты  труда  инструкторов по спорту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618"/>
          <a:stretch/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02"/>
          <a:stretch/>
        </p:blipFill>
        <p:spPr>
          <a:xfrm>
            <a:off x="1332706" y="39562"/>
            <a:ext cx="10667155" cy="678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3615">
            <a:off x="1119190" y="-21292"/>
            <a:ext cx="761458" cy="4237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11268820" y="6149396"/>
            <a:ext cx="1139104" cy="6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618"/>
          <a:stretch/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978005"/>
              </p:ext>
            </p:extLst>
          </p:nvPr>
        </p:nvGraphicFramePr>
        <p:xfrm>
          <a:off x="1342678" y="117426"/>
          <a:ext cx="5760641" cy="4572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719560"/>
                <a:gridCol w="1041081"/>
              </a:tblGrid>
              <a:tr h="396044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субсидии из краевого бюджета местным бюджетам муниципальных образований Краснодарского края  на </a:t>
                      </a:r>
                      <a:r>
                        <a:rPr lang="ru-RU" sz="2000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расходных обязательств муниципальных  образований  Краснодарского края в целях укрепления</a:t>
                      </a:r>
                      <a:r>
                        <a:rPr lang="ru-RU" sz="20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материально-технической базы муниципальных</a:t>
                      </a: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физкультурно-спортивных организаций в части приобретения автобусов и микроавтобусов для муниципальных физкультурно-спортивных организаций отрасли «Физическая</a:t>
                      </a:r>
                      <a:r>
                        <a:rPr lang="ru-RU" sz="20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культура и спорт»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млн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. рублей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173472"/>
              </p:ext>
            </p:extLst>
          </p:nvPr>
        </p:nvGraphicFramePr>
        <p:xfrm>
          <a:off x="7319342" y="2420094"/>
          <a:ext cx="4752528" cy="4267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8432"/>
                <a:gridCol w="864096"/>
              </a:tblGrid>
              <a:tr h="10584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осуществление отдельных государственных полномочий по предоставлению  социальной поддержки отдельным категориям работников муниципальных  физкультурно-спортивных организаций, осуществляющих подготовку спортивного резерва, и муниципальных организаций  дополнительного образования детей  Краснодарского края отраслей «Образование» и «Физическая культура и спорт»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94" marR="479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. рублей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117426"/>
            <a:ext cx="3365591" cy="2244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89" y="4725938"/>
            <a:ext cx="208823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6" y="4736398"/>
            <a:ext cx="3119776" cy="2077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64" y="4557593"/>
            <a:ext cx="642578" cy="3576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4703" y="4547133"/>
            <a:ext cx="642581" cy="3576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9983">
            <a:off x="7620097" y="348045"/>
            <a:ext cx="982663" cy="5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618"/>
          <a:stretch/>
        </p:blipFill>
        <p:spPr>
          <a:xfrm>
            <a:off x="0" y="-1"/>
            <a:ext cx="12190414" cy="6859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97" y="267210"/>
            <a:ext cx="9610426" cy="6402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4316">
            <a:off x="10544207" y="6224426"/>
            <a:ext cx="977404" cy="543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2855">
            <a:off x="1991678" y="37546"/>
            <a:ext cx="1095869" cy="609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"/>
            <a:ext cx="12195596" cy="6856674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69600065"/>
              </p:ext>
            </p:extLst>
          </p:nvPr>
        </p:nvGraphicFramePr>
        <p:xfrm>
          <a:off x="1774726" y="211971"/>
          <a:ext cx="10176369" cy="6458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0750" y="1186920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"/>
            <a:ext cx="12195596" cy="685667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918742" y="258023"/>
            <a:ext cx="10100752" cy="112760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Расходы на реализацию муниципальной программы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жилищно-коммунального хозяйства в муниципальном образовании Гулькевичский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708615"/>
              </p:ext>
            </p:extLst>
          </p:nvPr>
        </p:nvGraphicFramePr>
        <p:xfrm>
          <a:off x="1894384" y="5590034"/>
          <a:ext cx="10238925" cy="51818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329955"/>
                <a:gridCol w="1908970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оплату коммунальных услуг теплоснабжающей организации за поставку тепловой энергии помещений, находящихся в собственности муниципального образования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428323"/>
              </p:ext>
            </p:extLst>
          </p:nvPr>
        </p:nvGraphicFramePr>
        <p:xfrm>
          <a:off x="1918742" y="1413570"/>
          <a:ext cx="10154232" cy="73154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15342"/>
                <a:gridCol w="183889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осуществление экологического просвещения, а также организация экологического воспитания и формирование экологической культуры в области обращения с твердыми коммунальными отходами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509634"/>
              </p:ext>
            </p:extLst>
          </p:nvPr>
        </p:nvGraphicFramePr>
        <p:xfrm>
          <a:off x="1890546" y="2205658"/>
          <a:ext cx="10157144" cy="58752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315697"/>
                <a:gridCol w="1841447"/>
              </a:tblGrid>
              <a:tr h="5875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технический надзор по  объекту: Капитальный ремонт очистных сооружений канализации муниципального предприятия «Водоканал» муниципального образования Гулькевичский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379921"/>
              </p:ext>
            </p:extLst>
          </p:nvPr>
        </p:nvGraphicFramePr>
        <p:xfrm>
          <a:off x="1918742" y="2853730"/>
          <a:ext cx="10154784" cy="94490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15409"/>
                <a:gridCol w="1839375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 материалов для формирования аварийного резерва материально-технических ресурсов для предупреждения ситуаций, которые могут привести к нарушению функционирования систем жизнеобеспечения населения и ликвидации их последствий на территории муниципального образования Гулькевичский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389355"/>
              </p:ext>
            </p:extLst>
          </p:nvPr>
        </p:nvGraphicFramePr>
        <p:xfrm>
          <a:off x="1918742" y="3861842"/>
          <a:ext cx="10100752" cy="30482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308778"/>
                <a:gridCol w="1791974"/>
              </a:tblGrid>
              <a:tr h="1608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 контейнеров для сбора твердых коммунальных отходов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978702"/>
              </p:ext>
            </p:extLst>
          </p:nvPr>
        </p:nvGraphicFramePr>
        <p:xfrm>
          <a:off x="1918742" y="4221882"/>
          <a:ext cx="10153128" cy="3600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15207"/>
                <a:gridCol w="1837921"/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оплату услуг по технической эксплуатации электроустановок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932890"/>
              </p:ext>
            </p:extLst>
          </p:nvPr>
        </p:nvGraphicFramePr>
        <p:xfrm>
          <a:off x="1885739" y="4653930"/>
          <a:ext cx="10263473" cy="30482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328567"/>
                <a:gridCol w="1934906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обустройство мест (площадок) накопления твердых коммунальных отходов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302"/>
              </p:ext>
            </p:extLst>
          </p:nvPr>
        </p:nvGraphicFramePr>
        <p:xfrm>
          <a:off x="1918742" y="5013970"/>
          <a:ext cx="10225136" cy="5181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27057"/>
                <a:gridCol w="1898079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котлоагрегата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№ 4 в котельной, расположенной по адресу: Краснодарский край, Гулькевичский район, с. Соколовское, ул. Советская, 1 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 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84691"/>
              </p:ext>
            </p:extLst>
          </p:nvPr>
        </p:nvGraphicFramePr>
        <p:xfrm>
          <a:off x="1885231" y="6166098"/>
          <a:ext cx="10225136" cy="30482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27057"/>
                <a:gridCol w="1898079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муниципального имущества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 </a:t>
                      </a:r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7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"/>
            <a:ext cx="12195596" cy="685667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67733"/>
              </p:ext>
            </p:extLst>
          </p:nvPr>
        </p:nvGraphicFramePr>
        <p:xfrm>
          <a:off x="1846734" y="1845618"/>
          <a:ext cx="10226240" cy="57606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16520"/>
                <a:gridCol w="1909720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строительный контроль по объекту: «Капитальный ремонт артезианской скважины № 6137, расположенной по адресу: Краснодарский край, Гулькевичский район,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Красносельский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млн. рублей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119371"/>
              </p:ext>
            </p:extLst>
          </p:nvPr>
        </p:nvGraphicFramePr>
        <p:xfrm>
          <a:off x="1846734" y="1240"/>
          <a:ext cx="10229152" cy="115826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18888"/>
                <a:gridCol w="1910264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оплату взносов в некоммерческую организацию «Фонд капитального ремонта многоквартирных домов, расположенных на территории Краснодарского края», согласно Закону Краснодарского края от 01 июля 2014 года №2735-КЗ «Об организации проведения капитального ремонта общего имущества собственников помещений, в многоквартирных домах», расположенных на территории Краснодарского края»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900726"/>
              </p:ext>
            </p:extLst>
          </p:nvPr>
        </p:nvGraphicFramePr>
        <p:xfrm>
          <a:off x="1846734" y="1269554"/>
          <a:ext cx="10218741" cy="5181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310422"/>
                <a:gridCol w="1908319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изготовление технических планов и постановка на кадастровый учет объектов водоснабжения и водоотведения муниципального образования Гулькевичский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485387"/>
              </p:ext>
            </p:extLst>
          </p:nvPr>
        </p:nvGraphicFramePr>
        <p:xfrm>
          <a:off x="1846734" y="2493690"/>
          <a:ext cx="10172760" cy="73154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73028"/>
                <a:gridCol w="1899732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разработку проектной документации по ремонту объекта культурного наследия регионального значения-памятник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В.И.Ленину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по адресу: Краснодарский край,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с.Новоукраинское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ул.Красная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129, территория МБОУ СОШ №9 им. Н.С. Федоренко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198921"/>
              </p:ext>
            </p:extLst>
          </p:nvPr>
        </p:nvGraphicFramePr>
        <p:xfrm>
          <a:off x="1846734" y="4653930"/>
          <a:ext cx="10172760" cy="94490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73028"/>
                <a:gridCol w="1899732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субсидии юридическим лицам для финансового обеспечения (возмещения) затрат, связанных с приобретением материалов для выполнения работ по замене сетей холодного водоснабжения, водоотведения, теплоснабжения на территории  Гулькевичского района из бюджета муниципального образования Гулькевичский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399698"/>
              </p:ext>
            </p:extLst>
          </p:nvPr>
        </p:nvGraphicFramePr>
        <p:xfrm>
          <a:off x="1846734" y="3285778"/>
          <a:ext cx="10172760" cy="94490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73028"/>
                <a:gridCol w="1899732"/>
              </a:tblGrid>
              <a:tr h="800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объекта: Водоснабжение перспективного объекта для  ИЖС на земельном участке 7,46 га в х. Тельман Гулькевичского района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Краснодрского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края, технологическое присоединение объекта: «Электроснабжение перспективного объекта для ИЖС на земельном участке 7,46 га в х. Тельман Гулькевичского района Краснодарского края»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146154"/>
              </p:ext>
            </p:extLst>
          </p:nvPr>
        </p:nvGraphicFramePr>
        <p:xfrm>
          <a:off x="1846734" y="4293890"/>
          <a:ext cx="10172760" cy="30482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73028"/>
                <a:gridCol w="1899732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участков тепловой сети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77953"/>
              </p:ext>
            </p:extLst>
          </p:nvPr>
        </p:nvGraphicFramePr>
        <p:xfrm>
          <a:off x="1846734" y="6306729"/>
          <a:ext cx="10172760" cy="5181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73028"/>
                <a:gridCol w="1899732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артезианской скважины № 6137, расположенной по адресу: Краснодарский край, Гулькевичский район,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Красносельский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31858"/>
              </p:ext>
            </p:extLst>
          </p:nvPr>
        </p:nvGraphicFramePr>
        <p:xfrm>
          <a:off x="1846734" y="5734050"/>
          <a:ext cx="10172760" cy="5181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273028"/>
                <a:gridCol w="1899732"/>
              </a:tblGrid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очистных сооружений канализации муниципального предприятия «Водоканал» муниципального образования Гулькевичский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 млн. рублей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5"/>
          <a:stretch/>
        </p:blipFill>
        <p:spPr>
          <a:xfrm>
            <a:off x="-1" y="1909"/>
            <a:ext cx="12190413" cy="6857679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75863329"/>
              </p:ext>
            </p:extLst>
          </p:nvPr>
        </p:nvGraphicFramePr>
        <p:xfrm>
          <a:off x="1774726" y="211971"/>
          <a:ext cx="10176369" cy="6530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28913" y="1155386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5"/>
          <a:stretch/>
        </p:blipFill>
        <p:spPr>
          <a:xfrm>
            <a:off x="-1" y="1909"/>
            <a:ext cx="12190413" cy="685767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31315" y="354108"/>
            <a:ext cx="11327784" cy="156316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>
              <a:tabLst>
                <a:tab pos="3490913" algn="l"/>
              </a:tabLst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Расходы на реализацию муниципальной программы </a:t>
            </a:r>
          </a:p>
          <a:p>
            <a:pPr algn="ctr">
              <a:tabLst>
                <a:tab pos="3490913" algn="l"/>
              </a:tabLst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«Экономическое развитие и инновационная экономика в муниципальном образовании Гулькевичский район»</a:t>
            </a:r>
          </a:p>
          <a:p>
            <a:pPr algn="ctr">
              <a:tabLst>
                <a:tab pos="3490913" algn="l"/>
              </a:tabLst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 2023 году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9318" y="2493473"/>
            <a:ext cx="5663892" cy="12964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Подпрограмма «Создание условий для развития субъектов малого и среднего предпринимательства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0,9 млн. 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87203" y="2493473"/>
            <a:ext cx="5663892" cy="12964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Подпрограмма «Позиционирование инвестиционного потенциала МО Гулькевичский район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-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9318" y="4366115"/>
            <a:ext cx="5663892" cy="22327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осуществление поддержки развития малого и среднего предпринимательства (возмещение (субсидирование) части затрат субъектов малого и среднего предпринимательства на ранней стадии их развития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87203" y="4366115"/>
            <a:ext cx="5663892" cy="22327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обеспечение участия МО Гулькевичский район в международных, национальных и иных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конгрессно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-выставочных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748218" y="1917275"/>
            <a:ext cx="646092" cy="57619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8796103" y="1917275"/>
            <a:ext cx="646092" cy="57619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2748218" y="3789918"/>
            <a:ext cx="646092" cy="57619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8796103" y="3789918"/>
            <a:ext cx="646092" cy="576197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5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3"/>
            <a:ext cx="12193193" cy="6858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566" y="1917626"/>
            <a:ext cx="12251631" cy="2879902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«Молодежь</a:t>
            </a:r>
            <a:endParaRPr lang="en-US" sz="6000" b="1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Гулькевичского района»</a:t>
            </a:r>
            <a:endParaRPr lang="ru-RU" sz="60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8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750" y="117426"/>
            <a:ext cx="9695703" cy="5761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Перечень источников формирующих доходную часть бюджета МО Гулькевичский район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 году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51674056"/>
              </p:ext>
            </p:extLst>
          </p:nvPr>
        </p:nvGraphicFramePr>
        <p:xfrm>
          <a:off x="1918742" y="981522"/>
          <a:ext cx="10128351" cy="580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3"/>
            <a:ext cx="12193193" cy="6858025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86345706"/>
              </p:ext>
            </p:extLst>
          </p:nvPr>
        </p:nvGraphicFramePr>
        <p:xfrm>
          <a:off x="1846734" y="971375"/>
          <a:ext cx="10343679" cy="577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6774" y="1094485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4675" y="122798"/>
            <a:ext cx="9709163" cy="97168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«Молодежь Гулькевичского района» в 202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3"/>
            <a:ext cx="12193193" cy="6858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10" y="46728"/>
            <a:ext cx="3232595" cy="215422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18" y="2026870"/>
            <a:ext cx="3276914" cy="24576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0"/>
          <a:stretch/>
        </p:blipFill>
        <p:spPr>
          <a:xfrm>
            <a:off x="1414686" y="261799"/>
            <a:ext cx="7128792" cy="4222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3645818"/>
            <a:ext cx="4140964" cy="310572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77" y="4591301"/>
            <a:ext cx="2880319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06" y="4670004"/>
            <a:ext cx="2881821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0" y="1563"/>
            <a:ext cx="1285156" cy="7152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80348" y="123651"/>
            <a:ext cx="1285156" cy="7152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74" y="2200949"/>
            <a:ext cx="1285156" cy="7152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607" y="3876084"/>
            <a:ext cx="1285156" cy="7152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72107" y="6027084"/>
            <a:ext cx="1285156" cy="7152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68576" y="6011853"/>
            <a:ext cx="1285156" cy="7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3"/>
            <a:ext cx="12193193" cy="685802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990750" y="224265"/>
            <a:ext cx="9960344" cy="8292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Расходы на реализацию муниципальной программы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«Молодежь Гулькевичского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района» в 2023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10,4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9945" y="1197546"/>
            <a:ext cx="10415688" cy="53728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08850" tIns="54425" rIns="108850" bIns="54425" rtlCol="0">
            <a:spAutoFit/>
          </a:bodyPr>
          <a:lstStyle/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расходы на обеспечение функций органов местного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самоуправления –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2,4 млн.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обеспечение деятельности (оказание услуг) муниципальных учреждений «Комплексный молодежный центр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- 5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,1 млн.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проведение мероприятий, конкурсов, фестивалей, акций, военно-спортивных конкурсов, направленных на гражданское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патриотическое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молодежи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1,0 млн.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мероприятия, направленные на формирование и развитие клубов по месту жительства обеспечение спортивным и игровым инвентарём, оснащение малыми архитектурными формами дворовых игровых и спортивных площадок по месту жительства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0,6 млн.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проведение мероприятий, направленных на формирование здорового образа жизни  молодежи; проведение фестивалей, походов, профильных смен, чемпионатов, конкурсов и др.,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участие во Всероссийских и краевых мероприятиях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,1 млн. 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проведение мероприятий конкурсов фестивалей, акций; разработка и распространение листовок буклетов изготовление передвижной съемной  растяжки; создание видео роликов, направленных на пропаганду здорового образа жизни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участие во Всероссийских и краевых мероприятиях</a:t>
            </a:r>
            <a:r>
              <a:rPr lang="ru-RU" sz="1800" dirty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0,1 млн. 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направленных на содействие экономической самостоятельности молодых граждан, социальное обслуживание молодежи, организацию трудового воспитания, профессионального самоопределения и занятости молодежи, вовлечение молодежи в предпринимательскую и инновационную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–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 млн.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3"/>
            <a:ext cx="12193193" cy="6858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1"/>
          <a:stretch/>
        </p:blipFill>
        <p:spPr>
          <a:xfrm>
            <a:off x="1489298" y="669078"/>
            <a:ext cx="9465449" cy="5893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16" y="189434"/>
            <a:ext cx="2915755" cy="194421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4" y="2421682"/>
            <a:ext cx="2016225" cy="151216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34" y="4221882"/>
            <a:ext cx="2916874" cy="21876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86" y="78979"/>
            <a:ext cx="3520413" cy="264031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4" y="4356769"/>
            <a:ext cx="3309780" cy="220565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26" y="4401883"/>
            <a:ext cx="2916874" cy="21876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63" y="184117"/>
            <a:ext cx="1614445" cy="12108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50" y="36433"/>
            <a:ext cx="1500145" cy="112510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47" y="99698"/>
            <a:ext cx="372548" cy="2073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5378" y="347481"/>
            <a:ext cx="736740" cy="410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1638695" y="2450557"/>
            <a:ext cx="560095" cy="3117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490">
            <a:off x="11225898" y="229732"/>
            <a:ext cx="883643" cy="4917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66" y="4535680"/>
            <a:ext cx="760716" cy="4233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5550">
            <a:off x="10968188" y="4247580"/>
            <a:ext cx="560095" cy="3117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44" y="154216"/>
            <a:ext cx="587864" cy="3271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8646" y="4379977"/>
            <a:ext cx="736740" cy="41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85"/>
          <a:stretch/>
        </p:blipFill>
        <p:spPr>
          <a:xfrm>
            <a:off x="769" y="0"/>
            <a:ext cx="12189644" cy="68595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40"/>
          <a:stretch/>
        </p:blipFill>
        <p:spPr>
          <a:xfrm>
            <a:off x="2062758" y="1483700"/>
            <a:ext cx="9217024" cy="5186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7402" y="45418"/>
            <a:ext cx="11103144" cy="1464130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4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«Казачество Гулькевичского района»</a:t>
            </a:r>
            <a:endParaRPr lang="ru-RU" sz="44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5821" y="1338499"/>
            <a:ext cx="1285156" cy="7152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91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7996" flipH="1" flipV="1">
            <a:off x="10574715" y="5946284"/>
            <a:ext cx="1285156" cy="7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85"/>
          <a:stretch/>
        </p:blipFill>
        <p:spPr>
          <a:xfrm>
            <a:off x="769" y="0"/>
            <a:ext cx="12189644" cy="685959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96144617"/>
              </p:ext>
            </p:extLst>
          </p:nvPr>
        </p:nvGraphicFramePr>
        <p:xfrm>
          <a:off x="1774726" y="0"/>
          <a:ext cx="10225136" cy="703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03118" y="1125538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78" y="1239490"/>
            <a:ext cx="331236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82" y="4653930"/>
            <a:ext cx="3087960" cy="2059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3965779" y="6221405"/>
            <a:ext cx="1139104" cy="6339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2147" y="976992"/>
            <a:ext cx="1285156" cy="7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5"/>
          <a:stretch/>
        </p:blipFill>
        <p:spPr>
          <a:xfrm>
            <a:off x="0" y="-3"/>
            <a:ext cx="12189644" cy="68595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27" y="117426"/>
            <a:ext cx="3796276" cy="253211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21" y="2056248"/>
            <a:ext cx="3818013" cy="242825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22" y="4025751"/>
            <a:ext cx="4210362" cy="280831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97" y="1100369"/>
            <a:ext cx="6984776" cy="465884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28" y="374872"/>
            <a:ext cx="1285156" cy="7152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9756" y="1931680"/>
            <a:ext cx="1285156" cy="7152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4002972" y="6149396"/>
            <a:ext cx="1139104" cy="6339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30817" y="4607002"/>
            <a:ext cx="1285156" cy="7152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7917">
            <a:off x="5496484" y="1362439"/>
            <a:ext cx="1285156" cy="7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8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85"/>
          <a:stretch/>
        </p:blipFill>
        <p:spPr>
          <a:xfrm>
            <a:off x="769" y="0"/>
            <a:ext cx="12189644" cy="685959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918742" y="477466"/>
            <a:ext cx="9711836" cy="103139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tabLst>
                <a:tab pos="180975" algn="l"/>
              </a:tabLst>
            </a:pPr>
            <a:r>
              <a:rPr lang="ru-RU" sz="28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реализацию муниципальной программы </a:t>
            </a:r>
          </a:p>
          <a:p>
            <a:pPr algn="ctr">
              <a:tabLst>
                <a:tab pos="180975" algn="l"/>
              </a:tabLst>
            </a:pP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«Казачество </a:t>
            </a:r>
            <a:r>
              <a:rPr lang="ru-RU" sz="28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Гулькевичского </a:t>
            </a: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района» </a:t>
            </a:r>
            <a:r>
              <a:rPr lang="ru-RU" sz="2800" b="1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spc="150" dirty="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году </a:t>
            </a:r>
            <a:endParaRPr lang="ru-RU" sz="28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6694" y="1620888"/>
            <a:ext cx="5976664" cy="50958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08850" tIns="54425" rIns="108850" bIns="54425" rtlCol="0">
            <a:spAutoFit/>
          </a:bodyPr>
          <a:lstStyle/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обеспечению деятельности Гулькевичского районного казачьего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общества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35,0 тыс.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частие казаков Гулькевичского районного казачьего общества в торжественных мероприятиях Кубанского казачьего войска, посвященных памятным датам и участие в учебно-полевых сборах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43,1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ежегодных экскурсий для учащихся классов казачьей направленности по памятным местам и музеям Краснодарского края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– 20,0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мероприятий, посвященных празднованию «День призывника»- 100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,0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340157" indent="-340157" algn="just"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поощрение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казаков-дружинников Гулькевичского районного казачьего общества, участвующих в охране общественного порядка на территории муниципального образования Гулькевичский район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301,1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тыс.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рублей.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68" y="1718554"/>
            <a:ext cx="3733056" cy="497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4982">
            <a:off x="7838969" y="1503340"/>
            <a:ext cx="1285156" cy="7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/>
        </p:blipFill>
        <p:spPr>
          <a:xfrm>
            <a:off x="0" y="-1"/>
            <a:ext cx="12190413" cy="6859587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71221612"/>
              </p:ext>
            </p:extLst>
          </p:nvPr>
        </p:nvGraphicFramePr>
        <p:xfrm>
          <a:off x="1774726" y="211971"/>
          <a:ext cx="10247589" cy="6386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8742" y="1341148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18" y="132691"/>
            <a:ext cx="1170211" cy="11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r="218" b="15890"/>
          <a:stretch/>
        </p:blipFill>
        <p:spPr>
          <a:xfrm>
            <a:off x="-97223" y="0"/>
            <a:ext cx="12287636" cy="6899253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0850941"/>
              </p:ext>
            </p:extLst>
          </p:nvPr>
        </p:nvGraphicFramePr>
        <p:xfrm>
          <a:off x="134826" y="1053530"/>
          <a:ext cx="11903773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19784" y="1123264"/>
            <a:ext cx="10585176" cy="426489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«Ремонт и содержание автомобильных дорог местного значения на территории МО Гулькевичский</a:t>
            </a:r>
            <a:r>
              <a:rPr lang="en-US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 »</a:t>
            </a:r>
            <a:endParaRPr lang="ru-RU" sz="54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7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8662" y="189434"/>
            <a:ext cx="10943790" cy="1143265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Исполнение бюджета МО Гулькевичский район </a:t>
            </a:r>
            <a: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доходам </a:t>
            </a:r>
            <a: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 2023 </a:t>
            </a:r>
            <a: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94545763"/>
              </p:ext>
            </p:extLst>
          </p:nvPr>
        </p:nvGraphicFramePr>
        <p:xfrm>
          <a:off x="1846734" y="1197546"/>
          <a:ext cx="10080371" cy="540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2065987" y="1518768"/>
            <a:ext cx="1343974" cy="246509"/>
          </a:xfrm>
          <a:prstGeom prst="rect">
            <a:avLst/>
          </a:prstGeom>
        </p:spPr>
        <p:txBody>
          <a:bodyPr wrap="none" lIns="108850" tIns="54425" rIns="108850" bIns="54425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r="218" b="15890"/>
          <a:stretch/>
        </p:blipFill>
        <p:spPr>
          <a:xfrm>
            <a:off x="-97223" y="0"/>
            <a:ext cx="12287636" cy="6899253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006861696"/>
              </p:ext>
            </p:extLst>
          </p:nvPr>
        </p:nvGraphicFramePr>
        <p:xfrm>
          <a:off x="1774726" y="211970"/>
          <a:ext cx="10176370" cy="653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8742" y="1358371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r="218" b="15890"/>
          <a:stretch/>
        </p:blipFill>
        <p:spPr>
          <a:xfrm>
            <a:off x="-97223" y="0"/>
            <a:ext cx="12287636" cy="6899253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00177298"/>
              </p:ext>
            </p:extLst>
          </p:nvPr>
        </p:nvGraphicFramePr>
        <p:xfrm>
          <a:off x="1558702" y="1053530"/>
          <a:ext cx="10479897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8742" y="273332"/>
            <a:ext cx="10153128" cy="1217909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расходов на реализацию муниципальной программы  «Ремонт и содержание автомобильных дорог местного значения на территории муниципального образования Гулькевичский район»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6" r="7062"/>
          <a:stretch/>
        </p:blipFill>
        <p:spPr>
          <a:xfrm>
            <a:off x="0" y="-2"/>
            <a:ext cx="12190414" cy="685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566" y="1354097"/>
            <a:ext cx="12251631" cy="3803232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60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общественной инфраструктуры муниципального значения»</a:t>
            </a:r>
            <a:endParaRPr lang="ru-RU" sz="60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81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6" r="7062"/>
          <a:stretch/>
        </p:blipFill>
        <p:spPr>
          <a:xfrm>
            <a:off x="0" y="-2"/>
            <a:ext cx="12190414" cy="685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50" y="253206"/>
            <a:ext cx="9525000" cy="635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2604">
            <a:off x="2211007" y="31760"/>
            <a:ext cx="912485" cy="5078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9810">
            <a:off x="10322968" y="6165258"/>
            <a:ext cx="1110873" cy="6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7062"/>
          <a:stretch/>
        </p:blipFill>
        <p:spPr>
          <a:xfrm>
            <a:off x="0" y="-2"/>
            <a:ext cx="12190414" cy="6859589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86601893"/>
              </p:ext>
            </p:extLst>
          </p:nvPr>
        </p:nvGraphicFramePr>
        <p:xfrm>
          <a:off x="1846734" y="224786"/>
          <a:ext cx="10153128" cy="6445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78782" y="1303234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7062"/>
          <a:stretch/>
        </p:blipFill>
        <p:spPr>
          <a:xfrm>
            <a:off x="0" y="-2"/>
            <a:ext cx="12190414" cy="685958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46734" y="117427"/>
            <a:ext cx="10153128" cy="79208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расходов на реализацию муниципальной программы  «Развитие общественной инфраструктуры муниципального значения»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223875"/>
              </p:ext>
            </p:extLst>
          </p:nvPr>
        </p:nvGraphicFramePr>
        <p:xfrm>
          <a:off x="1918717" y="3573810"/>
          <a:ext cx="10081145" cy="82298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89616"/>
                <a:gridCol w="1791529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кровли основного здания МБОУ СОШ № 10 им. М.И. Белоусова по адресу: 352162, Краснодарский край, Гулькевичский район, пос. Гирей, ул. Парковая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403980"/>
              </p:ext>
            </p:extLst>
          </p:nvPr>
        </p:nvGraphicFramePr>
        <p:xfrm>
          <a:off x="1918742" y="1053530"/>
          <a:ext cx="10081120" cy="106682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319072"/>
                <a:gridCol w="1762048"/>
              </a:tblGrid>
              <a:tr h="1002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предпроектных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работ, получение технических условий ПАО « Ростелеком» по объекту: Строительство малобюджетного зала спортивного крытого универсального шаговой доступности по адресу: Краснодарский край, Гулькевичский район,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Гирей, ул. Парковая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059230"/>
              </p:ext>
            </p:extLst>
          </p:nvPr>
        </p:nvGraphicFramePr>
        <p:xfrm>
          <a:off x="1918741" y="2205658"/>
          <a:ext cx="10081121" cy="13106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8"/>
                <a:gridCol w="1771833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территории, в том числе малые архитектурные формы, за исключением некапитальных нестационарных строений и сооружений, рекламных конструкций, применяемых как составные части благоустройства территории, на участке придомовой территории, расположенном между многоквартирными домами №10 и №4 в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-не. Западный г. Гулькевичи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85906"/>
              </p:ext>
            </p:extLst>
          </p:nvPr>
        </p:nvGraphicFramePr>
        <p:xfrm>
          <a:off x="1918742" y="5950074"/>
          <a:ext cx="10081120" cy="64010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66690"/>
                <a:gridCol w="1814430"/>
              </a:tblGrid>
              <a:tr h="640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 учебных кабинетов и  коридоров в МБОУ СОШ №10 им.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М.И.Белоусова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пос. Гирей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12,8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493609"/>
              </p:ext>
            </p:extLst>
          </p:nvPr>
        </p:nvGraphicFramePr>
        <p:xfrm>
          <a:off x="1882738" y="4509914"/>
          <a:ext cx="10081120" cy="13106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259231"/>
                <a:gridCol w="1821889"/>
              </a:tblGrid>
              <a:tr h="568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спортивного зала МАОУ СОШ № 3 им. А.В. Кривцова, по адресу: 352191, Краснодарский край, Гулькевичский район, г. Гулькевичи, ул. Советская, 20 ( I этап. Усиление фундамента спортивного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зала.Устройство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крыльца и пандуса.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Отмостка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II этап. Капитальный ремонт кровли, усиление стен спортивного зала, общестроительные работы)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7062"/>
          <a:stretch/>
        </p:blipFill>
        <p:spPr>
          <a:xfrm>
            <a:off x="0" y="-2"/>
            <a:ext cx="12190414" cy="6859589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5019"/>
              </p:ext>
            </p:extLst>
          </p:nvPr>
        </p:nvGraphicFramePr>
        <p:xfrm>
          <a:off x="1918742" y="2277666"/>
          <a:ext cx="10096722" cy="106682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31947"/>
                <a:gridCol w="1764775"/>
              </a:tblGrid>
              <a:tr h="10081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предпроектных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работ, получение технических условий ПАО «Ростелеком»  по объекту: «Строительство  блока начальных классов вместимостью 300 мест на территории МБОУ СОШ № 22 имени Героя Советского Союза Г.Г. Шумейко  пос. Кубань муниципального образования Гулькевичский район»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87411"/>
              </p:ext>
            </p:extLst>
          </p:nvPr>
        </p:nvGraphicFramePr>
        <p:xfrm>
          <a:off x="1918742" y="4293890"/>
          <a:ext cx="10081120" cy="131066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9287"/>
                <a:gridCol w="1771833"/>
              </a:tblGrid>
              <a:tr h="1224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проектной, рабочей документации, получение технических условий сетей связи,  прохождение гос. экспертизы, по объекту: Здание зала спортивного крытого специализированного «Центр Единоборств» по адресу: Краснодарский край, Гулькевичский район, г. Гулькевичи, ул. Симонова 137 А (корректировка), получение технических условий сетей связи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278619"/>
              </p:ext>
            </p:extLst>
          </p:nvPr>
        </p:nvGraphicFramePr>
        <p:xfrm>
          <a:off x="1918742" y="3430414"/>
          <a:ext cx="10081120" cy="82298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8569"/>
                <a:gridCol w="1772551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техническое присоединение к электрическим сетям объекта: ЭПУ земельного участка с кадастровым номером 23:06:1902100:1684 для строительства школы начальных классов на 400 мест в г. Гулькевичи, Западный микрорайон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8558"/>
              </p:ext>
            </p:extLst>
          </p:nvPr>
        </p:nvGraphicFramePr>
        <p:xfrm>
          <a:off x="1918742" y="5662042"/>
          <a:ext cx="10081121" cy="106682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4"/>
              </a:tblGrid>
              <a:tr h="568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проектной документации по наружному электроснабжению и строительство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энергопринимающего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устройства (далее-ЭПУ) земельного участка с кадастровым номером 23:06:1902100:1684 для строительства школы начальных классов на 400 мест в г. Гулькевичи, Западный микрорайон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329368"/>
              </p:ext>
            </p:extLst>
          </p:nvPr>
        </p:nvGraphicFramePr>
        <p:xfrm>
          <a:off x="1918742" y="189434"/>
          <a:ext cx="10081120" cy="204218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3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проектной, рабочей документации и инженерных изысканий, оказания услуг контроля за строительством реконструкции сетей  газоснабжения по объекту: «Реконструкция МБОУ СОШ № 6            им. В.И. Ермолаева по ул. Шукшина, 24, х. Тельман муниципального образования Гулькевичский район (I этап. Строительство универсального спортивного комплекса (зала) на территории МБОУ СОШ № 6)» и проведение государственной экспертизы результатов инженерных изысканий, проектной документации, включая проведение проверки достоверности сметной стоимости»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 млн. рублей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7062"/>
          <a:stretch/>
        </p:blipFill>
        <p:spPr>
          <a:xfrm>
            <a:off x="0" y="-2"/>
            <a:ext cx="12190414" cy="6859589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34877"/>
              </p:ext>
            </p:extLst>
          </p:nvPr>
        </p:nvGraphicFramePr>
        <p:xfrm>
          <a:off x="1846734" y="981522"/>
          <a:ext cx="10096722" cy="100811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31947"/>
                <a:gridCol w="1764775"/>
              </a:tblGrid>
              <a:tr h="10081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кровли основного здания МБОУ СОШ № 22 им. Героя Советского Союза Г.Г. Шумейко по адресу: 352166, Краснодарский край, Гулькевичский район, поселок Кубань, ул. Школьная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4,2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48190"/>
              </p:ext>
            </p:extLst>
          </p:nvPr>
        </p:nvGraphicFramePr>
        <p:xfrm>
          <a:off x="1846734" y="2760919"/>
          <a:ext cx="10081120" cy="64010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9287"/>
                <a:gridCol w="1771833"/>
              </a:tblGrid>
              <a:tr h="540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электроснабжения и электроосвещения здания в МБДОУ № 13 по адресу: г. Гулькевичи, ул. Короткова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1,8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44715"/>
              </p:ext>
            </p:extLst>
          </p:nvPr>
        </p:nvGraphicFramePr>
        <p:xfrm>
          <a:off x="1846734" y="2061642"/>
          <a:ext cx="10081120" cy="64010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8569"/>
                <a:gridCol w="1772551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 пищеблока МБДОУ № 13 по адресу: г. Гулькевичи, ул. Короткова, 291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26293"/>
              </p:ext>
            </p:extLst>
          </p:nvPr>
        </p:nvGraphicFramePr>
        <p:xfrm>
          <a:off x="1846734" y="3501802"/>
          <a:ext cx="10081121" cy="64010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4"/>
              </a:tblGrid>
              <a:tr h="568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 крылец  и навесов здания МБДОУ д/с №31 расположенного по адресу: х. Тельман, ул. Маяковского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1,6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219357"/>
              </p:ext>
            </p:extLst>
          </p:nvPr>
        </p:nvGraphicFramePr>
        <p:xfrm>
          <a:off x="1846734" y="189434"/>
          <a:ext cx="10081120" cy="7200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3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территории «Умная» спортивная площадка по адресу: ул. Российская г. Гулькевичи. этап III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17,0 млн. рублей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13957"/>
              </p:ext>
            </p:extLst>
          </p:nvPr>
        </p:nvGraphicFramePr>
        <p:xfrm>
          <a:off x="1846734" y="4221882"/>
          <a:ext cx="10081120" cy="64010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9287"/>
                <a:gridCol w="1771833"/>
              </a:tblGrid>
              <a:tr h="540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замена деревянных окон на пластиковые окна в здании МБДОУ д/с № 35 с.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Отрадо-Ольгинского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МО Гулькевичский район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1,9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049397"/>
              </p:ext>
            </p:extLst>
          </p:nvPr>
        </p:nvGraphicFramePr>
        <p:xfrm>
          <a:off x="1846734" y="4941962"/>
          <a:ext cx="10081121" cy="82298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4"/>
              </a:tblGrid>
              <a:tr h="568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 центрального входа, 2х крылец, входной группы и устройство пандуса в здании МБОУ СОШ №20 им. Героя Советского Союза А.А.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Лазуненко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адресу: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Лазуненко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ул.15,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с.Новомихайловское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Гулькевичский район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368871"/>
              </p:ext>
            </p:extLst>
          </p:nvPr>
        </p:nvGraphicFramePr>
        <p:xfrm>
          <a:off x="1846734" y="5878066"/>
          <a:ext cx="10081120" cy="82298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9287"/>
                <a:gridCol w="1771833"/>
              </a:tblGrid>
              <a:tr h="540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школьных туалетов МБОУ СОШ № 22 им. Героя Советского Союза Г.Г. Шумейко по адресу: Краснодарский край, Гулькевичский район, пос. Кубань, ул. Школьная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1,3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7062"/>
          <a:stretch/>
        </p:blipFill>
        <p:spPr>
          <a:xfrm>
            <a:off x="0" y="-2"/>
            <a:ext cx="12190414" cy="6859589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075110"/>
              </p:ext>
            </p:extLst>
          </p:nvPr>
        </p:nvGraphicFramePr>
        <p:xfrm>
          <a:off x="1846734" y="909514"/>
          <a:ext cx="10081120" cy="82298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9287"/>
                <a:gridCol w="1771833"/>
              </a:tblGrid>
              <a:tr h="540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тех. присоединение к электрическим сетям объекта: ЭПУ земельного участка с кадастровым номером: 23:06:0102006:1 для строительства блока начальных классов на 300 мест по адресу: п. Кубань, ул. Школьная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5,4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122785"/>
              </p:ext>
            </p:extLst>
          </p:nvPr>
        </p:nvGraphicFramePr>
        <p:xfrm>
          <a:off x="1846734" y="1773610"/>
          <a:ext cx="10081121" cy="13106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4"/>
              </a:tblGrid>
              <a:tr h="568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предпроектных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работ, получение технических условий сетей связи ПАО «Ростелеком» по объекту: «Строительство спортивного городка с благоустройством прилегающей территории в г. Гулькевичи на участке с кадастровым номером: 23:06:1902304:738 (I  этап-строительство легкоатлетического манежа, II  этап-строительство манежа для пляжного волейбола)»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0,4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030104"/>
              </p:ext>
            </p:extLst>
          </p:nvPr>
        </p:nvGraphicFramePr>
        <p:xfrm>
          <a:off x="1846734" y="17984"/>
          <a:ext cx="10081120" cy="82298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3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цоколя и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отмостки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здания МБОУ СОШ  № 24 им. И,А,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Максименко,по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адресу: Краснодарский край, Гулькевичский район, х. Чаплыгин, ул. Ленина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1,7 млн. рублей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119396"/>
              </p:ext>
            </p:extLst>
          </p:nvPr>
        </p:nvGraphicFramePr>
        <p:xfrm>
          <a:off x="1846734" y="3141762"/>
          <a:ext cx="10081120" cy="64010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9287"/>
                <a:gridCol w="1771833"/>
              </a:tblGrid>
              <a:tr h="540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внутреннего двора территории детского сада  № 52 расположенного по адресу: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г.Гулькевичи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Западный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-н</a:t>
                      </a: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1,7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996303"/>
              </p:ext>
            </p:extLst>
          </p:nvPr>
        </p:nvGraphicFramePr>
        <p:xfrm>
          <a:off x="1846734" y="3861842"/>
          <a:ext cx="10081121" cy="64010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4"/>
              </a:tblGrid>
              <a:tr h="568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тротуарного покрытия на территории МБДОУ № 42, расположенного по адресу с. Гулькевичский район. с.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Николенское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ул.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Октыбрьская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821405"/>
              </p:ext>
            </p:extLst>
          </p:nvPr>
        </p:nvGraphicFramePr>
        <p:xfrm>
          <a:off x="1846734" y="4581922"/>
          <a:ext cx="10081120" cy="106682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309287"/>
                <a:gridCol w="1771833"/>
              </a:tblGrid>
              <a:tr h="540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вынос сетей теплотрассы с земельного участка с кадастровым номером 23:06:1902100:1684, расположенный по адресу: Краснодарский край, Гулькевичский район, г. Гулькевичи, Западный микрорайон, 18, вид разрешенного использования- образование и просвещение для строительства школы начальных классов на 400 мест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22,8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752502"/>
              </p:ext>
            </p:extLst>
          </p:nvPr>
        </p:nvGraphicFramePr>
        <p:xfrm>
          <a:off x="1846734" y="5759900"/>
          <a:ext cx="10081120" cy="106682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7"/>
                <a:gridCol w="1771833"/>
              </a:tblGrid>
              <a:tr h="1047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реконструкцию МБОУ СОШ № 6 им. В.И. Ермолаева по ул. Шукшина, 24  в х. Тельман муниципального образования Гулькевичский район ( I этап. Строительство универсального спортивного комплекса (зала) на территории МБОУ СОШ № 6). Пересчет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82,9 млн. рублей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257" r="5885" b="327"/>
          <a:stretch/>
        </p:blipFill>
        <p:spPr>
          <a:xfrm>
            <a:off x="-40070" y="-40520"/>
            <a:ext cx="12230483" cy="6900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4" y="2766863"/>
            <a:ext cx="5665999" cy="3779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24879" y="-2"/>
            <a:ext cx="11208221" cy="2602903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«Газификация МО Гулькевичский район»</a:t>
            </a:r>
            <a:endParaRPr lang="ru-RU" sz="54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09" y="2895674"/>
            <a:ext cx="507402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11289491" y="6084329"/>
            <a:ext cx="703371" cy="3914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7948" y="2546047"/>
            <a:ext cx="793555" cy="4416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7185033" y="2680091"/>
            <a:ext cx="703371" cy="3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3292" y="261999"/>
            <a:ext cx="9503819" cy="76413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доходов бюджета МО Гулькевичский район </a:t>
            </a:r>
            <a: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9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2023 </a:t>
            </a:r>
            <a: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  <a:br>
              <a:rPr lang="ru-RU" sz="29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9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32037409"/>
              </p:ext>
            </p:extLst>
          </p:nvPr>
        </p:nvGraphicFramePr>
        <p:xfrm>
          <a:off x="1774726" y="1052980"/>
          <a:ext cx="10272367" cy="5689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257" r="5885" b="327"/>
          <a:stretch/>
        </p:blipFill>
        <p:spPr>
          <a:xfrm>
            <a:off x="-40070" y="-40520"/>
            <a:ext cx="12230483" cy="690010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46035724"/>
              </p:ext>
            </p:extLst>
          </p:nvPr>
        </p:nvGraphicFramePr>
        <p:xfrm>
          <a:off x="1774726" y="405459"/>
          <a:ext cx="10153128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62758" y="1117649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257" r="5885" b="327"/>
          <a:stretch/>
        </p:blipFill>
        <p:spPr>
          <a:xfrm>
            <a:off x="-40070" y="-40520"/>
            <a:ext cx="12230483" cy="690010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46734" y="1241"/>
            <a:ext cx="10153128" cy="76425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Структура расходов на реализацию муниципальной программы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«Газификация муниципального образования Гулькевичский район»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64836"/>
              </p:ext>
            </p:extLst>
          </p:nvPr>
        </p:nvGraphicFramePr>
        <p:xfrm>
          <a:off x="1894359" y="2709714"/>
          <a:ext cx="10081145" cy="64010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89616"/>
                <a:gridCol w="1791529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строительный, авторский надзор по строительству межпоселкового газопровода высокого давления к х. Вербовый, х. Лебедев, х. Орлов Гулькевичского района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32526"/>
              </p:ext>
            </p:extLst>
          </p:nvPr>
        </p:nvGraphicFramePr>
        <p:xfrm>
          <a:off x="1884859" y="837506"/>
          <a:ext cx="10081120" cy="106682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319072"/>
                <a:gridCol w="1762048"/>
              </a:tblGrid>
              <a:tr h="1002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проектно-сметной документации, инженерных изысканий, предварительной разбивки трассы, выполнение технического плана по объекту «Межпоселковый газопровод высокого давления к пос.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Лесодача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Гулькевичского района»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457372"/>
              </p:ext>
            </p:extLst>
          </p:nvPr>
        </p:nvGraphicFramePr>
        <p:xfrm>
          <a:off x="1894383" y="1989634"/>
          <a:ext cx="10081121" cy="64010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8"/>
                <a:gridCol w="1771833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поселений муниципального образования Гулькевичского района на выполнение схем газоснабжения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780927"/>
              </p:ext>
            </p:extLst>
          </p:nvPr>
        </p:nvGraphicFramePr>
        <p:xfrm>
          <a:off x="1903909" y="4509914"/>
          <a:ext cx="10081120" cy="155450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66690"/>
                <a:gridCol w="1814430"/>
              </a:tblGrid>
              <a:tr h="640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строительный, авторский надзор по объекту: «Строительство распределительного газопровода высокого давления по улице Приозерной от межпоселкового газопровода высокого давления до проектируемого ПРГ; установка ПРГ; строительство распределительного газопровода низкого давления по улице Приозерная от проектируемой ПРГ до жилого дома № 1; далее по улице Рабочая от улицы Приозерная до жилого дома № 14 в п. Венцы Гулькевичского района»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0,1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968466"/>
              </p:ext>
            </p:extLst>
          </p:nvPr>
        </p:nvGraphicFramePr>
        <p:xfrm>
          <a:off x="1918742" y="3422303"/>
          <a:ext cx="10081120" cy="106682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259231"/>
                <a:gridCol w="1821889"/>
              </a:tblGrid>
              <a:tr h="568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проектной документации, археологических, инженерных изысканий, предварительной разбивки трассы, выполнение технического плана по объекту «Межпоселковый газопровод высокого давления , устройство ШРП к хутору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Черединовский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Гулькевичского района»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65924"/>
              </p:ext>
            </p:extLst>
          </p:nvPr>
        </p:nvGraphicFramePr>
        <p:xfrm>
          <a:off x="1918741" y="6094090"/>
          <a:ext cx="10081121" cy="64010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309288"/>
                <a:gridCol w="1771833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организацию газоснабжения населения (поселений) (строительство подводящих газопроводов, распределительных газопроводов)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 млн.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19" cy="685834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04321601"/>
              </p:ext>
            </p:extLst>
          </p:nvPr>
        </p:nvGraphicFramePr>
        <p:xfrm>
          <a:off x="1846734" y="405458"/>
          <a:ext cx="10081120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62758" y="1127174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9967"/>
          <a:stretch/>
        </p:blipFill>
        <p:spPr>
          <a:xfrm flipV="1">
            <a:off x="0" y="0"/>
            <a:ext cx="12190414" cy="6859588"/>
          </a:xfrm>
          <a:prstGeom prst="rect">
            <a:avLst/>
          </a:prstGeom>
        </p:spPr>
      </p:pic>
      <p:graphicFrame>
        <p:nvGraphicFramePr>
          <p:cNvPr id="9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95689545"/>
              </p:ext>
            </p:extLst>
          </p:nvPr>
        </p:nvGraphicFramePr>
        <p:xfrm>
          <a:off x="114361" y="95336"/>
          <a:ext cx="11963896" cy="6670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74726" y="117426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расходов на реализацию муниципальной программы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Информационное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общество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Гулькевичский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2023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6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4"/>
            <a:ext cx="12190413" cy="6875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6121" y="-2"/>
            <a:ext cx="10904291" cy="2602903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гражданского общества»</a:t>
            </a:r>
            <a:endParaRPr lang="ru-RU" sz="54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1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8456" r="-1" b="12450"/>
          <a:stretch/>
        </p:blipFill>
        <p:spPr>
          <a:xfrm>
            <a:off x="0" y="0"/>
            <a:ext cx="12190413" cy="6863441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19460460"/>
              </p:ext>
            </p:extLst>
          </p:nvPr>
        </p:nvGraphicFramePr>
        <p:xfrm>
          <a:off x="1846734" y="261442"/>
          <a:ext cx="10001670" cy="6432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0750" y="1339985"/>
            <a:ext cx="1332310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4"/>
          <a:stretch/>
        </p:blipFill>
        <p:spPr>
          <a:xfrm>
            <a:off x="-16050" y="0"/>
            <a:ext cx="12206463" cy="6859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t="8456" r="-1" b="12450"/>
          <a:stretch/>
        </p:blipFill>
        <p:spPr>
          <a:xfrm>
            <a:off x="0" y="0"/>
            <a:ext cx="12190413" cy="686344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18542" y="285961"/>
            <a:ext cx="11881320" cy="1127609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50" tIns="54425" rIns="108850" bIns="54425"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Расходы на реализацию муниципальной программы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гражданского общества в муниципальном образовании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Гулькевичский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611146"/>
              </p:ext>
            </p:extLst>
          </p:nvPr>
        </p:nvGraphicFramePr>
        <p:xfrm>
          <a:off x="122785" y="3861842"/>
          <a:ext cx="11881319" cy="9864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21080"/>
                <a:gridCol w="2160239"/>
              </a:tblGrid>
              <a:tr h="986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педагогов и школьников в научно-практических семинарах, конференциях и творческих конкурсах, направленных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формирование гуманистического мировоззрения и воспитания активной гражданской позиции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 тыс.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28582"/>
              </p:ext>
            </p:extLst>
          </p:nvPr>
        </p:nvGraphicFramePr>
        <p:xfrm>
          <a:off x="118542" y="1485578"/>
          <a:ext cx="11881320" cy="640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080"/>
                <a:gridCol w="2160240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издание баннеров, подготовка, издание и распространение среди населения материалов (брошюр, буклетов, листовок) анти экстремистской направленности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10,0 тыс.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253452"/>
              </p:ext>
            </p:extLst>
          </p:nvPr>
        </p:nvGraphicFramePr>
        <p:xfrm>
          <a:off x="153442" y="2277666"/>
          <a:ext cx="11881320" cy="91442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754215"/>
                <a:gridCol w="2127105"/>
              </a:tblGrid>
              <a:tr h="8640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фольклорных праздников национальных культур, соревнований, конкурсов, фестивалей, с целью формирования у граждан уважительного отношения к традициям и обычаям различных народов и национальностей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30,0 тыс. рублей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891262"/>
              </p:ext>
            </p:extLst>
          </p:nvPr>
        </p:nvGraphicFramePr>
        <p:xfrm>
          <a:off x="134902" y="3285778"/>
          <a:ext cx="11878727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080"/>
                <a:gridCol w="2157647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деятельности муниципального архива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3 004,0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69469"/>
              </p:ext>
            </p:extLst>
          </p:nvPr>
        </p:nvGraphicFramePr>
        <p:xfrm>
          <a:off x="153442" y="5013970"/>
          <a:ext cx="11881320" cy="71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1080"/>
                <a:gridCol w="2160240"/>
              </a:tblGrid>
              <a:tr h="712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фестивалей культуры разных народов в общеобразовательных учреждениях с многонациональным составом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20,0 тыс.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801462"/>
              </p:ext>
            </p:extLst>
          </p:nvPr>
        </p:nvGraphicFramePr>
        <p:xfrm>
          <a:off x="94209" y="5878066"/>
          <a:ext cx="11881320" cy="7121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21080"/>
                <a:gridCol w="2160240"/>
              </a:tblGrid>
              <a:tr h="712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муниципального казенного учреждения «Гулькевичский районный общественный центр МО Гулькевичский район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4044,0тыс. рублей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4" marR="121904" marT="45731" marB="4573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2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12592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226" y="189434"/>
            <a:ext cx="11208221" cy="1771906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5400" b="1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«Доступная среда»</a:t>
            </a:r>
            <a:endParaRPr lang="ru-RU" sz="54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5300"/>
          <a:stretch/>
        </p:blipFill>
        <p:spPr>
          <a:xfrm>
            <a:off x="1630710" y="2133649"/>
            <a:ext cx="4588547" cy="4341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10" y="2565698"/>
            <a:ext cx="4392489" cy="329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01">
            <a:off x="5549657" y="6279443"/>
            <a:ext cx="703371" cy="3914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91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4932">
            <a:off x="1732707" y="1964213"/>
            <a:ext cx="793555" cy="4416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9615">
            <a:off x="7185032" y="2416863"/>
            <a:ext cx="703371" cy="3914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9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9615">
            <a:off x="7502237" y="2388979"/>
            <a:ext cx="703371" cy="3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12592"/>
          <a:stretch/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32808933"/>
              </p:ext>
            </p:extLst>
          </p:nvPr>
        </p:nvGraphicFramePr>
        <p:xfrm>
          <a:off x="1846734" y="261442"/>
          <a:ext cx="10225135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6774" y="1065013"/>
            <a:ext cx="1277808" cy="37152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7533" y="5590034"/>
            <a:ext cx="10009112" cy="940910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расходы на обеспечение беспрепятственного доступа для маломобильных групп населения к объектам учреждений социальной сферы (муниципальное бюджетное общеобразовательное учреждение средняя общеобразовательная школа №8, ремонт входной группы 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36766"/>
          <a:stretch/>
        </p:blipFill>
        <p:spPr>
          <a:xfrm rot="16200000">
            <a:off x="-2619450" y="2954015"/>
            <a:ext cx="6859588" cy="951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205889" y="34611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 управление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199457" y="-427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Гулькевичский район</a:t>
            </a:r>
            <a:endParaRPr lang="ru-RU" sz="1800" b="1" spc="50" dirty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2895674"/>
            <a:ext cx="582920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37244</TotalTime>
  <Words>7224</Words>
  <Application>Microsoft Office PowerPoint</Application>
  <PresentationFormat>Произвольный</PresentationFormat>
  <Paragraphs>1295</Paragraphs>
  <Slides>114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114</vt:i4>
      </vt:variant>
    </vt:vector>
  </HeadingPairs>
  <TitlesOfParts>
    <vt:vector size="119" baseType="lpstr">
      <vt:lpstr>Тема Office</vt:lpstr>
      <vt:lpstr>3_Воздушный поток</vt:lpstr>
      <vt:lpstr>1_Воздушный поток</vt:lpstr>
      <vt:lpstr>Диаграмма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источников формирующих доходную часть бюджета МО Гулькевичский район в 2023 году </vt:lpstr>
      <vt:lpstr>Исполнение бюджета МО Гулькевичский район  по доходам за 2023 год</vt:lpstr>
      <vt:lpstr>Структура доходов бюджета МО Гулькевичский район  на 2023 год </vt:lpstr>
      <vt:lpstr>Нормативы отчисления доходов в консолидированный бюджет МО Гулькевичский район на 2023 год</vt:lpstr>
      <vt:lpstr>Структура собственных доходов бюджета МО Гулькевичский район за 2023 год</vt:lpstr>
      <vt:lpstr>Исполнение плана по налоговым и неналоговым доходам бюджета МО Гулькевичский район за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выполнения плана по собственным доходам  поселениями МО Гулькевичский район </vt:lpstr>
      <vt:lpstr>Информация о собираемости имущественных налогов по состоянию на 31.12.2023г (только физические лица)</vt:lpstr>
      <vt:lpstr>Динамика изменения недоимки по налоговым платежам в консолидированный бюджет Краснодарского края на 31.12.2023 по МО Гулькевичский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– Расходы = Дефицит (Профицит)</vt:lpstr>
      <vt:lpstr>Источники внутреннего финансирования дефицита бюджета МО Гулькевичский район в 2023 году</vt:lpstr>
      <vt:lpstr>Динамика изменения объемов муниципального долга консолидированного бюджета МО Гулькевичский район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waso</dc:creator>
  <cp:lastModifiedBy>Кристина К.А. Федорова</cp:lastModifiedBy>
  <cp:revision>2407</cp:revision>
  <cp:lastPrinted>2024-03-21T11:23:50Z</cp:lastPrinted>
  <dcterms:created xsi:type="dcterms:W3CDTF">2010-07-07T11:58:04Z</dcterms:created>
  <dcterms:modified xsi:type="dcterms:W3CDTF">2024-05-28T08:15:51Z</dcterms:modified>
</cp:coreProperties>
</file>