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8" r:id="rId2"/>
    <p:sldId id="280" r:id="rId3"/>
    <p:sldId id="314" r:id="rId4"/>
    <p:sldId id="313" r:id="rId5"/>
    <p:sldId id="307" r:id="rId6"/>
    <p:sldId id="283" r:id="rId7"/>
    <p:sldId id="308" r:id="rId8"/>
    <p:sldId id="299" r:id="rId9"/>
    <p:sldId id="286" r:id="rId10"/>
    <p:sldId id="287" r:id="rId11"/>
    <p:sldId id="310" r:id="rId12"/>
    <p:sldId id="294" r:id="rId13"/>
    <p:sldId id="293" r:id="rId14"/>
    <p:sldId id="311" r:id="rId15"/>
    <p:sldId id="312" r:id="rId16"/>
    <p:sldId id="297" r:id="rId17"/>
    <p:sldId id="291" r:id="rId18"/>
    <p:sldId id="301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юдмила" initials="Л" lastIdx="2" clrIdx="0">
    <p:extLst>
      <p:ext uri="{19B8F6BF-5375-455C-9EA6-DF929625EA0E}">
        <p15:presenceInfo xmlns:p15="http://schemas.microsoft.com/office/powerpoint/2012/main" userId="Людмил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983D"/>
    <a:srgbClr val="F8A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65" autoAdjust="0"/>
    <p:restoredTop sz="94660"/>
  </p:normalViewPr>
  <p:slideViewPr>
    <p:cSldViewPr snapToGrid="0">
      <p:cViewPr varScale="1">
        <p:scale>
          <a:sx n="77" d="100"/>
          <a:sy n="77" d="100"/>
        </p:scale>
        <p:origin x="898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Контингент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Лист1!$A$3:$A$6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Лист1!$B$3:$B$6</c:f>
              <c:numCache>
                <c:formatCode>General</c:formatCode>
                <c:ptCount val="4"/>
                <c:pt idx="0">
                  <c:v>522</c:v>
                </c:pt>
                <c:pt idx="1">
                  <c:v>549</c:v>
                </c:pt>
                <c:pt idx="2">
                  <c:v>576</c:v>
                </c:pt>
                <c:pt idx="3">
                  <c:v>601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65-4329-819D-422AD8B62F9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box"/>
        <c:axId val="38268928"/>
        <c:axId val="38270464"/>
        <c:axId val="0"/>
      </c:bar3DChart>
      <c:catAx>
        <c:axId val="38268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270464"/>
        <c:crosses val="autoZero"/>
        <c:auto val="1"/>
        <c:lblAlgn val="ctr"/>
        <c:lblOffset val="100"/>
        <c:noMultiLvlLbl val="0"/>
      </c:catAx>
      <c:valAx>
        <c:axId val="38270464"/>
        <c:scaling>
          <c:orientation val="minMax"/>
          <c:min val="4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268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400"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  <c:spPr>
        <a:noFill/>
        <a:ln w="12700" cap="rnd" cmpd="sng" algn="ctr">
          <a:solidFill>
            <a:schemeClr val="tx1">
              <a:tint val="75000"/>
            </a:schemeClr>
          </a:solidFill>
          <a:prstDash val="solid"/>
          <a:round/>
        </a:ln>
        <a:effectLst/>
        <a:sp3d contourW="12700">
          <a:contourClr>
            <a:schemeClr val="tx1">
              <a:tint val="7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7360914857939672"/>
          <c:y val="8.8555896922735675E-2"/>
          <c:w val="0.68968606952034039"/>
          <c:h val="0.524506098528327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4"/>
          <c:dPt>
            <c:idx val="0"/>
            <c:bubble3D val="0"/>
            <c:explosion val="5"/>
            <c:spPr>
              <a:solidFill>
                <a:schemeClr val="accent2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483F-427D-82D8-E127316E3FBE}"/>
              </c:ext>
            </c:extLst>
          </c:dPt>
          <c:dPt>
            <c:idx val="1"/>
            <c:bubble3D val="0"/>
            <c:explosion val="9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483F-427D-82D8-E127316E3FB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12700" cap="rnd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Доля АУП</c:v>
                </c:pt>
                <c:pt idx="1">
                  <c:v>Доля педагогических работников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0.37</c:v>
                </c:pt>
                <c:pt idx="1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83F-427D-82D8-E127316E3F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9179125867038671"/>
          <c:y val="0.67900848004037928"/>
          <c:w val="0.79430656702590041"/>
          <c:h val="0.3090336765354301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noFill/>
    <a:ln w="12700" cap="rnd" cmpd="sng" algn="ctr">
      <a:noFill/>
      <a:prstDash val="solid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30666727075770395"/>
          <c:y val="2.7015517612350579E-2"/>
          <c:w val="0.6536501973092822"/>
          <c:h val="0.8600968092519013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75000">
                  <a:schemeClr val="accent1">
                    <a:lumMod val="60000"/>
                    <a:lumOff val="40000"/>
                  </a:schemeClr>
                </a:gs>
                <a:gs pos="51000">
                  <a:schemeClr val="accent1">
                    <a:alpha val="75000"/>
                  </a:schemeClr>
                </a:gs>
                <a:gs pos="100000">
                  <a:schemeClr val="accent1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6210093812358741E-2"/>
                  <c:y val="-1.2414114678412757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724171949920138"/>
                      <c:h val="0.1213437299590153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2D8C-4330-9597-A13802803333}"/>
                </c:ext>
              </c:extLst>
            </c:dLbl>
            <c:dLbl>
              <c:idx val="1"/>
              <c:layout>
                <c:manualLayout>
                  <c:x val="2.1197913168879829E-2"/>
                  <c:y val="2.708565400870878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711893122953604"/>
                      <c:h val="0.1213437299590153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D8C-4330-9597-A138028033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2022</c:v>
                </c:pt>
                <c:pt idx="1">
                  <c:v>2023</c:v>
                </c:pt>
              </c:numCache>
            </c:numRef>
          </c:cat>
          <c:val>
            <c:numRef>
              <c:f>Лист1!$B$2:$B$3</c:f>
              <c:numCache>
                <c:formatCode>#,##0</c:formatCode>
                <c:ptCount val="2"/>
                <c:pt idx="0">
                  <c:v>11300000</c:v>
                </c:pt>
                <c:pt idx="1">
                  <c:v>13721000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4A-4DE9-9C4E-E1C22250B7D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55"/>
        <c:shape val="box"/>
        <c:axId val="274172592"/>
        <c:axId val="274174888"/>
        <c:axId val="0"/>
      </c:bar3DChart>
      <c:catAx>
        <c:axId val="274172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4174888"/>
        <c:crosses val="autoZero"/>
        <c:auto val="1"/>
        <c:lblAlgn val="ctr"/>
        <c:lblOffset val="100"/>
        <c:noMultiLvlLbl val="0"/>
      </c:catAx>
      <c:valAx>
        <c:axId val="27417488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4172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 b="1">
          <a:solidFill>
            <a:schemeClr val="tx1">
              <a:lumMod val="85000"/>
              <a:lumOff val="15000"/>
            </a:schemeClr>
          </a:solidFill>
        </a:defRPr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32538118422622525"/>
          <c:y val="2.8806209150326802E-2"/>
          <c:w val="0.57637212015164752"/>
          <c:h val="0.6015288106791691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Платные образовательные услуги</c:v>
                </c:pt>
              </c:strCache>
            </c:strRef>
          </c:tx>
          <c:spPr>
            <a:gradFill>
              <a:gsLst>
                <a:gs pos="100000">
                  <a:schemeClr val="accent2">
                    <a:alpha val="0"/>
                  </a:schemeClr>
                </a:gs>
                <a:gs pos="50000">
                  <a:schemeClr val="accent2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2021г.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Лист1!$B$2:$B$4</c:f>
              <c:numCache>
                <c:formatCode>#,##0\ _₽</c:formatCode>
                <c:ptCount val="3"/>
                <c:pt idx="0">
                  <c:v>173940</c:v>
                </c:pt>
                <c:pt idx="1">
                  <c:v>98640</c:v>
                </c:pt>
                <c:pt idx="2">
                  <c:v>173000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5A-4935-A318-3C2B8BEEF78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Земли с/х назначения</c:v>
                </c:pt>
              </c:strCache>
            </c:strRef>
          </c:tx>
          <c:spPr>
            <a:gradFill>
              <a:gsLst>
                <a:gs pos="100000">
                  <a:schemeClr val="accent4">
                    <a:alpha val="0"/>
                  </a:schemeClr>
                </a:gs>
                <a:gs pos="50000">
                  <a:schemeClr val="accent4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2021г.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Лист1!$C$2:$C$4</c:f>
              <c:numCache>
                <c:formatCode>#,##0\ _₽</c:formatCode>
                <c:ptCount val="3"/>
                <c:pt idx="0">
                  <c:v>6647700</c:v>
                </c:pt>
                <c:pt idx="1">
                  <c:v>9901360</c:v>
                </c:pt>
                <c:pt idx="2">
                  <c:v>12000000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75A-4935-A318-3C2B8BEEF78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Столовая</c:v>
                </c:pt>
              </c:strCache>
            </c:strRef>
          </c:tx>
          <c:spPr>
            <a:gradFill>
              <a:gsLst>
                <a:gs pos="100000">
                  <a:schemeClr val="accent6">
                    <a:alpha val="0"/>
                  </a:schemeClr>
                </a:gs>
                <a:gs pos="50000">
                  <a:schemeClr val="accent6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2021г.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Лист1!$D$2:$D$4</c:f>
              <c:numCache>
                <c:formatCode>#,##0\ _₽</c:formatCode>
                <c:ptCount val="3"/>
                <c:pt idx="0">
                  <c:v>353677</c:v>
                </c:pt>
                <c:pt idx="1">
                  <c:v>1100000</c:v>
                </c:pt>
                <c:pt idx="2">
                  <c:v>1290000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75A-4935-A318-3C2B8BEEF78C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Учебное хозяйство</c:v>
                </c:pt>
              </c:strCache>
            </c:strRef>
          </c:tx>
          <c:spPr>
            <a:gradFill>
              <a:gsLst>
                <a:gs pos="100000">
                  <a:schemeClr val="accent2">
                    <a:lumMod val="60000"/>
                    <a:alpha val="0"/>
                  </a:schemeClr>
                </a:gs>
                <a:gs pos="50000">
                  <a:schemeClr val="accent2">
                    <a:lumMod val="60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2021г.</c:v>
                </c:pt>
                <c:pt idx="1">
                  <c:v>2022г.</c:v>
                </c:pt>
                <c:pt idx="2">
                  <c:v>2023г.</c:v>
                </c:pt>
              </c:strCache>
            </c:strRef>
          </c:cat>
          <c:val>
            <c:numRef>
              <c:f>Лист1!$E$2:$E$4</c:f>
              <c:numCache>
                <c:formatCode>#,##0\ _₽</c:formatCode>
                <c:ptCount val="3"/>
                <c:pt idx="0">
                  <c:v>248450</c:v>
                </c:pt>
                <c:pt idx="1">
                  <c:v>200000</c:v>
                </c:pt>
                <c:pt idx="2">
                  <c:v>258000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75A-4935-A318-3C2B8BEEF7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58885248"/>
        <c:axId val="58886784"/>
        <c:axId val="0"/>
      </c:bar3DChart>
      <c:catAx>
        <c:axId val="588852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t" anchorCtr="0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8886784"/>
        <c:crosses val="autoZero"/>
        <c:auto val="1"/>
        <c:lblAlgn val="ctr"/>
        <c:lblOffset val="100"/>
        <c:noMultiLvlLbl val="0"/>
      </c:catAx>
      <c:valAx>
        <c:axId val="58886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888524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8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Результаты ГИА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77</c:v>
                </c:pt>
                <c:pt idx="1">
                  <c:v>87</c:v>
                </c:pt>
                <c:pt idx="2">
                  <c:v>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65-4329-819D-422AD8B62F9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box"/>
        <c:axId val="38737024"/>
        <c:axId val="38738560"/>
        <c:axId val="0"/>
      </c:bar3DChart>
      <c:catAx>
        <c:axId val="38737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738560"/>
        <c:crosses val="autoZero"/>
        <c:auto val="1"/>
        <c:lblAlgn val="ctr"/>
        <c:lblOffset val="100"/>
        <c:noMultiLvlLbl val="0"/>
      </c:catAx>
      <c:valAx>
        <c:axId val="38738560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737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>
              <a:lumMod val="75000"/>
              <a:lumOff val="25000"/>
            </a:schemeClr>
          </a:solidFill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  <c:spPr>
        <a:noFill/>
        <a:ln w="12700" cap="rnd" cmpd="sng" algn="ctr">
          <a:solidFill>
            <a:schemeClr val="tx1">
              <a:tint val="75000"/>
            </a:schemeClr>
          </a:solidFill>
          <a:prstDash val="solid"/>
          <a:round/>
        </a:ln>
        <a:effectLst/>
        <a:sp3d contourW="12700">
          <a:contourClr>
            <a:schemeClr val="tx1">
              <a:tint val="7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9187230351679021E-2"/>
          <c:y val="4.2677929159342246E-3"/>
          <c:w val="0.97081280793323343"/>
          <c:h val="0.5311707869403242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Трудоустройство в 2022 г</c:v>
                </c:pt>
              </c:strCache>
            </c:strRef>
          </c:tx>
          <c:explosion val="16"/>
          <c:dPt>
            <c:idx val="0"/>
            <c:bubble3D val="0"/>
            <c:explosion val="0"/>
            <c:spPr>
              <a:solidFill>
                <a:schemeClr val="accent2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9BE4-40A0-B0DF-9612FBB3D222}"/>
              </c:ext>
            </c:extLst>
          </c:dPt>
          <c:dPt>
            <c:idx val="1"/>
            <c:bubble3D val="0"/>
            <c:explosion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9BE4-40A0-B0DF-9612FBB3D222}"/>
              </c:ext>
            </c:extLst>
          </c:dPt>
          <c:dPt>
            <c:idx val="2"/>
            <c:bubble3D val="0"/>
            <c:spPr>
              <a:solidFill>
                <a:schemeClr val="accent4">
                  <a:lumMod val="5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9BE4-40A0-B0DF-9612FBB3D222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9BE4-40A0-B0DF-9612FBB3D222}"/>
              </c:ext>
            </c:extLst>
          </c:dPt>
          <c:dPt>
            <c:idx val="4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9BE4-40A0-B0DF-9612FBB3D222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22E8-4C65-B352-E664D51463F5}"/>
              </c:ext>
            </c:extLst>
          </c:dPt>
          <c:cat>
            <c:strRef>
              <c:f>Лист1!$A$2:$A$7</c:f>
              <c:strCache>
                <c:ptCount val="6"/>
                <c:pt idx="0">
                  <c:v>Трудоустроено</c:v>
                </c:pt>
                <c:pt idx="1">
                  <c:v>Неформальная занятость </c:v>
                </c:pt>
                <c:pt idx="2">
                  <c:v>Продолжили обучение</c:v>
                </c:pt>
                <c:pt idx="3">
                  <c:v>Находятся в рядах ВС РФ</c:v>
                </c:pt>
                <c:pt idx="4">
                  <c:v>Находятся в отпуске по уходу за ребенком</c:v>
                </c:pt>
                <c:pt idx="5">
                  <c:v>Не трудоустроено 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44</c:v>
                </c:pt>
                <c:pt idx="1">
                  <c:v>20</c:v>
                </c:pt>
                <c:pt idx="2">
                  <c:v>4</c:v>
                </c:pt>
                <c:pt idx="3">
                  <c:v>8</c:v>
                </c:pt>
                <c:pt idx="4">
                  <c:v>5</c:v>
                </c:pt>
                <c:pt idx="5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9BE4-40A0-B0DF-9612FBB3D2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47400208416433348"/>
          <c:w val="1"/>
          <c:h val="0.5137114205187938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 w="12700" cap="rnd" cmpd="sng" algn="ctr">
      <a:noFill/>
      <a:prstDash val="solid"/>
    </a:ln>
    <a:effectLst/>
  </c:spPr>
  <c:txPr>
    <a:bodyPr/>
    <a:lstStyle/>
    <a:p>
      <a:pPr>
        <a:defRPr sz="2000" b="1">
          <a:solidFill>
            <a:schemeClr val="tx1">
              <a:lumMod val="85000"/>
              <a:lumOff val="15000"/>
            </a:schemeClr>
          </a:solidFill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noFill/>
        <a:ln w="6350" cap="flat" cmpd="sng" algn="ctr">
          <a:solidFill>
            <a:schemeClr val="tx1">
              <a:tint val="75000"/>
            </a:schemeClr>
          </a:solidFill>
          <a:prstDash val="solid"/>
          <a:round/>
        </a:ln>
        <a:effectLst/>
        <a:sp3d contourW="6350">
          <a:contourClr>
            <a:schemeClr val="tx1">
              <a:tint val="7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4849585389996675"/>
          <c:y val="4.237120740899681E-2"/>
          <c:w val="0.55189008825819841"/>
          <c:h val="0.83734332362245834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 трудоустроено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2023</c:v>
                </c:pt>
                <c:pt idx="1">
                  <c:v>2024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</c:v>
                </c:pt>
                <c:pt idx="1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0E-483B-B8C1-FE1B23782B2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Находятся в отпуске по уходу за ребенком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2023</c:v>
                </c:pt>
                <c:pt idx="1">
                  <c:v>2024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7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50E-483B-B8C1-FE1B23782B2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Находятся в рядах ВС РФ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2023</c:v>
                </c:pt>
                <c:pt idx="1">
                  <c:v>2024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13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50E-483B-B8C1-FE1B23782B2E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Продолжили образование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2023</c:v>
                </c:pt>
                <c:pt idx="1">
                  <c:v>2024</c:v>
                </c:pt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17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50E-483B-B8C1-FE1B23782B2E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Неформальная занятость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2023</c:v>
                </c:pt>
                <c:pt idx="1">
                  <c:v>2024</c:v>
                </c:pt>
              </c:numCache>
            </c:num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12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50E-483B-B8C1-FE1B23782B2E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Трудоустроено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2023</c:v>
                </c:pt>
                <c:pt idx="1">
                  <c:v>2024</c:v>
                </c:pt>
              </c:numCache>
            </c:num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41</c:v>
                </c:pt>
                <c:pt idx="1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50E-483B-B8C1-FE1B23782B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9697024"/>
        <c:axId val="39711104"/>
        <c:axId val="0"/>
      </c:bar3DChart>
      <c:catAx>
        <c:axId val="396970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39711104"/>
        <c:crosses val="autoZero"/>
        <c:auto val="1"/>
        <c:lblAlgn val="ctr"/>
        <c:lblOffset val="100"/>
        <c:noMultiLvlLbl val="0"/>
      </c:catAx>
      <c:valAx>
        <c:axId val="39711104"/>
        <c:scaling>
          <c:orientation val="minMax"/>
        </c:scaling>
        <c:delete val="0"/>
        <c:axPos val="l"/>
        <c:majorGridlines>
          <c:spPr>
            <a:ln w="6350" cap="flat" cmpd="sng" algn="ctr">
              <a:noFill/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39697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3113032390837509"/>
          <c:y val="6.9500992254017038E-3"/>
          <c:w val="0.36886967609162491"/>
          <c:h val="0.9788222584981755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 b="1">
          <a:solidFill>
            <a:schemeClr val="tx1">
              <a:lumMod val="85000"/>
              <a:lumOff val="15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cap="all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dirty="0"/>
              <a:t>Внеурочная занятость студентов </a:t>
            </a:r>
          </a:p>
        </c:rich>
      </c:tx>
      <c:layout>
        <c:manualLayout>
          <c:xMode val="edge"/>
          <c:yMode val="edge"/>
          <c:x val="7.5412020846066755E-2"/>
          <c:y val="2.98722807109979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cap="all" spc="50" baseline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Внеурочное развитие студентов 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0%</c:formatCode>
                <c:ptCount val="3"/>
                <c:pt idx="0">
                  <c:v>0.5</c:v>
                </c:pt>
                <c:pt idx="1">
                  <c:v>0.68</c:v>
                </c:pt>
                <c:pt idx="2">
                  <c:v>0.72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AF-476D-917C-7596619CB31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box"/>
        <c:axId val="35770752"/>
        <c:axId val="35772288"/>
        <c:axId val="0"/>
      </c:bar3DChart>
      <c:catAx>
        <c:axId val="35770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772288"/>
        <c:crosses val="autoZero"/>
        <c:auto val="1"/>
        <c:lblAlgn val="ctr"/>
        <c:lblOffset val="100"/>
        <c:noMultiLvlLbl val="0"/>
      </c:catAx>
      <c:valAx>
        <c:axId val="3577228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770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>
              <a:lumMod val="85000"/>
              <a:lumOff val="15000"/>
            </a:schemeClr>
          </a:solidFill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294242011839068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cap="all" spc="50" baseline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360193733483824"/>
          <c:y val="0.28221366784118462"/>
          <c:w val="0.87996206297776014"/>
          <c:h val="0.52283468568174651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Профилактический учет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75000">
                  <a:schemeClr val="accent1">
                    <a:lumMod val="60000"/>
                    <a:lumOff val="40000"/>
                  </a:schemeClr>
                </a:gs>
                <a:gs pos="51000">
                  <a:schemeClr val="accent1">
                    <a:alpha val="75000"/>
                  </a:schemeClr>
                </a:gs>
                <a:gs pos="100000">
                  <a:schemeClr val="accent1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2023</c:v>
                </c:pt>
                <c:pt idx="1">
                  <c:v>2024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15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AE-4936-859C-37772B91B3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5"/>
        <c:shape val="box"/>
        <c:axId val="315567104"/>
        <c:axId val="315568088"/>
        <c:axId val="0"/>
      </c:bar3DChart>
      <c:catAx>
        <c:axId val="315567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5568088"/>
        <c:crosses val="autoZero"/>
        <c:auto val="1"/>
        <c:lblAlgn val="ctr"/>
        <c:lblOffset val="100"/>
        <c:noMultiLvlLbl val="0"/>
      </c:catAx>
      <c:valAx>
        <c:axId val="31556808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5567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>
              <a:lumMod val="85000"/>
              <a:lumOff val="15000"/>
            </a:schemeClr>
          </a:solidFill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cap="all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Нарушение 1539-КЗ </a:t>
            </a:r>
          </a:p>
        </c:rich>
      </c:tx>
      <c:layout>
        <c:manualLayout>
          <c:xMode val="edge"/>
          <c:yMode val="edge"/>
          <c:x val="2.1888421738920617E-2"/>
          <c:y val="3.02030065577751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cap="all" spc="50" baseline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9271293556501987E-2"/>
          <c:y val="0.28328399781921887"/>
          <c:w val="0.94145741288699603"/>
          <c:h val="0.5205799573163344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Нарушение закона 1539-КЗ 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C4-4A01-8C80-9B7E0F79C6E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box"/>
        <c:axId val="39241600"/>
        <c:axId val="39243136"/>
        <c:axId val="0"/>
      </c:bar3DChart>
      <c:catAx>
        <c:axId val="39241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9243136"/>
        <c:crosses val="autoZero"/>
        <c:auto val="1"/>
        <c:lblAlgn val="ctr"/>
        <c:lblOffset val="100"/>
        <c:noMultiLvlLbl val="0"/>
      </c:catAx>
      <c:valAx>
        <c:axId val="39243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9241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>
              <a:lumMod val="85000"/>
              <a:lumOff val="15000"/>
            </a:schemeClr>
          </a:solidFill>
        </a:defRPr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dirty="0"/>
              <a:t>Высшая и первая квалификационная</a:t>
            </a:r>
            <a:r>
              <a:rPr lang="ru-RU" sz="1800" baseline="0" dirty="0"/>
              <a:t> категория</a:t>
            </a:r>
            <a:endParaRPr lang="ru-RU" sz="1800" dirty="0"/>
          </a:p>
        </c:rich>
      </c:tx>
      <c:layout>
        <c:manualLayout>
          <c:xMode val="edge"/>
          <c:yMode val="edge"/>
          <c:x val="0.1055672244562826"/>
          <c:y val="7.6689061839109893E-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8849042117662679E-2"/>
          <c:y val="5.9849207596904895E-2"/>
          <c:w val="0.69329645291638142"/>
          <c:h val="0.8201870321809692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gradFill>
              <a:gsLst>
                <a:gs pos="100000">
                  <a:schemeClr val="accent2">
                    <a:alpha val="0"/>
                  </a:schemeClr>
                </a:gs>
                <a:gs pos="50000">
                  <a:schemeClr val="accent2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2021г.</c:v>
                </c:pt>
                <c:pt idx="1">
                  <c:v>2022г.</c:v>
                </c:pt>
                <c:pt idx="2">
                  <c:v>2023г.</c:v>
                </c:pt>
                <c:pt idx="3">
                  <c:v>2024г.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</c:v>
                </c:pt>
                <c:pt idx="1">
                  <c:v>15</c:v>
                </c:pt>
                <c:pt idx="2">
                  <c:v>11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99-48F7-A265-AB14EB26F7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40178432"/>
        <c:axId val="40179968"/>
        <c:axId val="0"/>
      </c:bar3DChart>
      <c:catAx>
        <c:axId val="401784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0179968"/>
        <c:crosses val="autoZero"/>
        <c:auto val="1"/>
        <c:lblAlgn val="ctr"/>
        <c:lblOffset val="100"/>
        <c:noMultiLvlLbl val="0"/>
      </c:catAx>
      <c:valAx>
        <c:axId val="40179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0178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31652922385596377"/>
          <c:y val="6.7525586702883819E-2"/>
          <c:w val="0.63125000000000009"/>
          <c:h val="0.5032040824290839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Средняя ЗП в образовательном учреждении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#,##0\ "₽"</c:formatCode>
                <c:ptCount val="3"/>
                <c:pt idx="0">
                  <c:v>31664</c:v>
                </c:pt>
                <c:pt idx="1">
                  <c:v>38762</c:v>
                </c:pt>
                <c:pt idx="2">
                  <c:v>43271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00-4E80-8701-DA704CA2E16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Средняя ЗП педагогических работников</c:v>
                </c:pt>
              </c:strCache>
            </c:strRef>
          </c:tx>
          <c:spPr>
            <a:gradFill>
              <a:gsLst>
                <a:gs pos="100000">
                  <a:schemeClr val="accent2">
                    <a:alpha val="0"/>
                  </a:schemeClr>
                </a:gs>
                <a:gs pos="50000">
                  <a:schemeClr val="accent2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Лист1!$C$2:$C$4</c:f>
              <c:numCache>
                <c:formatCode>#,##0\ "₽"</c:formatCode>
                <c:ptCount val="3"/>
                <c:pt idx="0">
                  <c:v>36396</c:v>
                </c:pt>
                <c:pt idx="1">
                  <c:v>43149</c:v>
                </c:pt>
                <c:pt idx="2">
                  <c:v>47019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00-4E80-8701-DA704CA2E1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56403456"/>
        <c:axId val="56404992"/>
        <c:axId val="0"/>
      </c:bar3DChart>
      <c:catAx>
        <c:axId val="56403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6404992"/>
        <c:crosses val="autoZero"/>
        <c:auto val="1"/>
        <c:lblAlgn val="ctr"/>
        <c:lblOffset val="100"/>
        <c:noMultiLvlLbl val="0"/>
      </c:catAx>
      <c:valAx>
        <c:axId val="56404992"/>
        <c:scaling>
          <c:orientation val="minMax"/>
          <c:min val="2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640345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 b="1">
          <a:solidFill>
            <a:schemeClr val="tx1">
              <a:lumMod val="85000"/>
              <a:lumOff val="15000"/>
            </a:schemeClr>
          </a:solidFill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7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F7C4B-1D31-4135-8339-B50E5A5134D6}" type="datetimeFigureOut">
              <a:rPr lang="ru-RU" smtClean="0"/>
              <a:pPr/>
              <a:t>19.07.2024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B0E30-E791-471D-A5DF-74B0A2B039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275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F7C4B-1D31-4135-8339-B50E5A5134D6}" type="datetimeFigureOut">
              <a:rPr lang="ru-RU" smtClean="0"/>
              <a:pPr/>
              <a:t>19.07.2024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B0E30-E791-471D-A5DF-74B0A2B039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088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F7C4B-1D31-4135-8339-B50E5A5134D6}" type="datetimeFigureOut">
              <a:rPr lang="ru-RU" smtClean="0"/>
              <a:pPr/>
              <a:t>19.07.2024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B0E30-E791-471D-A5DF-74B0A2B039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70958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F7C4B-1D31-4135-8339-B50E5A5134D6}" type="datetimeFigureOut">
              <a:rPr lang="ru-RU" smtClean="0"/>
              <a:pPr/>
              <a:t>19.07.2024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B0E30-E791-471D-A5DF-74B0A2B039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460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F7C4B-1D31-4135-8339-B50E5A5134D6}" type="datetimeFigureOut">
              <a:rPr lang="ru-RU" smtClean="0"/>
              <a:pPr/>
              <a:t>19.07.2024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B0E30-E791-471D-A5DF-74B0A2B039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166691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F7C4B-1D31-4135-8339-B50E5A5134D6}" type="datetimeFigureOut">
              <a:rPr lang="ru-RU" smtClean="0"/>
              <a:pPr/>
              <a:t>19.07.2024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B0E30-E791-471D-A5DF-74B0A2B039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757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F7C4B-1D31-4135-8339-B50E5A5134D6}" type="datetimeFigureOut">
              <a:rPr lang="ru-RU" smtClean="0"/>
              <a:pPr/>
              <a:t>19.07.2024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B0E30-E791-471D-A5DF-74B0A2B039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887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F7C4B-1D31-4135-8339-B50E5A5134D6}" type="datetimeFigureOut">
              <a:rPr lang="ru-RU" smtClean="0"/>
              <a:pPr/>
              <a:t>19.07.2024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B0E30-E791-471D-A5DF-74B0A2B039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825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F7C4B-1D31-4135-8339-B50E5A5134D6}" type="datetimeFigureOut">
              <a:rPr lang="ru-RU" smtClean="0"/>
              <a:pPr/>
              <a:t>19.07.2024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B0E30-E791-471D-A5DF-74B0A2B039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817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F7C4B-1D31-4135-8339-B50E5A5134D6}" type="datetimeFigureOut">
              <a:rPr lang="ru-RU" smtClean="0"/>
              <a:pPr/>
              <a:t>19.07.2024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B0E30-E791-471D-A5DF-74B0A2B039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734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F7C4B-1D31-4135-8339-B50E5A5134D6}" type="datetimeFigureOut">
              <a:rPr lang="ru-RU" smtClean="0"/>
              <a:pPr/>
              <a:t>19.07.2024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B0E30-E791-471D-A5DF-74B0A2B039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785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F7C4B-1D31-4135-8339-B50E5A5134D6}" type="datetimeFigureOut">
              <a:rPr lang="ru-RU" smtClean="0"/>
              <a:pPr/>
              <a:t>19.07.2024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B0E30-E791-471D-A5DF-74B0A2B039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006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F7C4B-1D31-4135-8339-B50E5A5134D6}" type="datetimeFigureOut">
              <a:rPr lang="ru-RU" smtClean="0"/>
              <a:pPr/>
              <a:t>19.07.2024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B0E30-E791-471D-A5DF-74B0A2B039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768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F7C4B-1D31-4135-8339-B50E5A5134D6}" type="datetimeFigureOut">
              <a:rPr lang="ru-RU" smtClean="0"/>
              <a:pPr/>
              <a:t>19.07.2024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B0E30-E791-471D-A5DF-74B0A2B039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465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F7C4B-1D31-4135-8339-B50E5A5134D6}" type="datetimeFigureOut">
              <a:rPr lang="ru-RU" smtClean="0"/>
              <a:pPr/>
              <a:t>19.07.2024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B0E30-E791-471D-A5DF-74B0A2B039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19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F7C4B-1D31-4135-8339-B50E5A5134D6}" type="datetimeFigureOut">
              <a:rPr lang="ru-RU" smtClean="0"/>
              <a:pPr/>
              <a:t>19.07.2024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B0E30-E791-471D-A5DF-74B0A2B039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33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8F7C4B-1D31-4135-8339-B50E5A5134D6}" type="datetimeFigureOut">
              <a:rPr lang="ru-RU" smtClean="0"/>
              <a:pPr/>
              <a:t>19.07.2024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BFB0E30-E791-471D-A5DF-74B0A2B039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772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6.png"/><Relationship Id="rId7" Type="http://schemas.microsoft.com/office/2007/relationships/hdphoto" Target="../media/hdphoto13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chart" Target="../charts/chart5.xml"/><Relationship Id="rId9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chart" Target="../charts/chart7.xml"/><Relationship Id="rId7" Type="http://schemas.openxmlformats.org/officeDocument/2006/relationships/image" Target="../media/image42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microsoft.com/office/2007/relationships/hdphoto" Target="../media/hdphoto14.wdp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2.xml"/><Relationship Id="rId5" Type="http://schemas.microsoft.com/office/2007/relationships/hdphoto" Target="../media/hdphoto15.wdp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png"/><Relationship Id="rId5" Type="http://schemas.openxmlformats.org/officeDocument/2006/relationships/image" Target="../media/image56.jpeg"/><Relationship Id="rId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microsoft.com/office/2007/relationships/hdphoto" Target="../media/hdphoto2.wdp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microsoft.com/office/2007/relationships/hdphoto" Target="../media/hdphoto3.wdp"/><Relationship Id="rId5" Type="http://schemas.openxmlformats.org/officeDocument/2006/relationships/image" Target="../media/image15.png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2.wdp"/><Relationship Id="rId7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2.xml"/><Relationship Id="rId5" Type="http://schemas.microsoft.com/office/2007/relationships/hdphoto" Target="../media/hdphoto4.wdp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2.wdp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microsoft.com/office/2007/relationships/hdphoto" Target="../media/hdphoto6.wdp"/><Relationship Id="rId5" Type="http://schemas.openxmlformats.org/officeDocument/2006/relationships/image" Target="../media/image19.png"/><Relationship Id="rId10" Type="http://schemas.openxmlformats.org/officeDocument/2006/relationships/image" Target="../media/image23.png"/><Relationship Id="rId4" Type="http://schemas.openxmlformats.org/officeDocument/2006/relationships/image" Target="../media/image18.jp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1.png"/><Relationship Id="rId3" Type="http://schemas.microsoft.com/office/2007/relationships/hdphoto" Target="../media/hdphoto7.wdp"/><Relationship Id="rId7" Type="http://schemas.microsoft.com/office/2007/relationships/hdphoto" Target="../media/hdphoto9.wdp"/><Relationship Id="rId12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microsoft.com/office/2007/relationships/hdphoto" Target="../media/hdphoto11.wdp"/><Relationship Id="rId5" Type="http://schemas.microsoft.com/office/2007/relationships/hdphoto" Target="../media/hdphoto8.wdp"/><Relationship Id="rId15" Type="http://schemas.openxmlformats.org/officeDocument/2006/relationships/image" Target="../media/image32.png"/><Relationship Id="rId10" Type="http://schemas.openxmlformats.org/officeDocument/2006/relationships/image" Target="../media/image29.png"/><Relationship Id="rId4" Type="http://schemas.openxmlformats.org/officeDocument/2006/relationships/image" Target="../media/image26.png"/><Relationship Id="rId9" Type="http://schemas.microsoft.com/office/2007/relationships/hdphoto" Target="../media/hdphoto10.wdp"/><Relationship Id="rId14" Type="http://schemas.microsoft.com/office/2007/relationships/hdphoto" Target="../media/hdphoto12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F56298-72FB-4833-B252-7DE8C3F07F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flipV="1">
            <a:off x="10274710" y="5961787"/>
            <a:ext cx="1135412" cy="94455"/>
          </a:xfrm>
        </p:spPr>
        <p:txBody>
          <a:bodyPr>
            <a:noAutofit/>
          </a:bodyPr>
          <a:lstStyle/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03207AA-9508-4B30-8245-A93DC4647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1877" y="1580386"/>
            <a:ext cx="9288028" cy="274580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1"/>
                </a:solidFill>
              </a:rPr>
              <a:t>Государственное бюджетное профессиональное образовательное учреждение Краснодарского края </a:t>
            </a:r>
            <a:br>
              <a:rPr lang="ru-RU" sz="2800" b="1" dirty="0">
                <a:solidFill>
                  <a:schemeClr val="accent1"/>
                </a:solidFill>
              </a:rPr>
            </a:br>
            <a:r>
              <a:rPr lang="ru-RU" sz="2800" b="1" dirty="0">
                <a:solidFill>
                  <a:schemeClr val="accent1"/>
                </a:solidFill>
              </a:rPr>
              <a:t>«Венцы-Заря сельскохозяйственный техникум»</a:t>
            </a:r>
          </a:p>
          <a:p>
            <a:pPr algn="ctr"/>
            <a:endParaRPr lang="ru-RU" sz="2800" b="1" dirty="0">
              <a:solidFill>
                <a:schemeClr val="accent1"/>
              </a:solidFill>
            </a:endParaRPr>
          </a:p>
          <a:p>
            <a:pPr algn="ctr"/>
            <a:endParaRPr lang="ru-RU" sz="2800" b="1" dirty="0">
              <a:solidFill>
                <a:schemeClr val="accent1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21484F4-D981-4016-B953-B0772DBCF9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299" y="3706545"/>
            <a:ext cx="3179298" cy="3015995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2E38C29D-4549-4052-B479-90A32A4013D1}"/>
              </a:ext>
            </a:extLst>
          </p:cNvPr>
          <p:cNvSpPr/>
          <p:nvPr/>
        </p:nvSpPr>
        <p:spPr>
          <a:xfrm>
            <a:off x="2271651" y="3259240"/>
            <a:ext cx="76486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–  </a:t>
            </a:r>
            <a:r>
              <a:rPr lang="ru-RU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Шайгородский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Вячеслав Александрович</a:t>
            </a:r>
          </a:p>
        </p:txBody>
      </p:sp>
    </p:spTree>
    <p:extLst>
      <p:ext uri="{BB962C8B-B14F-4D97-AF65-F5344CB8AC3E}">
        <p14:creationId xmlns:p14="http://schemas.microsoft.com/office/powerpoint/2010/main" val="33361721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7A8774E-4B9B-46BD-BEBD-BFAECDEA04C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180492" y="201672"/>
            <a:ext cx="1645342" cy="151759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D539E07-232B-4AC7-88EE-274DA882B18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89442" y="405361"/>
            <a:ext cx="1097820" cy="1103421"/>
          </a:xfrm>
          <a:prstGeom prst="rect">
            <a:avLst/>
          </a:prstGeom>
        </p:spPr>
      </p:pic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8800A272-E078-49A3-A8F9-62A25C055A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4883902"/>
              </p:ext>
            </p:extLst>
          </p:nvPr>
        </p:nvGraphicFramePr>
        <p:xfrm>
          <a:off x="97017" y="2198826"/>
          <a:ext cx="5262774" cy="4253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EAC59E5-01C3-E632-D4C8-7BC461B8919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3" r="6323" b="30215"/>
          <a:stretch/>
        </p:blipFill>
        <p:spPr>
          <a:xfrm>
            <a:off x="5318483" y="32365"/>
            <a:ext cx="4197599" cy="2065868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8B3D9A5-2187-78BB-7BB5-C0E1808C926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74" t="23835" r="13434" b="26221"/>
          <a:stretch/>
        </p:blipFill>
        <p:spPr>
          <a:xfrm>
            <a:off x="5214426" y="3006122"/>
            <a:ext cx="2202857" cy="2912212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C4E0298-0351-978C-2712-11E7529C11A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6" t="11587" b="9880"/>
          <a:stretch/>
        </p:blipFill>
        <p:spPr>
          <a:xfrm>
            <a:off x="7643372" y="3006122"/>
            <a:ext cx="1995450" cy="264607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2ACF802-4A19-47CF-9C4B-62745B5C853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1798476" cy="170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1559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>
            <a:extLst>
              <a:ext uri="{FF2B5EF4-FFF2-40B4-BE49-F238E27FC236}">
                <a16:creationId xmlns:a16="http://schemas.microsoft.com/office/drawing/2014/main" id="{3AD19839-6A49-4F3B-AE7E-E8B972014AA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2799666"/>
              </p:ext>
            </p:extLst>
          </p:nvPr>
        </p:nvGraphicFramePr>
        <p:xfrm>
          <a:off x="-442960" y="1973486"/>
          <a:ext cx="4734752" cy="29087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534E8F60-1BAC-4410-B7C2-8412478F6B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8690416"/>
              </p:ext>
            </p:extLst>
          </p:nvPr>
        </p:nvGraphicFramePr>
        <p:xfrm>
          <a:off x="3073963" y="3641954"/>
          <a:ext cx="4882583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980DF15-E2E2-4BB6-8D79-848FBB116B4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24416" y="276189"/>
            <a:ext cx="1901995" cy="142474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27AAFF-34F6-4D23-8D42-C17B93D9C11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168" t="2258" r="3604" b="51244"/>
          <a:stretch/>
        </p:blipFill>
        <p:spPr>
          <a:xfrm>
            <a:off x="4092899" y="274372"/>
            <a:ext cx="3406206" cy="258137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74279AA-A4F2-4EEF-9682-27110D50AFB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171" t="2340" r="3150" b="52659"/>
          <a:stretch/>
        </p:blipFill>
        <p:spPr>
          <a:xfrm>
            <a:off x="6942229" y="2398410"/>
            <a:ext cx="3000242" cy="21258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18BCA2-553F-426B-98E6-22C00C98F5B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1798476" cy="170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02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1B06B3-9BA6-4B52-BD77-BE899434D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5748" y="309488"/>
            <a:ext cx="7804052" cy="725301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Кадровое обеспечение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806C37-E24B-4B17-9FDF-FD5C39FEB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3349" y="3429000"/>
            <a:ext cx="3997568" cy="3516097"/>
          </a:xfrm>
        </p:spPr>
        <p:txBody>
          <a:bodyPr>
            <a:normAutofit/>
          </a:bodyPr>
          <a:lstStyle/>
          <a:p>
            <a:r>
              <a:rPr lang="ru-RU" sz="2400" dirty="0"/>
              <a:t>24 человека (100%) прошли переподготовку и повышение квалификации</a:t>
            </a: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4CCA820A-3362-4F23-B035-C01B2F2C71E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61605166"/>
              </p:ext>
            </p:extLst>
          </p:nvPr>
        </p:nvGraphicFramePr>
        <p:xfrm>
          <a:off x="516235" y="1700930"/>
          <a:ext cx="6256421" cy="50854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58A5FEC-F2B4-4077-9BEA-EC611463C3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98476" cy="1700931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2CFFF2A-C490-4D38-843A-23DCAEC05092}"/>
              </a:ext>
            </a:extLst>
          </p:cNvPr>
          <p:cNvSpPr/>
          <p:nvPr/>
        </p:nvSpPr>
        <p:spPr>
          <a:xfrm>
            <a:off x="5927774" y="2128652"/>
            <a:ext cx="41710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000"/>
              </a:spcBef>
              <a:buClr>
                <a:srgbClr val="F0A22E"/>
              </a:buClr>
              <a:buSzPct val="80000"/>
            </a:pP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Техникум на 100% укомплектован педагогами</a:t>
            </a:r>
          </a:p>
        </p:txBody>
      </p:sp>
    </p:spTree>
    <p:extLst>
      <p:ext uri="{BB962C8B-B14F-4D97-AF65-F5344CB8AC3E}">
        <p14:creationId xmlns:p14="http://schemas.microsoft.com/office/powerpoint/2010/main" val="37251206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1B06B3-9BA6-4B52-BD77-BE899434D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5236" y="241857"/>
            <a:ext cx="8026185" cy="10570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заработная плата педагогических работников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806C37-E24B-4B17-9FDF-FD5C39FEB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42828" y="1802904"/>
            <a:ext cx="3644158" cy="3485178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Соотношение доли оплаты труда</a:t>
            </a:r>
          </a:p>
        </p:txBody>
      </p:sp>
      <p:graphicFrame>
        <p:nvGraphicFramePr>
          <p:cNvPr id="7" name="Диаграмма 3">
            <a:extLst>
              <a:ext uri="{FF2B5EF4-FFF2-40B4-BE49-F238E27FC236}">
                <a16:creationId xmlns:a16="http://schemas.microsoft.com/office/drawing/2014/main" id="{1C8BD471-864F-4887-A073-60146D0F9A2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8818961"/>
              </p:ext>
            </p:extLst>
          </p:nvPr>
        </p:nvGraphicFramePr>
        <p:xfrm>
          <a:off x="3223712" y="1298867"/>
          <a:ext cx="6748075" cy="5759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CC867EC5-E180-40B9-80ED-F9D55A8C7A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02454687"/>
              </p:ext>
            </p:extLst>
          </p:nvPr>
        </p:nvGraphicFramePr>
        <p:xfrm>
          <a:off x="-880948" y="2512573"/>
          <a:ext cx="4822361" cy="3485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7B6460-349C-4D94-B34D-B13BFB313E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798476" cy="170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3807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B174FF-1392-4861-B702-FB131FC7E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2160" y="298963"/>
            <a:ext cx="8596668" cy="669667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Доход от внебюджетной деятельности</a:t>
            </a:r>
            <a:endParaRPr lang="ru-RU" dirty="0"/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EE132242-8670-4A1A-B392-715F2AA6C3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9967889"/>
              </p:ext>
            </p:extLst>
          </p:nvPr>
        </p:nvGraphicFramePr>
        <p:xfrm>
          <a:off x="5790494" y="2169171"/>
          <a:ext cx="5092506" cy="46888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5E3FC00-9DA8-4D90-A66C-635AB57270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98476" cy="170093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31F16F3-74A8-4D7D-8A15-4EAAC841828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37508" y="930732"/>
            <a:ext cx="2525711" cy="1540398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D3CDEDB-9F5E-4739-AF43-15781CED8153}"/>
              </a:ext>
            </a:extLst>
          </p:cNvPr>
          <p:cNvSpPr/>
          <p:nvPr/>
        </p:nvSpPr>
        <p:spPr>
          <a:xfrm>
            <a:off x="7437508" y="1528359"/>
            <a:ext cx="17984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Увеличение на 21,42%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1BD7CC09-F8EB-4A8B-8710-719802F5EF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6634371"/>
              </p:ext>
            </p:extLst>
          </p:nvPr>
        </p:nvGraphicFramePr>
        <p:xfrm>
          <a:off x="819515" y="968630"/>
          <a:ext cx="6279562" cy="58721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2667966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6557C0-C5B2-45C7-9803-AC23D7728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4099" y="365760"/>
            <a:ext cx="8543801" cy="1347549"/>
          </a:xfrm>
        </p:spPr>
        <p:txBody>
          <a:bodyPr>
            <a:normAutofit/>
          </a:bodyPr>
          <a:lstStyle/>
          <a:p>
            <a:r>
              <a:rPr lang="ru-RU" sz="2800" dirty="0"/>
              <a:t>Информационно-образовательные ресурсы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1DB6A2-1837-4F78-833C-A5F4C6395C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8476" y="2232039"/>
            <a:ext cx="8203297" cy="3420082"/>
          </a:xfrm>
        </p:spPr>
        <p:txBody>
          <a:bodyPr>
            <a:normAutofit/>
          </a:bodyPr>
          <a:lstStyle/>
          <a:p>
            <a:r>
              <a:rPr lang="ru-RU" sz="2400" dirty="0"/>
              <a:t>Студенты обеспечены информационно-образовательным ресурсом-электронной библиотекой ЭБС </a:t>
            </a:r>
            <a:r>
              <a:rPr lang="en-US" sz="2400" dirty="0"/>
              <a:t>IPR BOOKS</a:t>
            </a:r>
            <a:endParaRPr lang="ru-RU" sz="2400" dirty="0"/>
          </a:p>
          <a:p>
            <a:r>
              <a:rPr lang="ru-RU" sz="2400" dirty="0"/>
              <a:t>Обеспеченность учебниками общеобразовательного цикла- 100%; общепрофессионального и профессионального – 100%</a:t>
            </a:r>
          </a:p>
          <a:p>
            <a:r>
              <a:rPr lang="ru-RU" sz="2400" dirty="0"/>
              <a:t>Была закуплена электронно-библиотечная система «Лань»</a:t>
            </a:r>
          </a:p>
          <a:p>
            <a:endParaRPr lang="ru-RU" sz="2400" dirty="0"/>
          </a:p>
          <a:p>
            <a:endParaRPr lang="ru-RU" sz="2400" dirty="0"/>
          </a:p>
          <a:p>
            <a:endParaRPr lang="ru-RU" dirty="0"/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065B1EBF-CAB1-43FD-9B2B-9B53F05F5A1F}"/>
              </a:ext>
            </a:extLst>
          </p:cNvPr>
          <p:cNvGrpSpPr/>
          <p:nvPr/>
        </p:nvGrpSpPr>
        <p:grpSpPr>
          <a:xfrm>
            <a:off x="339987" y="2232039"/>
            <a:ext cx="1346304" cy="1320800"/>
            <a:chOff x="496784" y="2746188"/>
            <a:chExt cx="926672" cy="859611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430D6C85-73B8-415B-BC00-1AD8AC7C23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96784" y="2746188"/>
              <a:ext cx="926672" cy="859611"/>
            </a:xfrm>
            <a:prstGeom prst="rect">
              <a:avLst/>
            </a:prstGeom>
          </p:spPr>
        </p:pic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9D0CBD27-C789-4F39-882F-FF88A3F8FA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548604" y="2895175"/>
              <a:ext cx="823031" cy="506012"/>
            </a:xfrm>
            <a:prstGeom prst="rect">
              <a:avLst/>
            </a:prstGeom>
          </p:spPr>
        </p:pic>
      </p:grp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3428590-46A3-4B6C-BBC4-2D8B8ACDEB2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9986" y="3942080"/>
            <a:ext cx="1346304" cy="124887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E5BD3D7-42ED-4404-BB34-3C3A5D937E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2378"/>
            <a:ext cx="1798476" cy="170093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B19BDC6-637D-42CE-854F-77E77498A7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04601" y="1039534"/>
            <a:ext cx="4867735" cy="111957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53DF5AC-91A7-4BAD-B4D9-CF50437F5E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43361" y="5190955"/>
            <a:ext cx="2657473" cy="1561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7690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1B06B3-9BA6-4B52-BD77-BE899434D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8270" y="101780"/>
            <a:ext cx="6413436" cy="109127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материально-технической базы </a:t>
            </a:r>
          </a:p>
        </p:txBody>
      </p:sp>
      <p:sp>
        <p:nvSpPr>
          <p:cNvPr id="25" name="Объект 24">
            <a:extLst>
              <a:ext uri="{FF2B5EF4-FFF2-40B4-BE49-F238E27FC236}">
                <a16:creationId xmlns:a16="http://schemas.microsoft.com/office/drawing/2014/main" id="{4A860985-7AC7-45C8-A4AB-A76DD1CF1D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8476" y="1284944"/>
            <a:ext cx="7119930" cy="2492083"/>
          </a:xfrm>
        </p:spPr>
        <p:txBody>
          <a:bodyPr>
            <a:normAutofit fontScale="85000" lnSpcReduction="20000"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Произведён ремонт: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лаборатории «Лаборант химико-бактериологического анализа»;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двух учебных кабинетов;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кровли вивария;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ограждения;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модернизация системы видеонаблюдения.</a:t>
            </a:r>
          </a:p>
          <a:p>
            <a:endParaRPr lang="ru-RU" sz="11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F00AC67-3645-45B4-8CB1-53555A0F99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0480"/>
          <a:stretch/>
        </p:blipFill>
        <p:spPr>
          <a:xfrm>
            <a:off x="7216726" y="2059173"/>
            <a:ext cx="2320736" cy="1243974"/>
          </a:xfrm>
          <a:prstGeom prst="rect">
            <a:avLst/>
          </a:prstGeom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64A44A2-512A-4FC1-9C84-1292DB77AF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809"/>
          <a:stretch/>
        </p:blipFill>
        <p:spPr>
          <a:xfrm>
            <a:off x="1233024" y="3749300"/>
            <a:ext cx="2893978" cy="1973037"/>
          </a:xfrm>
          <a:prstGeom prst="rect">
            <a:avLst/>
          </a:prstGeom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C347599-C349-42A9-B9D7-A4F5ACE7A5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6328" r="4220" b="6228"/>
          <a:stretch/>
        </p:blipFill>
        <p:spPr>
          <a:xfrm>
            <a:off x="4295923" y="3719344"/>
            <a:ext cx="2048606" cy="2951228"/>
          </a:xfrm>
          <a:prstGeom prst="rect">
            <a:avLst/>
          </a:prstGeom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C30E4C9D-5FC7-4372-AF18-19ED8F82157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8" t="29006" r="13684" b="7171"/>
          <a:stretch/>
        </p:blipFill>
        <p:spPr>
          <a:xfrm>
            <a:off x="6513450" y="3699390"/>
            <a:ext cx="2884722" cy="1887501"/>
          </a:xfrm>
          <a:prstGeom prst="rect">
            <a:avLst/>
          </a:prstGeom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3C2E7E2-F01C-42C9-A195-F79F45CDA8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895"/>
            <a:ext cx="1798476" cy="170093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822142F-D536-4DD7-A348-22E31A790D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290" y="1802711"/>
            <a:ext cx="1621551" cy="553939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C6D9CA4-8F00-421C-806E-BA428F5C798C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955811" y="101780"/>
            <a:ext cx="1182727" cy="1091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793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1B06B3-9BA6-4B52-BD77-BE899434D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49" y="375368"/>
            <a:ext cx="9924236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 развития  ГБПОУ КК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«Венцы-Заря сельскохозяйственный техникум»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806C37-E24B-4B17-9FDF-FD5C39FEB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8476" y="2015263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Увеличение: </a:t>
            </a:r>
          </a:p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количества обучающихся;</a:t>
            </a:r>
          </a:p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доходов от внебюджетной деятельности; </a:t>
            </a:r>
          </a:p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количества образовательных программ;</a:t>
            </a:r>
          </a:p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материально-технической базы.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Повышение: </a:t>
            </a:r>
          </a:p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уровня взаимодействия с ЦОПП; </a:t>
            </a:r>
          </a:p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уровня трудоустройства выпускников;</a:t>
            </a:r>
          </a:p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уровня квалификации педагогических работников.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D7735C8-6261-42F3-BA98-D06100CF56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98476" cy="170093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2E1F30-FAAC-4883-8F48-1D15B38FB87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1851" y="2015263"/>
            <a:ext cx="1532206" cy="1413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056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F56298-72FB-4833-B252-7DE8C3F07F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4240336" y="4946759"/>
            <a:ext cx="12186039" cy="571569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03207AA-9508-4B30-8245-A93DC4647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flipV="1">
            <a:off x="-224221" y="-411982"/>
            <a:ext cx="3148291" cy="323069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21484F4-D981-4016-B953-B0772DBCF9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54987" y="1985907"/>
            <a:ext cx="2679421" cy="2541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955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3426BE8-7FD9-4016-8FE9-400D5D159E3B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963609" y="5187699"/>
            <a:ext cx="914479" cy="85961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000A536-3E0A-4590-ADEE-DC0810A067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8427"/>
            <a:ext cx="1800000" cy="170590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1B06B3-9BA6-4B52-BD77-BE899434D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115" y="9003"/>
            <a:ext cx="10869648" cy="132556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ГБПОУ КК 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«Венцы-Заря сельскохозяйственный техникум»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2022-2023гг. вел подготовку по следующим специальностям: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Объект 27">
            <a:extLst>
              <a:ext uri="{FF2B5EF4-FFF2-40B4-BE49-F238E27FC236}">
                <a16:creationId xmlns:a16="http://schemas.microsoft.com/office/drawing/2014/main" id="{3D2F9C02-DF72-4CDB-B833-037EA2B906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021" y="5253805"/>
            <a:ext cx="515414" cy="727399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3639AA6-0D30-4B54-9B68-0BDC3B451C72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58401" y="1922087"/>
            <a:ext cx="1030313" cy="957155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12ECF4D-17DB-4FA6-835C-F2044C11E946}"/>
              </a:ext>
            </a:extLst>
          </p:cNvPr>
          <p:cNvSpPr/>
          <p:nvPr/>
        </p:nvSpPr>
        <p:spPr>
          <a:xfrm>
            <a:off x="1174767" y="1632154"/>
            <a:ext cx="4650065" cy="5334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35.02.06 Технология производства и переработки сельскохозяйственной продукции;</a:t>
            </a:r>
          </a:p>
          <a:p>
            <a:pPr lvl="0">
              <a:spcBef>
                <a:spcPts val="1000"/>
              </a:spcBef>
            </a:pPr>
            <a:endParaRPr lang="ru-RU" sz="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1000"/>
              </a:spcBef>
            </a:pPr>
            <a:r>
              <a:rPr lang="ru-RU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35.02.08 Электрификация и автоматизация сельскохозяйственного производства;</a:t>
            </a:r>
          </a:p>
          <a:p>
            <a:pPr lvl="0">
              <a:spcBef>
                <a:spcPts val="1000"/>
              </a:spcBef>
            </a:pPr>
            <a:endParaRPr lang="ru-RU" sz="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1000"/>
              </a:spcBef>
            </a:pPr>
            <a:r>
              <a:rPr lang="ru-RU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36.02.01 Ветеринария;</a:t>
            </a:r>
          </a:p>
          <a:p>
            <a:pPr lvl="0">
              <a:spcBef>
                <a:spcPts val="1000"/>
              </a:spcBef>
            </a:pPr>
            <a:endParaRPr lang="ru-RU" sz="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1000"/>
              </a:spcBef>
            </a:pPr>
            <a:r>
              <a:rPr lang="ru-RU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38.02.01 Экономика и бухгалтерский учет (по отраслям)</a:t>
            </a:r>
          </a:p>
          <a:p>
            <a:pPr lvl="0">
              <a:spcBef>
                <a:spcPts val="1000"/>
              </a:spcBef>
            </a:pPr>
            <a:endParaRPr lang="ru-RU" sz="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1000"/>
              </a:spcBef>
            </a:pPr>
            <a:r>
              <a:rPr lang="ru-RU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Очная и заочная формы обучения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7B8C3B0-24F6-4BCC-97B6-577A69B3E4BA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6422" y="3149484"/>
            <a:ext cx="1030313" cy="957155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80EC057-5388-43ED-A356-5CE6A8D56DA8}"/>
              </a:ext>
            </a:extLst>
          </p:cNvPr>
          <p:cNvSpPr/>
          <p:nvPr/>
        </p:nvSpPr>
        <p:spPr>
          <a:xfrm>
            <a:off x="6479457" y="1358058"/>
            <a:ext cx="44048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Дополнительные программы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916C907-3BB6-43B8-AD16-8059E12BA2E8}"/>
              </a:ext>
            </a:extLst>
          </p:cNvPr>
          <p:cNvSpPr/>
          <p:nvPr/>
        </p:nvSpPr>
        <p:spPr>
          <a:xfrm>
            <a:off x="6924337" y="2389239"/>
            <a:ext cx="4290726" cy="4074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endParaRPr lang="ru-RU" sz="36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1С бухгалтерия</a:t>
            </a:r>
          </a:p>
          <a:p>
            <a:pPr lvl="0">
              <a:lnSpc>
                <a:spcPct val="90000"/>
              </a:lnSpc>
              <a:spcBef>
                <a:spcPts val="1000"/>
              </a:spcBef>
            </a:pP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Лаборант химико-бактериологического анализа</a:t>
            </a:r>
          </a:p>
          <a:p>
            <a:pPr lvl="0">
              <a:lnSpc>
                <a:spcPct val="90000"/>
              </a:lnSpc>
              <a:spcBef>
                <a:spcPts val="1000"/>
              </a:spcBef>
            </a:pPr>
            <a:endParaRPr lang="ru-RU" sz="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 по искусственному осеменению</a:t>
            </a:r>
          </a:p>
          <a:p>
            <a:pPr lvl="0">
              <a:lnSpc>
                <a:spcPct val="90000"/>
              </a:lnSpc>
              <a:spcBef>
                <a:spcPts val="1000"/>
              </a:spcBef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B9F3FE6-1383-46A3-8688-BFBA64ACB4AD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25508" y="1944192"/>
            <a:ext cx="902286" cy="89009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F7D05F5-BC4B-4052-94B0-A9C6FDB04A73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36833" y="3291770"/>
            <a:ext cx="701101" cy="66452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A358131-9DFB-4317-9109-DFB4925E2D0E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25866" y="4446943"/>
            <a:ext cx="1030313" cy="95715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73DFF299-0134-411B-B988-C0B104988A38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71883" y="4546068"/>
            <a:ext cx="719390" cy="713294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627C2FA3-9DF7-4ABF-B649-B07C2A35BB8C}"/>
              </a:ext>
            </a:extLst>
          </p:cNvPr>
          <p:cNvGrpSpPr/>
          <p:nvPr/>
        </p:nvGrpSpPr>
        <p:grpSpPr>
          <a:xfrm>
            <a:off x="13702" y="5502626"/>
            <a:ext cx="1335140" cy="957155"/>
            <a:chOff x="5988" y="5691858"/>
            <a:chExt cx="1335140" cy="957155"/>
          </a:xfrm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0CA2FC30-134D-4505-8FC6-7DA2665AA70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07279" y="5691858"/>
              <a:ext cx="1030313" cy="957155"/>
            </a:xfrm>
            <a:prstGeom prst="rect">
              <a:avLst/>
            </a:prstGeom>
          </p:spPr>
        </p:pic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id="{2A76F8FA-54D5-49FF-8787-3B3F02D2B83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5988" y="5845598"/>
              <a:ext cx="1335140" cy="701101"/>
            </a:xfrm>
            <a:prstGeom prst="rect">
              <a:avLst/>
            </a:prstGeom>
          </p:spPr>
        </p:pic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BDDE1870-5D22-4721-AEEF-FD66D6D503A4}"/>
              </a:ext>
            </a:extLst>
          </p:cNvPr>
          <p:cNvGrpSpPr/>
          <p:nvPr/>
        </p:nvGrpSpPr>
        <p:grpSpPr>
          <a:xfrm>
            <a:off x="5962885" y="2865013"/>
            <a:ext cx="914479" cy="853514"/>
            <a:chOff x="6903039" y="3977570"/>
            <a:chExt cx="914479" cy="853514"/>
          </a:xfrm>
        </p:grpSpPr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8E612951-9683-44A2-B55D-9BF817D1A68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903039" y="3977570"/>
              <a:ext cx="914479" cy="853514"/>
            </a:xfrm>
            <a:prstGeom prst="rect">
              <a:avLst/>
            </a:prstGeom>
          </p:spPr>
        </p:pic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99A65CD3-0B2A-427D-9A45-4BD5245EA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972254" y="4205074"/>
              <a:ext cx="776018" cy="382904"/>
            </a:xfrm>
            <a:prstGeom prst="rect">
              <a:avLst/>
            </a:prstGeom>
          </p:spPr>
        </p:pic>
      </p:grp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4998B32F-9C9A-4840-8C98-7B44143CEDED}"/>
              </a:ext>
            </a:extLst>
          </p:cNvPr>
          <p:cNvGrpSpPr/>
          <p:nvPr/>
        </p:nvGrpSpPr>
        <p:grpSpPr>
          <a:xfrm>
            <a:off x="5824833" y="4049201"/>
            <a:ext cx="1099504" cy="853514"/>
            <a:chOff x="6810512" y="4864337"/>
            <a:chExt cx="1099504" cy="853514"/>
          </a:xfrm>
        </p:grpSpPr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BBE8144-625B-4837-B64C-4438933A84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903039" y="4864337"/>
              <a:ext cx="914479" cy="853514"/>
            </a:xfrm>
            <a:prstGeom prst="rect">
              <a:avLst/>
            </a:prstGeom>
          </p:spPr>
        </p:pic>
        <p:pic>
          <p:nvPicPr>
            <p:cNvPr id="24" name="Рисунок 23">
              <a:extLst>
                <a:ext uri="{FF2B5EF4-FFF2-40B4-BE49-F238E27FC236}">
                  <a16:creationId xmlns:a16="http://schemas.microsoft.com/office/drawing/2014/main" id="{6FC4E07A-32D5-4006-AADC-D5BFBBECA5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810512" y="4950553"/>
              <a:ext cx="1099504" cy="6353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8830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DB14F58-59B3-4CB6-A4CD-5F04C574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115" y="9003"/>
            <a:ext cx="10869648" cy="132556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ГБПОУ КК 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«Венцы-Заря сельскохозяйственный техникум»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2023-2024гг. были открыты новые специальности: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B9FE12-9668-41BA-82CA-8DD508402D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8427"/>
            <a:ext cx="1800000" cy="1705909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FE1DC29-CF0E-4389-9D70-DDA545C56B71}"/>
              </a:ext>
            </a:extLst>
          </p:cNvPr>
          <p:cNvSpPr/>
          <p:nvPr/>
        </p:nvSpPr>
        <p:spPr>
          <a:xfrm>
            <a:off x="1495865" y="1967061"/>
            <a:ext cx="9200269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19.02.11 Технология продуктов питания из растительного сырья;</a:t>
            </a:r>
          </a:p>
          <a:p>
            <a:pPr lvl="0">
              <a:spcBef>
                <a:spcPts val="1000"/>
              </a:spcBef>
            </a:pPr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1000"/>
              </a:spcBef>
            </a:pPr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35.02.08 Электротехнические системы в агропромышленном комплексе (АПК);</a:t>
            </a:r>
          </a:p>
          <a:p>
            <a:pPr lvl="0">
              <a:spcBef>
                <a:spcPts val="1000"/>
              </a:spcBef>
            </a:pPr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1000"/>
              </a:spcBef>
            </a:pPr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36.02.03 Зоотехния;</a:t>
            </a:r>
          </a:p>
          <a:p>
            <a:pPr lvl="0">
              <a:spcBef>
                <a:spcPts val="1000"/>
              </a:spcBef>
            </a:pPr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1000"/>
              </a:spcBef>
            </a:pPr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Очная формы обучения</a:t>
            </a:r>
          </a:p>
        </p:txBody>
      </p:sp>
    </p:spTree>
    <p:extLst>
      <p:ext uri="{BB962C8B-B14F-4D97-AF65-F5344CB8AC3E}">
        <p14:creationId xmlns:p14="http://schemas.microsoft.com/office/powerpoint/2010/main" val="445288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000A536-3E0A-4590-ADEE-DC0810A067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97" y="7043"/>
            <a:ext cx="1800000" cy="1705909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F3806C37-E24B-4B17-9FDF-FD5C39FEB0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92467" y="103856"/>
            <a:ext cx="8386190" cy="23300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Контрольные цифры приема ежегодно выполняются на 100% по всем реализуемым в образовательной организации специальностям</a:t>
            </a:r>
          </a:p>
          <a:p>
            <a:endParaRPr lang="ru-RU" dirty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30DCFEB7-1604-42A7-946E-5EAFB38036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55821" y="5824025"/>
            <a:ext cx="3937763" cy="259843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на 2025 год -     605 человек</a:t>
            </a: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24F50991-FA86-44AD-9B04-8E83043607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6429627"/>
              </p:ext>
            </p:extLst>
          </p:nvPr>
        </p:nvGraphicFramePr>
        <p:xfrm>
          <a:off x="345709" y="2862819"/>
          <a:ext cx="4953987" cy="3669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8CC2DD7-14ED-4898-9A69-197276D4F21F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473687">
            <a:off x="7195319" y="1654484"/>
            <a:ext cx="1906320" cy="146880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05105FF-48D9-41EA-A64D-B475965E0D23}"/>
              </a:ext>
            </a:extLst>
          </p:cNvPr>
          <p:cNvSpPr/>
          <p:nvPr/>
        </p:nvSpPr>
        <p:spPr>
          <a:xfrm>
            <a:off x="969228" y="2089145"/>
            <a:ext cx="717925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 четыре года рост контингента составил -</a:t>
            </a:r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15%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6D4C70D-1140-4E1B-83E4-BDA7FA648CF8}"/>
              </a:ext>
            </a:extLst>
          </p:cNvPr>
          <p:cNvSpPr/>
          <p:nvPr/>
        </p:nvSpPr>
        <p:spPr>
          <a:xfrm>
            <a:off x="5442656" y="2923805"/>
            <a:ext cx="38937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Конкурс 1,4 человека на место</a:t>
            </a:r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71C27C9-1585-4491-9489-853987475F79}"/>
              </a:ext>
            </a:extLst>
          </p:cNvPr>
          <p:cNvSpPr/>
          <p:nvPr/>
        </p:nvSpPr>
        <p:spPr>
          <a:xfrm>
            <a:off x="5442656" y="3800560"/>
            <a:ext cx="36093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Средний балл аттестата – 3,8 балла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166F985-3766-4069-ABC3-30560F8C13C5}"/>
              </a:ext>
            </a:extLst>
          </p:cNvPr>
          <p:cNvSpPr/>
          <p:nvPr/>
        </p:nvSpPr>
        <p:spPr>
          <a:xfrm>
            <a:off x="5442656" y="4812292"/>
            <a:ext cx="38607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Целевое обучение -16 человек</a:t>
            </a:r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953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000A536-3E0A-4590-ADEE-DC0810A067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54" y="0"/>
            <a:ext cx="1800000" cy="170590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1B06B3-9BA6-4B52-BD77-BE899434D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28232" y="12449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Независимая оценка качества образования</a:t>
            </a:r>
          </a:p>
        </p:txBody>
      </p:sp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F51B3CF4-5427-4B02-A492-9B68142A91D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536" y="3439282"/>
            <a:ext cx="2252858" cy="3188085"/>
          </a:xfrm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30DCFEB7-1604-42A7-946E-5EAFB38036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551043" y="787280"/>
            <a:ext cx="6138857" cy="1989221"/>
          </a:xfrm>
        </p:spPr>
        <p:txBody>
          <a:bodyPr>
            <a:normAutofit fontScale="92500"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совершенствования системы контроля качества образования заключён договор с Научно-исследовательским институтом мониторинга контроля качества образования г. Йошкар-Ола. </a:t>
            </a: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24F50991-FA86-44AD-9B04-8E83043607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41043019"/>
              </p:ext>
            </p:extLst>
          </p:nvPr>
        </p:nvGraphicFramePr>
        <p:xfrm>
          <a:off x="326962" y="2314386"/>
          <a:ext cx="3823660" cy="4476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654B7A7-0084-460B-9775-A01EA06B869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472" y="2562287"/>
            <a:ext cx="2684604" cy="3799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613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000A536-3E0A-4590-ADEE-DC0810A067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800000" cy="170591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1B06B3-9BA6-4B52-BD77-BE899434D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0135"/>
            <a:ext cx="8138160" cy="161530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Техникум является сертифицированной площадкой для проведения демонстрационного экзамена по компетенциям: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6FFB4B47-0AC2-40D4-9971-0820F559E82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938" y="1852691"/>
            <a:ext cx="1997241" cy="2662990"/>
          </a:xfrm>
          <a:ln>
            <a:noFill/>
          </a:ln>
          <a:effectLst>
            <a:reflection blurRad="6350" stA="50000" endA="300" endPos="90000" dir="5400000" sy="-100000" algn="bl" rotWithShape="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3DDF1C2-B348-48D6-B81A-6E545D526CA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1989" t="2928" b="6406"/>
          <a:stretch/>
        </p:blipFill>
        <p:spPr>
          <a:xfrm>
            <a:off x="3887875" y="1854780"/>
            <a:ext cx="3952897" cy="2662991"/>
          </a:xfrm>
          <a:prstGeom prst="rect">
            <a:avLst/>
          </a:prstGeom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9531FC9-7C79-49EF-9D3C-9DC38036F7C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8999"/>
          <a:stretch/>
        </p:blipFill>
        <p:spPr>
          <a:xfrm>
            <a:off x="113061" y="1856045"/>
            <a:ext cx="1835055" cy="2662991"/>
          </a:xfrm>
          <a:prstGeom prst="rect">
            <a:avLst/>
          </a:prstGeom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9BA8376-4B48-450E-9723-06FBE3CE4F7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24854" y="1868928"/>
            <a:ext cx="1786283" cy="2383743"/>
          </a:xfrm>
          <a:prstGeom prst="rect">
            <a:avLst/>
          </a:prstGeom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</p:pic>
      <p:sp>
        <p:nvSpPr>
          <p:cNvPr id="16" name="Объект 2">
            <a:extLst>
              <a:ext uri="{FF2B5EF4-FFF2-40B4-BE49-F238E27FC236}">
                <a16:creationId xmlns:a16="http://schemas.microsoft.com/office/drawing/2014/main" id="{E01BF3AF-6C2C-407B-92AF-0EFE3FFBFB09}"/>
              </a:ext>
            </a:extLst>
          </p:cNvPr>
          <p:cNvSpPr txBox="1">
            <a:spLocks/>
          </p:cNvSpPr>
          <p:nvPr/>
        </p:nvSpPr>
        <p:spPr>
          <a:xfrm>
            <a:off x="7252189" y="6051216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4">
            <a:extLst>
              <a:ext uri="{FF2B5EF4-FFF2-40B4-BE49-F238E27FC236}">
                <a16:creationId xmlns:a16="http://schemas.microsoft.com/office/drawing/2014/main" id="{96C51329-A70A-43AC-A622-DEC5C7A41C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513179"/>
              </p:ext>
            </p:extLst>
          </p:nvPr>
        </p:nvGraphicFramePr>
        <p:xfrm>
          <a:off x="841825" y="5691797"/>
          <a:ext cx="6410364" cy="10542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5182">
                  <a:extLst>
                    <a:ext uri="{9D8B030D-6E8A-4147-A177-3AD203B41FA5}">
                      <a16:colId xmlns:a16="http://schemas.microsoft.com/office/drawing/2014/main" val="83582777"/>
                    </a:ext>
                  </a:extLst>
                </a:gridCol>
                <a:gridCol w="3205182">
                  <a:extLst>
                    <a:ext uri="{9D8B030D-6E8A-4147-A177-3AD203B41FA5}">
                      <a16:colId xmlns:a16="http://schemas.microsoft.com/office/drawing/2014/main" val="2926038210"/>
                    </a:ext>
                  </a:extLst>
                </a:gridCol>
              </a:tblGrid>
              <a:tr h="105426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20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</a:rPr>
                        <a:t>Ветеринария</a:t>
                      </a:r>
                      <a:endParaRPr kumimoji="0" 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</a:rPr>
                        <a:t>Бухгалтерский учет, анализ и  аудит</a:t>
                      </a:r>
                      <a:endParaRPr kumimoji="0" 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9046247"/>
                  </a:ext>
                </a:extLst>
              </a:tr>
            </a:tbl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02735DF-FFBA-493B-8026-8D85879BED3F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935584" y="4653955"/>
            <a:ext cx="1030313" cy="95715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3BE965-80B2-4B2F-9528-F4D1B9B8FA4F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043577" y="4626206"/>
            <a:ext cx="1335140" cy="957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701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526599-6FD8-9E77-D613-4465D951C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665" y="89807"/>
            <a:ext cx="8157177" cy="726831"/>
          </a:xfrm>
        </p:spPr>
        <p:txBody>
          <a:bodyPr>
            <a:normAutofit/>
          </a:bodyPr>
          <a:lstStyle/>
          <a:p>
            <a:r>
              <a:rPr lang="ru-RU" sz="2800" b="1" dirty="0"/>
              <a:t>Трудоустройство выпускников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FD1631F-9660-3731-E84D-85DA409341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37C0C839-224B-5C86-51A7-8614FFCE34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1471253"/>
              </p:ext>
            </p:extLst>
          </p:nvPr>
        </p:nvGraphicFramePr>
        <p:xfrm>
          <a:off x="5547360" y="453222"/>
          <a:ext cx="4999104" cy="6404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B207D6AE-FC10-67A7-EA3B-29D1B55942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1997912"/>
              </p:ext>
            </p:extLst>
          </p:nvPr>
        </p:nvGraphicFramePr>
        <p:xfrm>
          <a:off x="0" y="935292"/>
          <a:ext cx="5547360" cy="6408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72CA100-4E84-4498-BBE2-C420440058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92" y="0"/>
            <a:ext cx="1798476" cy="170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851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Овал 20">
            <a:extLst>
              <a:ext uri="{FF2B5EF4-FFF2-40B4-BE49-F238E27FC236}">
                <a16:creationId xmlns:a16="http://schemas.microsoft.com/office/drawing/2014/main" id="{E5E77DB2-4297-46F6-8D4F-FF099713BCBA}"/>
              </a:ext>
            </a:extLst>
          </p:cNvPr>
          <p:cNvSpPr/>
          <p:nvPr/>
        </p:nvSpPr>
        <p:spPr>
          <a:xfrm>
            <a:off x="1874947" y="1325987"/>
            <a:ext cx="7821133" cy="7020269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1B06B3-9BA6-4B52-BD77-BE899434D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19520" y="122585"/>
            <a:ext cx="10515600" cy="727901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работодателями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6E15CE4-FFBF-4E47-B7B9-B1157F3048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3659" t="15220" r="23970" b="21896"/>
          <a:stretch/>
        </p:blipFill>
        <p:spPr>
          <a:xfrm>
            <a:off x="6877371" y="3138362"/>
            <a:ext cx="2216085" cy="1881214"/>
          </a:xfrm>
          <a:prstGeom prst="rect">
            <a:avLst/>
          </a:prstGeom>
        </p:spPr>
      </p:pic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05ED861B-65BD-4411-9469-854396DC96EA}"/>
              </a:ext>
            </a:extLst>
          </p:cNvPr>
          <p:cNvGrpSpPr/>
          <p:nvPr/>
        </p:nvGrpSpPr>
        <p:grpSpPr>
          <a:xfrm>
            <a:off x="6582101" y="5184963"/>
            <a:ext cx="2867686" cy="1213382"/>
            <a:chOff x="1477565" y="1092230"/>
            <a:chExt cx="3928624" cy="1456995"/>
          </a:xfrm>
        </p:grpSpPr>
        <p:sp>
          <p:nvSpPr>
            <p:cNvPr id="16" name="Овал 15">
              <a:extLst>
                <a:ext uri="{FF2B5EF4-FFF2-40B4-BE49-F238E27FC236}">
                  <a16:creationId xmlns:a16="http://schemas.microsoft.com/office/drawing/2014/main" id="{6286BA3A-390F-48D3-A2CE-1370EED0A421}"/>
                </a:ext>
              </a:extLst>
            </p:cNvPr>
            <p:cNvSpPr/>
            <p:nvPr/>
          </p:nvSpPr>
          <p:spPr>
            <a:xfrm>
              <a:off x="1477565" y="1251284"/>
              <a:ext cx="3928624" cy="1171074"/>
            </a:xfrm>
            <a:prstGeom prst="ellipse">
              <a:avLst/>
            </a:prstGeom>
            <a:solidFill>
              <a:schemeClr val="tx2">
                <a:lumMod val="60000"/>
                <a:lumOff val="4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1D3641B-0B94-4B7C-944E-C1401ED093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345" b="89805" l="1200" r="98600">
                          <a14:foregroundMark x1="7800" y1="40480" x2="7800" y2="40480"/>
                          <a14:foregroundMark x1="7533" y1="64018" x2="7533" y2="64018"/>
                          <a14:foregroundMark x1="20933" y1="35382" x2="20933" y2="35382"/>
                          <a14:foregroundMark x1="22133" y1="58471" x2="22133" y2="58471"/>
                          <a14:foregroundMark x1="28400" y1="46627" x2="28400" y2="46627"/>
                          <a14:foregroundMark x1="36800" y1="44228" x2="36800" y2="44228"/>
                          <a14:foregroundMark x1="45600" y1="47826" x2="45600" y2="47826"/>
                          <a14:foregroundMark x1="60267" y1="43328" x2="60267" y2="43328"/>
                          <a14:foregroundMark x1="65000" y1="50375" x2="65000" y2="50375"/>
                          <a14:foregroundMark x1="70867" y1="43628" x2="70867" y2="43628"/>
                          <a14:foregroundMark x1="77200" y1="44078" x2="77200" y2="44078"/>
                          <a14:foregroundMark x1="76400" y1="52624" x2="76600" y2="57271"/>
                          <a14:foregroundMark x1="76600" y1="49775" x2="76600" y2="47376"/>
                          <a14:foregroundMark x1="70067" y1="47376" x2="68600" y2="53973"/>
                          <a14:foregroundMark x1="82533" y1="46177" x2="82533" y2="56372"/>
                          <a14:foregroundMark x1="90800" y1="44678" x2="89733" y2="48876"/>
                          <a14:foregroundMark x1="21733" y1="37781" x2="21733" y2="42279"/>
                          <a14:foregroundMark x1="24200" y1="41079" x2="24067" y2="39130"/>
                          <a14:backgroundMark x1="71133" y1="50375" x2="71133" y2="5037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882074" y="1092230"/>
              <a:ext cx="3276600" cy="1456995"/>
            </a:xfrm>
            <a:prstGeom prst="rect">
              <a:avLst/>
            </a:prstGeom>
          </p:spPr>
        </p:pic>
      </p:grp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A3FAC4E-A56E-41E0-924E-96070C44E7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41" b="90899" l="0" r="100000">
                        <a14:foregroundMark x1="35132" y1="37566" x2="66772" y2="35661"/>
                        <a14:foregroundMark x1="38519" y1="67407" x2="38519" y2="67407"/>
                        <a14:foregroundMark x1="41587" y1="67725" x2="41587" y2="67725"/>
                        <a14:foregroundMark x1="61587" y1="68254" x2="61587" y2="68254"/>
                        <a14:foregroundMark x1="64444" y1="68995" x2="64444" y2="68995"/>
                        <a14:foregroundMark x1="52381" y1="70688" x2="52381" y2="70688"/>
                        <a14:foregroundMark x1="51429" y1="70159" x2="51429" y2="70159"/>
                        <a14:foregroundMark x1="53016" y1="71958" x2="53016" y2="7195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42552" y="792071"/>
            <a:ext cx="2036178" cy="203617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2DF5660-F94F-4FA7-98C5-9E69C8EBDD4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7464" l="2683" r="97805">
                        <a14:foregroundMark x1="19350" y1="19651" x2="19350" y2="19651"/>
                        <a14:foregroundMark x1="14797" y1="25911" x2="14797" y2="25911"/>
                        <a14:foregroundMark x1="9919" y1="32567" x2="9919" y2="32567"/>
                        <a14:foregroundMark x1="8780" y1="38431" x2="8780" y2="38431"/>
                        <a14:foregroundMark x1="7398" y1="52139" x2="7398" y2="52139"/>
                        <a14:foregroundMark x1="7805" y1="61252" x2="7805" y2="61252"/>
                        <a14:foregroundMark x1="10732" y1="65848" x2="10732" y2="65848"/>
                        <a14:foregroundMark x1="14228" y1="73851" x2="14228" y2="73851"/>
                        <a14:foregroundMark x1="18943" y1="78605" x2="18943" y2="78605"/>
                        <a14:foregroundMark x1="25203" y1="85103" x2="25203" y2="85103"/>
                        <a14:foregroundMark x1="29675" y1="86609" x2="29675" y2="86609"/>
                        <a14:foregroundMark x1="36911" y1="90174" x2="36911" y2="90174"/>
                        <a14:foregroundMark x1="44472" y1="90967" x2="44472" y2="90967"/>
                        <a14:foregroundMark x1="55610" y1="91759" x2="55610" y2="91759"/>
                        <a14:foregroundMark x1="63008" y1="90412" x2="63008" y2="90412"/>
                        <a14:foregroundMark x1="70488" y1="87559" x2="70488" y2="87559"/>
                        <a14:foregroundMark x1="80000" y1="20602" x2="80000" y2="20602"/>
                        <a14:foregroundMark x1="85122" y1="24723" x2="85122" y2="24723"/>
                        <a14:foregroundMark x1="90000" y1="32171" x2="90000" y2="32171"/>
                        <a14:foregroundMark x1="90976" y1="39223" x2="90976" y2="39223"/>
                        <a14:foregroundMark x1="93902" y1="46672" x2="93902" y2="46672"/>
                        <a14:foregroundMark x1="93659" y1="53487" x2="93659" y2="53487"/>
                        <a14:foregroundMark x1="90976" y1="61094" x2="90976" y2="61094"/>
                        <a14:foregroundMark x1="89431" y1="67353" x2="89431" y2="67353"/>
                        <a14:foregroundMark x1="86504" y1="73613" x2="86504" y2="73613"/>
                        <a14:foregroundMark x1="81951" y1="79556" x2="81951" y2="79556"/>
                        <a14:foregroundMark x1="50000" y1="93027" x2="50000" y2="93027"/>
                        <a14:backgroundMark x1="40813" y1="41918" x2="40813" y2="41918"/>
                      </a14:backgroundRemoval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00922" y="852193"/>
            <a:ext cx="1984548" cy="203617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4790C03-C4C2-47BA-AEE8-1EA270E0BF2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42315" y1="52130" x2="42315" y2="52130"/>
                        <a14:foregroundMark x1="50463" y1="39444" x2="50463" y2="39444"/>
                        <a14:foregroundMark x1="58056" y1="52778" x2="58056" y2="52778"/>
                        <a14:backgroundMark x1="51667" y1="45000" x2="51667" y2="45000"/>
                        <a14:backgroundMark x1="48889" y1="47593" x2="48889" y2="47593"/>
                      </a14:backgroundRemoval>
                    </a14:imgEffect>
                  </a14:imgLayer>
                </a14:imgProps>
              </a:ext>
            </a:extLst>
          </a:blip>
          <a:srcRect l="16343" t="17275" r="15070" b="19849"/>
          <a:stretch/>
        </p:blipFill>
        <p:spPr>
          <a:xfrm>
            <a:off x="619713" y="2837569"/>
            <a:ext cx="2221148" cy="203617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2E0C106-8D0B-4259-A07D-1B7CB1EDD10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149" y="3226436"/>
            <a:ext cx="3483561" cy="329462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A33BE07-F1E5-44F3-85DC-09B30DDF9E43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1779" y="5357736"/>
            <a:ext cx="2585548" cy="97544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6E37CE8-A099-46F8-964C-FAB3610611E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65350" y="5463220"/>
            <a:ext cx="1402202" cy="73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4429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000A536-3E0A-4590-ADEE-DC0810A067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12" y="34175"/>
            <a:ext cx="1800000" cy="170590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1B06B3-9BA6-4B52-BD77-BE899434D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8532" y="1022087"/>
            <a:ext cx="5243616" cy="810315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Молодые профессионалы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806C37-E24B-4B17-9FDF-FD5C39FEB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2407" y="2190760"/>
            <a:ext cx="5539972" cy="2476480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Призовое место в компетенции «Ветеринария»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Призовое место в компетенции «Охрана труда»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Призовое место в компетенции «Бухгалтерский учет»</a:t>
            </a:r>
          </a:p>
          <a:p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A3C3351-4526-49AF-B1D6-4A2B6836D3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2745" y="4667240"/>
            <a:ext cx="2438484" cy="1829673"/>
          </a:xfrm>
          <a:prstGeom prst="rect">
            <a:avLst/>
          </a:prstGeom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</p:pic>
      <p:sp>
        <p:nvSpPr>
          <p:cNvPr id="14" name="Объект 2">
            <a:extLst>
              <a:ext uri="{FF2B5EF4-FFF2-40B4-BE49-F238E27FC236}">
                <a16:creationId xmlns:a16="http://schemas.microsoft.com/office/drawing/2014/main" id="{84BFFE41-0EB2-4F62-96F0-DA08CE1EEF41}"/>
              </a:ext>
            </a:extLst>
          </p:cNvPr>
          <p:cNvSpPr txBox="1">
            <a:spLocks/>
          </p:cNvSpPr>
          <p:nvPr/>
        </p:nvSpPr>
        <p:spPr>
          <a:xfrm>
            <a:off x="1481892" y="171309"/>
            <a:ext cx="7073281" cy="1023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>
                <a:solidFill>
                  <a:schemeClr val="accent1"/>
                </a:solidFill>
              </a:rPr>
              <a:t>Заслуги в конкурсах и олимпиадах профессионального мастерства </a:t>
            </a: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E33ED23C-99CC-480F-89E0-F5B2886D7A6B}"/>
              </a:ext>
            </a:extLst>
          </p:cNvPr>
          <p:cNvSpPr txBox="1">
            <a:spLocks/>
          </p:cNvSpPr>
          <p:nvPr/>
        </p:nvSpPr>
        <p:spPr>
          <a:xfrm>
            <a:off x="141435" y="1732678"/>
            <a:ext cx="4486866" cy="10238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чемпионат «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Абилимпикс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18" name="Объект 2">
            <a:extLst>
              <a:ext uri="{FF2B5EF4-FFF2-40B4-BE49-F238E27FC236}">
                <a16:creationId xmlns:a16="http://schemas.microsoft.com/office/drawing/2014/main" id="{760449AD-1068-42F5-8D0C-D02B934A19F1}"/>
              </a:ext>
            </a:extLst>
          </p:cNvPr>
          <p:cNvSpPr txBox="1">
            <a:spLocks/>
          </p:cNvSpPr>
          <p:nvPr/>
        </p:nvSpPr>
        <p:spPr>
          <a:xfrm>
            <a:off x="40205" y="2723098"/>
            <a:ext cx="4908373" cy="1705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Призовое место в компетенции «Обработка текста»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место в региональном чемпионате, компетенция «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Бисероплетение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97CBB99-59FC-4F57-9BD4-AB638BC862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3085" y="4667240"/>
            <a:ext cx="2366702" cy="313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121760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6432</TotalTime>
  <Words>422</Words>
  <Application>Microsoft Office PowerPoint</Application>
  <PresentationFormat>Широкоэкранный</PresentationFormat>
  <Paragraphs>84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Times New Roman</vt:lpstr>
      <vt:lpstr>Trebuchet MS</vt:lpstr>
      <vt:lpstr>Wingdings 3</vt:lpstr>
      <vt:lpstr>Аспект</vt:lpstr>
      <vt:lpstr>Презентация PowerPoint</vt:lpstr>
      <vt:lpstr>ГБПОУ КК   «Венцы-Заря сельскохозяйственный техникум» в 2022-2023гг. вел подготовку по следующим специальностям:</vt:lpstr>
      <vt:lpstr>ГБПОУ КК   «Венцы-Заря сельскохозяйственный техникум» в 2023-2024гг. были открыты новые специальности:</vt:lpstr>
      <vt:lpstr>Презентация PowerPoint</vt:lpstr>
      <vt:lpstr>Независимая оценка качества образования</vt:lpstr>
      <vt:lpstr>Техникум является сертифицированной площадкой для проведения демонстрационного экзамена по компетенциям:</vt:lpstr>
      <vt:lpstr>Трудоустройство выпускников</vt:lpstr>
      <vt:lpstr>Взаимодействие с работодателями</vt:lpstr>
      <vt:lpstr>Молодые профессионалы</vt:lpstr>
      <vt:lpstr>Презентация PowerPoint</vt:lpstr>
      <vt:lpstr>Презентация PowerPoint</vt:lpstr>
      <vt:lpstr>Кадровое обеспечение</vt:lpstr>
      <vt:lpstr>Средняя заработная плата педагогических работников</vt:lpstr>
      <vt:lpstr>Доход от внебюджетной деятельности</vt:lpstr>
      <vt:lpstr>Информационно-образовательные ресурсы </vt:lpstr>
      <vt:lpstr>Обеспечение материально-технической базы </vt:lpstr>
      <vt:lpstr>Перспективы развития  ГБПОУ КК  «Венцы-Заря сельскохозяйственный техникум»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annavasilevna7@mail.ru</dc:creator>
  <cp:lastModifiedBy>Вячеслав</cp:lastModifiedBy>
  <cp:revision>210</cp:revision>
  <cp:lastPrinted>2021-09-24T03:54:57Z</cp:lastPrinted>
  <dcterms:created xsi:type="dcterms:W3CDTF">2021-09-21T20:01:27Z</dcterms:created>
  <dcterms:modified xsi:type="dcterms:W3CDTF">2024-07-19T04:49:46Z</dcterms:modified>
</cp:coreProperties>
</file>