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57.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3"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28ED54-9B3F-4DAC-A250-C857F4EA6982}" type="datetimeFigureOut">
              <a:rPr lang="ru-RU" smtClean="0"/>
              <a:t>07.07.2026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9380CF-E9C3-4869-9FA8-BC3060F9ADF8}" type="slidenum">
              <a:rPr lang="ru-RU" smtClean="0"/>
              <a:t>‹#›</a:t>
            </a:fld>
            <a:endParaRPr lang="ru-RU"/>
          </a:p>
        </p:txBody>
      </p:sp>
    </p:spTree>
    <p:extLst>
      <p:ext uri="{BB962C8B-B14F-4D97-AF65-F5344CB8AC3E}">
        <p14:creationId xmlns:p14="http://schemas.microsoft.com/office/powerpoint/2010/main" val="958512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59380CF-E9C3-4869-9FA8-BC3060F9ADF8}" type="slidenum">
              <a:rPr lang="ru-RU" smtClean="0"/>
              <a:t>4</a:t>
            </a:fld>
            <a:endParaRPr lang="ru-RU"/>
          </a:p>
        </p:txBody>
      </p:sp>
    </p:spTree>
    <p:extLst>
      <p:ext uri="{BB962C8B-B14F-4D97-AF65-F5344CB8AC3E}">
        <p14:creationId xmlns:p14="http://schemas.microsoft.com/office/powerpoint/2010/main" val="1154625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59380CF-E9C3-4869-9FA8-BC3060F9ADF8}" type="slidenum">
              <a:rPr lang="ru-RU" smtClean="0"/>
              <a:t>7</a:t>
            </a:fld>
            <a:endParaRPr lang="ru-RU"/>
          </a:p>
        </p:txBody>
      </p:sp>
    </p:spTree>
    <p:extLst>
      <p:ext uri="{BB962C8B-B14F-4D97-AF65-F5344CB8AC3E}">
        <p14:creationId xmlns:p14="http://schemas.microsoft.com/office/powerpoint/2010/main" val="2572519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59380CF-E9C3-4869-9FA8-BC3060F9ADF8}" type="slidenum">
              <a:rPr lang="ru-RU" smtClean="0"/>
              <a:t>13</a:t>
            </a:fld>
            <a:endParaRPr lang="ru-RU"/>
          </a:p>
        </p:txBody>
      </p:sp>
    </p:spTree>
    <p:extLst>
      <p:ext uri="{BB962C8B-B14F-4D97-AF65-F5344CB8AC3E}">
        <p14:creationId xmlns:p14="http://schemas.microsoft.com/office/powerpoint/2010/main" val="1555723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6C1E03E-CCE5-499C-9D04-CB4B644A016C}" type="datetimeFigureOut">
              <a:rPr lang="ru-RU" smtClean="0"/>
              <a:t>07.07.2026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3017258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6C1E03E-CCE5-499C-9D04-CB4B644A016C}" type="datetimeFigureOut">
              <a:rPr lang="ru-RU" smtClean="0"/>
              <a:t>07.07.2026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528483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6C1E03E-CCE5-499C-9D04-CB4B644A016C}" type="datetimeFigureOut">
              <a:rPr lang="ru-RU" smtClean="0"/>
              <a:t>07.07.2026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41833597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smtClean="0"/>
              <a:t>Образец текста</a:t>
            </a:r>
          </a:p>
        </p:txBody>
      </p:sp>
      <p:sp>
        <p:nvSpPr>
          <p:cNvPr id="4" name="Date Placeholder 3"/>
          <p:cNvSpPr>
            <a:spLocks noGrp="1"/>
          </p:cNvSpPr>
          <p:nvPr>
            <p:ph type="dt" sz="half" idx="10"/>
          </p:nvPr>
        </p:nvSpPr>
        <p:spPr/>
        <p:txBody>
          <a:bodyPr/>
          <a:lstStyle/>
          <a:p>
            <a:fld id="{E6C1E03E-CCE5-499C-9D04-CB4B644A016C}" type="datetimeFigureOut">
              <a:rPr lang="ru-RU" smtClean="0"/>
              <a:t>07.07.2026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424833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smtClean="0"/>
              <a:t>Образец текста</a:t>
            </a:r>
          </a:p>
        </p:txBody>
      </p:sp>
      <p:sp>
        <p:nvSpPr>
          <p:cNvPr id="4" name="Date Placeholder 3"/>
          <p:cNvSpPr>
            <a:spLocks noGrp="1"/>
          </p:cNvSpPr>
          <p:nvPr>
            <p:ph type="dt" sz="half" idx="10"/>
          </p:nvPr>
        </p:nvSpPr>
        <p:spPr/>
        <p:txBody>
          <a:bodyPr/>
          <a:lstStyle/>
          <a:p>
            <a:fld id="{E6C1E03E-CCE5-499C-9D04-CB4B644A016C}" type="datetimeFigureOut">
              <a:rPr lang="ru-RU" smtClean="0"/>
              <a:t>07.07.2026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859119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6C1E03E-CCE5-499C-9D04-CB4B644A016C}" type="datetimeFigureOut">
              <a:rPr lang="ru-RU" smtClean="0"/>
              <a:t>07.07.2026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2930544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6C1E03E-CCE5-499C-9D04-CB4B644A016C}" type="datetimeFigureOut">
              <a:rPr lang="ru-RU" smtClean="0"/>
              <a:t>07.07.2026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95206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6C1E03E-CCE5-499C-9D04-CB4B644A016C}" type="datetimeFigureOut">
              <a:rPr lang="ru-RU" smtClean="0"/>
              <a:t>07.07.2026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607599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6C1E03E-CCE5-499C-9D04-CB4B644A016C}" type="datetimeFigureOut">
              <a:rPr lang="ru-RU" smtClean="0"/>
              <a:t>07.07.2026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669467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6C1E03E-CCE5-499C-9D04-CB4B644A016C}" type="datetimeFigureOut">
              <a:rPr lang="ru-RU" smtClean="0"/>
              <a:t>07.07.2026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2226174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6C1E03E-CCE5-499C-9D04-CB4B644A016C}" type="datetimeFigureOut">
              <a:rPr lang="ru-RU" smtClean="0"/>
              <a:t>07.07.2026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3304986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6C1E03E-CCE5-499C-9D04-CB4B644A016C}" type="datetimeFigureOut">
              <a:rPr lang="ru-RU" smtClean="0"/>
              <a:t>07.07.2026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3799985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6C1E03E-CCE5-499C-9D04-CB4B644A016C}" type="datetimeFigureOut">
              <a:rPr lang="ru-RU" smtClean="0"/>
              <a:t>07.07.2026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71823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6C1E03E-CCE5-499C-9D04-CB4B644A016C}" type="datetimeFigureOut">
              <a:rPr lang="ru-RU" smtClean="0"/>
              <a:t>07.07.2026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2026798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C1E03E-CCE5-499C-9D04-CB4B644A016C}" type="datetimeFigureOut">
              <a:rPr lang="ru-RU" smtClean="0"/>
              <a:t>07.07.2026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3546124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6C1E03E-CCE5-499C-9D04-CB4B644A016C}" type="datetimeFigureOut">
              <a:rPr lang="ru-RU" smtClean="0"/>
              <a:t>07.07.2026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1086480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6399212" y="5883275"/>
            <a:ext cx="914400" cy="365125"/>
          </a:xfrm>
        </p:spPr>
        <p:txBody>
          <a:bodyPr/>
          <a:lstStyle/>
          <a:p>
            <a:fld id="{E6C1E03E-CCE5-499C-9D04-CB4B644A016C}" type="datetimeFigureOut">
              <a:rPr lang="ru-RU" smtClean="0"/>
              <a:t>07.07.2026</a:t>
            </a:fld>
            <a:endParaRPr lang="ru-RU"/>
          </a:p>
        </p:txBody>
      </p:sp>
      <p:sp>
        <p:nvSpPr>
          <p:cNvPr id="6" name="Footer Placeholder 5"/>
          <p:cNvSpPr>
            <a:spLocks noGrp="1"/>
          </p:cNvSpPr>
          <p:nvPr>
            <p:ph type="ftr" sz="quarter" idx="11"/>
          </p:nvPr>
        </p:nvSpPr>
        <p:spPr>
          <a:xfrm>
            <a:off x="1141412" y="5883275"/>
            <a:ext cx="5105400" cy="365125"/>
          </a:xfrm>
        </p:spPr>
        <p:txBody>
          <a:bodyPr/>
          <a:lstStyle/>
          <a:p>
            <a:endParaRPr lang="ru-RU"/>
          </a:p>
        </p:txBody>
      </p:sp>
      <p:sp>
        <p:nvSpPr>
          <p:cNvPr id="7" name="Slide Number Placeholder 6"/>
          <p:cNvSpPr>
            <a:spLocks noGrp="1"/>
          </p:cNvSpPr>
          <p:nvPr>
            <p:ph type="sldNum" sz="quarter" idx="12"/>
          </p:nvPr>
        </p:nvSpPr>
        <p:spPr>
          <a:xfrm>
            <a:off x="10742612" y="5883275"/>
            <a:ext cx="322567" cy="365125"/>
          </a:xfrm>
        </p:spPr>
        <p:txBody>
          <a:bodyPr/>
          <a:lstStyle/>
          <a:p>
            <a:fld id="{F2CA893D-3331-4ACB-BDC2-F98D44D3BA21}" type="slidenum">
              <a:rPr lang="ru-RU" smtClean="0"/>
              <a:t>‹#›</a:t>
            </a:fld>
            <a:endParaRPr lang="ru-RU"/>
          </a:p>
        </p:txBody>
      </p:sp>
    </p:spTree>
    <p:extLst>
      <p:ext uri="{BB962C8B-B14F-4D97-AF65-F5344CB8AC3E}">
        <p14:creationId xmlns:p14="http://schemas.microsoft.com/office/powerpoint/2010/main" val="4108792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E6C1E03E-CCE5-499C-9D04-CB4B644A016C}" type="datetimeFigureOut">
              <a:rPr lang="ru-RU" smtClean="0"/>
              <a:t>07.07.2026</a:t>
            </a:fld>
            <a:endParaRPr lang="ru-RU"/>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ru-RU"/>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F2CA893D-3331-4ACB-BDC2-F98D44D3BA21}" type="slidenum">
              <a:rPr lang="ru-RU" smtClean="0"/>
              <a:t>‹#›</a:t>
            </a:fld>
            <a:endParaRPr lang="ru-RU"/>
          </a:p>
        </p:txBody>
      </p:sp>
    </p:spTree>
    <p:extLst>
      <p:ext uri="{BB962C8B-B14F-4D97-AF65-F5344CB8AC3E}">
        <p14:creationId xmlns:p14="http://schemas.microsoft.com/office/powerpoint/2010/main" val="210183427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40.jpg"/><Relationship Id="rId3" Type="http://schemas.openxmlformats.org/officeDocument/2006/relationships/hyperlink" Target="http://danbetonplus.ru/" TargetMode="External"/><Relationship Id="rId7" Type="http://schemas.openxmlformats.org/officeDocument/2006/relationships/image" Target="../media/image39.jpg"/><Relationship Id="rId2" Type="http://schemas.openxmlformats.org/officeDocument/2006/relationships/image" Target="../media/image36.jpg"/><Relationship Id="rId1" Type="http://schemas.openxmlformats.org/officeDocument/2006/relationships/slideLayout" Target="../slideLayouts/slideLayout7.xml"/><Relationship Id="rId6" Type="http://schemas.openxmlformats.org/officeDocument/2006/relationships/image" Target="../media/image38.jpg"/><Relationship Id="rId5" Type="http://schemas.openxmlformats.org/officeDocument/2006/relationships/image" Target="../media/image37.jpeg"/><Relationship Id="rId4" Type="http://schemas.openxmlformats.org/officeDocument/2006/relationships/hyperlink" Target="mailto:danbeton@yandex.ru"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hyperlink" Target="https://skkpp.ru/" TargetMode="External"/><Relationship Id="rId7" Type="http://schemas.openxmlformats.org/officeDocument/2006/relationships/image" Target="../media/image44.jp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hyperlink" Target="mailto:skkpp@mail.ru"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hyperlink" Target="mailto:skkpp@mail.ru" TargetMode="External"/><Relationship Id="rId3" Type="http://schemas.openxmlformats.org/officeDocument/2006/relationships/image" Target="../media/image47.jpeg"/><Relationship Id="rId7" Type="http://schemas.openxmlformats.org/officeDocument/2006/relationships/hyperlink" Target="https://skkpp.ru/"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48.jpg"/></Relationships>
</file>

<file path=ppt/slides/_rels/slide14.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hyperlink" Target="mailto:nppamr@mail.ru" TargetMode="External"/><Relationship Id="rId2" Type="http://schemas.openxmlformats.org/officeDocument/2006/relationships/image" Target="../media/image51.jpg"/><Relationship Id="rId1" Type="http://schemas.openxmlformats.org/officeDocument/2006/relationships/slideLayout" Target="../slideLayouts/slideLayout7.xml"/><Relationship Id="rId6" Type="http://schemas.openxmlformats.org/officeDocument/2006/relationships/hyperlink" Target="https://amr23.net/" TargetMode="External"/><Relationship Id="rId5" Type="http://schemas.openxmlformats.org/officeDocument/2006/relationships/image" Target="../media/image54.jfif"/><Relationship Id="rId4" Type="http://schemas.openxmlformats.org/officeDocument/2006/relationships/image" Target="../media/image53.jpeg"/></Relationships>
</file>

<file path=ppt/slides/_rels/slide1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g"/><Relationship Id="rId1" Type="http://schemas.openxmlformats.org/officeDocument/2006/relationships/slideLayout" Target="../slideLayouts/slideLayout7.xml"/><Relationship Id="rId6" Type="http://schemas.openxmlformats.org/officeDocument/2006/relationships/hyperlink" Target="mailto:info@patagro.ru" TargetMode="External"/><Relationship Id="rId5" Type="http://schemas.openxmlformats.org/officeDocument/2006/relationships/image" Target="../media/image58.jpeg"/><Relationship Id="rId4" Type="http://schemas.openxmlformats.org/officeDocument/2006/relationships/image" Target="../media/image57.jpg"/></Relationships>
</file>

<file path=ppt/slides/_rels/slide16.xml.rels><?xml version="1.0" encoding="UTF-8" standalone="yes"?>
<Relationships xmlns="http://schemas.openxmlformats.org/package/2006/relationships"><Relationship Id="rId3" Type="http://schemas.openxmlformats.org/officeDocument/2006/relationships/image" Target="../media/image60.jfif"/><Relationship Id="rId2" Type="http://schemas.openxmlformats.org/officeDocument/2006/relationships/image" Target="../media/image59.jp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jfif"/></Relationships>
</file>

<file path=ppt/slides/_rels/slide1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g"/><Relationship Id="rId1" Type="http://schemas.openxmlformats.org/officeDocument/2006/relationships/slideLayout" Target="../slideLayouts/slideLayout7.xml"/><Relationship Id="rId6" Type="http://schemas.openxmlformats.org/officeDocument/2006/relationships/hyperlink" Target="mailto:mail@kzg.ru" TargetMode="External"/><Relationship Id="rId5" Type="http://schemas.openxmlformats.org/officeDocument/2006/relationships/hyperlink" Target="https://www.kzg.ru/" TargetMode="External"/><Relationship Id="rId4" Type="http://schemas.openxmlformats.org/officeDocument/2006/relationships/image" Target="../media/image65.jpeg"/></Relationships>
</file>

<file path=ppt/slides/_rels/slide18.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7.jpeg"/><Relationship Id="rId7" Type="http://schemas.openxmlformats.org/officeDocument/2006/relationships/hyperlink" Target="mailto:mail@kzg.ru" TargetMode="External"/><Relationship Id="rId2" Type="http://schemas.openxmlformats.org/officeDocument/2006/relationships/image" Target="../media/image66.jpg"/><Relationship Id="rId1" Type="http://schemas.openxmlformats.org/officeDocument/2006/relationships/slideLayout" Target="../slideLayouts/slideLayout7.xml"/><Relationship Id="rId6" Type="http://schemas.openxmlformats.org/officeDocument/2006/relationships/hyperlink" Target="https://www.kzg.ru/" TargetMode="External"/><Relationship Id="rId5" Type="http://schemas.openxmlformats.org/officeDocument/2006/relationships/image" Target="../media/image69.jpeg"/><Relationship Id="rId4" Type="http://schemas.openxmlformats.org/officeDocument/2006/relationships/image" Target="../media/image68.jpeg"/><Relationship Id="rId9" Type="http://schemas.openxmlformats.org/officeDocument/2006/relationships/image" Target="../media/image71.jpg"/></Relationships>
</file>

<file path=ppt/slides/_rels/slide19.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hyperlink" Target="mailto:mpp.sale@yandex.ru" TargetMode="External"/><Relationship Id="rId7" Type="http://schemas.openxmlformats.org/officeDocument/2006/relationships/image" Target="../media/image75.jpeg"/><Relationship Id="rId2" Type="http://schemas.openxmlformats.org/officeDocument/2006/relationships/hyperlink" Target="https://meat23.ru/" TargetMode="External"/><Relationship Id="rId1" Type="http://schemas.openxmlformats.org/officeDocument/2006/relationships/slideLayout" Target="../slideLayouts/slideLayout7.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 Id="rId9" Type="http://schemas.openxmlformats.org/officeDocument/2006/relationships/image" Target="../media/image77.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hyperlink" Target="mailto:mpmyastorg@yandex.ru" TargetMode="External"/><Relationship Id="rId7" Type="http://schemas.openxmlformats.org/officeDocument/2006/relationships/image" Target="../media/image81.jpeg"/><Relationship Id="rId2" Type="http://schemas.openxmlformats.org/officeDocument/2006/relationships/hyperlink" Target="https://mpmyastorg.ru/" TargetMode="External"/><Relationship Id="rId1" Type="http://schemas.openxmlformats.org/officeDocument/2006/relationships/slideLayout" Target="../slideLayouts/slideLayout7.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 Id="rId9" Type="http://schemas.openxmlformats.org/officeDocument/2006/relationships/image" Target="../media/image83.jpeg"/></Relationships>
</file>

<file path=ppt/slides/_rels/slide21.xml.rels><?xml version="1.0" encoding="UTF-8" standalone="yes"?>
<Relationships xmlns="http://schemas.openxmlformats.org/package/2006/relationships"><Relationship Id="rId3" Type="http://schemas.openxmlformats.org/officeDocument/2006/relationships/hyperlink" Target="mailto:polarbear@polarbear.ru" TargetMode="External"/><Relationship Id="rId7" Type="http://schemas.openxmlformats.org/officeDocument/2006/relationships/image" Target="../media/image88.jpeg"/><Relationship Id="rId2" Type="http://schemas.openxmlformats.org/officeDocument/2006/relationships/image" Target="../media/image84.jpeg"/><Relationship Id="rId1" Type="http://schemas.openxmlformats.org/officeDocument/2006/relationships/slideLayout" Target="../slideLayouts/slideLayout7.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mailto:apskg@apskg.ru" TargetMode="External"/><Relationship Id="rId5" Type="http://schemas.openxmlformats.org/officeDocument/2006/relationships/hyperlink" Target="http://apskg.ru/" TargetMode="Externa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8" Type="http://schemas.openxmlformats.org/officeDocument/2006/relationships/hyperlink" Target="http://www.beteltrans.ru/" TargetMode="External"/><Relationship Id="rId3" Type="http://schemas.openxmlformats.org/officeDocument/2006/relationships/image" Target="../media/image13.jfif"/><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hyperlink" Target="mailto:kavkaz@beteltrans.ru"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hyperlink" Target="mailto:silikat93@mail.ru" TargetMode="Externa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hyperlink" Target="https://oaosilikat.ru/" TargetMode="External"/><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8" Type="http://schemas.openxmlformats.org/officeDocument/2006/relationships/hyperlink" Target="mailto:reception@blok-gbi.ru" TargetMode="External"/><Relationship Id="rId3" Type="http://schemas.openxmlformats.org/officeDocument/2006/relationships/image" Target="../media/image22.png"/><Relationship Id="rId7" Type="http://schemas.openxmlformats.org/officeDocument/2006/relationships/hyperlink" Target="http://www.blok-gbi.ru/"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5.jfif"/><Relationship Id="rId5" Type="http://schemas.openxmlformats.org/officeDocument/2006/relationships/image" Target="../media/image24.jpg"/><Relationship Id="rId4" Type="http://schemas.openxmlformats.org/officeDocument/2006/relationships/image" Target="../media/image23.jfif"/></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hyperlink" Target="http://www.zaogbi.ru/" TargetMode="External"/><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9.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hyperlink" Target="http://www.ksmk.ru/" TargetMode="External"/><Relationship Id="rId7" Type="http://schemas.openxmlformats.org/officeDocument/2006/relationships/image" Target="../media/image34.jpe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hyperlink" Target="mailto:ksmk-region@v-k-b.r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 name="Заголовок 1"/>
          <p:cNvSpPr>
            <a:spLocks noGrp="1"/>
          </p:cNvSpPr>
          <p:nvPr>
            <p:ph type="ctrTitle"/>
          </p:nvPr>
        </p:nvSpPr>
        <p:spPr>
          <a:xfrm>
            <a:off x="2008284" y="1416616"/>
            <a:ext cx="7899381" cy="1997015"/>
          </a:xfrm>
        </p:spPr>
        <p:txBody>
          <a:bodyPr>
            <a:normAutofit/>
          </a:bodyPr>
          <a:lstStyle/>
          <a:p>
            <a:pPr algn="ctr"/>
            <a:r>
              <a:rPr lang="ru-RU" sz="2800" dirty="0" smtClean="0">
                <a:solidFill>
                  <a:srgbClr val="92D050"/>
                </a:solidFill>
                <a:latin typeface="Times New Roman" panose="02020603050405020304" pitchFamily="18" charset="0"/>
                <a:cs typeface="Times New Roman" panose="02020603050405020304" pitchFamily="18" charset="0"/>
              </a:rPr>
              <a:t>Каталог промышленной продукции </a:t>
            </a:r>
            <a:br>
              <a:rPr lang="ru-RU" sz="2800" dirty="0" smtClean="0">
                <a:solidFill>
                  <a:srgbClr val="92D050"/>
                </a:solidFill>
                <a:latin typeface="Times New Roman" panose="02020603050405020304" pitchFamily="18" charset="0"/>
                <a:cs typeface="Times New Roman" panose="02020603050405020304" pitchFamily="18" charset="0"/>
              </a:rPr>
            </a:br>
            <a:r>
              <a:rPr lang="ru-RU" sz="2800" dirty="0" smtClean="0">
                <a:solidFill>
                  <a:srgbClr val="92D050"/>
                </a:solidFill>
                <a:latin typeface="Times New Roman" panose="02020603050405020304" pitchFamily="18" charset="0"/>
                <a:cs typeface="Times New Roman" panose="02020603050405020304" pitchFamily="18" charset="0"/>
              </a:rPr>
              <a:t>муниципального образования </a:t>
            </a:r>
            <a:r>
              <a:rPr lang="ru-RU" sz="2800" dirty="0" err="1" smtClean="0">
                <a:solidFill>
                  <a:srgbClr val="92D050"/>
                </a:solidFill>
                <a:latin typeface="Times New Roman" panose="02020603050405020304" pitchFamily="18" charset="0"/>
                <a:cs typeface="Times New Roman" panose="02020603050405020304" pitchFamily="18" charset="0"/>
              </a:rPr>
              <a:t>Гулькевичский</a:t>
            </a:r>
            <a:r>
              <a:rPr lang="ru-RU" sz="2800" dirty="0" smtClean="0">
                <a:solidFill>
                  <a:srgbClr val="92D050"/>
                </a:solidFill>
                <a:latin typeface="Times New Roman" panose="02020603050405020304" pitchFamily="18" charset="0"/>
                <a:cs typeface="Times New Roman" panose="02020603050405020304" pitchFamily="18" charset="0"/>
              </a:rPr>
              <a:t> район </a:t>
            </a:r>
            <a:endParaRPr lang="ru-RU" sz="2800" dirty="0">
              <a:solidFill>
                <a:srgbClr val="92D050"/>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155" y="4019637"/>
            <a:ext cx="2201174" cy="1238160"/>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16397" y="4019637"/>
            <a:ext cx="2087187" cy="1233850"/>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86547" y="4019637"/>
            <a:ext cx="2087187" cy="1233850"/>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17652" y="4019637"/>
            <a:ext cx="2087187" cy="1233850"/>
          </a:xfrm>
          <a:prstGeom prst="rect">
            <a:avLst/>
          </a:prstGeom>
        </p:spPr>
      </p:pic>
      <p:sp>
        <p:nvSpPr>
          <p:cNvPr id="3" name="TextBox 2"/>
          <p:cNvSpPr txBox="1"/>
          <p:nvPr/>
        </p:nvSpPr>
        <p:spPr>
          <a:xfrm>
            <a:off x="5072331" y="3338725"/>
            <a:ext cx="1328469" cy="584775"/>
          </a:xfrm>
          <a:prstGeom prst="rect">
            <a:avLst/>
          </a:prstGeom>
          <a:noFill/>
        </p:spPr>
        <p:txBody>
          <a:bodyPr wrap="square" rtlCol="0">
            <a:spAutoFit/>
          </a:bodyPr>
          <a:lstStyle/>
          <a:p>
            <a:r>
              <a:rPr lang="ru-RU" sz="3200" dirty="0" smtClean="0">
                <a:solidFill>
                  <a:schemeClr val="accent3">
                    <a:lumMod val="75000"/>
                  </a:schemeClr>
                </a:solidFill>
                <a:latin typeface="Verdana" panose="020B0604030504040204" pitchFamily="34" charset="0"/>
                <a:ea typeface="Verdana" panose="020B0604030504040204" pitchFamily="34" charset="0"/>
              </a:rPr>
              <a:t>2026</a:t>
            </a:r>
            <a:endParaRPr lang="ru-RU" sz="3200" dirty="0">
              <a:solidFill>
                <a:schemeClr val="accent3">
                  <a:lumMod val="7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899935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77868" y="331874"/>
            <a:ext cx="4418197" cy="461665"/>
          </a:xfrm>
          <a:prstGeom prst="rect">
            <a:avLst/>
          </a:prstGeom>
          <a:noFill/>
        </p:spPr>
        <p:txBody>
          <a:bodyPr wrap="none" rtlCol="0">
            <a:spAutoFit/>
          </a:bodyPr>
          <a:lstStyle/>
          <a:p>
            <a:r>
              <a:rPr lang="ru-RU" sz="2400" b="1" spc="110" dirty="0">
                <a:latin typeface="Verdana" panose="020B0604030504040204" pitchFamily="34" charset="0"/>
                <a:ea typeface="Verdana" panose="020B0604030504040204" pitchFamily="34" charset="0"/>
              </a:rPr>
              <a:t>ООО</a:t>
            </a:r>
            <a:r>
              <a:rPr lang="ru-RU" sz="2400" b="1" spc="10" dirty="0">
                <a:latin typeface="Verdana" panose="020B0604030504040204" pitchFamily="34" charset="0"/>
                <a:ea typeface="Verdana" panose="020B0604030504040204" pitchFamily="34" charset="0"/>
              </a:rPr>
              <a:t> </a:t>
            </a:r>
            <a:r>
              <a:rPr lang="ru-RU" sz="2400" b="1" spc="-95" dirty="0">
                <a:latin typeface="Verdana" panose="020B0604030504040204" pitchFamily="34" charset="0"/>
                <a:ea typeface="Verdana" panose="020B0604030504040204" pitchFamily="34" charset="0"/>
              </a:rPr>
              <a:t>«Дан-</a:t>
            </a:r>
            <a:r>
              <a:rPr lang="ru-RU" sz="2400" b="1" spc="-45" dirty="0">
                <a:latin typeface="Verdana" panose="020B0604030504040204" pitchFamily="34" charset="0"/>
                <a:ea typeface="Verdana" panose="020B0604030504040204" pitchFamily="34" charset="0"/>
              </a:rPr>
              <a:t>Бетон</a:t>
            </a:r>
            <a:r>
              <a:rPr lang="ru-RU" sz="2400" b="1" spc="-65" dirty="0">
                <a:latin typeface="Verdana" panose="020B0604030504040204" pitchFamily="34" charset="0"/>
                <a:ea typeface="Verdana" panose="020B0604030504040204" pitchFamily="34" charset="0"/>
              </a:rPr>
              <a:t> </a:t>
            </a:r>
            <a:r>
              <a:rPr lang="ru-RU" sz="2400" b="1" spc="-105" dirty="0">
                <a:latin typeface="Verdana" panose="020B0604030504040204" pitchFamily="34" charset="0"/>
                <a:ea typeface="Verdana" panose="020B0604030504040204" pitchFamily="34" charset="0"/>
              </a:rPr>
              <a:t>Плюс»</a:t>
            </a:r>
            <a:endParaRPr lang="ru-RU" sz="2400" b="1" dirty="0">
              <a:latin typeface="Verdana" panose="020B0604030504040204" pitchFamily="34" charset="0"/>
              <a:ea typeface="Verdana" panose="020B060403050404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3423" y="0"/>
            <a:ext cx="2388577" cy="1125415"/>
          </a:xfrm>
          <a:prstGeom prst="rect">
            <a:avLst/>
          </a:prstGeom>
        </p:spPr>
      </p:pic>
      <p:sp>
        <p:nvSpPr>
          <p:cNvPr id="4" name="TextBox 3"/>
          <p:cNvSpPr txBox="1"/>
          <p:nvPr/>
        </p:nvSpPr>
        <p:spPr>
          <a:xfrm>
            <a:off x="9803423" y="1213338"/>
            <a:ext cx="2388577" cy="1554272"/>
          </a:xfrm>
          <a:prstGeom prst="rect">
            <a:avLst/>
          </a:prstGeom>
          <a:noFill/>
        </p:spPr>
        <p:txBody>
          <a:bodyPr wrap="square" rtlCol="0">
            <a:spAutoFit/>
          </a:bodyPr>
          <a:lstStyle/>
          <a:p>
            <a:pPr algn="ctr">
              <a:lnSpc>
                <a:spcPct val="100000"/>
              </a:lnSpc>
              <a:spcBef>
                <a:spcPts val="105"/>
              </a:spcBef>
            </a:pPr>
            <a:r>
              <a:rPr lang="ru-RU" sz="1100" b="1" dirty="0">
                <a:solidFill>
                  <a:srgbClr val="FFFFFF"/>
                </a:solidFill>
                <a:latin typeface="Tahoma"/>
                <a:cs typeface="Tahoma"/>
              </a:rPr>
              <a:t>Адрес</a:t>
            </a:r>
            <a:r>
              <a:rPr lang="ru-RU" sz="1100" dirty="0">
                <a:solidFill>
                  <a:srgbClr val="FFFFFF"/>
                </a:solidFill>
                <a:latin typeface="Verdana"/>
                <a:cs typeface="Verdana"/>
              </a:rPr>
              <a:t>:</a:t>
            </a:r>
            <a:r>
              <a:rPr lang="ru-RU" sz="1100" spc="45" dirty="0">
                <a:solidFill>
                  <a:srgbClr val="FFFFFF"/>
                </a:solidFill>
                <a:latin typeface="Verdana"/>
                <a:cs typeface="Verdana"/>
              </a:rPr>
              <a:t> </a:t>
            </a:r>
            <a:r>
              <a:rPr lang="ru-RU" sz="1100" dirty="0">
                <a:solidFill>
                  <a:srgbClr val="FFFFFF"/>
                </a:solidFill>
                <a:latin typeface="Verdana"/>
                <a:cs typeface="Verdana"/>
              </a:rPr>
              <a:t>Краснодарский</a:t>
            </a:r>
            <a:r>
              <a:rPr lang="ru-RU" sz="1100" spc="55" dirty="0">
                <a:solidFill>
                  <a:srgbClr val="FFFFFF"/>
                </a:solidFill>
                <a:latin typeface="Verdana"/>
                <a:cs typeface="Verdana"/>
              </a:rPr>
              <a:t> </a:t>
            </a:r>
            <a:r>
              <a:rPr lang="ru-RU" sz="1100" spc="-20" dirty="0">
                <a:solidFill>
                  <a:srgbClr val="FFFFFF"/>
                </a:solidFill>
                <a:latin typeface="Verdana"/>
                <a:cs typeface="Verdana"/>
              </a:rPr>
              <a:t>край,</a:t>
            </a:r>
            <a:endParaRPr lang="ru-RU" sz="1100" dirty="0">
              <a:latin typeface="Verdana"/>
              <a:cs typeface="Verdana"/>
            </a:endParaRPr>
          </a:p>
          <a:p>
            <a:pPr marL="307975" marR="306705" algn="ctr">
              <a:lnSpc>
                <a:spcPct val="100000"/>
              </a:lnSpc>
            </a:pPr>
            <a:r>
              <a:rPr lang="ru-RU" sz="1100" spc="-65" dirty="0" err="1">
                <a:solidFill>
                  <a:srgbClr val="FFFFFF"/>
                </a:solidFill>
                <a:latin typeface="Verdana"/>
                <a:cs typeface="Verdana"/>
              </a:rPr>
              <a:t>Гулькевичский</a:t>
            </a:r>
            <a:r>
              <a:rPr lang="ru-RU" sz="1100" spc="-70" dirty="0">
                <a:solidFill>
                  <a:srgbClr val="FFFFFF"/>
                </a:solidFill>
                <a:latin typeface="Verdana"/>
                <a:cs typeface="Verdana"/>
              </a:rPr>
              <a:t> </a:t>
            </a:r>
            <a:r>
              <a:rPr lang="ru-RU" sz="1100" spc="-10" dirty="0">
                <a:solidFill>
                  <a:srgbClr val="FFFFFF"/>
                </a:solidFill>
                <a:latin typeface="Verdana"/>
                <a:cs typeface="Verdana"/>
              </a:rPr>
              <a:t>район, </a:t>
            </a:r>
            <a:r>
              <a:rPr lang="ru-RU" sz="1100" spc="-120" dirty="0">
                <a:solidFill>
                  <a:srgbClr val="FFFFFF"/>
                </a:solidFill>
                <a:latin typeface="Verdana"/>
                <a:cs typeface="Verdana"/>
              </a:rPr>
              <a:t>Г.</a:t>
            </a:r>
            <a:r>
              <a:rPr lang="ru-RU" sz="1100" spc="-80" dirty="0">
                <a:solidFill>
                  <a:srgbClr val="FFFFFF"/>
                </a:solidFill>
                <a:latin typeface="Verdana"/>
                <a:cs typeface="Verdana"/>
              </a:rPr>
              <a:t> </a:t>
            </a:r>
            <a:r>
              <a:rPr lang="ru-RU" sz="1100" spc="-10" dirty="0">
                <a:solidFill>
                  <a:srgbClr val="FFFFFF"/>
                </a:solidFill>
                <a:latin typeface="Verdana"/>
                <a:cs typeface="Verdana"/>
              </a:rPr>
              <a:t>Гулькевичи,</a:t>
            </a:r>
            <a:endParaRPr lang="ru-RU" sz="1100" dirty="0">
              <a:latin typeface="Verdana"/>
              <a:cs typeface="Verdana"/>
            </a:endParaRPr>
          </a:p>
          <a:p>
            <a:pPr marR="1270" algn="ctr">
              <a:lnSpc>
                <a:spcPct val="100000"/>
              </a:lnSpc>
            </a:pPr>
            <a:r>
              <a:rPr lang="ru-RU" sz="1100" dirty="0" err="1">
                <a:solidFill>
                  <a:srgbClr val="FFFFFF"/>
                </a:solidFill>
                <a:latin typeface="Verdana"/>
                <a:cs typeface="Verdana"/>
              </a:rPr>
              <a:t>Промзона</a:t>
            </a:r>
            <a:r>
              <a:rPr lang="ru-RU" sz="1100" dirty="0">
                <a:solidFill>
                  <a:srgbClr val="FFFFFF"/>
                </a:solidFill>
                <a:latin typeface="Verdana"/>
                <a:cs typeface="Verdana"/>
              </a:rPr>
              <a:t>,</a:t>
            </a:r>
            <a:r>
              <a:rPr lang="ru-RU" sz="1100" spc="-45" dirty="0">
                <a:solidFill>
                  <a:srgbClr val="FFFFFF"/>
                </a:solidFill>
                <a:latin typeface="Verdana"/>
                <a:cs typeface="Verdana"/>
              </a:rPr>
              <a:t> </a:t>
            </a:r>
            <a:r>
              <a:rPr lang="ru-RU" sz="1100" spc="-100" dirty="0">
                <a:solidFill>
                  <a:srgbClr val="FFFFFF"/>
                </a:solidFill>
                <a:latin typeface="Verdana"/>
                <a:cs typeface="Verdana"/>
              </a:rPr>
              <a:t>6</a:t>
            </a:r>
            <a:r>
              <a:rPr lang="ru-RU" sz="1100" spc="-60" dirty="0">
                <a:solidFill>
                  <a:srgbClr val="FFFFFF"/>
                </a:solidFill>
                <a:latin typeface="Verdana"/>
                <a:cs typeface="Verdana"/>
              </a:rPr>
              <a:t> </a:t>
            </a:r>
            <a:r>
              <a:rPr lang="ru-RU" sz="1100" spc="100" dirty="0">
                <a:solidFill>
                  <a:srgbClr val="FFFFFF"/>
                </a:solidFill>
                <a:latin typeface="Verdana"/>
                <a:cs typeface="Verdana"/>
              </a:rPr>
              <a:t>офис</a:t>
            </a:r>
            <a:r>
              <a:rPr lang="ru-RU" sz="1100" spc="-70" dirty="0">
                <a:solidFill>
                  <a:srgbClr val="FFFFFF"/>
                </a:solidFill>
                <a:latin typeface="Verdana"/>
                <a:cs typeface="Verdana"/>
              </a:rPr>
              <a:t> </a:t>
            </a:r>
            <a:r>
              <a:rPr lang="ru-RU" sz="1100" spc="-25" dirty="0">
                <a:solidFill>
                  <a:srgbClr val="FFFFFF"/>
                </a:solidFill>
                <a:latin typeface="Verdana"/>
                <a:cs typeface="Verdana"/>
              </a:rPr>
              <a:t>1.</a:t>
            </a:r>
            <a:endParaRPr lang="ru-RU" sz="1100" dirty="0">
              <a:latin typeface="Verdana"/>
              <a:cs typeface="Verdana"/>
            </a:endParaRPr>
          </a:p>
          <a:p>
            <a:pPr algn="ctr">
              <a:lnSpc>
                <a:spcPct val="100000"/>
              </a:lnSpc>
            </a:pPr>
            <a:r>
              <a:rPr lang="ru-RU" sz="1100" b="1" spc="-30" dirty="0">
                <a:solidFill>
                  <a:srgbClr val="FFFFFF"/>
                </a:solidFill>
                <a:latin typeface="Tahoma"/>
                <a:cs typeface="Tahoma"/>
              </a:rPr>
              <a:t>Телефон:</a:t>
            </a:r>
            <a:r>
              <a:rPr lang="ru-RU" sz="1100" b="1" spc="40" dirty="0">
                <a:solidFill>
                  <a:srgbClr val="FFFFFF"/>
                </a:solidFill>
                <a:latin typeface="Tahoma"/>
                <a:cs typeface="Tahoma"/>
              </a:rPr>
              <a:t> </a:t>
            </a:r>
            <a:r>
              <a:rPr lang="ru-RU" sz="1100" spc="-100" dirty="0">
                <a:solidFill>
                  <a:srgbClr val="FFFFFF"/>
                </a:solidFill>
                <a:latin typeface="Verdana"/>
                <a:cs typeface="Verdana"/>
              </a:rPr>
              <a:t>8</a:t>
            </a:r>
            <a:r>
              <a:rPr lang="ru-RU" sz="1100" spc="-70" dirty="0">
                <a:solidFill>
                  <a:srgbClr val="FFFFFF"/>
                </a:solidFill>
                <a:latin typeface="Verdana"/>
                <a:cs typeface="Verdana"/>
              </a:rPr>
              <a:t> </a:t>
            </a:r>
            <a:r>
              <a:rPr lang="ru-RU" sz="1100" spc="-100" dirty="0">
                <a:solidFill>
                  <a:srgbClr val="FFFFFF"/>
                </a:solidFill>
                <a:latin typeface="Verdana"/>
                <a:cs typeface="Verdana"/>
              </a:rPr>
              <a:t>(86160)</a:t>
            </a:r>
            <a:r>
              <a:rPr lang="ru-RU" sz="1100" spc="-135" dirty="0">
                <a:solidFill>
                  <a:srgbClr val="FFFFFF"/>
                </a:solidFill>
                <a:latin typeface="Verdana"/>
                <a:cs typeface="Verdana"/>
              </a:rPr>
              <a:t> </a:t>
            </a:r>
            <a:r>
              <a:rPr lang="ru-RU" sz="1100" spc="-120" dirty="0">
                <a:solidFill>
                  <a:srgbClr val="FFFFFF"/>
                </a:solidFill>
                <a:latin typeface="Verdana"/>
                <a:cs typeface="Verdana"/>
              </a:rPr>
              <a:t>5-</a:t>
            </a:r>
            <a:r>
              <a:rPr lang="ru-RU" sz="1100" spc="-110" dirty="0">
                <a:solidFill>
                  <a:srgbClr val="FFFFFF"/>
                </a:solidFill>
                <a:latin typeface="Verdana"/>
                <a:cs typeface="Verdana"/>
              </a:rPr>
              <a:t>38-</a:t>
            </a:r>
            <a:r>
              <a:rPr lang="ru-RU" sz="1100" spc="-25" dirty="0">
                <a:solidFill>
                  <a:srgbClr val="FFFFFF"/>
                </a:solidFill>
                <a:latin typeface="Verdana"/>
                <a:cs typeface="Verdana"/>
              </a:rPr>
              <a:t>11;</a:t>
            </a:r>
            <a:endParaRPr lang="ru-RU" sz="1100" dirty="0">
              <a:latin typeface="Verdana"/>
              <a:cs typeface="Verdana"/>
            </a:endParaRPr>
          </a:p>
          <a:p>
            <a:pPr algn="ctr">
              <a:lnSpc>
                <a:spcPct val="100000"/>
              </a:lnSpc>
              <a:spcBef>
                <a:spcPts val="5"/>
              </a:spcBef>
            </a:pPr>
            <a:r>
              <a:rPr lang="ru-RU" sz="1100" b="1" dirty="0">
                <a:solidFill>
                  <a:srgbClr val="FFFFFF"/>
                </a:solidFill>
                <a:latin typeface="Tahoma"/>
                <a:cs typeface="Tahoma"/>
              </a:rPr>
              <a:t>Сайт:</a:t>
            </a:r>
            <a:r>
              <a:rPr lang="ru-RU" sz="1100" b="1" spc="5" dirty="0">
                <a:solidFill>
                  <a:srgbClr val="FFFFFF"/>
                </a:solidFill>
                <a:latin typeface="Tahoma"/>
                <a:cs typeface="Tahoma"/>
              </a:rPr>
              <a:t> </a:t>
            </a:r>
            <a:r>
              <a:rPr lang="ru-RU" sz="1100" spc="-10" dirty="0">
                <a:solidFill>
                  <a:srgbClr val="FFFFFF"/>
                </a:solidFill>
                <a:latin typeface="Verdana"/>
                <a:cs typeface="Verdana"/>
                <a:hlinkClick r:id="rId3"/>
              </a:rPr>
              <a:t>http://danbetonplus.ru/</a:t>
            </a:r>
            <a:endParaRPr lang="ru-RU" sz="1100" dirty="0">
              <a:latin typeface="Verdana"/>
              <a:cs typeface="Verdana"/>
            </a:endParaRPr>
          </a:p>
          <a:p>
            <a:pPr marR="3810" algn="ctr">
              <a:lnSpc>
                <a:spcPct val="100000"/>
              </a:lnSpc>
            </a:pPr>
            <a:r>
              <a:rPr lang="ru-RU" sz="1100" b="1" spc="-70" dirty="0">
                <a:solidFill>
                  <a:srgbClr val="FFFFFF"/>
                </a:solidFill>
                <a:latin typeface="Tahoma"/>
                <a:cs typeface="Tahoma"/>
              </a:rPr>
              <a:t>E-</a:t>
            </a:r>
            <a:r>
              <a:rPr lang="ru-RU" sz="1100" b="1" spc="-65" dirty="0" err="1">
                <a:solidFill>
                  <a:srgbClr val="FFFFFF"/>
                </a:solidFill>
                <a:latin typeface="Tahoma"/>
                <a:cs typeface="Tahoma"/>
              </a:rPr>
              <a:t>mail</a:t>
            </a:r>
            <a:r>
              <a:rPr lang="ru-RU" sz="1100" spc="-65" dirty="0">
                <a:solidFill>
                  <a:srgbClr val="FFFFFF"/>
                </a:solidFill>
                <a:latin typeface="Verdana"/>
                <a:cs typeface="Verdana"/>
              </a:rPr>
              <a:t>:</a:t>
            </a:r>
            <a:r>
              <a:rPr lang="ru-RU" sz="1100" spc="-55" dirty="0">
                <a:solidFill>
                  <a:srgbClr val="FFFFFF"/>
                </a:solidFill>
                <a:latin typeface="Verdana"/>
                <a:cs typeface="Verdana"/>
              </a:rPr>
              <a:t> </a:t>
            </a:r>
            <a:r>
              <a:rPr lang="ru-RU" sz="1100" spc="-10" dirty="0">
                <a:solidFill>
                  <a:srgbClr val="FFFFFF"/>
                </a:solidFill>
                <a:latin typeface="Verdana"/>
                <a:cs typeface="Verdana"/>
                <a:hlinkClick r:id="rId4"/>
              </a:rPr>
              <a:t>danbeton@yandex.ru</a:t>
            </a:r>
            <a:endParaRPr lang="ru-RU" sz="1100" dirty="0">
              <a:latin typeface="Verdana"/>
              <a:cs typeface="Verdana"/>
            </a:endParaRPr>
          </a:p>
          <a:p>
            <a:endParaRPr lang="ru-RU" dirty="0"/>
          </a:p>
        </p:txBody>
      </p:sp>
      <p:sp>
        <p:nvSpPr>
          <p:cNvPr id="5" name="TextBox 4"/>
          <p:cNvSpPr txBox="1"/>
          <p:nvPr/>
        </p:nvSpPr>
        <p:spPr>
          <a:xfrm>
            <a:off x="74218" y="195115"/>
            <a:ext cx="3433314" cy="652486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163830" marR="161925" algn="ctr">
              <a:lnSpc>
                <a:spcPct val="100000"/>
              </a:lnSpc>
              <a:spcBef>
                <a:spcPts val="350"/>
              </a:spcBef>
            </a:pPr>
            <a:r>
              <a:rPr lang="ru-RU" sz="1600" spc="75" dirty="0">
                <a:latin typeface="Verdana"/>
                <a:cs typeface="Verdana"/>
              </a:rPr>
              <a:t>ООО</a:t>
            </a:r>
            <a:r>
              <a:rPr lang="ru-RU" sz="1600" spc="-30" dirty="0">
                <a:latin typeface="Verdana"/>
                <a:cs typeface="Verdana"/>
              </a:rPr>
              <a:t> </a:t>
            </a:r>
            <a:r>
              <a:rPr lang="ru-RU" sz="1600" spc="-90" dirty="0">
                <a:latin typeface="Verdana"/>
                <a:cs typeface="Verdana"/>
              </a:rPr>
              <a:t>«Дан-</a:t>
            </a:r>
            <a:r>
              <a:rPr lang="ru-RU" sz="1600" spc="-45" dirty="0">
                <a:latin typeface="Verdana"/>
                <a:cs typeface="Verdana"/>
              </a:rPr>
              <a:t>Бетон</a:t>
            </a:r>
            <a:r>
              <a:rPr lang="ru-RU" sz="1600" spc="-65" dirty="0">
                <a:latin typeface="Verdana"/>
                <a:cs typeface="Verdana"/>
              </a:rPr>
              <a:t> </a:t>
            </a:r>
            <a:r>
              <a:rPr lang="ru-RU" sz="1600" spc="-70" dirty="0">
                <a:latin typeface="Verdana"/>
                <a:cs typeface="Verdana"/>
              </a:rPr>
              <a:t>Плюс»</a:t>
            </a:r>
            <a:r>
              <a:rPr lang="ru-RU" sz="1600" spc="-50" dirty="0">
                <a:latin typeface="Verdana"/>
                <a:cs typeface="Verdana"/>
              </a:rPr>
              <a:t> </a:t>
            </a:r>
            <a:r>
              <a:rPr lang="ru-RU" sz="1600" dirty="0">
                <a:latin typeface="Verdana"/>
                <a:cs typeface="Verdana"/>
              </a:rPr>
              <a:t>основан</a:t>
            </a:r>
            <a:r>
              <a:rPr lang="ru-RU" sz="1600" spc="-15" dirty="0">
                <a:latin typeface="Verdana"/>
                <a:cs typeface="Verdana"/>
              </a:rPr>
              <a:t> </a:t>
            </a:r>
            <a:r>
              <a:rPr lang="ru-RU" sz="1600" spc="-20" dirty="0" smtClean="0">
                <a:latin typeface="Verdana"/>
                <a:cs typeface="Verdana"/>
              </a:rPr>
              <a:t>более </a:t>
            </a:r>
            <a:r>
              <a:rPr lang="ru-RU" sz="1600" spc="-105" dirty="0" smtClean="0">
                <a:latin typeface="Verdana"/>
                <a:cs typeface="Verdana"/>
              </a:rPr>
              <a:t>20</a:t>
            </a:r>
            <a:r>
              <a:rPr lang="ru-RU" sz="1600" spc="-80" dirty="0" smtClean="0">
                <a:latin typeface="Verdana"/>
                <a:cs typeface="Verdana"/>
              </a:rPr>
              <a:t> </a:t>
            </a:r>
            <a:r>
              <a:rPr lang="ru-RU" sz="1600" spc="-55" dirty="0">
                <a:latin typeface="Verdana"/>
                <a:cs typeface="Verdana"/>
              </a:rPr>
              <a:t>лет</a:t>
            </a:r>
            <a:r>
              <a:rPr lang="ru-RU" sz="1600" spc="-65" dirty="0">
                <a:latin typeface="Verdana"/>
                <a:cs typeface="Verdana"/>
              </a:rPr>
              <a:t> </a:t>
            </a:r>
            <a:r>
              <a:rPr lang="ru-RU" sz="1600" spc="-25" dirty="0">
                <a:latin typeface="Verdana"/>
                <a:cs typeface="Verdana"/>
              </a:rPr>
              <a:t>назад.</a:t>
            </a:r>
            <a:r>
              <a:rPr lang="ru-RU" sz="1600" spc="-35" dirty="0">
                <a:latin typeface="Verdana"/>
                <a:cs typeface="Verdana"/>
              </a:rPr>
              <a:t> Предприятие</a:t>
            </a:r>
            <a:r>
              <a:rPr lang="ru-RU" sz="1600" spc="-100" dirty="0">
                <a:latin typeface="Verdana"/>
                <a:cs typeface="Verdana"/>
              </a:rPr>
              <a:t> </a:t>
            </a:r>
            <a:r>
              <a:rPr lang="ru-RU" sz="1600" spc="-25" dirty="0">
                <a:latin typeface="Verdana"/>
                <a:cs typeface="Verdana"/>
              </a:rPr>
              <a:t>на</a:t>
            </a:r>
            <a:endParaRPr lang="ru-RU" sz="1600" dirty="0">
              <a:latin typeface="Verdana"/>
              <a:cs typeface="Verdana"/>
            </a:endParaRPr>
          </a:p>
          <a:p>
            <a:pPr marL="163830" marR="160655" algn="ctr">
              <a:lnSpc>
                <a:spcPct val="100000"/>
              </a:lnSpc>
            </a:pPr>
            <a:r>
              <a:rPr lang="ru-RU" sz="1600" spc="-30" dirty="0">
                <a:latin typeface="Verdana"/>
                <a:cs typeface="Verdana"/>
              </a:rPr>
              <a:t>постоянной</a:t>
            </a:r>
            <a:r>
              <a:rPr lang="ru-RU" sz="1600" spc="-35" dirty="0">
                <a:latin typeface="Verdana"/>
                <a:cs typeface="Verdana"/>
              </a:rPr>
              <a:t> </a:t>
            </a:r>
            <a:r>
              <a:rPr lang="ru-RU" sz="1600" dirty="0">
                <a:latin typeface="Verdana"/>
                <a:cs typeface="Verdana"/>
              </a:rPr>
              <a:t>основе</a:t>
            </a:r>
            <a:r>
              <a:rPr lang="ru-RU" sz="1600" spc="5" dirty="0">
                <a:latin typeface="Verdana"/>
                <a:cs typeface="Verdana"/>
              </a:rPr>
              <a:t> </a:t>
            </a:r>
            <a:r>
              <a:rPr lang="ru-RU" sz="1600" spc="-55" dirty="0">
                <a:latin typeface="Verdana"/>
                <a:cs typeface="Verdana"/>
              </a:rPr>
              <a:t>внедряет</a:t>
            </a:r>
            <a:r>
              <a:rPr lang="ru-RU" sz="1600" spc="-40" dirty="0">
                <a:latin typeface="Verdana"/>
                <a:cs typeface="Verdana"/>
              </a:rPr>
              <a:t> </a:t>
            </a:r>
            <a:r>
              <a:rPr lang="ru-RU" sz="1600" spc="-10" dirty="0">
                <a:latin typeface="Verdana"/>
                <a:cs typeface="Verdana"/>
              </a:rPr>
              <a:t>новейшие </a:t>
            </a:r>
            <a:r>
              <a:rPr lang="ru-RU" sz="1600" spc="-50" dirty="0">
                <a:latin typeface="Verdana"/>
                <a:cs typeface="Verdana"/>
              </a:rPr>
              <a:t>технологии</a:t>
            </a:r>
            <a:r>
              <a:rPr lang="ru-RU" sz="1600" spc="-85" dirty="0">
                <a:latin typeface="Verdana"/>
                <a:cs typeface="Verdana"/>
              </a:rPr>
              <a:t> </a:t>
            </a:r>
            <a:r>
              <a:rPr lang="ru-RU" sz="1600" spc="-30" dirty="0">
                <a:latin typeface="Verdana"/>
                <a:cs typeface="Verdana"/>
              </a:rPr>
              <a:t>и</a:t>
            </a:r>
            <a:r>
              <a:rPr lang="ru-RU" sz="1600" spc="-25" dirty="0">
                <a:latin typeface="Verdana"/>
                <a:cs typeface="Verdana"/>
              </a:rPr>
              <a:t> </a:t>
            </a:r>
            <a:r>
              <a:rPr lang="ru-RU" sz="1600" spc="-30" dirty="0">
                <a:latin typeface="Verdana"/>
                <a:cs typeface="Verdana"/>
              </a:rPr>
              <a:t>оборудования, </a:t>
            </a:r>
            <a:r>
              <a:rPr lang="ru-RU" sz="1600" spc="-10" dirty="0">
                <a:latin typeface="Verdana"/>
                <a:cs typeface="Verdana"/>
              </a:rPr>
              <a:t>работает </a:t>
            </a:r>
            <a:r>
              <a:rPr lang="ru-RU" sz="1600" dirty="0">
                <a:latin typeface="Verdana"/>
                <a:cs typeface="Verdana"/>
              </a:rPr>
              <a:t>над</a:t>
            </a:r>
            <a:r>
              <a:rPr lang="ru-RU" sz="1600" spc="-35" dirty="0">
                <a:latin typeface="Verdana"/>
                <a:cs typeface="Verdana"/>
              </a:rPr>
              <a:t> </a:t>
            </a:r>
            <a:r>
              <a:rPr lang="ru-RU" sz="1600" spc="-25" dirty="0">
                <a:latin typeface="Verdana"/>
                <a:cs typeface="Verdana"/>
              </a:rPr>
              <a:t>увеличением</a:t>
            </a:r>
            <a:r>
              <a:rPr lang="ru-RU" sz="1600" spc="-100" dirty="0">
                <a:latin typeface="Verdana"/>
                <a:cs typeface="Verdana"/>
              </a:rPr>
              <a:t> </a:t>
            </a:r>
            <a:r>
              <a:rPr lang="ru-RU" sz="1600" spc="-10" dirty="0">
                <a:latin typeface="Verdana"/>
                <a:cs typeface="Verdana"/>
              </a:rPr>
              <a:t>производственных</a:t>
            </a:r>
            <a:endParaRPr lang="ru-RU" sz="1600" dirty="0">
              <a:latin typeface="Verdana"/>
              <a:cs typeface="Verdana"/>
            </a:endParaRPr>
          </a:p>
          <a:p>
            <a:pPr algn="ctr">
              <a:lnSpc>
                <a:spcPct val="100000"/>
              </a:lnSpc>
            </a:pPr>
            <a:r>
              <a:rPr lang="ru-RU" sz="1600" spc="10" dirty="0">
                <a:latin typeface="Verdana"/>
                <a:cs typeface="Verdana"/>
              </a:rPr>
              <a:t>мощностей,</a:t>
            </a:r>
            <a:r>
              <a:rPr lang="ru-RU" sz="1600" spc="45" dirty="0">
                <a:latin typeface="Verdana"/>
                <a:cs typeface="Verdana"/>
              </a:rPr>
              <a:t> </a:t>
            </a:r>
            <a:r>
              <a:rPr lang="ru-RU" sz="1600" spc="10" dirty="0">
                <a:latin typeface="Verdana"/>
                <a:cs typeface="Verdana"/>
              </a:rPr>
              <a:t>объемов</a:t>
            </a:r>
            <a:r>
              <a:rPr lang="ru-RU" sz="1600" spc="35" dirty="0">
                <a:latin typeface="Verdana"/>
                <a:cs typeface="Verdana"/>
              </a:rPr>
              <a:t> </a:t>
            </a:r>
            <a:r>
              <a:rPr lang="ru-RU" sz="1600" spc="-10" dirty="0">
                <a:latin typeface="Verdana"/>
                <a:cs typeface="Verdana"/>
              </a:rPr>
              <a:t>выпускаемой</a:t>
            </a:r>
            <a:endParaRPr lang="ru-RU" sz="1600" dirty="0">
              <a:latin typeface="Verdana"/>
              <a:cs typeface="Verdana"/>
            </a:endParaRPr>
          </a:p>
          <a:p>
            <a:pPr algn="ctr">
              <a:lnSpc>
                <a:spcPct val="100000"/>
              </a:lnSpc>
            </a:pPr>
            <a:r>
              <a:rPr lang="ru-RU" sz="1600" spc="-35" dirty="0">
                <a:latin typeface="Verdana"/>
                <a:cs typeface="Verdana"/>
              </a:rPr>
              <a:t>продукции, </a:t>
            </a:r>
            <a:r>
              <a:rPr lang="ru-RU" sz="1600" dirty="0">
                <a:latin typeface="Verdana"/>
                <a:cs typeface="Verdana"/>
              </a:rPr>
              <a:t>освоение</a:t>
            </a:r>
            <a:r>
              <a:rPr lang="ru-RU" sz="1600" spc="-45" dirty="0">
                <a:latin typeface="Verdana"/>
                <a:cs typeface="Verdana"/>
              </a:rPr>
              <a:t> </a:t>
            </a:r>
            <a:r>
              <a:rPr lang="ru-RU" sz="1600" spc="-95" dirty="0">
                <a:latin typeface="Verdana"/>
                <a:cs typeface="Verdana"/>
              </a:rPr>
              <a:t>новых</a:t>
            </a:r>
            <a:r>
              <a:rPr lang="ru-RU" sz="1600" spc="-30" dirty="0">
                <a:latin typeface="Verdana"/>
                <a:cs typeface="Verdana"/>
              </a:rPr>
              <a:t> </a:t>
            </a:r>
            <a:r>
              <a:rPr lang="ru-RU" sz="1600" spc="-20" dirty="0">
                <a:latin typeface="Verdana"/>
                <a:cs typeface="Verdana"/>
              </a:rPr>
              <a:t>видов</a:t>
            </a:r>
            <a:endParaRPr lang="ru-RU" sz="1600" dirty="0">
              <a:latin typeface="Verdana"/>
              <a:cs typeface="Verdana"/>
            </a:endParaRPr>
          </a:p>
          <a:p>
            <a:pPr marL="99695" marR="96520" indent="1270" algn="ctr">
              <a:lnSpc>
                <a:spcPct val="100000"/>
              </a:lnSpc>
              <a:spcBef>
                <a:spcPts val="5"/>
              </a:spcBef>
            </a:pPr>
            <a:r>
              <a:rPr lang="ru-RU" sz="1600" spc="-40" dirty="0">
                <a:latin typeface="Verdana"/>
                <a:cs typeface="Verdana"/>
              </a:rPr>
              <a:t>продукции,</a:t>
            </a:r>
            <a:r>
              <a:rPr lang="ru-RU" sz="1600" spc="85" dirty="0">
                <a:latin typeface="Verdana"/>
                <a:cs typeface="Verdana"/>
              </a:rPr>
              <a:t> </a:t>
            </a:r>
            <a:r>
              <a:rPr lang="ru-RU" sz="1600" dirty="0">
                <a:latin typeface="Verdana"/>
                <a:cs typeface="Verdana"/>
              </a:rPr>
              <a:t>расширение</a:t>
            </a:r>
            <a:r>
              <a:rPr lang="ru-RU" sz="1600" spc="65" dirty="0">
                <a:latin typeface="Verdana"/>
                <a:cs typeface="Verdana"/>
              </a:rPr>
              <a:t> </a:t>
            </a:r>
            <a:r>
              <a:rPr lang="ru-RU" sz="1600" spc="-40" dirty="0">
                <a:latin typeface="Verdana"/>
                <a:cs typeface="Verdana"/>
              </a:rPr>
              <a:t>рынка</a:t>
            </a:r>
            <a:r>
              <a:rPr lang="ru-RU" sz="1600" spc="80" dirty="0">
                <a:latin typeface="Verdana"/>
                <a:cs typeface="Verdana"/>
              </a:rPr>
              <a:t> </a:t>
            </a:r>
            <a:r>
              <a:rPr lang="ru-RU" sz="1600" spc="-10" dirty="0">
                <a:latin typeface="Verdana"/>
                <a:cs typeface="Verdana"/>
              </a:rPr>
              <a:t>сбыта. </a:t>
            </a:r>
            <a:r>
              <a:rPr lang="ru-RU" sz="1600" spc="-30" dirty="0">
                <a:latin typeface="Verdana"/>
                <a:cs typeface="Verdana"/>
              </a:rPr>
              <a:t>Сегодня</a:t>
            </a:r>
            <a:r>
              <a:rPr lang="ru-RU" sz="1600" spc="-110" dirty="0">
                <a:latin typeface="Verdana"/>
                <a:cs typeface="Verdana"/>
              </a:rPr>
              <a:t> </a:t>
            </a:r>
            <a:r>
              <a:rPr lang="ru-RU" sz="1600" dirty="0">
                <a:latin typeface="Verdana"/>
                <a:cs typeface="Verdana"/>
              </a:rPr>
              <a:t>география</a:t>
            </a:r>
            <a:r>
              <a:rPr lang="ru-RU" sz="1600" spc="-85" dirty="0">
                <a:latin typeface="Verdana"/>
                <a:cs typeface="Verdana"/>
              </a:rPr>
              <a:t> </a:t>
            </a:r>
            <a:r>
              <a:rPr lang="ru-RU" sz="1600" spc="-20" dirty="0">
                <a:latin typeface="Verdana"/>
                <a:cs typeface="Verdana"/>
              </a:rPr>
              <a:t>поставок</a:t>
            </a:r>
            <a:r>
              <a:rPr lang="ru-RU" sz="1600" spc="-50" dirty="0">
                <a:latin typeface="Verdana"/>
                <a:cs typeface="Verdana"/>
              </a:rPr>
              <a:t> </a:t>
            </a:r>
            <a:r>
              <a:rPr lang="ru-RU" sz="1600" spc="75" dirty="0">
                <a:latin typeface="Verdana"/>
                <a:cs typeface="Verdana"/>
              </a:rPr>
              <a:t>ООО</a:t>
            </a:r>
            <a:r>
              <a:rPr lang="ru-RU" sz="1600" spc="-70" dirty="0">
                <a:latin typeface="Verdana"/>
                <a:cs typeface="Verdana"/>
              </a:rPr>
              <a:t> </a:t>
            </a:r>
            <a:r>
              <a:rPr lang="ru-RU" sz="1600" spc="-85" dirty="0">
                <a:latin typeface="Verdana"/>
                <a:cs typeface="Verdana"/>
              </a:rPr>
              <a:t>«ДАН-</a:t>
            </a:r>
            <a:r>
              <a:rPr lang="ru-RU" sz="1600" spc="-105" dirty="0">
                <a:latin typeface="Verdana"/>
                <a:cs typeface="Verdana"/>
              </a:rPr>
              <a:t>БЕТОН</a:t>
            </a:r>
            <a:r>
              <a:rPr lang="ru-RU" sz="1600" spc="-70" dirty="0">
                <a:latin typeface="Verdana"/>
                <a:cs typeface="Verdana"/>
              </a:rPr>
              <a:t> </a:t>
            </a:r>
            <a:r>
              <a:rPr lang="ru-RU" sz="1600" spc="-45" dirty="0">
                <a:latin typeface="Verdana"/>
                <a:cs typeface="Verdana"/>
              </a:rPr>
              <a:t>ПЛЮС»</a:t>
            </a:r>
            <a:r>
              <a:rPr lang="ru-RU" sz="1600" spc="-60" dirty="0">
                <a:latin typeface="Verdana"/>
                <a:cs typeface="Verdana"/>
              </a:rPr>
              <a:t> </a:t>
            </a:r>
            <a:r>
              <a:rPr lang="ru-RU" sz="1600" spc="-65" dirty="0">
                <a:latin typeface="Verdana"/>
                <a:cs typeface="Verdana"/>
              </a:rPr>
              <a:t>охватывает</a:t>
            </a:r>
            <a:r>
              <a:rPr lang="ru-RU" sz="1600" spc="-45" dirty="0">
                <a:latin typeface="Verdana"/>
                <a:cs typeface="Verdana"/>
              </a:rPr>
              <a:t> </a:t>
            </a:r>
            <a:r>
              <a:rPr lang="ru-RU" sz="1600" spc="-25" dirty="0">
                <a:latin typeface="Verdana"/>
                <a:cs typeface="Verdana"/>
              </a:rPr>
              <a:t>весь</a:t>
            </a:r>
            <a:r>
              <a:rPr lang="ru-RU" sz="1600" spc="-65" dirty="0">
                <a:latin typeface="Verdana"/>
                <a:cs typeface="Verdana"/>
              </a:rPr>
              <a:t> </a:t>
            </a:r>
            <a:r>
              <a:rPr lang="ru-RU" sz="1600" spc="-20" dirty="0">
                <a:latin typeface="Verdana"/>
                <a:cs typeface="Verdana"/>
              </a:rPr>
              <a:t>Южный </a:t>
            </a:r>
            <a:r>
              <a:rPr lang="ru-RU" sz="1600" dirty="0">
                <a:latin typeface="Verdana"/>
                <a:cs typeface="Verdana"/>
              </a:rPr>
              <a:t>федеральный</a:t>
            </a:r>
            <a:r>
              <a:rPr lang="ru-RU" sz="1600" spc="-160" dirty="0">
                <a:latin typeface="Verdana"/>
                <a:cs typeface="Verdana"/>
              </a:rPr>
              <a:t> </a:t>
            </a:r>
            <a:r>
              <a:rPr lang="ru-RU" sz="1600" spc="-20" dirty="0">
                <a:latin typeface="Verdana"/>
                <a:cs typeface="Verdana"/>
              </a:rPr>
              <a:t>округ.</a:t>
            </a:r>
            <a:r>
              <a:rPr lang="ru-RU" sz="1600" spc="235" dirty="0">
                <a:latin typeface="Verdana"/>
                <a:cs typeface="Verdana"/>
              </a:rPr>
              <a:t> </a:t>
            </a:r>
            <a:r>
              <a:rPr lang="ru-RU" sz="1600" spc="85" dirty="0">
                <a:latin typeface="Verdana"/>
                <a:cs typeface="Verdana"/>
              </a:rPr>
              <a:t>ООО</a:t>
            </a:r>
            <a:r>
              <a:rPr lang="ru-RU" sz="1600" spc="-105" dirty="0">
                <a:latin typeface="Verdana"/>
                <a:cs typeface="Verdana"/>
              </a:rPr>
              <a:t> </a:t>
            </a:r>
            <a:r>
              <a:rPr lang="ru-RU" sz="1600" spc="-114" dirty="0">
                <a:latin typeface="Verdana"/>
                <a:cs typeface="Verdana"/>
              </a:rPr>
              <a:t>«ДАН-</a:t>
            </a:r>
            <a:r>
              <a:rPr lang="ru-RU" sz="1600" spc="-20" dirty="0">
                <a:latin typeface="Verdana"/>
                <a:cs typeface="Verdana"/>
              </a:rPr>
              <a:t>БЕТОН </a:t>
            </a:r>
            <a:r>
              <a:rPr lang="ru-RU" sz="1600" spc="-45" dirty="0">
                <a:latin typeface="Verdana"/>
                <a:cs typeface="Verdana"/>
              </a:rPr>
              <a:t>ПЛЮС»</a:t>
            </a:r>
            <a:r>
              <a:rPr lang="ru-RU" sz="1600" spc="-55" dirty="0">
                <a:latin typeface="Verdana"/>
                <a:cs typeface="Verdana"/>
              </a:rPr>
              <a:t> </a:t>
            </a:r>
            <a:r>
              <a:rPr lang="ru-RU" sz="1600" spc="-70" dirty="0">
                <a:latin typeface="Verdana"/>
                <a:cs typeface="Verdana"/>
              </a:rPr>
              <a:t>так</a:t>
            </a:r>
            <a:r>
              <a:rPr lang="ru-RU" sz="1600" spc="-35" dirty="0">
                <a:latin typeface="Verdana"/>
                <a:cs typeface="Verdana"/>
              </a:rPr>
              <a:t> </a:t>
            </a:r>
            <a:r>
              <a:rPr lang="ru-RU" sz="1600" dirty="0">
                <a:latin typeface="Verdana"/>
                <a:cs typeface="Verdana"/>
              </a:rPr>
              <a:t>же</a:t>
            </a:r>
            <a:r>
              <a:rPr lang="ru-RU" sz="1600" spc="-40" dirty="0">
                <a:latin typeface="Verdana"/>
                <a:cs typeface="Verdana"/>
              </a:rPr>
              <a:t> </a:t>
            </a:r>
            <a:r>
              <a:rPr lang="ru-RU" sz="1600" dirty="0">
                <a:latin typeface="Verdana"/>
                <a:cs typeface="Verdana"/>
              </a:rPr>
              <a:t>по</a:t>
            </a:r>
            <a:r>
              <a:rPr lang="ru-RU" sz="1600" spc="-75" dirty="0">
                <a:latin typeface="Verdana"/>
                <a:cs typeface="Verdana"/>
              </a:rPr>
              <a:t> </a:t>
            </a:r>
            <a:r>
              <a:rPr lang="ru-RU" sz="1600" dirty="0">
                <a:latin typeface="Verdana"/>
                <a:cs typeface="Verdana"/>
              </a:rPr>
              <a:t>чертежам</a:t>
            </a:r>
            <a:r>
              <a:rPr lang="ru-RU" sz="1600" spc="-50" dirty="0">
                <a:latin typeface="Verdana"/>
                <a:cs typeface="Verdana"/>
              </a:rPr>
              <a:t> </a:t>
            </a:r>
            <a:r>
              <a:rPr lang="ru-RU" sz="1600" spc="-10" dirty="0">
                <a:latin typeface="Verdana"/>
                <a:cs typeface="Verdana"/>
              </a:rPr>
              <a:t>заказчика изготавливает</a:t>
            </a:r>
            <a:endParaRPr lang="ru-RU" sz="1600" dirty="0">
              <a:latin typeface="Verdana"/>
              <a:cs typeface="Verdana"/>
            </a:endParaRPr>
          </a:p>
          <a:p>
            <a:pPr algn="ctr">
              <a:lnSpc>
                <a:spcPct val="100000"/>
              </a:lnSpc>
            </a:pPr>
            <a:r>
              <a:rPr lang="ru-RU" sz="1600" spc="-50" dirty="0">
                <a:latin typeface="Verdana"/>
                <a:cs typeface="Verdana"/>
              </a:rPr>
              <a:t>нетиповые</a:t>
            </a:r>
            <a:r>
              <a:rPr lang="ru-RU" sz="1600" spc="-45" dirty="0">
                <a:latin typeface="Verdana"/>
                <a:cs typeface="Verdana"/>
              </a:rPr>
              <a:t> </a:t>
            </a:r>
            <a:r>
              <a:rPr lang="ru-RU" sz="1600" spc="-20" dirty="0">
                <a:latin typeface="Verdana"/>
                <a:cs typeface="Verdana"/>
              </a:rPr>
              <a:t>железобетонные</a:t>
            </a:r>
            <a:r>
              <a:rPr lang="ru-RU" sz="1600" spc="-105" dirty="0">
                <a:latin typeface="Verdana"/>
                <a:cs typeface="Verdana"/>
              </a:rPr>
              <a:t> </a:t>
            </a:r>
            <a:r>
              <a:rPr lang="ru-RU" sz="1600" spc="-10" dirty="0">
                <a:latin typeface="Verdana"/>
                <a:cs typeface="Verdana"/>
              </a:rPr>
              <a:t>изделия,</a:t>
            </a:r>
            <a:endParaRPr lang="ru-RU" sz="1600" dirty="0">
              <a:latin typeface="Verdana"/>
              <a:cs typeface="Verdana"/>
            </a:endParaRPr>
          </a:p>
          <a:p>
            <a:pPr algn="ctr">
              <a:lnSpc>
                <a:spcPct val="100000"/>
              </a:lnSpc>
            </a:pPr>
            <a:r>
              <a:rPr lang="ru-RU" sz="1600" spc="-110" dirty="0">
                <a:latin typeface="Verdana"/>
                <a:cs typeface="Verdana"/>
              </a:rPr>
              <a:t>выполняя</a:t>
            </a:r>
            <a:r>
              <a:rPr lang="ru-RU" sz="1600" spc="-60" dirty="0">
                <a:latin typeface="Verdana"/>
                <a:cs typeface="Verdana"/>
              </a:rPr>
              <a:t> </a:t>
            </a:r>
            <a:r>
              <a:rPr lang="ru-RU" sz="1600" spc="-10" dirty="0">
                <a:latin typeface="Verdana"/>
                <a:cs typeface="Verdana"/>
              </a:rPr>
              <a:t>индивидуальные</a:t>
            </a:r>
            <a:endParaRPr lang="ru-RU" sz="1600" dirty="0">
              <a:latin typeface="Verdana"/>
              <a:cs typeface="Verdana"/>
            </a:endParaRPr>
          </a:p>
          <a:p>
            <a:pPr marL="635" algn="ctr">
              <a:lnSpc>
                <a:spcPct val="100000"/>
              </a:lnSpc>
              <a:spcBef>
                <a:spcPts val="5"/>
              </a:spcBef>
            </a:pPr>
            <a:r>
              <a:rPr lang="ru-RU" sz="1600" spc="-25" dirty="0">
                <a:latin typeface="Verdana"/>
                <a:cs typeface="Verdana"/>
              </a:rPr>
              <a:t>конструкторские</a:t>
            </a:r>
            <a:r>
              <a:rPr lang="ru-RU" sz="1600" spc="5" dirty="0">
                <a:latin typeface="Verdana"/>
                <a:cs typeface="Verdana"/>
              </a:rPr>
              <a:t> </a:t>
            </a:r>
            <a:r>
              <a:rPr lang="ru-RU" sz="1600" spc="-10" dirty="0">
                <a:latin typeface="Verdana"/>
                <a:cs typeface="Verdana"/>
              </a:rPr>
              <a:t>решения.</a:t>
            </a:r>
            <a:endParaRPr lang="ru-RU" sz="1600" dirty="0">
              <a:latin typeface="Verdana"/>
              <a:cs typeface="Verdana"/>
            </a:endParaRPr>
          </a:p>
          <a:p>
            <a:endParaRPr lang="ru-RU" dirty="0"/>
          </a:p>
        </p:txBody>
      </p:sp>
      <p:sp>
        <p:nvSpPr>
          <p:cNvPr id="6" name="TextBox 5"/>
          <p:cNvSpPr txBox="1"/>
          <p:nvPr/>
        </p:nvSpPr>
        <p:spPr>
          <a:xfrm>
            <a:off x="3731421" y="4904096"/>
            <a:ext cx="8167737" cy="181588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97790" algn="ctr">
              <a:lnSpc>
                <a:spcPct val="100000"/>
              </a:lnSpc>
            </a:pPr>
            <a:r>
              <a:rPr lang="ru-RU" sz="1600" dirty="0">
                <a:solidFill>
                  <a:schemeClr val="bg1"/>
                </a:solidFill>
                <a:latin typeface="Verdana"/>
                <a:cs typeface="Verdana"/>
              </a:rPr>
              <a:t>Наименование</a:t>
            </a:r>
            <a:r>
              <a:rPr lang="ru-RU" sz="1600" spc="30" dirty="0">
                <a:solidFill>
                  <a:schemeClr val="bg1"/>
                </a:solidFill>
                <a:latin typeface="Verdana"/>
                <a:cs typeface="Verdana"/>
              </a:rPr>
              <a:t> </a:t>
            </a:r>
            <a:r>
              <a:rPr lang="ru-RU" sz="1600" spc="-10" dirty="0">
                <a:solidFill>
                  <a:schemeClr val="bg1"/>
                </a:solidFill>
                <a:latin typeface="Verdana"/>
                <a:cs typeface="Verdana"/>
              </a:rPr>
              <a:t>выпускаемой</a:t>
            </a:r>
            <a:r>
              <a:rPr lang="ru-RU" sz="1600" dirty="0">
                <a:solidFill>
                  <a:schemeClr val="bg1"/>
                </a:solidFill>
                <a:latin typeface="Verdana"/>
                <a:cs typeface="Verdana"/>
              </a:rPr>
              <a:t> </a:t>
            </a:r>
            <a:r>
              <a:rPr lang="ru-RU" sz="1600" spc="-10" dirty="0">
                <a:solidFill>
                  <a:schemeClr val="bg1"/>
                </a:solidFill>
                <a:latin typeface="Verdana"/>
                <a:cs typeface="Verdana"/>
              </a:rPr>
              <a:t>продукции:</a:t>
            </a:r>
            <a:endParaRPr lang="ru-RU" sz="1600" dirty="0">
              <a:solidFill>
                <a:schemeClr val="bg1"/>
              </a:solidFill>
              <a:latin typeface="Verdana"/>
              <a:cs typeface="Verdana"/>
            </a:endParaRPr>
          </a:p>
          <a:p>
            <a:pPr marL="335280" marR="325755" indent="386715" algn="ctr">
              <a:lnSpc>
                <a:spcPct val="100000"/>
              </a:lnSpc>
              <a:spcBef>
                <a:spcPts val="5"/>
              </a:spcBef>
            </a:pPr>
            <a:r>
              <a:rPr lang="ru-RU" sz="1600" spc="-20" dirty="0">
                <a:solidFill>
                  <a:schemeClr val="bg1"/>
                </a:solidFill>
                <a:latin typeface="Verdana"/>
                <a:cs typeface="Verdana"/>
              </a:rPr>
              <a:t>железобетонные</a:t>
            </a:r>
            <a:r>
              <a:rPr lang="ru-RU" sz="1600" spc="-80" dirty="0">
                <a:solidFill>
                  <a:schemeClr val="bg1"/>
                </a:solidFill>
                <a:latin typeface="Verdana"/>
                <a:cs typeface="Verdana"/>
              </a:rPr>
              <a:t> </a:t>
            </a:r>
            <a:r>
              <a:rPr lang="ru-RU" sz="1600" spc="-10" dirty="0">
                <a:solidFill>
                  <a:schemeClr val="bg1"/>
                </a:solidFill>
                <a:latin typeface="Verdana"/>
                <a:cs typeface="Verdana"/>
              </a:rPr>
              <a:t>изделия </a:t>
            </a:r>
            <a:r>
              <a:rPr lang="ru-RU" sz="1600" spc="-35" dirty="0">
                <a:solidFill>
                  <a:schemeClr val="bg1"/>
                </a:solidFill>
                <a:latin typeface="Verdana"/>
                <a:cs typeface="Verdana"/>
              </a:rPr>
              <a:t>электротехнического</a:t>
            </a:r>
            <a:r>
              <a:rPr lang="ru-RU" sz="1600" spc="20" dirty="0">
                <a:solidFill>
                  <a:schemeClr val="bg1"/>
                </a:solidFill>
                <a:latin typeface="Verdana"/>
                <a:cs typeface="Verdana"/>
              </a:rPr>
              <a:t> </a:t>
            </a:r>
            <a:r>
              <a:rPr lang="ru-RU" sz="1600" spc="-40" dirty="0">
                <a:solidFill>
                  <a:schemeClr val="bg1"/>
                </a:solidFill>
                <a:latin typeface="Verdana"/>
                <a:cs typeface="Verdana"/>
              </a:rPr>
              <a:t>направления;</a:t>
            </a:r>
            <a:endParaRPr lang="ru-RU" sz="1600" dirty="0">
              <a:solidFill>
                <a:schemeClr val="bg1"/>
              </a:solidFill>
              <a:latin typeface="Verdana"/>
              <a:cs typeface="Verdana"/>
            </a:endParaRPr>
          </a:p>
          <a:p>
            <a:pPr marL="722630" algn="ctr">
              <a:lnSpc>
                <a:spcPct val="100000"/>
              </a:lnSpc>
            </a:pPr>
            <a:r>
              <a:rPr lang="ru-RU" sz="1600" spc="-20" dirty="0">
                <a:solidFill>
                  <a:schemeClr val="bg1"/>
                </a:solidFill>
                <a:latin typeface="Verdana"/>
                <a:cs typeface="Verdana"/>
              </a:rPr>
              <a:t>железобетонные</a:t>
            </a:r>
            <a:r>
              <a:rPr lang="ru-RU" sz="1600" spc="-80" dirty="0">
                <a:solidFill>
                  <a:schemeClr val="bg1"/>
                </a:solidFill>
                <a:latin typeface="Verdana"/>
                <a:cs typeface="Verdana"/>
              </a:rPr>
              <a:t> </a:t>
            </a:r>
            <a:r>
              <a:rPr lang="ru-RU" sz="1600" spc="-10" dirty="0">
                <a:solidFill>
                  <a:schemeClr val="bg1"/>
                </a:solidFill>
                <a:latin typeface="Verdana"/>
                <a:cs typeface="Verdana"/>
              </a:rPr>
              <a:t>изделия</a:t>
            </a:r>
            <a:endParaRPr lang="ru-RU" sz="1600" dirty="0">
              <a:solidFill>
                <a:schemeClr val="bg1"/>
              </a:solidFill>
              <a:latin typeface="Verdana"/>
              <a:cs typeface="Verdana"/>
            </a:endParaRPr>
          </a:p>
          <a:p>
            <a:pPr marL="271780" marR="265430" indent="6985" algn="ctr">
              <a:lnSpc>
                <a:spcPct val="100000"/>
              </a:lnSpc>
            </a:pPr>
            <a:r>
              <a:rPr lang="ru-RU" sz="1600" dirty="0">
                <a:solidFill>
                  <a:schemeClr val="bg1"/>
                </a:solidFill>
                <a:latin typeface="Verdana"/>
                <a:cs typeface="Verdana"/>
              </a:rPr>
              <a:t>общестроительного</a:t>
            </a:r>
            <a:r>
              <a:rPr lang="ru-RU" sz="1600" spc="-95" dirty="0">
                <a:solidFill>
                  <a:schemeClr val="bg1"/>
                </a:solidFill>
                <a:latin typeface="Verdana"/>
                <a:cs typeface="Verdana"/>
              </a:rPr>
              <a:t> </a:t>
            </a:r>
            <a:r>
              <a:rPr lang="ru-RU" sz="1600" spc="-10" dirty="0">
                <a:solidFill>
                  <a:schemeClr val="bg1"/>
                </a:solidFill>
                <a:latin typeface="Verdana"/>
                <a:cs typeface="Verdana"/>
              </a:rPr>
              <a:t>направления; </a:t>
            </a:r>
            <a:r>
              <a:rPr lang="ru-RU" sz="1600" spc="-20" dirty="0">
                <a:solidFill>
                  <a:schemeClr val="bg1"/>
                </a:solidFill>
                <a:latin typeface="Verdana"/>
                <a:cs typeface="Verdana"/>
              </a:rPr>
              <a:t>железобетонные</a:t>
            </a:r>
            <a:r>
              <a:rPr lang="ru-RU" sz="1600" spc="-90" dirty="0">
                <a:solidFill>
                  <a:schemeClr val="bg1"/>
                </a:solidFill>
                <a:latin typeface="Verdana"/>
                <a:cs typeface="Verdana"/>
              </a:rPr>
              <a:t> </a:t>
            </a:r>
            <a:r>
              <a:rPr lang="ru-RU" sz="1600" spc="-70" dirty="0">
                <a:solidFill>
                  <a:schemeClr val="bg1"/>
                </a:solidFill>
                <a:latin typeface="Verdana"/>
                <a:cs typeface="Verdana"/>
              </a:rPr>
              <a:t>изделия</a:t>
            </a:r>
            <a:r>
              <a:rPr lang="ru-RU" sz="1600" spc="-55" dirty="0">
                <a:solidFill>
                  <a:schemeClr val="bg1"/>
                </a:solidFill>
                <a:latin typeface="Verdana"/>
                <a:cs typeface="Verdana"/>
              </a:rPr>
              <a:t> </a:t>
            </a:r>
            <a:r>
              <a:rPr lang="ru-RU" sz="1600" spc="-10" dirty="0">
                <a:solidFill>
                  <a:schemeClr val="bg1"/>
                </a:solidFill>
                <a:latin typeface="Verdana"/>
                <a:cs typeface="Verdana"/>
              </a:rPr>
              <a:t>дорожного </a:t>
            </a:r>
            <a:r>
              <a:rPr lang="ru-RU" sz="1600" spc="-55" dirty="0">
                <a:solidFill>
                  <a:schemeClr val="bg1"/>
                </a:solidFill>
                <a:latin typeface="Verdana"/>
                <a:cs typeface="Verdana"/>
              </a:rPr>
              <a:t>направления;</a:t>
            </a:r>
            <a:r>
              <a:rPr lang="ru-RU" sz="1600" spc="-5" dirty="0">
                <a:solidFill>
                  <a:schemeClr val="bg1"/>
                </a:solidFill>
                <a:latin typeface="Verdana"/>
                <a:cs typeface="Verdana"/>
              </a:rPr>
              <a:t> </a:t>
            </a:r>
            <a:r>
              <a:rPr lang="ru-RU" sz="1600" spc="-10" dirty="0" err="1">
                <a:solidFill>
                  <a:schemeClr val="bg1"/>
                </a:solidFill>
                <a:latin typeface="Verdana"/>
                <a:cs typeface="Verdana"/>
              </a:rPr>
              <a:t>агробетон</a:t>
            </a:r>
            <a:r>
              <a:rPr lang="ru-RU" sz="1600" spc="-10" dirty="0">
                <a:solidFill>
                  <a:schemeClr val="bg1"/>
                </a:solidFill>
                <a:latin typeface="Verdana"/>
                <a:cs typeface="Verdana"/>
              </a:rPr>
              <a:t>; </a:t>
            </a:r>
            <a:r>
              <a:rPr lang="ru-RU" sz="1600" spc="-20" dirty="0">
                <a:solidFill>
                  <a:schemeClr val="bg1"/>
                </a:solidFill>
                <a:latin typeface="Verdana"/>
                <a:cs typeface="Verdana"/>
              </a:rPr>
              <a:t>железобетонные</a:t>
            </a:r>
            <a:r>
              <a:rPr lang="ru-RU" sz="1600" spc="-80" dirty="0">
                <a:solidFill>
                  <a:schemeClr val="bg1"/>
                </a:solidFill>
                <a:latin typeface="Verdana"/>
                <a:cs typeface="Verdana"/>
              </a:rPr>
              <a:t> </a:t>
            </a:r>
            <a:r>
              <a:rPr lang="ru-RU" sz="1600" spc="-10" dirty="0">
                <a:solidFill>
                  <a:schemeClr val="bg1"/>
                </a:solidFill>
                <a:latin typeface="Verdana"/>
                <a:cs typeface="Verdana"/>
              </a:rPr>
              <a:t>изделия</a:t>
            </a:r>
            <a:endParaRPr lang="ru-RU" sz="1600" dirty="0">
              <a:solidFill>
                <a:schemeClr val="bg1"/>
              </a:solidFill>
              <a:latin typeface="Verdana"/>
              <a:cs typeface="Verdana"/>
            </a:endParaRPr>
          </a:p>
          <a:p>
            <a:pPr marL="5080" algn="ctr">
              <a:lnSpc>
                <a:spcPct val="100000"/>
              </a:lnSpc>
              <a:spcBef>
                <a:spcPts val="5"/>
              </a:spcBef>
            </a:pPr>
            <a:r>
              <a:rPr lang="ru-RU" sz="1600" spc="-10" dirty="0">
                <a:solidFill>
                  <a:schemeClr val="bg1"/>
                </a:solidFill>
                <a:latin typeface="Verdana"/>
                <a:cs typeface="Verdana"/>
              </a:rPr>
              <a:t>железнодорожного</a:t>
            </a:r>
            <a:r>
              <a:rPr lang="ru-RU" sz="1600" spc="-55" dirty="0">
                <a:solidFill>
                  <a:schemeClr val="bg1"/>
                </a:solidFill>
                <a:latin typeface="Verdana"/>
                <a:cs typeface="Verdana"/>
              </a:rPr>
              <a:t> </a:t>
            </a:r>
            <a:r>
              <a:rPr lang="ru-RU" sz="1600" spc="-10" dirty="0">
                <a:solidFill>
                  <a:schemeClr val="bg1"/>
                </a:solidFill>
                <a:latin typeface="Verdana"/>
                <a:cs typeface="Verdana"/>
              </a:rPr>
              <a:t>направления;</a:t>
            </a:r>
            <a:endParaRPr lang="ru-RU" sz="1600" dirty="0">
              <a:solidFill>
                <a:schemeClr val="bg1"/>
              </a:solidFill>
              <a:latin typeface="Verdana"/>
              <a:cs typeface="Verdana"/>
            </a:endParaRPr>
          </a:p>
          <a:p>
            <a:pPr marL="116205" marR="106045" algn="ctr">
              <a:lnSpc>
                <a:spcPct val="100000"/>
              </a:lnSpc>
            </a:pPr>
            <a:r>
              <a:rPr lang="ru-RU" sz="1600" spc="-10" dirty="0">
                <a:solidFill>
                  <a:schemeClr val="bg1"/>
                </a:solidFill>
                <a:latin typeface="Verdana"/>
                <a:cs typeface="Verdana"/>
              </a:rPr>
              <a:t>щелевые</a:t>
            </a:r>
            <a:r>
              <a:rPr lang="ru-RU" sz="1600" spc="-114" dirty="0">
                <a:solidFill>
                  <a:schemeClr val="bg1"/>
                </a:solidFill>
                <a:latin typeface="Verdana"/>
                <a:cs typeface="Verdana"/>
              </a:rPr>
              <a:t> </a:t>
            </a:r>
            <a:r>
              <a:rPr lang="ru-RU" sz="1600" spc="-95" dirty="0">
                <a:solidFill>
                  <a:schemeClr val="bg1"/>
                </a:solidFill>
                <a:latin typeface="Verdana"/>
                <a:cs typeface="Verdana"/>
              </a:rPr>
              <a:t>полы;</a:t>
            </a:r>
            <a:r>
              <a:rPr lang="ru-RU" sz="1600" spc="-65" dirty="0">
                <a:solidFill>
                  <a:schemeClr val="bg1"/>
                </a:solidFill>
                <a:latin typeface="Verdana"/>
                <a:cs typeface="Verdana"/>
              </a:rPr>
              <a:t> </a:t>
            </a:r>
            <a:r>
              <a:rPr lang="ru-RU" sz="1600" spc="-20" dirty="0">
                <a:solidFill>
                  <a:schemeClr val="bg1"/>
                </a:solidFill>
                <a:latin typeface="Verdana"/>
                <a:cs typeface="Verdana"/>
              </a:rPr>
              <a:t>железобетонные</a:t>
            </a:r>
            <a:r>
              <a:rPr lang="ru-RU" sz="1600" spc="-60" dirty="0">
                <a:solidFill>
                  <a:schemeClr val="bg1"/>
                </a:solidFill>
                <a:latin typeface="Verdana"/>
                <a:cs typeface="Verdana"/>
              </a:rPr>
              <a:t> </a:t>
            </a:r>
            <a:r>
              <a:rPr lang="ru-RU" sz="1600" spc="-50" dirty="0">
                <a:solidFill>
                  <a:schemeClr val="bg1"/>
                </a:solidFill>
                <a:latin typeface="Verdana"/>
                <a:cs typeface="Verdana"/>
              </a:rPr>
              <a:t>изделия </a:t>
            </a:r>
            <a:r>
              <a:rPr lang="ru-RU" sz="1600" spc="-110" dirty="0">
                <a:solidFill>
                  <a:schemeClr val="bg1"/>
                </a:solidFill>
                <a:latin typeface="Verdana"/>
                <a:cs typeface="Verdana"/>
              </a:rPr>
              <a:t>для</a:t>
            </a:r>
            <a:r>
              <a:rPr lang="ru-RU" sz="1600" spc="-90" dirty="0">
                <a:solidFill>
                  <a:schemeClr val="bg1"/>
                </a:solidFill>
                <a:latin typeface="Verdana"/>
                <a:cs typeface="Verdana"/>
              </a:rPr>
              <a:t> </a:t>
            </a:r>
            <a:r>
              <a:rPr lang="ru-RU" sz="1600" spc="-10" dirty="0">
                <a:solidFill>
                  <a:schemeClr val="bg1"/>
                </a:solidFill>
                <a:latin typeface="Verdana"/>
                <a:cs typeface="Verdana"/>
              </a:rPr>
              <a:t>виноградарства</a:t>
            </a:r>
            <a:endParaRPr lang="ru-RU" sz="1600" dirty="0">
              <a:solidFill>
                <a:schemeClr val="bg1"/>
              </a:solidFill>
            </a:endParaRPr>
          </a:p>
        </p:txBody>
      </p:sp>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6263" y="2700069"/>
            <a:ext cx="1802895" cy="2028544"/>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74649" y="2700069"/>
            <a:ext cx="1828774" cy="2028543"/>
          </a:xfrm>
          <a:prstGeom prst="rect">
            <a:avLst/>
          </a:prstGeom>
        </p:spPr>
      </p:pic>
      <p:pic>
        <p:nvPicPr>
          <p:cNvPr id="11" name="Рисунок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53035" y="2700069"/>
            <a:ext cx="1828774" cy="2037597"/>
          </a:xfrm>
          <a:prstGeom prst="rect">
            <a:avLst/>
          </a:prstGeom>
        </p:spPr>
      </p:pic>
      <p:pic>
        <p:nvPicPr>
          <p:cNvPr id="12" name="Рисунок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31421" y="2700069"/>
            <a:ext cx="1828774" cy="2028543"/>
          </a:xfrm>
          <a:prstGeom prst="rect">
            <a:avLst/>
          </a:prstGeom>
        </p:spPr>
      </p:pic>
    </p:spTree>
    <p:extLst>
      <p:ext uri="{BB962C8B-B14F-4D97-AF65-F5344CB8AC3E}">
        <p14:creationId xmlns:p14="http://schemas.microsoft.com/office/powerpoint/2010/main" val="15283951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6649" y="240903"/>
            <a:ext cx="8183651" cy="369332"/>
          </a:xfrm>
          <a:prstGeom prst="rect">
            <a:avLst/>
          </a:prstGeom>
          <a:noFill/>
        </p:spPr>
        <p:txBody>
          <a:bodyPr wrap="none" rtlCol="0">
            <a:spAutoFit/>
          </a:bodyPr>
          <a:lstStyle/>
          <a:p>
            <a:r>
              <a:rPr lang="ru-RU" dirty="0">
                <a:latin typeface="Verdana" panose="020B0604030504040204" pitchFamily="34" charset="0"/>
                <a:ea typeface="Verdana" panose="020B0604030504040204" pitchFamily="34" charset="0"/>
                <a:cs typeface="Times New Roman"/>
              </a:rPr>
              <a:t>ООО</a:t>
            </a:r>
            <a:r>
              <a:rPr lang="ru-RU" spc="-70" dirty="0">
                <a:latin typeface="Verdana" panose="020B0604030504040204" pitchFamily="34" charset="0"/>
                <a:ea typeface="Verdana" panose="020B0604030504040204" pitchFamily="34" charset="0"/>
                <a:cs typeface="Times New Roman"/>
              </a:rPr>
              <a:t> </a:t>
            </a:r>
            <a:r>
              <a:rPr lang="ru-RU" spc="-10" dirty="0">
                <a:latin typeface="Verdana" panose="020B0604030504040204" pitchFamily="34" charset="0"/>
                <a:ea typeface="Verdana" panose="020B0604030504040204" pitchFamily="34" charset="0"/>
                <a:cs typeface="Times New Roman"/>
              </a:rPr>
              <a:t>«Северо-</a:t>
            </a:r>
            <a:r>
              <a:rPr lang="ru-RU" dirty="0">
                <a:latin typeface="Verdana" panose="020B0604030504040204" pitchFamily="34" charset="0"/>
                <a:ea typeface="Verdana" panose="020B0604030504040204" pitchFamily="34" charset="0"/>
                <a:cs typeface="Times New Roman"/>
              </a:rPr>
              <a:t>Кавказский</a:t>
            </a:r>
            <a:r>
              <a:rPr lang="ru-RU" spc="-25" dirty="0">
                <a:latin typeface="Verdana" panose="020B0604030504040204" pitchFamily="34" charset="0"/>
                <a:ea typeface="Verdana" panose="020B0604030504040204" pitchFamily="34" charset="0"/>
                <a:cs typeface="Times New Roman"/>
              </a:rPr>
              <a:t> </a:t>
            </a:r>
            <a:r>
              <a:rPr lang="ru-RU" spc="-10" dirty="0">
                <a:latin typeface="Verdana" panose="020B0604030504040204" pitchFamily="34" charset="0"/>
                <a:ea typeface="Verdana" panose="020B0604030504040204" pitchFamily="34" charset="0"/>
                <a:cs typeface="Times New Roman"/>
              </a:rPr>
              <a:t>комбинат</a:t>
            </a:r>
            <a:r>
              <a:rPr lang="ru-RU" spc="-80" dirty="0">
                <a:latin typeface="Verdana" panose="020B0604030504040204" pitchFamily="34" charset="0"/>
                <a:ea typeface="Verdana" panose="020B0604030504040204" pitchFamily="34" charset="0"/>
                <a:cs typeface="Times New Roman"/>
              </a:rPr>
              <a:t> </a:t>
            </a:r>
            <a:r>
              <a:rPr lang="ru-RU" spc="-10" dirty="0">
                <a:latin typeface="Verdana" panose="020B0604030504040204" pitchFamily="34" charset="0"/>
                <a:ea typeface="Verdana" panose="020B0604030504040204" pitchFamily="34" charset="0"/>
                <a:cs typeface="Times New Roman"/>
              </a:rPr>
              <a:t>промышленных</a:t>
            </a:r>
            <a:r>
              <a:rPr lang="ru-RU" dirty="0">
                <a:latin typeface="Verdana" panose="020B0604030504040204" pitchFamily="34" charset="0"/>
                <a:ea typeface="Verdana" panose="020B0604030504040204" pitchFamily="34" charset="0"/>
                <a:cs typeface="Times New Roman"/>
              </a:rPr>
              <a:t> </a:t>
            </a:r>
            <a:r>
              <a:rPr lang="ru-RU" spc="-10" dirty="0">
                <a:latin typeface="Verdana" panose="020B0604030504040204" pitchFamily="34" charset="0"/>
                <a:ea typeface="Verdana" panose="020B0604030504040204" pitchFamily="34" charset="0"/>
                <a:cs typeface="Times New Roman"/>
              </a:rPr>
              <a:t>предприятий»</a:t>
            </a:r>
            <a:endParaRPr lang="ru-RU" dirty="0">
              <a:latin typeface="Verdana" panose="020B0604030504040204" pitchFamily="34" charset="0"/>
              <a:ea typeface="Verdana" panose="020B060403050404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9311" y="-184667"/>
            <a:ext cx="3463505" cy="1220471"/>
          </a:xfrm>
          <a:prstGeom prst="rect">
            <a:avLst/>
          </a:prstGeom>
        </p:spPr>
      </p:pic>
      <p:sp>
        <p:nvSpPr>
          <p:cNvPr id="4" name="TextBox 3"/>
          <p:cNvSpPr txBox="1"/>
          <p:nvPr/>
        </p:nvSpPr>
        <p:spPr>
          <a:xfrm>
            <a:off x="0" y="825579"/>
            <a:ext cx="3355676" cy="603242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06375" marR="198120" indent="38735" algn="ctr">
              <a:lnSpc>
                <a:spcPct val="100000"/>
              </a:lnSpc>
              <a:spcBef>
                <a:spcPts val="805"/>
              </a:spcBef>
            </a:pPr>
            <a:r>
              <a:rPr lang="ru-RU" sz="1600" spc="75" dirty="0">
                <a:latin typeface="Verdana"/>
                <a:cs typeface="Verdana"/>
              </a:rPr>
              <a:t>ООО</a:t>
            </a:r>
            <a:r>
              <a:rPr lang="ru-RU" sz="1600" spc="360" dirty="0">
                <a:latin typeface="Verdana"/>
                <a:cs typeface="Verdana"/>
              </a:rPr>
              <a:t> </a:t>
            </a:r>
            <a:r>
              <a:rPr lang="ru-RU" sz="1600" spc="-30" dirty="0">
                <a:latin typeface="Verdana"/>
                <a:cs typeface="Verdana"/>
              </a:rPr>
              <a:t>«Северо-</a:t>
            </a:r>
            <a:r>
              <a:rPr lang="ru-RU" sz="1600" spc="-50" dirty="0">
                <a:latin typeface="Verdana"/>
                <a:cs typeface="Verdana"/>
              </a:rPr>
              <a:t>Кавказский</a:t>
            </a:r>
            <a:r>
              <a:rPr lang="ru-RU" sz="1600" spc="-55" dirty="0">
                <a:latin typeface="Verdana"/>
                <a:cs typeface="Verdana"/>
              </a:rPr>
              <a:t> </a:t>
            </a:r>
            <a:r>
              <a:rPr lang="ru-RU" sz="1600" spc="-10" dirty="0">
                <a:latin typeface="Verdana"/>
                <a:cs typeface="Verdana"/>
              </a:rPr>
              <a:t>комбинат </a:t>
            </a:r>
            <a:r>
              <a:rPr lang="ru-RU" sz="1600" spc="-25" dirty="0">
                <a:latin typeface="Verdana"/>
                <a:cs typeface="Verdana"/>
              </a:rPr>
              <a:t>промышленных</a:t>
            </a:r>
            <a:r>
              <a:rPr lang="ru-RU" sz="1600" spc="-70" dirty="0">
                <a:latin typeface="Verdana"/>
                <a:cs typeface="Verdana"/>
              </a:rPr>
              <a:t> </a:t>
            </a:r>
            <a:r>
              <a:rPr lang="ru-RU" sz="1600" spc="-60" dirty="0">
                <a:latin typeface="Verdana"/>
                <a:cs typeface="Verdana"/>
              </a:rPr>
              <a:t>предприятий»</a:t>
            </a:r>
            <a:r>
              <a:rPr lang="ru-RU" sz="1600" spc="10" dirty="0">
                <a:latin typeface="Verdana"/>
                <a:cs typeface="Verdana"/>
              </a:rPr>
              <a:t> </a:t>
            </a:r>
            <a:r>
              <a:rPr lang="ru-RU" sz="1600" spc="-70" dirty="0">
                <a:latin typeface="Verdana"/>
                <a:cs typeface="Verdana"/>
              </a:rPr>
              <a:t>(СККПП) </a:t>
            </a:r>
            <a:r>
              <a:rPr lang="ru-RU" sz="1600" spc="-20" dirty="0">
                <a:latin typeface="Verdana"/>
                <a:cs typeface="Verdana"/>
              </a:rPr>
              <a:t>один</a:t>
            </a:r>
            <a:r>
              <a:rPr lang="ru-RU" sz="1600" spc="-65" dirty="0">
                <a:latin typeface="Verdana"/>
                <a:cs typeface="Verdana"/>
              </a:rPr>
              <a:t> </a:t>
            </a:r>
            <a:r>
              <a:rPr lang="ru-RU" sz="1600" spc="-75" dirty="0">
                <a:latin typeface="Verdana"/>
                <a:cs typeface="Verdana"/>
              </a:rPr>
              <a:t>из</a:t>
            </a:r>
            <a:r>
              <a:rPr lang="ru-RU" sz="1600" spc="-65" dirty="0">
                <a:latin typeface="Verdana"/>
                <a:cs typeface="Verdana"/>
              </a:rPr>
              <a:t> </a:t>
            </a:r>
            <a:r>
              <a:rPr lang="ru-RU" sz="1600" dirty="0">
                <a:latin typeface="Verdana"/>
                <a:cs typeface="Verdana"/>
              </a:rPr>
              <a:t>старейших</a:t>
            </a:r>
            <a:r>
              <a:rPr lang="ru-RU" sz="1600" spc="-60" dirty="0">
                <a:latin typeface="Verdana"/>
                <a:cs typeface="Verdana"/>
              </a:rPr>
              <a:t> </a:t>
            </a:r>
            <a:r>
              <a:rPr lang="ru-RU" sz="1600" spc="-30" dirty="0">
                <a:latin typeface="Verdana"/>
                <a:cs typeface="Verdana"/>
              </a:rPr>
              <a:t>и</a:t>
            </a:r>
            <a:r>
              <a:rPr lang="ru-RU" sz="1600" spc="-80" dirty="0">
                <a:latin typeface="Verdana"/>
                <a:cs typeface="Verdana"/>
              </a:rPr>
              <a:t> </a:t>
            </a:r>
            <a:r>
              <a:rPr lang="ru-RU" sz="1600" spc="-10" dirty="0">
                <a:latin typeface="Verdana"/>
                <a:cs typeface="Verdana"/>
              </a:rPr>
              <a:t>крупнейших</a:t>
            </a:r>
            <a:endParaRPr lang="ru-RU" sz="1600" dirty="0">
              <a:latin typeface="Verdana"/>
              <a:cs typeface="Verdana"/>
            </a:endParaRPr>
          </a:p>
          <a:p>
            <a:pPr marL="212725" marR="211454" algn="ctr">
              <a:lnSpc>
                <a:spcPct val="100000"/>
              </a:lnSpc>
              <a:spcBef>
                <a:spcPts val="5"/>
              </a:spcBef>
            </a:pPr>
            <a:r>
              <a:rPr lang="ru-RU" sz="1600" spc="-40" dirty="0">
                <a:latin typeface="Verdana"/>
                <a:cs typeface="Verdana"/>
              </a:rPr>
              <a:t>предприятий</a:t>
            </a:r>
            <a:r>
              <a:rPr lang="ru-RU" sz="1600" spc="5" dirty="0">
                <a:latin typeface="Verdana"/>
                <a:cs typeface="Verdana"/>
              </a:rPr>
              <a:t> </a:t>
            </a:r>
            <a:r>
              <a:rPr lang="ru-RU" sz="1600" dirty="0">
                <a:latin typeface="Verdana"/>
                <a:cs typeface="Verdana"/>
              </a:rPr>
              <a:t>Краснодарского</a:t>
            </a:r>
            <a:r>
              <a:rPr lang="ru-RU" sz="1600" spc="35" dirty="0">
                <a:latin typeface="Verdana"/>
                <a:cs typeface="Verdana"/>
              </a:rPr>
              <a:t> </a:t>
            </a:r>
            <a:r>
              <a:rPr lang="ru-RU" sz="1600" spc="-65" dirty="0">
                <a:latin typeface="Verdana"/>
                <a:cs typeface="Verdana"/>
              </a:rPr>
              <a:t>края.</a:t>
            </a:r>
            <a:r>
              <a:rPr lang="ru-RU" sz="1600" spc="75" dirty="0">
                <a:latin typeface="Verdana"/>
                <a:cs typeface="Verdana"/>
              </a:rPr>
              <a:t> </a:t>
            </a:r>
            <a:r>
              <a:rPr lang="ru-RU" sz="1600" spc="80" dirty="0">
                <a:latin typeface="Verdana"/>
                <a:cs typeface="Verdana"/>
              </a:rPr>
              <a:t>С </a:t>
            </a:r>
            <a:r>
              <a:rPr lang="ru-RU" sz="1600" spc="65" dirty="0">
                <a:latin typeface="Verdana"/>
                <a:cs typeface="Verdana"/>
              </a:rPr>
              <a:t>самого</a:t>
            </a:r>
            <a:r>
              <a:rPr lang="ru-RU" sz="1600" spc="-75" dirty="0">
                <a:latin typeface="Verdana"/>
                <a:cs typeface="Verdana"/>
              </a:rPr>
              <a:t> </a:t>
            </a:r>
            <a:r>
              <a:rPr lang="ru-RU" sz="1600" spc="-10" dirty="0">
                <a:latin typeface="Verdana"/>
                <a:cs typeface="Verdana"/>
              </a:rPr>
              <a:t>начала</a:t>
            </a:r>
            <a:r>
              <a:rPr lang="ru-RU" sz="1600" spc="-50" dirty="0">
                <a:latin typeface="Verdana"/>
                <a:cs typeface="Verdana"/>
              </a:rPr>
              <a:t> </a:t>
            </a:r>
            <a:r>
              <a:rPr lang="ru-RU" sz="1600" spc="-10" dirty="0">
                <a:latin typeface="Verdana"/>
                <a:cs typeface="Verdana"/>
              </a:rPr>
              <a:t>его</a:t>
            </a:r>
            <a:r>
              <a:rPr lang="ru-RU" sz="1600" spc="-90" dirty="0">
                <a:latin typeface="Verdana"/>
                <a:cs typeface="Verdana"/>
              </a:rPr>
              <a:t> </a:t>
            </a:r>
            <a:r>
              <a:rPr lang="ru-RU" sz="1600" spc="-10" dirty="0">
                <a:latin typeface="Verdana"/>
                <a:cs typeface="Verdana"/>
              </a:rPr>
              <a:t>продукция</a:t>
            </a:r>
            <a:endParaRPr lang="ru-RU" sz="1600" dirty="0">
              <a:latin typeface="Verdana"/>
              <a:cs typeface="Verdana"/>
            </a:endParaRPr>
          </a:p>
          <a:p>
            <a:pPr algn="ctr">
              <a:lnSpc>
                <a:spcPct val="100000"/>
              </a:lnSpc>
            </a:pPr>
            <a:r>
              <a:rPr lang="ru-RU" sz="1600" spc="-10" dirty="0">
                <a:latin typeface="Verdana"/>
                <a:cs typeface="Verdana"/>
              </a:rPr>
              <a:t>предназначалась</a:t>
            </a:r>
            <a:r>
              <a:rPr lang="ru-RU" sz="1600" spc="-55" dirty="0">
                <a:latin typeface="Verdana"/>
                <a:cs typeface="Verdana"/>
              </a:rPr>
              <a:t> </a:t>
            </a:r>
            <a:r>
              <a:rPr lang="ru-RU" sz="1600" spc="-110" dirty="0">
                <a:latin typeface="Verdana"/>
                <a:cs typeface="Verdana"/>
              </a:rPr>
              <a:t>для</a:t>
            </a:r>
            <a:r>
              <a:rPr lang="ru-RU" sz="1600" spc="-65" dirty="0">
                <a:latin typeface="Verdana"/>
                <a:cs typeface="Verdana"/>
              </a:rPr>
              <a:t> </a:t>
            </a:r>
            <a:r>
              <a:rPr lang="ru-RU" sz="1600" spc="-10" dirty="0">
                <a:latin typeface="Verdana"/>
                <a:cs typeface="Verdana"/>
              </a:rPr>
              <a:t>объектов</a:t>
            </a:r>
            <a:endParaRPr lang="ru-RU" sz="1600" dirty="0">
              <a:latin typeface="Verdana"/>
              <a:cs typeface="Verdana"/>
            </a:endParaRPr>
          </a:p>
          <a:p>
            <a:pPr marL="102870" marR="100965" indent="1905" algn="ctr">
              <a:lnSpc>
                <a:spcPct val="100000"/>
              </a:lnSpc>
              <a:spcBef>
                <a:spcPts val="5"/>
              </a:spcBef>
            </a:pPr>
            <a:r>
              <a:rPr lang="ru-RU" sz="1600" spc="-35" dirty="0">
                <a:latin typeface="Verdana"/>
                <a:cs typeface="Verdana"/>
              </a:rPr>
              <a:t>энергетики.</a:t>
            </a:r>
            <a:r>
              <a:rPr lang="ru-RU" sz="1600" spc="-55" dirty="0">
                <a:latin typeface="Verdana"/>
                <a:cs typeface="Verdana"/>
              </a:rPr>
              <a:t> </a:t>
            </a:r>
            <a:r>
              <a:rPr lang="ru-RU" sz="1600" spc="-20" dirty="0">
                <a:latin typeface="Verdana"/>
                <a:cs typeface="Verdana"/>
              </a:rPr>
              <a:t>Завод</a:t>
            </a:r>
            <a:r>
              <a:rPr lang="ru-RU" sz="1600" spc="-10" dirty="0">
                <a:latin typeface="Verdana"/>
                <a:cs typeface="Verdana"/>
              </a:rPr>
              <a:t> </a:t>
            </a:r>
            <a:r>
              <a:rPr lang="ru-RU" sz="1600" spc="-55" dirty="0">
                <a:latin typeface="Verdana"/>
                <a:cs typeface="Verdana"/>
              </a:rPr>
              <a:t>выпускает</a:t>
            </a:r>
            <a:r>
              <a:rPr lang="ru-RU" sz="1600" spc="-60" dirty="0">
                <a:latin typeface="Verdana"/>
                <a:cs typeface="Verdana"/>
              </a:rPr>
              <a:t> </a:t>
            </a:r>
            <a:r>
              <a:rPr lang="ru-RU" sz="1600" spc="-10" dirty="0">
                <a:latin typeface="Verdana"/>
                <a:cs typeface="Verdana"/>
              </a:rPr>
              <a:t>большой </a:t>
            </a:r>
            <a:r>
              <a:rPr lang="ru-RU" sz="1600" dirty="0">
                <a:latin typeface="Verdana"/>
                <a:cs typeface="Verdana"/>
              </a:rPr>
              <a:t>ассортимент</a:t>
            </a:r>
            <a:r>
              <a:rPr lang="ru-RU" sz="1600" spc="90" dirty="0">
                <a:latin typeface="Verdana"/>
                <a:cs typeface="Verdana"/>
              </a:rPr>
              <a:t> </a:t>
            </a:r>
            <a:r>
              <a:rPr lang="ru-RU" sz="1600" spc="-35" dirty="0">
                <a:latin typeface="Verdana"/>
                <a:cs typeface="Verdana"/>
              </a:rPr>
              <a:t>железобетонных</a:t>
            </a:r>
            <a:r>
              <a:rPr lang="ru-RU" sz="1600" spc="-10" dirty="0">
                <a:latin typeface="Verdana"/>
                <a:cs typeface="Verdana"/>
              </a:rPr>
              <a:t> </a:t>
            </a:r>
            <a:r>
              <a:rPr lang="ru-RU" sz="1600" spc="-45" dirty="0">
                <a:latin typeface="Verdana"/>
                <a:cs typeface="Verdana"/>
              </a:rPr>
              <a:t>изделий</a:t>
            </a:r>
            <a:r>
              <a:rPr lang="ru-RU" sz="1600" spc="60" dirty="0">
                <a:latin typeface="Verdana"/>
                <a:cs typeface="Verdana"/>
              </a:rPr>
              <a:t> </a:t>
            </a:r>
            <a:r>
              <a:rPr lang="ru-RU" sz="1600" spc="-50" dirty="0">
                <a:latin typeface="Verdana"/>
                <a:cs typeface="Verdana"/>
              </a:rPr>
              <a:t>и </a:t>
            </a:r>
            <a:r>
              <a:rPr lang="ru-RU" sz="1600" spc="-45" dirty="0">
                <a:latin typeface="Verdana"/>
                <a:cs typeface="Verdana"/>
              </a:rPr>
              <a:t>конструкций. </a:t>
            </a:r>
            <a:r>
              <a:rPr lang="ru-RU" sz="1600" spc="-50" dirty="0">
                <a:latin typeface="Verdana"/>
                <a:cs typeface="Verdana"/>
              </a:rPr>
              <a:t>Продукция</a:t>
            </a:r>
            <a:r>
              <a:rPr lang="ru-RU" sz="1600" spc="-30" dirty="0">
                <a:latin typeface="Verdana"/>
                <a:cs typeface="Verdana"/>
              </a:rPr>
              <a:t> </a:t>
            </a:r>
            <a:r>
              <a:rPr lang="ru-RU" sz="1600" spc="-20" dirty="0">
                <a:latin typeface="Verdana"/>
                <a:cs typeface="Verdana"/>
              </a:rPr>
              <a:t>завода</a:t>
            </a:r>
            <a:r>
              <a:rPr lang="ru-RU" sz="1600" spc="5" dirty="0">
                <a:latin typeface="Verdana"/>
                <a:cs typeface="Verdana"/>
              </a:rPr>
              <a:t> </a:t>
            </a:r>
            <a:r>
              <a:rPr lang="ru-RU" sz="1600" spc="-10" dirty="0">
                <a:latin typeface="Verdana"/>
                <a:cs typeface="Verdana"/>
              </a:rPr>
              <a:t>знакома </a:t>
            </a:r>
            <a:r>
              <a:rPr lang="ru-RU" sz="1600" spc="-65" dirty="0">
                <a:latin typeface="Verdana"/>
                <a:cs typeface="Verdana"/>
              </a:rPr>
              <a:t>во</a:t>
            </a:r>
            <a:r>
              <a:rPr lang="ru-RU" sz="1600" spc="-80" dirty="0">
                <a:latin typeface="Verdana"/>
                <a:cs typeface="Verdana"/>
              </a:rPr>
              <a:t> </a:t>
            </a:r>
            <a:r>
              <a:rPr lang="ru-RU" sz="1600" spc="-30" dirty="0">
                <a:latin typeface="Verdana"/>
                <a:cs typeface="Verdana"/>
              </a:rPr>
              <a:t>всех</a:t>
            </a:r>
            <a:r>
              <a:rPr lang="ru-RU" sz="1600" spc="-85" dirty="0">
                <a:latin typeface="Verdana"/>
                <a:cs typeface="Verdana"/>
              </a:rPr>
              <a:t> </a:t>
            </a:r>
            <a:r>
              <a:rPr lang="ru-RU" sz="1600" spc="-10" dirty="0">
                <a:latin typeface="Verdana"/>
                <a:cs typeface="Verdana"/>
              </a:rPr>
              <a:t>регионах</a:t>
            </a:r>
            <a:r>
              <a:rPr lang="ru-RU" sz="1600" spc="-100" dirty="0">
                <a:latin typeface="Verdana"/>
                <a:cs typeface="Verdana"/>
              </a:rPr>
              <a:t> </a:t>
            </a:r>
            <a:r>
              <a:rPr lang="ru-RU" sz="1600" spc="130" dirty="0" err="1">
                <a:latin typeface="Verdana"/>
                <a:cs typeface="Verdana"/>
              </a:rPr>
              <a:t>Рф</a:t>
            </a:r>
            <a:r>
              <a:rPr lang="ru-RU" sz="1600" spc="-90" dirty="0">
                <a:latin typeface="Verdana"/>
                <a:cs typeface="Verdana"/>
              </a:rPr>
              <a:t> </a:t>
            </a:r>
            <a:r>
              <a:rPr lang="ru-RU" sz="1600" spc="-30" dirty="0">
                <a:latin typeface="Verdana"/>
                <a:cs typeface="Verdana"/>
              </a:rPr>
              <a:t>и</a:t>
            </a:r>
            <a:r>
              <a:rPr lang="ru-RU" sz="1600" spc="-80" dirty="0">
                <a:latin typeface="Verdana"/>
                <a:cs typeface="Verdana"/>
              </a:rPr>
              <a:t> </a:t>
            </a:r>
            <a:r>
              <a:rPr lang="ru-RU" sz="1600" dirty="0">
                <a:latin typeface="Verdana"/>
                <a:cs typeface="Verdana"/>
              </a:rPr>
              <a:t>за</a:t>
            </a:r>
            <a:r>
              <a:rPr lang="ru-RU" sz="1600" spc="-60" dirty="0">
                <a:latin typeface="Verdana"/>
                <a:cs typeface="Verdana"/>
              </a:rPr>
              <a:t> </a:t>
            </a:r>
            <a:r>
              <a:rPr lang="ru-RU" sz="1600" spc="-25" dirty="0">
                <a:latin typeface="Verdana"/>
                <a:cs typeface="Verdana"/>
              </a:rPr>
              <a:t>его</a:t>
            </a:r>
            <a:endParaRPr lang="ru-RU" sz="1600" dirty="0">
              <a:latin typeface="Verdana"/>
              <a:cs typeface="Verdana"/>
            </a:endParaRPr>
          </a:p>
          <a:p>
            <a:pPr marL="169545" marR="165735" indent="-635" algn="ctr">
              <a:lnSpc>
                <a:spcPct val="100000"/>
              </a:lnSpc>
            </a:pPr>
            <a:r>
              <a:rPr lang="ru-RU" sz="1600" dirty="0">
                <a:latin typeface="Verdana"/>
                <a:cs typeface="Verdana"/>
              </a:rPr>
              <a:t>пределами.</a:t>
            </a:r>
            <a:r>
              <a:rPr lang="ru-RU" sz="1600" spc="-70" dirty="0">
                <a:latin typeface="Verdana"/>
                <a:cs typeface="Verdana"/>
              </a:rPr>
              <a:t> </a:t>
            </a:r>
            <a:r>
              <a:rPr lang="ru-RU" sz="1600" spc="-20" dirty="0">
                <a:latin typeface="Verdana"/>
                <a:cs typeface="Verdana"/>
              </a:rPr>
              <a:t>Поставка</a:t>
            </a:r>
            <a:r>
              <a:rPr lang="ru-RU" sz="1600" spc="40" dirty="0">
                <a:latin typeface="Verdana"/>
                <a:cs typeface="Verdana"/>
              </a:rPr>
              <a:t> </a:t>
            </a:r>
            <a:r>
              <a:rPr lang="ru-RU" sz="1600" spc="-75" dirty="0">
                <a:latin typeface="Verdana"/>
                <a:cs typeface="Verdana"/>
              </a:rPr>
              <a:t>ЖБИ</a:t>
            </a:r>
            <a:r>
              <a:rPr lang="ru-RU" sz="1600" spc="-35" dirty="0">
                <a:latin typeface="Verdana"/>
                <a:cs typeface="Verdana"/>
              </a:rPr>
              <a:t> </a:t>
            </a:r>
            <a:r>
              <a:rPr lang="ru-RU" sz="1600" spc="-10" dirty="0">
                <a:latin typeface="Verdana"/>
                <a:cs typeface="Verdana"/>
              </a:rPr>
              <a:t>изделий </a:t>
            </a:r>
            <a:r>
              <a:rPr lang="ru-RU" sz="1600" spc="-65" dirty="0">
                <a:latin typeface="Verdana"/>
                <a:cs typeface="Verdana"/>
              </a:rPr>
              <a:t>ведутся</a:t>
            </a:r>
            <a:r>
              <a:rPr lang="ru-RU" sz="1600" spc="-50" dirty="0">
                <a:latin typeface="Verdana"/>
                <a:cs typeface="Verdana"/>
              </a:rPr>
              <a:t> </a:t>
            </a:r>
            <a:r>
              <a:rPr lang="ru-RU" sz="1600" spc="-160" dirty="0">
                <a:latin typeface="Verdana"/>
                <a:cs typeface="Verdana"/>
              </a:rPr>
              <a:t>в</a:t>
            </a:r>
            <a:r>
              <a:rPr lang="ru-RU" sz="1600" spc="-85" dirty="0">
                <a:latin typeface="Verdana"/>
                <a:cs typeface="Verdana"/>
              </a:rPr>
              <a:t> </a:t>
            </a:r>
            <a:r>
              <a:rPr lang="ru-RU" sz="1600" spc="-30" dirty="0">
                <a:latin typeface="Verdana"/>
                <a:cs typeface="Verdana"/>
              </a:rPr>
              <a:t>Абхазию,</a:t>
            </a:r>
            <a:r>
              <a:rPr lang="ru-RU" sz="1600" spc="10" dirty="0">
                <a:latin typeface="Verdana"/>
                <a:cs typeface="Verdana"/>
              </a:rPr>
              <a:t> </a:t>
            </a:r>
            <a:r>
              <a:rPr lang="ru-RU" sz="1600" spc="-35" dirty="0">
                <a:latin typeface="Verdana"/>
                <a:cs typeface="Verdana"/>
              </a:rPr>
              <a:t>Казахстан,</a:t>
            </a:r>
            <a:r>
              <a:rPr lang="ru-RU" sz="1600" spc="-40" dirty="0">
                <a:latin typeface="Verdana"/>
                <a:cs typeface="Verdana"/>
              </a:rPr>
              <a:t> </a:t>
            </a:r>
            <a:r>
              <a:rPr lang="ru-RU" sz="1600" spc="-60" dirty="0">
                <a:latin typeface="Verdana"/>
                <a:cs typeface="Verdana"/>
              </a:rPr>
              <a:t>Грузию</a:t>
            </a:r>
            <a:r>
              <a:rPr lang="ru-RU" sz="1600" spc="-90" dirty="0">
                <a:latin typeface="Verdana"/>
                <a:cs typeface="Verdana"/>
              </a:rPr>
              <a:t> </a:t>
            </a:r>
            <a:r>
              <a:rPr lang="ru-RU" sz="1600" spc="-50" dirty="0">
                <a:latin typeface="Verdana"/>
                <a:cs typeface="Verdana"/>
              </a:rPr>
              <a:t>и </a:t>
            </a:r>
            <a:r>
              <a:rPr lang="ru-RU" sz="1600" spc="-10" dirty="0">
                <a:latin typeface="Verdana"/>
                <a:cs typeface="Verdana"/>
              </a:rPr>
              <a:t>Крым.</a:t>
            </a:r>
            <a:endParaRPr lang="ru-RU" sz="1600" dirty="0">
              <a:latin typeface="Verdana"/>
              <a:cs typeface="Verdana"/>
            </a:endParaRPr>
          </a:p>
          <a:p>
            <a:endParaRPr lang="ru-RU" dirty="0"/>
          </a:p>
        </p:txBody>
      </p:sp>
      <p:sp>
        <p:nvSpPr>
          <p:cNvPr id="5" name="TextBox 4"/>
          <p:cNvSpPr txBox="1"/>
          <p:nvPr/>
        </p:nvSpPr>
        <p:spPr>
          <a:xfrm>
            <a:off x="4138246" y="4303455"/>
            <a:ext cx="8053754" cy="255454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347345" marR="339090" algn="ctr">
              <a:lnSpc>
                <a:spcPct val="100000"/>
              </a:lnSpc>
              <a:spcBef>
                <a:spcPts val="345"/>
              </a:spcBef>
            </a:pPr>
            <a:r>
              <a:rPr lang="ru-RU" sz="1600" dirty="0">
                <a:solidFill>
                  <a:schemeClr val="bg1"/>
                </a:solidFill>
                <a:latin typeface="Verdana"/>
                <a:cs typeface="Verdana"/>
              </a:rPr>
              <a:t>Наименование</a:t>
            </a:r>
            <a:r>
              <a:rPr lang="ru-RU" sz="1600" spc="35" dirty="0">
                <a:solidFill>
                  <a:schemeClr val="bg1"/>
                </a:solidFill>
                <a:latin typeface="Verdana"/>
                <a:cs typeface="Verdana"/>
              </a:rPr>
              <a:t> </a:t>
            </a:r>
            <a:r>
              <a:rPr lang="ru-RU" sz="1600" spc="-10" dirty="0">
                <a:solidFill>
                  <a:schemeClr val="bg1"/>
                </a:solidFill>
                <a:latin typeface="Verdana"/>
                <a:cs typeface="Verdana"/>
              </a:rPr>
              <a:t>выпускаемой </a:t>
            </a:r>
            <a:r>
              <a:rPr lang="ru-RU" sz="1600" spc="-35" dirty="0">
                <a:solidFill>
                  <a:schemeClr val="bg1"/>
                </a:solidFill>
                <a:latin typeface="Verdana"/>
                <a:cs typeface="Verdana"/>
              </a:rPr>
              <a:t>продукции: </a:t>
            </a:r>
            <a:r>
              <a:rPr lang="ru-RU" sz="1600" spc="-25" dirty="0">
                <a:solidFill>
                  <a:schemeClr val="bg1"/>
                </a:solidFill>
                <a:latin typeface="Verdana"/>
                <a:cs typeface="Verdana"/>
              </a:rPr>
              <a:t>стойки</a:t>
            </a:r>
            <a:r>
              <a:rPr lang="ru-RU" sz="1600" spc="15" dirty="0">
                <a:solidFill>
                  <a:schemeClr val="bg1"/>
                </a:solidFill>
                <a:latin typeface="Verdana"/>
                <a:cs typeface="Verdana"/>
              </a:rPr>
              <a:t> </a:t>
            </a:r>
            <a:r>
              <a:rPr lang="ru-RU" sz="1600" spc="-30" dirty="0">
                <a:solidFill>
                  <a:schemeClr val="bg1"/>
                </a:solidFill>
                <a:latin typeface="Verdana"/>
                <a:cs typeface="Verdana"/>
              </a:rPr>
              <a:t>центрифугированные;</a:t>
            </a:r>
            <a:r>
              <a:rPr lang="ru-RU" sz="1600" spc="-65" dirty="0">
                <a:solidFill>
                  <a:schemeClr val="bg1"/>
                </a:solidFill>
                <a:latin typeface="Verdana"/>
                <a:cs typeface="Verdana"/>
              </a:rPr>
              <a:t> </a:t>
            </a:r>
            <a:r>
              <a:rPr lang="ru-RU" sz="1600" spc="-10" dirty="0">
                <a:solidFill>
                  <a:schemeClr val="bg1"/>
                </a:solidFill>
                <a:latin typeface="Verdana"/>
                <a:cs typeface="Verdana"/>
              </a:rPr>
              <a:t>стойки </a:t>
            </a:r>
            <a:r>
              <a:rPr lang="ru-RU" sz="1600" spc="-40" dirty="0" err="1">
                <a:solidFill>
                  <a:schemeClr val="bg1"/>
                </a:solidFill>
                <a:latin typeface="Verdana"/>
                <a:cs typeface="Verdana"/>
              </a:rPr>
              <a:t>вибрированные</a:t>
            </a:r>
            <a:r>
              <a:rPr lang="ru-RU" sz="1600" spc="-40" dirty="0">
                <a:solidFill>
                  <a:schemeClr val="bg1"/>
                </a:solidFill>
                <a:latin typeface="Verdana"/>
                <a:cs typeface="Verdana"/>
              </a:rPr>
              <a:t>;</a:t>
            </a:r>
            <a:r>
              <a:rPr lang="ru-RU" sz="1600" spc="-15" dirty="0">
                <a:solidFill>
                  <a:schemeClr val="bg1"/>
                </a:solidFill>
                <a:latin typeface="Verdana"/>
                <a:cs typeface="Verdana"/>
              </a:rPr>
              <a:t> </a:t>
            </a:r>
            <a:r>
              <a:rPr lang="ru-RU" sz="1600" spc="-10" dirty="0">
                <a:solidFill>
                  <a:schemeClr val="bg1"/>
                </a:solidFill>
                <a:latin typeface="Verdana"/>
                <a:cs typeface="Verdana"/>
              </a:rPr>
              <a:t>фундаменты</a:t>
            </a:r>
            <a:endParaRPr lang="ru-RU" sz="1600" dirty="0">
              <a:solidFill>
                <a:schemeClr val="bg1"/>
              </a:solidFill>
              <a:latin typeface="Verdana"/>
              <a:cs typeface="Verdana"/>
            </a:endParaRPr>
          </a:p>
          <a:p>
            <a:pPr algn="ctr">
              <a:lnSpc>
                <a:spcPct val="100000"/>
              </a:lnSpc>
              <a:spcBef>
                <a:spcPts val="5"/>
              </a:spcBef>
            </a:pPr>
            <a:r>
              <a:rPr lang="ru-RU" sz="1600" dirty="0">
                <a:solidFill>
                  <a:schemeClr val="bg1"/>
                </a:solidFill>
                <a:latin typeface="Verdana"/>
                <a:cs typeface="Verdana"/>
              </a:rPr>
              <a:t>и</a:t>
            </a:r>
            <a:r>
              <a:rPr lang="ru-RU" sz="1600" spc="355" dirty="0">
                <a:solidFill>
                  <a:schemeClr val="bg1"/>
                </a:solidFill>
                <a:latin typeface="Verdana"/>
                <a:cs typeface="Verdana"/>
              </a:rPr>
              <a:t> </a:t>
            </a:r>
            <a:r>
              <a:rPr lang="ru-RU" sz="1600" dirty="0">
                <a:solidFill>
                  <a:schemeClr val="bg1"/>
                </a:solidFill>
                <a:latin typeface="Verdana"/>
                <a:cs typeface="Verdana"/>
              </a:rPr>
              <a:t>фундаментные</a:t>
            </a:r>
            <a:r>
              <a:rPr lang="ru-RU" sz="1600" spc="-105" dirty="0">
                <a:solidFill>
                  <a:schemeClr val="bg1"/>
                </a:solidFill>
                <a:latin typeface="Verdana"/>
                <a:cs typeface="Verdana"/>
              </a:rPr>
              <a:t> </a:t>
            </a:r>
            <a:r>
              <a:rPr lang="ru-RU" sz="1600" spc="-35" dirty="0">
                <a:solidFill>
                  <a:schemeClr val="bg1"/>
                </a:solidFill>
                <a:latin typeface="Verdana"/>
                <a:cs typeface="Verdana"/>
              </a:rPr>
              <a:t>конструкции</a:t>
            </a:r>
            <a:r>
              <a:rPr lang="ru-RU" sz="1600" spc="-45" dirty="0">
                <a:solidFill>
                  <a:schemeClr val="bg1"/>
                </a:solidFill>
                <a:latin typeface="Verdana"/>
                <a:cs typeface="Verdana"/>
              </a:rPr>
              <a:t> </a:t>
            </a:r>
            <a:r>
              <a:rPr lang="ru-RU" sz="1600" spc="-25" dirty="0">
                <a:solidFill>
                  <a:schemeClr val="bg1"/>
                </a:solidFill>
                <a:latin typeface="Verdana"/>
                <a:cs typeface="Verdana"/>
              </a:rPr>
              <a:t>для</a:t>
            </a:r>
            <a:endParaRPr lang="ru-RU" sz="1600" dirty="0">
              <a:solidFill>
                <a:schemeClr val="bg1"/>
              </a:solidFill>
              <a:latin typeface="Verdana"/>
              <a:cs typeface="Verdana"/>
            </a:endParaRPr>
          </a:p>
          <a:p>
            <a:pPr algn="ctr">
              <a:lnSpc>
                <a:spcPct val="100000"/>
              </a:lnSpc>
            </a:pPr>
            <a:r>
              <a:rPr lang="ru-RU" sz="1600" spc="-25" dirty="0">
                <a:solidFill>
                  <a:schemeClr val="bg1"/>
                </a:solidFill>
                <a:latin typeface="Verdana"/>
                <a:cs typeface="Verdana"/>
              </a:rPr>
              <a:t>металлических</a:t>
            </a:r>
            <a:r>
              <a:rPr lang="ru-RU" sz="1600" spc="-60" dirty="0">
                <a:solidFill>
                  <a:schemeClr val="bg1"/>
                </a:solidFill>
                <a:latin typeface="Verdana"/>
                <a:cs typeface="Verdana"/>
              </a:rPr>
              <a:t> </a:t>
            </a:r>
            <a:r>
              <a:rPr lang="ru-RU" sz="1600" spc="-50" dirty="0">
                <a:solidFill>
                  <a:schemeClr val="bg1"/>
                </a:solidFill>
                <a:latin typeface="Verdana"/>
                <a:cs typeface="Verdana"/>
              </a:rPr>
              <a:t>линий</a:t>
            </a:r>
            <a:r>
              <a:rPr lang="ru-RU" sz="1600" spc="-60" dirty="0">
                <a:solidFill>
                  <a:schemeClr val="bg1"/>
                </a:solidFill>
                <a:latin typeface="Verdana"/>
                <a:cs typeface="Verdana"/>
              </a:rPr>
              <a:t> </a:t>
            </a:r>
            <a:r>
              <a:rPr lang="ru-RU" sz="1600" spc="-25" dirty="0">
                <a:solidFill>
                  <a:schemeClr val="bg1"/>
                </a:solidFill>
                <a:latin typeface="Verdana"/>
                <a:cs typeface="Verdana"/>
              </a:rPr>
              <a:t>электропередач;</a:t>
            </a:r>
            <a:r>
              <a:rPr lang="ru-RU" sz="1600" spc="-55" dirty="0">
                <a:solidFill>
                  <a:schemeClr val="bg1"/>
                </a:solidFill>
                <a:latin typeface="Verdana"/>
                <a:cs typeface="Verdana"/>
              </a:rPr>
              <a:t> </a:t>
            </a:r>
            <a:r>
              <a:rPr lang="ru-RU" sz="1600" spc="-10" dirty="0">
                <a:solidFill>
                  <a:schemeClr val="bg1"/>
                </a:solidFill>
                <a:latin typeface="Verdana"/>
                <a:cs typeface="Verdana"/>
              </a:rPr>
              <a:t>ригели</a:t>
            </a:r>
            <a:endParaRPr lang="ru-RU" sz="1600" dirty="0">
              <a:solidFill>
                <a:schemeClr val="bg1"/>
              </a:solidFill>
              <a:latin typeface="Verdana"/>
              <a:cs typeface="Verdana"/>
            </a:endParaRPr>
          </a:p>
          <a:p>
            <a:pPr marL="728345" marR="690245" indent="-30480" algn="just">
              <a:lnSpc>
                <a:spcPct val="100000"/>
              </a:lnSpc>
            </a:pPr>
            <a:r>
              <a:rPr lang="ru-RU" sz="1600" dirty="0">
                <a:solidFill>
                  <a:schemeClr val="bg1"/>
                </a:solidFill>
                <a:latin typeface="Verdana"/>
                <a:cs typeface="Verdana"/>
              </a:rPr>
              <a:t>фундаментные</a:t>
            </a:r>
            <a:r>
              <a:rPr lang="ru-RU" sz="1600" spc="-20" dirty="0">
                <a:solidFill>
                  <a:schemeClr val="bg1"/>
                </a:solidFill>
                <a:latin typeface="Verdana"/>
                <a:cs typeface="Verdana"/>
              </a:rPr>
              <a:t> </a:t>
            </a:r>
            <a:r>
              <a:rPr lang="ru-RU" sz="1600" spc="-155" dirty="0">
                <a:solidFill>
                  <a:schemeClr val="bg1"/>
                </a:solidFill>
                <a:latin typeface="Verdana"/>
                <a:cs typeface="Verdana"/>
              </a:rPr>
              <a:t>для</a:t>
            </a:r>
            <a:r>
              <a:rPr lang="ru-RU" sz="1600" spc="135" dirty="0">
                <a:solidFill>
                  <a:schemeClr val="bg1"/>
                </a:solidFill>
                <a:latin typeface="Verdana"/>
                <a:cs typeface="Verdana"/>
              </a:rPr>
              <a:t> </a:t>
            </a:r>
            <a:r>
              <a:rPr lang="ru-RU" sz="1600" spc="-195" dirty="0">
                <a:solidFill>
                  <a:schemeClr val="bg1"/>
                </a:solidFill>
                <a:latin typeface="Verdana"/>
                <a:cs typeface="Verdana"/>
              </a:rPr>
              <a:t>ВЛ</a:t>
            </a:r>
            <a:r>
              <a:rPr lang="ru-RU" sz="1600" spc="85" dirty="0">
                <a:solidFill>
                  <a:schemeClr val="bg1"/>
                </a:solidFill>
                <a:latin typeface="Verdana"/>
                <a:cs typeface="Verdana"/>
              </a:rPr>
              <a:t> </a:t>
            </a:r>
            <a:r>
              <a:rPr lang="ru-RU" sz="1600" spc="-120" dirty="0">
                <a:solidFill>
                  <a:schemeClr val="bg1"/>
                </a:solidFill>
                <a:latin typeface="Verdana"/>
                <a:cs typeface="Verdana"/>
              </a:rPr>
              <a:t>35-</a:t>
            </a:r>
            <a:r>
              <a:rPr lang="ru-RU" sz="1600" spc="-170" dirty="0">
                <a:solidFill>
                  <a:schemeClr val="bg1"/>
                </a:solidFill>
                <a:latin typeface="Verdana"/>
                <a:cs typeface="Verdana"/>
              </a:rPr>
              <a:t>750</a:t>
            </a:r>
            <a:r>
              <a:rPr lang="ru-RU" sz="1600" spc="65" dirty="0">
                <a:solidFill>
                  <a:schemeClr val="bg1"/>
                </a:solidFill>
                <a:latin typeface="Verdana"/>
                <a:cs typeface="Verdana"/>
              </a:rPr>
              <a:t> </a:t>
            </a:r>
            <a:r>
              <a:rPr lang="ru-RU" sz="1600" spc="-120" dirty="0" err="1">
                <a:solidFill>
                  <a:schemeClr val="bg1"/>
                </a:solidFill>
                <a:latin typeface="Verdana"/>
                <a:cs typeface="Verdana"/>
              </a:rPr>
              <a:t>кВ</a:t>
            </a:r>
            <a:r>
              <a:rPr lang="ru-RU" sz="1600" spc="-120" dirty="0">
                <a:solidFill>
                  <a:schemeClr val="bg1"/>
                </a:solidFill>
                <a:latin typeface="Verdana"/>
                <a:cs typeface="Verdana"/>
              </a:rPr>
              <a:t>; </a:t>
            </a:r>
            <a:r>
              <a:rPr lang="ru-RU" sz="1600" spc="-25" dirty="0">
                <a:solidFill>
                  <a:schemeClr val="bg1"/>
                </a:solidFill>
                <a:latin typeface="Verdana"/>
                <a:cs typeface="Verdana"/>
              </a:rPr>
              <a:t>подстанционный</a:t>
            </a:r>
            <a:r>
              <a:rPr lang="ru-RU" sz="1600" spc="-35" dirty="0">
                <a:solidFill>
                  <a:schemeClr val="bg1"/>
                </a:solidFill>
                <a:latin typeface="Verdana"/>
                <a:cs typeface="Verdana"/>
              </a:rPr>
              <a:t> </a:t>
            </a:r>
            <a:r>
              <a:rPr lang="ru-RU" sz="1600" spc="-10" dirty="0">
                <a:solidFill>
                  <a:schemeClr val="bg1"/>
                </a:solidFill>
                <a:latin typeface="Verdana"/>
                <a:cs typeface="Verdana"/>
              </a:rPr>
              <a:t>железобетон; </a:t>
            </a:r>
            <a:r>
              <a:rPr lang="ru-RU" sz="1600" spc="-25" dirty="0">
                <a:solidFill>
                  <a:schemeClr val="bg1"/>
                </a:solidFill>
                <a:latin typeface="Verdana"/>
                <a:cs typeface="Verdana"/>
              </a:rPr>
              <a:t>стойки</a:t>
            </a:r>
            <a:r>
              <a:rPr lang="ru-RU" sz="1600" spc="-45" dirty="0">
                <a:solidFill>
                  <a:schemeClr val="bg1"/>
                </a:solidFill>
                <a:latin typeface="Verdana"/>
                <a:cs typeface="Verdana"/>
              </a:rPr>
              <a:t> </a:t>
            </a:r>
            <a:r>
              <a:rPr lang="ru-RU" sz="1600" spc="-10" dirty="0">
                <a:solidFill>
                  <a:schemeClr val="bg1"/>
                </a:solidFill>
                <a:latin typeface="Verdana"/>
                <a:cs typeface="Verdana"/>
              </a:rPr>
              <a:t>под</a:t>
            </a:r>
            <a:r>
              <a:rPr lang="ru-RU" sz="1600" spc="-60" dirty="0">
                <a:solidFill>
                  <a:schemeClr val="bg1"/>
                </a:solidFill>
                <a:latin typeface="Verdana"/>
                <a:cs typeface="Verdana"/>
              </a:rPr>
              <a:t> </a:t>
            </a:r>
            <a:r>
              <a:rPr lang="ru-RU" sz="1600" dirty="0">
                <a:solidFill>
                  <a:schemeClr val="bg1"/>
                </a:solidFill>
                <a:latin typeface="Verdana"/>
                <a:cs typeface="Verdana"/>
              </a:rPr>
              <a:t>оборудование</a:t>
            </a:r>
            <a:r>
              <a:rPr lang="ru-RU" sz="1600" spc="-60" dirty="0">
                <a:solidFill>
                  <a:schemeClr val="bg1"/>
                </a:solidFill>
                <a:latin typeface="Verdana"/>
                <a:cs typeface="Verdana"/>
              </a:rPr>
              <a:t> </a:t>
            </a:r>
            <a:r>
              <a:rPr lang="ru-RU" sz="1600" spc="-20" dirty="0">
                <a:solidFill>
                  <a:schemeClr val="bg1"/>
                </a:solidFill>
                <a:latin typeface="Verdana"/>
                <a:cs typeface="Verdana"/>
              </a:rPr>
              <a:t>ОРУ;</a:t>
            </a:r>
            <a:endParaRPr lang="ru-RU" sz="1600" dirty="0">
              <a:solidFill>
                <a:schemeClr val="bg1"/>
              </a:solidFill>
              <a:latin typeface="Verdana"/>
              <a:cs typeface="Verdana"/>
            </a:endParaRPr>
          </a:p>
          <a:p>
            <a:pPr marL="252729" marR="245110" algn="ctr">
              <a:lnSpc>
                <a:spcPct val="100000"/>
              </a:lnSpc>
            </a:pPr>
            <a:r>
              <a:rPr lang="ru-RU" sz="1600" spc="-20" dirty="0">
                <a:solidFill>
                  <a:schemeClr val="bg1"/>
                </a:solidFill>
                <a:latin typeface="Verdana"/>
                <a:cs typeface="Verdana"/>
              </a:rPr>
              <a:t>железобетонные</a:t>
            </a:r>
            <a:r>
              <a:rPr lang="ru-RU" sz="1600" spc="-125" dirty="0">
                <a:solidFill>
                  <a:schemeClr val="bg1"/>
                </a:solidFill>
                <a:latin typeface="Verdana"/>
                <a:cs typeface="Verdana"/>
              </a:rPr>
              <a:t> </a:t>
            </a:r>
            <a:r>
              <a:rPr lang="ru-RU" sz="1600" spc="-35" dirty="0">
                <a:solidFill>
                  <a:schemeClr val="bg1"/>
                </a:solidFill>
                <a:latin typeface="Verdana"/>
                <a:cs typeface="Verdana"/>
              </a:rPr>
              <a:t>приставки</a:t>
            </a:r>
            <a:r>
              <a:rPr lang="ru-RU" sz="1600" spc="-50" dirty="0">
                <a:solidFill>
                  <a:schemeClr val="bg1"/>
                </a:solidFill>
                <a:latin typeface="Verdana"/>
                <a:cs typeface="Verdana"/>
              </a:rPr>
              <a:t> </a:t>
            </a:r>
            <a:r>
              <a:rPr lang="ru-RU" sz="1600" dirty="0">
                <a:solidFill>
                  <a:schemeClr val="bg1"/>
                </a:solidFill>
                <a:latin typeface="Verdana"/>
                <a:cs typeface="Verdana"/>
              </a:rPr>
              <a:t>ЛЭП</a:t>
            </a:r>
            <a:r>
              <a:rPr lang="ru-RU" sz="1600" spc="-60" dirty="0">
                <a:solidFill>
                  <a:schemeClr val="bg1"/>
                </a:solidFill>
                <a:latin typeface="Verdana"/>
                <a:cs typeface="Verdana"/>
              </a:rPr>
              <a:t> </a:t>
            </a:r>
            <a:r>
              <a:rPr lang="ru-RU" sz="1600" dirty="0">
                <a:solidFill>
                  <a:schemeClr val="bg1"/>
                </a:solidFill>
                <a:latin typeface="Verdana"/>
                <a:cs typeface="Verdana"/>
              </a:rPr>
              <a:t>до</a:t>
            </a:r>
            <a:r>
              <a:rPr lang="ru-RU" sz="1600" spc="-55" dirty="0">
                <a:solidFill>
                  <a:schemeClr val="bg1"/>
                </a:solidFill>
                <a:latin typeface="Verdana"/>
                <a:cs typeface="Verdana"/>
              </a:rPr>
              <a:t> </a:t>
            </a:r>
            <a:r>
              <a:rPr lang="ru-RU" sz="1600" spc="-105" dirty="0">
                <a:solidFill>
                  <a:schemeClr val="bg1"/>
                </a:solidFill>
                <a:latin typeface="Verdana"/>
                <a:cs typeface="Verdana"/>
              </a:rPr>
              <a:t>35</a:t>
            </a:r>
            <a:r>
              <a:rPr lang="ru-RU" sz="1600" spc="-75" dirty="0">
                <a:solidFill>
                  <a:schemeClr val="bg1"/>
                </a:solidFill>
                <a:latin typeface="Verdana"/>
                <a:cs typeface="Verdana"/>
              </a:rPr>
              <a:t> </a:t>
            </a:r>
            <a:r>
              <a:rPr lang="ru-RU" sz="1600" spc="-25" dirty="0" err="1">
                <a:solidFill>
                  <a:schemeClr val="bg1"/>
                </a:solidFill>
                <a:latin typeface="Verdana"/>
                <a:cs typeface="Verdana"/>
              </a:rPr>
              <a:t>кВ</a:t>
            </a:r>
            <a:r>
              <a:rPr lang="ru-RU" sz="1600" spc="-25" dirty="0">
                <a:solidFill>
                  <a:schemeClr val="bg1"/>
                </a:solidFill>
                <a:latin typeface="Verdana"/>
                <a:cs typeface="Verdana"/>
              </a:rPr>
              <a:t>; </a:t>
            </a:r>
            <a:r>
              <a:rPr lang="ru-RU" sz="1600" dirty="0">
                <a:solidFill>
                  <a:schemeClr val="bg1"/>
                </a:solidFill>
                <a:latin typeface="Verdana"/>
                <a:cs typeface="Verdana"/>
              </a:rPr>
              <a:t>элементы</a:t>
            </a:r>
            <a:r>
              <a:rPr lang="ru-RU" sz="1600" spc="-60" dirty="0">
                <a:solidFill>
                  <a:schemeClr val="bg1"/>
                </a:solidFill>
                <a:latin typeface="Verdana"/>
                <a:cs typeface="Verdana"/>
              </a:rPr>
              <a:t> </a:t>
            </a:r>
            <a:r>
              <a:rPr lang="ru-RU" sz="1600" spc="-40" dirty="0">
                <a:solidFill>
                  <a:schemeClr val="bg1"/>
                </a:solidFill>
                <a:latin typeface="Verdana"/>
                <a:cs typeface="Verdana"/>
              </a:rPr>
              <a:t>крепления</a:t>
            </a:r>
            <a:r>
              <a:rPr lang="ru-RU" sz="1600" spc="-110" dirty="0">
                <a:solidFill>
                  <a:schemeClr val="bg1"/>
                </a:solidFill>
                <a:latin typeface="Verdana"/>
                <a:cs typeface="Verdana"/>
              </a:rPr>
              <a:t> </a:t>
            </a:r>
            <a:r>
              <a:rPr lang="ru-RU" sz="1600" dirty="0">
                <a:solidFill>
                  <a:schemeClr val="bg1"/>
                </a:solidFill>
                <a:latin typeface="Verdana"/>
                <a:cs typeface="Verdana"/>
              </a:rPr>
              <a:t>опор</a:t>
            </a:r>
            <a:r>
              <a:rPr lang="ru-RU" sz="1600" spc="-45" dirty="0">
                <a:solidFill>
                  <a:schemeClr val="bg1"/>
                </a:solidFill>
                <a:latin typeface="Verdana"/>
                <a:cs typeface="Verdana"/>
              </a:rPr>
              <a:t> </a:t>
            </a:r>
            <a:r>
              <a:rPr lang="ru-RU" sz="1600" spc="-165" dirty="0">
                <a:solidFill>
                  <a:schemeClr val="bg1"/>
                </a:solidFill>
                <a:latin typeface="Verdana"/>
                <a:cs typeface="Verdana"/>
              </a:rPr>
              <a:t>в</a:t>
            </a:r>
            <a:r>
              <a:rPr lang="ru-RU" sz="1600" dirty="0">
                <a:solidFill>
                  <a:schemeClr val="bg1"/>
                </a:solidFill>
                <a:latin typeface="Verdana"/>
                <a:cs typeface="Verdana"/>
              </a:rPr>
              <a:t> </a:t>
            </a:r>
            <a:r>
              <a:rPr lang="ru-RU" sz="1600" spc="-10" dirty="0">
                <a:solidFill>
                  <a:schemeClr val="bg1"/>
                </a:solidFill>
                <a:latin typeface="Verdana"/>
                <a:cs typeface="Verdana"/>
              </a:rPr>
              <a:t>грунте; железобетон</a:t>
            </a:r>
            <a:r>
              <a:rPr lang="ru-RU" sz="1600" spc="-114" dirty="0">
                <a:solidFill>
                  <a:schemeClr val="bg1"/>
                </a:solidFill>
                <a:latin typeface="Verdana"/>
                <a:cs typeface="Verdana"/>
              </a:rPr>
              <a:t> для</a:t>
            </a:r>
            <a:r>
              <a:rPr lang="ru-RU" sz="1600" spc="-40" dirty="0">
                <a:solidFill>
                  <a:schemeClr val="bg1"/>
                </a:solidFill>
                <a:latin typeface="Verdana"/>
                <a:cs typeface="Verdana"/>
              </a:rPr>
              <a:t> </a:t>
            </a:r>
            <a:r>
              <a:rPr lang="ru-RU" sz="1600" dirty="0">
                <a:solidFill>
                  <a:schemeClr val="bg1"/>
                </a:solidFill>
                <a:latin typeface="Verdana"/>
                <a:cs typeface="Verdana"/>
              </a:rPr>
              <a:t>дорожного</a:t>
            </a:r>
            <a:r>
              <a:rPr lang="ru-RU" sz="1600" spc="-85" dirty="0">
                <a:solidFill>
                  <a:schemeClr val="bg1"/>
                </a:solidFill>
                <a:latin typeface="Verdana"/>
                <a:cs typeface="Verdana"/>
              </a:rPr>
              <a:t> </a:t>
            </a:r>
            <a:r>
              <a:rPr lang="ru-RU" sz="1600" spc="-35" dirty="0">
                <a:solidFill>
                  <a:schemeClr val="bg1"/>
                </a:solidFill>
                <a:latin typeface="Verdana"/>
                <a:cs typeface="Verdana"/>
              </a:rPr>
              <a:t>строительства; кабельные</a:t>
            </a:r>
            <a:r>
              <a:rPr lang="ru-RU" sz="1600" spc="-114" dirty="0">
                <a:solidFill>
                  <a:schemeClr val="bg1"/>
                </a:solidFill>
                <a:latin typeface="Verdana"/>
                <a:cs typeface="Verdana"/>
              </a:rPr>
              <a:t> </a:t>
            </a:r>
            <a:r>
              <a:rPr lang="ru-RU" sz="1600" spc="-40" dirty="0">
                <a:solidFill>
                  <a:schemeClr val="bg1"/>
                </a:solidFill>
                <a:latin typeface="Verdana"/>
                <a:cs typeface="Verdana"/>
              </a:rPr>
              <a:t>колодцы</a:t>
            </a:r>
            <a:r>
              <a:rPr lang="ru-RU" sz="1600" spc="-60" dirty="0">
                <a:solidFill>
                  <a:schemeClr val="bg1"/>
                </a:solidFill>
                <a:latin typeface="Verdana"/>
                <a:cs typeface="Verdana"/>
              </a:rPr>
              <a:t> </a:t>
            </a:r>
            <a:r>
              <a:rPr lang="ru-RU" sz="1600" spc="-90" dirty="0">
                <a:solidFill>
                  <a:schemeClr val="bg1"/>
                </a:solidFill>
                <a:latin typeface="Verdana"/>
                <a:cs typeface="Verdana"/>
              </a:rPr>
              <a:t>связи</a:t>
            </a:r>
            <a:r>
              <a:rPr lang="ru-RU" sz="1600" spc="-15" dirty="0">
                <a:solidFill>
                  <a:schemeClr val="bg1"/>
                </a:solidFill>
                <a:latin typeface="Verdana"/>
                <a:cs typeface="Verdana"/>
              </a:rPr>
              <a:t> </a:t>
            </a:r>
            <a:r>
              <a:rPr lang="ru-RU" sz="1600" spc="-40" dirty="0">
                <a:solidFill>
                  <a:schemeClr val="bg1"/>
                </a:solidFill>
                <a:latin typeface="Verdana"/>
                <a:cs typeface="Verdana"/>
              </a:rPr>
              <a:t>и</a:t>
            </a:r>
            <a:r>
              <a:rPr lang="ru-RU" sz="1600" spc="-45" dirty="0">
                <a:solidFill>
                  <a:schemeClr val="bg1"/>
                </a:solidFill>
                <a:latin typeface="Verdana"/>
                <a:cs typeface="Verdana"/>
              </a:rPr>
              <a:t> </a:t>
            </a:r>
            <a:r>
              <a:rPr lang="ru-RU" sz="1600" spc="-10" dirty="0">
                <a:solidFill>
                  <a:schemeClr val="bg1"/>
                </a:solidFill>
                <a:latin typeface="Verdana"/>
                <a:cs typeface="Verdana"/>
              </a:rPr>
              <a:t>сборные </a:t>
            </a:r>
            <a:r>
              <a:rPr lang="ru-RU" sz="1600" spc="-25" dirty="0">
                <a:solidFill>
                  <a:schemeClr val="bg1"/>
                </a:solidFill>
                <a:latin typeface="Verdana"/>
                <a:cs typeface="Verdana"/>
              </a:rPr>
              <a:t>железобетонные</a:t>
            </a:r>
            <a:r>
              <a:rPr lang="ru-RU" sz="1600" spc="-45" dirty="0">
                <a:solidFill>
                  <a:schemeClr val="bg1"/>
                </a:solidFill>
                <a:latin typeface="Verdana"/>
                <a:cs typeface="Verdana"/>
              </a:rPr>
              <a:t> </a:t>
            </a:r>
            <a:r>
              <a:rPr lang="ru-RU" sz="1600" spc="-35" dirty="0">
                <a:solidFill>
                  <a:schemeClr val="bg1"/>
                </a:solidFill>
                <a:latin typeface="Verdana"/>
                <a:cs typeface="Verdana"/>
              </a:rPr>
              <a:t>конструкции</a:t>
            </a:r>
            <a:r>
              <a:rPr lang="ru-RU" sz="1600" spc="-10" dirty="0">
                <a:solidFill>
                  <a:schemeClr val="bg1"/>
                </a:solidFill>
                <a:latin typeface="Verdana"/>
                <a:cs typeface="Verdana"/>
              </a:rPr>
              <a:t> </a:t>
            </a:r>
            <a:r>
              <a:rPr lang="ru-RU" sz="1600" spc="-25" dirty="0">
                <a:solidFill>
                  <a:schemeClr val="bg1"/>
                </a:solidFill>
                <a:latin typeface="Verdana"/>
                <a:cs typeface="Verdana"/>
              </a:rPr>
              <a:t>для</a:t>
            </a:r>
            <a:endParaRPr lang="ru-RU" sz="1600" dirty="0">
              <a:solidFill>
                <a:schemeClr val="bg1"/>
              </a:solidFill>
              <a:latin typeface="Verdana"/>
              <a:cs typeface="Verdana"/>
            </a:endParaRPr>
          </a:p>
          <a:p>
            <a:pPr marL="6985" algn="ctr">
              <a:lnSpc>
                <a:spcPct val="100000"/>
              </a:lnSpc>
              <a:spcBef>
                <a:spcPts val="5"/>
              </a:spcBef>
            </a:pPr>
            <a:r>
              <a:rPr lang="ru-RU" sz="1600" spc="-10" dirty="0">
                <a:solidFill>
                  <a:schemeClr val="bg1"/>
                </a:solidFill>
                <a:latin typeface="Verdana"/>
                <a:cs typeface="Verdana"/>
              </a:rPr>
              <a:t>водоснабжения</a:t>
            </a:r>
            <a:r>
              <a:rPr lang="ru-RU" sz="1600" spc="-40" dirty="0">
                <a:solidFill>
                  <a:schemeClr val="bg1"/>
                </a:solidFill>
                <a:latin typeface="Verdana"/>
                <a:cs typeface="Verdana"/>
              </a:rPr>
              <a:t> </a:t>
            </a:r>
            <a:r>
              <a:rPr lang="ru-RU" sz="1600" spc="-35" dirty="0">
                <a:solidFill>
                  <a:schemeClr val="bg1"/>
                </a:solidFill>
                <a:latin typeface="Verdana"/>
                <a:cs typeface="Verdana"/>
              </a:rPr>
              <a:t>и</a:t>
            </a:r>
            <a:r>
              <a:rPr lang="ru-RU" sz="1600" spc="-75" dirty="0">
                <a:solidFill>
                  <a:schemeClr val="bg1"/>
                </a:solidFill>
                <a:latin typeface="Verdana"/>
                <a:cs typeface="Verdana"/>
              </a:rPr>
              <a:t> </a:t>
            </a:r>
            <a:r>
              <a:rPr lang="ru-RU" sz="1600" spc="-40" dirty="0">
                <a:solidFill>
                  <a:schemeClr val="bg1"/>
                </a:solidFill>
                <a:latin typeface="Verdana"/>
                <a:cs typeface="Verdana"/>
              </a:rPr>
              <a:t>канализации;</a:t>
            </a:r>
            <a:r>
              <a:rPr lang="ru-RU" sz="1600" spc="-55" dirty="0">
                <a:solidFill>
                  <a:schemeClr val="bg1"/>
                </a:solidFill>
                <a:latin typeface="Verdana"/>
                <a:cs typeface="Verdana"/>
              </a:rPr>
              <a:t> </a:t>
            </a:r>
            <a:r>
              <a:rPr lang="ru-RU" sz="1600" spc="-20" dirty="0">
                <a:solidFill>
                  <a:schemeClr val="bg1"/>
                </a:solidFill>
                <a:latin typeface="Verdana"/>
                <a:cs typeface="Verdana"/>
              </a:rPr>
              <a:t>сваи.</a:t>
            </a:r>
            <a:endParaRPr lang="ru-RU" sz="1600" dirty="0">
              <a:solidFill>
                <a:schemeClr val="bg1"/>
              </a:solidFill>
            </a:endParaRPr>
          </a:p>
        </p:txBody>
      </p:sp>
      <p:sp>
        <p:nvSpPr>
          <p:cNvPr id="6" name="TextBox 5"/>
          <p:cNvSpPr txBox="1"/>
          <p:nvPr/>
        </p:nvSpPr>
        <p:spPr>
          <a:xfrm>
            <a:off x="8553228" y="825579"/>
            <a:ext cx="3309588" cy="1846659"/>
          </a:xfrm>
          <a:prstGeom prst="rect">
            <a:avLst/>
          </a:prstGeom>
          <a:noFill/>
        </p:spPr>
        <p:txBody>
          <a:bodyPr wrap="square" rtlCol="0">
            <a:spAutoFit/>
          </a:bodyPr>
          <a:lstStyle/>
          <a:p>
            <a:pPr algn="ctr">
              <a:lnSpc>
                <a:spcPct val="100000"/>
              </a:lnSpc>
              <a:spcBef>
                <a:spcPts val="105"/>
              </a:spcBef>
            </a:pPr>
            <a:r>
              <a:rPr lang="ru-RU" sz="1200" b="1" dirty="0">
                <a:solidFill>
                  <a:srgbClr val="FFFFFF"/>
                </a:solidFill>
                <a:latin typeface="Tahoma"/>
                <a:cs typeface="Tahoma"/>
              </a:rPr>
              <a:t>Адрес</a:t>
            </a:r>
            <a:r>
              <a:rPr lang="ru-RU" sz="1200" dirty="0">
                <a:solidFill>
                  <a:srgbClr val="FFFFFF"/>
                </a:solidFill>
                <a:latin typeface="Verdana"/>
                <a:cs typeface="Verdana"/>
              </a:rPr>
              <a:t>:</a:t>
            </a:r>
            <a:r>
              <a:rPr lang="ru-RU" sz="1200" spc="45" dirty="0">
                <a:solidFill>
                  <a:srgbClr val="FFFFFF"/>
                </a:solidFill>
                <a:latin typeface="Verdana"/>
                <a:cs typeface="Verdana"/>
              </a:rPr>
              <a:t> </a:t>
            </a:r>
            <a:r>
              <a:rPr lang="ru-RU" sz="1200" dirty="0">
                <a:solidFill>
                  <a:srgbClr val="FFFFFF"/>
                </a:solidFill>
                <a:latin typeface="Verdana"/>
                <a:cs typeface="Verdana"/>
              </a:rPr>
              <a:t>Краснодарский</a:t>
            </a:r>
            <a:r>
              <a:rPr lang="ru-RU" sz="1200" spc="55" dirty="0">
                <a:solidFill>
                  <a:srgbClr val="FFFFFF"/>
                </a:solidFill>
                <a:latin typeface="Verdana"/>
                <a:cs typeface="Verdana"/>
              </a:rPr>
              <a:t> </a:t>
            </a:r>
            <a:r>
              <a:rPr lang="ru-RU" sz="1200" spc="-20" dirty="0">
                <a:solidFill>
                  <a:srgbClr val="FFFFFF"/>
                </a:solidFill>
                <a:latin typeface="Verdana"/>
                <a:cs typeface="Verdana"/>
              </a:rPr>
              <a:t>край,</a:t>
            </a:r>
            <a:endParaRPr lang="ru-RU" sz="1200" dirty="0">
              <a:latin typeface="Verdana"/>
              <a:cs typeface="Verdana"/>
            </a:endParaRPr>
          </a:p>
          <a:p>
            <a:pPr marL="307975" marR="306705" algn="ctr">
              <a:lnSpc>
                <a:spcPct val="100000"/>
              </a:lnSpc>
            </a:pPr>
            <a:r>
              <a:rPr lang="ru-RU" sz="1200" spc="-65" dirty="0" err="1">
                <a:solidFill>
                  <a:srgbClr val="FFFFFF"/>
                </a:solidFill>
                <a:latin typeface="Verdana"/>
                <a:cs typeface="Verdana"/>
              </a:rPr>
              <a:t>Гулькевичский</a:t>
            </a:r>
            <a:r>
              <a:rPr lang="ru-RU" sz="1200" spc="-70" dirty="0">
                <a:solidFill>
                  <a:srgbClr val="FFFFFF"/>
                </a:solidFill>
                <a:latin typeface="Verdana"/>
                <a:cs typeface="Verdana"/>
              </a:rPr>
              <a:t> </a:t>
            </a:r>
            <a:r>
              <a:rPr lang="ru-RU" sz="1200" spc="-10" dirty="0">
                <a:solidFill>
                  <a:srgbClr val="FFFFFF"/>
                </a:solidFill>
                <a:latin typeface="Verdana"/>
                <a:cs typeface="Verdana"/>
              </a:rPr>
              <a:t>район, </a:t>
            </a:r>
            <a:r>
              <a:rPr lang="ru-RU" sz="1200" spc="-120" dirty="0">
                <a:solidFill>
                  <a:srgbClr val="FFFFFF"/>
                </a:solidFill>
                <a:latin typeface="Verdana"/>
                <a:cs typeface="Verdana"/>
              </a:rPr>
              <a:t>Г.</a:t>
            </a:r>
            <a:r>
              <a:rPr lang="ru-RU" sz="1200" spc="-80" dirty="0">
                <a:solidFill>
                  <a:srgbClr val="FFFFFF"/>
                </a:solidFill>
                <a:latin typeface="Verdana"/>
                <a:cs typeface="Verdana"/>
              </a:rPr>
              <a:t> </a:t>
            </a:r>
            <a:r>
              <a:rPr lang="ru-RU" sz="1200" spc="-10" dirty="0">
                <a:solidFill>
                  <a:srgbClr val="FFFFFF"/>
                </a:solidFill>
                <a:latin typeface="Verdana"/>
                <a:cs typeface="Verdana"/>
              </a:rPr>
              <a:t>Гулькевичи,</a:t>
            </a:r>
            <a:endParaRPr lang="ru-RU" sz="1200" dirty="0">
              <a:latin typeface="Verdana"/>
              <a:cs typeface="Verdana"/>
            </a:endParaRPr>
          </a:p>
          <a:p>
            <a:pPr marR="3810" algn="ctr">
              <a:lnSpc>
                <a:spcPct val="100000"/>
              </a:lnSpc>
            </a:pPr>
            <a:r>
              <a:rPr lang="ru-RU" sz="1200" spc="-80" dirty="0">
                <a:solidFill>
                  <a:srgbClr val="FFFFFF"/>
                </a:solidFill>
                <a:latin typeface="Verdana"/>
                <a:cs typeface="Verdana"/>
              </a:rPr>
              <a:t>ул. </a:t>
            </a:r>
            <a:r>
              <a:rPr lang="ru-RU" sz="1200" dirty="0" err="1">
                <a:solidFill>
                  <a:srgbClr val="FFFFFF"/>
                </a:solidFill>
                <a:latin typeface="Verdana"/>
                <a:cs typeface="Verdana"/>
              </a:rPr>
              <a:t>Промзона</a:t>
            </a:r>
            <a:r>
              <a:rPr lang="ru-RU" sz="1200" dirty="0">
                <a:solidFill>
                  <a:srgbClr val="FFFFFF"/>
                </a:solidFill>
                <a:latin typeface="Verdana"/>
                <a:cs typeface="Verdana"/>
              </a:rPr>
              <a:t>,</a:t>
            </a:r>
            <a:r>
              <a:rPr lang="ru-RU" sz="1200" spc="-20" dirty="0">
                <a:solidFill>
                  <a:srgbClr val="FFFFFF"/>
                </a:solidFill>
                <a:latin typeface="Verdana"/>
                <a:cs typeface="Verdana"/>
              </a:rPr>
              <a:t> </a:t>
            </a:r>
            <a:r>
              <a:rPr lang="ru-RU" sz="1200" spc="-25" dirty="0">
                <a:solidFill>
                  <a:srgbClr val="FFFFFF"/>
                </a:solidFill>
                <a:latin typeface="Verdana"/>
                <a:cs typeface="Verdana"/>
              </a:rPr>
              <a:t>1.</a:t>
            </a:r>
            <a:endParaRPr lang="ru-RU" sz="1200" dirty="0">
              <a:latin typeface="Verdana"/>
              <a:cs typeface="Verdana"/>
            </a:endParaRPr>
          </a:p>
          <a:p>
            <a:pPr algn="ctr">
              <a:lnSpc>
                <a:spcPct val="100000"/>
              </a:lnSpc>
            </a:pPr>
            <a:r>
              <a:rPr lang="ru-RU" sz="1200" b="1" spc="-30" dirty="0">
                <a:solidFill>
                  <a:srgbClr val="FFFFFF"/>
                </a:solidFill>
                <a:latin typeface="Tahoma"/>
                <a:cs typeface="Tahoma"/>
              </a:rPr>
              <a:t>Телефон:</a:t>
            </a:r>
            <a:r>
              <a:rPr lang="ru-RU" sz="1200" b="1" spc="40" dirty="0">
                <a:solidFill>
                  <a:srgbClr val="FFFFFF"/>
                </a:solidFill>
                <a:latin typeface="Tahoma"/>
                <a:cs typeface="Tahoma"/>
              </a:rPr>
              <a:t> </a:t>
            </a:r>
            <a:r>
              <a:rPr lang="ru-RU" sz="1200" spc="-100" dirty="0">
                <a:solidFill>
                  <a:srgbClr val="FFFFFF"/>
                </a:solidFill>
                <a:latin typeface="Verdana"/>
                <a:cs typeface="Verdana"/>
              </a:rPr>
              <a:t>8</a:t>
            </a:r>
            <a:r>
              <a:rPr lang="ru-RU" sz="1200" spc="-70" dirty="0">
                <a:solidFill>
                  <a:srgbClr val="FFFFFF"/>
                </a:solidFill>
                <a:latin typeface="Verdana"/>
                <a:cs typeface="Verdana"/>
              </a:rPr>
              <a:t> </a:t>
            </a:r>
            <a:r>
              <a:rPr lang="ru-RU" sz="1200" spc="-100" dirty="0">
                <a:solidFill>
                  <a:srgbClr val="FFFFFF"/>
                </a:solidFill>
                <a:latin typeface="Verdana"/>
                <a:cs typeface="Verdana"/>
              </a:rPr>
              <a:t>(86160)</a:t>
            </a:r>
            <a:r>
              <a:rPr lang="ru-RU" sz="1200" spc="-140" dirty="0">
                <a:solidFill>
                  <a:srgbClr val="FFFFFF"/>
                </a:solidFill>
                <a:latin typeface="Verdana"/>
                <a:cs typeface="Verdana"/>
              </a:rPr>
              <a:t> </a:t>
            </a:r>
            <a:r>
              <a:rPr lang="ru-RU" sz="1200" spc="-114" dirty="0">
                <a:solidFill>
                  <a:srgbClr val="FFFFFF"/>
                </a:solidFill>
                <a:latin typeface="Verdana"/>
                <a:cs typeface="Verdana"/>
              </a:rPr>
              <a:t>5-</a:t>
            </a:r>
            <a:r>
              <a:rPr lang="ru-RU" sz="1200" spc="-110" dirty="0">
                <a:solidFill>
                  <a:srgbClr val="FFFFFF"/>
                </a:solidFill>
                <a:latin typeface="Verdana"/>
                <a:cs typeface="Verdana"/>
              </a:rPr>
              <a:t>34-</a:t>
            </a:r>
            <a:r>
              <a:rPr lang="ru-RU" sz="1200" spc="-25" dirty="0">
                <a:solidFill>
                  <a:srgbClr val="FFFFFF"/>
                </a:solidFill>
                <a:latin typeface="Verdana"/>
                <a:cs typeface="Verdana"/>
              </a:rPr>
              <a:t>62;</a:t>
            </a:r>
            <a:endParaRPr lang="ru-RU" sz="1200" dirty="0">
              <a:latin typeface="Verdana"/>
              <a:cs typeface="Verdana"/>
            </a:endParaRPr>
          </a:p>
          <a:p>
            <a:pPr marR="1905" algn="ctr">
              <a:lnSpc>
                <a:spcPct val="100000"/>
              </a:lnSpc>
              <a:spcBef>
                <a:spcPts val="5"/>
              </a:spcBef>
            </a:pPr>
            <a:r>
              <a:rPr lang="ru-RU" sz="1200" spc="-100" dirty="0">
                <a:solidFill>
                  <a:srgbClr val="FFFFFF"/>
                </a:solidFill>
                <a:latin typeface="Verdana"/>
                <a:cs typeface="Verdana"/>
              </a:rPr>
              <a:t>8</a:t>
            </a:r>
            <a:r>
              <a:rPr lang="ru-RU" sz="1200" spc="-30" dirty="0">
                <a:solidFill>
                  <a:srgbClr val="FFFFFF"/>
                </a:solidFill>
                <a:latin typeface="Verdana"/>
                <a:cs typeface="Verdana"/>
              </a:rPr>
              <a:t> </a:t>
            </a:r>
            <a:r>
              <a:rPr lang="ru-RU" sz="1200" spc="-95" dirty="0">
                <a:solidFill>
                  <a:srgbClr val="FFFFFF"/>
                </a:solidFill>
                <a:latin typeface="Verdana"/>
                <a:cs typeface="Verdana"/>
              </a:rPr>
              <a:t>(86160)</a:t>
            </a:r>
            <a:r>
              <a:rPr lang="ru-RU" sz="1200" spc="-100" dirty="0">
                <a:solidFill>
                  <a:srgbClr val="FFFFFF"/>
                </a:solidFill>
                <a:latin typeface="Verdana"/>
                <a:cs typeface="Verdana"/>
              </a:rPr>
              <a:t> </a:t>
            </a:r>
            <a:r>
              <a:rPr lang="ru-RU" sz="1200" spc="-130" dirty="0">
                <a:solidFill>
                  <a:srgbClr val="FFFFFF"/>
                </a:solidFill>
                <a:latin typeface="Verdana"/>
                <a:cs typeface="Verdana"/>
              </a:rPr>
              <a:t>3-</a:t>
            </a:r>
            <a:r>
              <a:rPr lang="ru-RU" sz="1200" spc="-110" dirty="0">
                <a:solidFill>
                  <a:srgbClr val="FFFFFF"/>
                </a:solidFill>
                <a:latin typeface="Verdana"/>
                <a:cs typeface="Verdana"/>
              </a:rPr>
              <a:t>09-</a:t>
            </a:r>
            <a:r>
              <a:rPr lang="ru-RU" sz="1200" spc="-25" dirty="0">
                <a:solidFill>
                  <a:srgbClr val="FFFFFF"/>
                </a:solidFill>
                <a:latin typeface="Verdana"/>
                <a:cs typeface="Verdana"/>
              </a:rPr>
              <a:t>22.</a:t>
            </a:r>
            <a:endParaRPr lang="ru-RU" sz="1200" dirty="0">
              <a:latin typeface="Verdana"/>
              <a:cs typeface="Verdana"/>
            </a:endParaRPr>
          </a:p>
          <a:p>
            <a:pPr algn="ctr">
              <a:lnSpc>
                <a:spcPct val="100000"/>
              </a:lnSpc>
            </a:pPr>
            <a:r>
              <a:rPr lang="ru-RU" sz="1200" b="1" dirty="0">
                <a:solidFill>
                  <a:srgbClr val="FFFFFF"/>
                </a:solidFill>
                <a:latin typeface="Tahoma"/>
                <a:cs typeface="Tahoma"/>
              </a:rPr>
              <a:t>Сайт:</a:t>
            </a:r>
            <a:r>
              <a:rPr lang="ru-RU" sz="1200" b="1" spc="5" dirty="0">
                <a:solidFill>
                  <a:srgbClr val="FFFFFF"/>
                </a:solidFill>
                <a:latin typeface="Tahoma"/>
                <a:cs typeface="Tahoma"/>
              </a:rPr>
              <a:t> </a:t>
            </a:r>
            <a:r>
              <a:rPr lang="ru-RU" sz="1200" spc="-10" dirty="0">
                <a:solidFill>
                  <a:srgbClr val="FFFFFF"/>
                </a:solidFill>
                <a:latin typeface="Verdana"/>
                <a:cs typeface="Verdana"/>
                <a:hlinkClick r:id="rId3"/>
              </a:rPr>
              <a:t>https://skkpp.ru/</a:t>
            </a:r>
            <a:endParaRPr lang="ru-RU" sz="1200" dirty="0">
              <a:latin typeface="Verdana"/>
              <a:cs typeface="Verdana"/>
            </a:endParaRPr>
          </a:p>
          <a:p>
            <a:pPr marR="635" algn="ctr">
              <a:lnSpc>
                <a:spcPct val="100000"/>
              </a:lnSpc>
            </a:pPr>
            <a:r>
              <a:rPr lang="ru-RU" sz="1200" b="1" spc="-70" dirty="0">
                <a:solidFill>
                  <a:srgbClr val="FFFFFF"/>
                </a:solidFill>
                <a:latin typeface="Tahoma"/>
                <a:cs typeface="Tahoma"/>
              </a:rPr>
              <a:t>E-</a:t>
            </a:r>
            <a:r>
              <a:rPr lang="ru-RU" sz="1200" b="1" spc="-65" dirty="0" err="1">
                <a:solidFill>
                  <a:srgbClr val="FFFFFF"/>
                </a:solidFill>
                <a:latin typeface="Tahoma"/>
                <a:cs typeface="Tahoma"/>
              </a:rPr>
              <a:t>mail</a:t>
            </a:r>
            <a:r>
              <a:rPr lang="ru-RU" sz="1200" spc="-65" dirty="0">
                <a:solidFill>
                  <a:srgbClr val="FFFFFF"/>
                </a:solidFill>
                <a:latin typeface="Verdana"/>
                <a:cs typeface="Verdana"/>
              </a:rPr>
              <a:t>:</a:t>
            </a:r>
            <a:r>
              <a:rPr lang="ru-RU" sz="1200" spc="-50" dirty="0">
                <a:solidFill>
                  <a:srgbClr val="FFFFFF"/>
                </a:solidFill>
                <a:latin typeface="Verdana"/>
                <a:cs typeface="Verdana"/>
              </a:rPr>
              <a:t> </a:t>
            </a:r>
            <a:r>
              <a:rPr lang="ru-RU" sz="1200" spc="-10" dirty="0">
                <a:solidFill>
                  <a:srgbClr val="FFFFFF"/>
                </a:solidFill>
                <a:latin typeface="Verdana"/>
                <a:cs typeface="Verdana"/>
                <a:hlinkClick r:id="rId4"/>
              </a:rPr>
              <a:t>skkpp@mail.ru</a:t>
            </a:r>
            <a:endParaRPr lang="ru-RU" sz="1200" dirty="0">
              <a:latin typeface="Verdana"/>
              <a:cs typeface="Verdana"/>
            </a:endParaRPr>
          </a:p>
          <a:p>
            <a:endParaRPr lang="ru-RU" dirty="0"/>
          </a:p>
        </p:txBody>
      </p:sp>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1976" y="2903294"/>
            <a:ext cx="1671217" cy="1163881"/>
          </a:xfrm>
          <a:prstGeom prst="rect">
            <a:avLst/>
          </a:prstGeom>
        </p:spPr>
      </p:pic>
      <p:pic>
        <p:nvPicPr>
          <p:cNvPr id="10" name="Рисунок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51366" y="2903294"/>
            <a:ext cx="1673469" cy="1163881"/>
          </a:xfrm>
          <a:prstGeom prst="rect">
            <a:avLst/>
          </a:prstGeom>
        </p:spPr>
      </p:pic>
      <p:pic>
        <p:nvPicPr>
          <p:cNvPr id="11" name="Рисунок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38246" y="2903295"/>
            <a:ext cx="1673469" cy="1163881"/>
          </a:xfrm>
          <a:prstGeom prst="rect">
            <a:avLst/>
          </a:prstGeom>
        </p:spPr>
      </p:pic>
      <p:pic>
        <p:nvPicPr>
          <p:cNvPr id="12" name="Рисунок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07636" y="2903296"/>
            <a:ext cx="1673469" cy="1163880"/>
          </a:xfrm>
          <a:prstGeom prst="rect">
            <a:avLst/>
          </a:prstGeom>
        </p:spPr>
      </p:pic>
    </p:spTree>
    <p:extLst>
      <p:ext uri="{BB962C8B-B14F-4D97-AF65-F5344CB8AC3E}">
        <p14:creationId xmlns:p14="http://schemas.microsoft.com/office/powerpoint/2010/main" val="20564359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2858671" y="2967335"/>
            <a:ext cx="6474658" cy="92333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pPr algn="ctr">
              <a:lnSpc>
                <a:spcPct val="100000"/>
              </a:lnSpc>
              <a:spcBef>
                <a:spcPts val="630"/>
              </a:spcBef>
            </a:pPr>
            <a:r>
              <a:rPr lang="ru-RU" b="1" spc="-55" dirty="0">
                <a:solidFill>
                  <a:schemeClr val="bg1"/>
                </a:solidFill>
                <a:latin typeface="Verdana"/>
                <a:cs typeface="Verdana"/>
              </a:rPr>
              <a:t>Производство</a:t>
            </a:r>
            <a:r>
              <a:rPr lang="ru-RU" b="1" spc="-114" dirty="0">
                <a:solidFill>
                  <a:schemeClr val="bg1"/>
                </a:solidFill>
                <a:latin typeface="Verdana"/>
                <a:cs typeface="Verdana"/>
              </a:rPr>
              <a:t> </a:t>
            </a:r>
            <a:r>
              <a:rPr lang="ru-RU" b="1" spc="-30" dirty="0">
                <a:solidFill>
                  <a:schemeClr val="bg1"/>
                </a:solidFill>
                <a:latin typeface="Verdana"/>
                <a:cs typeface="Verdana"/>
              </a:rPr>
              <a:t>металлических</a:t>
            </a:r>
            <a:r>
              <a:rPr lang="ru-RU" b="1" spc="-105" dirty="0">
                <a:solidFill>
                  <a:schemeClr val="bg1"/>
                </a:solidFill>
                <a:latin typeface="Verdana"/>
                <a:cs typeface="Verdana"/>
              </a:rPr>
              <a:t> </a:t>
            </a:r>
            <a:r>
              <a:rPr lang="ru-RU" b="1" spc="-80" dirty="0">
                <a:solidFill>
                  <a:schemeClr val="bg1"/>
                </a:solidFill>
                <a:latin typeface="Verdana"/>
                <a:cs typeface="Verdana"/>
              </a:rPr>
              <a:t>изделий,</a:t>
            </a:r>
            <a:r>
              <a:rPr lang="ru-RU" b="1" spc="-75" dirty="0">
                <a:solidFill>
                  <a:schemeClr val="bg1"/>
                </a:solidFill>
                <a:latin typeface="Verdana"/>
                <a:cs typeface="Verdana"/>
              </a:rPr>
              <a:t> </a:t>
            </a:r>
            <a:r>
              <a:rPr lang="ru-RU" b="1" spc="90" dirty="0">
                <a:solidFill>
                  <a:schemeClr val="bg1"/>
                </a:solidFill>
                <a:latin typeface="Verdana"/>
                <a:cs typeface="Verdana"/>
              </a:rPr>
              <a:t>машин</a:t>
            </a:r>
            <a:r>
              <a:rPr lang="ru-RU" b="1" spc="-80" dirty="0">
                <a:solidFill>
                  <a:schemeClr val="bg1"/>
                </a:solidFill>
                <a:latin typeface="Verdana"/>
                <a:cs typeface="Verdana"/>
              </a:rPr>
              <a:t> </a:t>
            </a:r>
            <a:r>
              <a:rPr lang="ru-RU" b="1" spc="-50" dirty="0">
                <a:solidFill>
                  <a:schemeClr val="bg1"/>
                </a:solidFill>
                <a:latin typeface="Verdana"/>
                <a:cs typeface="Verdana"/>
              </a:rPr>
              <a:t>и</a:t>
            </a:r>
            <a:endParaRPr lang="ru-RU" b="1" dirty="0">
              <a:solidFill>
                <a:schemeClr val="bg1"/>
              </a:solidFill>
              <a:latin typeface="Verdana"/>
              <a:cs typeface="Verdana"/>
            </a:endParaRPr>
          </a:p>
          <a:p>
            <a:pPr marL="635" algn="ctr">
              <a:lnSpc>
                <a:spcPct val="100000"/>
              </a:lnSpc>
            </a:pPr>
            <a:r>
              <a:rPr lang="ru-RU" b="1" spc="-10" dirty="0">
                <a:solidFill>
                  <a:schemeClr val="bg1"/>
                </a:solidFill>
                <a:latin typeface="Verdana"/>
                <a:cs typeface="Verdana"/>
              </a:rPr>
              <a:t>оборудования</a:t>
            </a:r>
            <a:endParaRPr lang="ru-RU" b="1" dirty="0">
              <a:solidFill>
                <a:schemeClr val="bg1"/>
              </a:solidFill>
              <a:latin typeface="Verdana"/>
              <a:cs typeface="Verdana"/>
            </a:endParaRPr>
          </a:p>
          <a:p>
            <a:endParaRPr lang="ru-RU" dirty="0"/>
          </a:p>
        </p:txBody>
      </p:sp>
    </p:spTree>
    <p:extLst>
      <p:ext uri="{BB962C8B-B14F-4D97-AF65-F5344CB8AC3E}">
        <p14:creationId xmlns:p14="http://schemas.microsoft.com/office/powerpoint/2010/main" val="21090930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012" y="268221"/>
            <a:ext cx="9161253" cy="353943"/>
          </a:xfrm>
          <a:prstGeom prst="rect">
            <a:avLst/>
          </a:prstGeom>
          <a:noFill/>
        </p:spPr>
        <p:txBody>
          <a:bodyPr wrap="square" rtlCol="0">
            <a:spAutoFit/>
          </a:bodyPr>
          <a:lstStyle/>
          <a:p>
            <a:r>
              <a:rPr lang="ru-RU" sz="1700" b="1" dirty="0">
                <a:latin typeface="Verdana" panose="020B0604030504040204" pitchFamily="34" charset="0"/>
                <a:ea typeface="Verdana" panose="020B0604030504040204" pitchFamily="34" charset="0"/>
                <a:cs typeface="Times New Roman"/>
              </a:rPr>
              <a:t>ООО</a:t>
            </a:r>
            <a:r>
              <a:rPr lang="ru-RU" sz="1700" b="1" spc="-70" dirty="0">
                <a:latin typeface="Verdana" panose="020B0604030504040204" pitchFamily="34" charset="0"/>
                <a:ea typeface="Verdana" panose="020B0604030504040204" pitchFamily="34" charset="0"/>
                <a:cs typeface="Times New Roman"/>
              </a:rPr>
              <a:t> </a:t>
            </a:r>
            <a:r>
              <a:rPr lang="ru-RU" sz="1700" b="1" spc="-10" dirty="0">
                <a:latin typeface="Verdana" panose="020B0604030504040204" pitchFamily="34" charset="0"/>
                <a:ea typeface="Verdana" panose="020B0604030504040204" pitchFamily="34" charset="0"/>
                <a:cs typeface="Times New Roman"/>
              </a:rPr>
              <a:t>«Северо-</a:t>
            </a:r>
            <a:r>
              <a:rPr lang="ru-RU" sz="1700" b="1" dirty="0">
                <a:latin typeface="Verdana" panose="020B0604030504040204" pitchFamily="34" charset="0"/>
                <a:ea typeface="Verdana" panose="020B0604030504040204" pitchFamily="34" charset="0"/>
                <a:cs typeface="Times New Roman"/>
              </a:rPr>
              <a:t>Кавказский</a:t>
            </a:r>
            <a:r>
              <a:rPr lang="ru-RU" sz="1700" b="1" spc="-25" dirty="0">
                <a:latin typeface="Verdana" panose="020B0604030504040204" pitchFamily="34" charset="0"/>
                <a:ea typeface="Verdana" panose="020B0604030504040204" pitchFamily="34" charset="0"/>
                <a:cs typeface="Times New Roman"/>
              </a:rPr>
              <a:t> </a:t>
            </a:r>
            <a:r>
              <a:rPr lang="ru-RU" sz="1700" b="1" spc="-10" dirty="0">
                <a:latin typeface="Verdana" panose="020B0604030504040204" pitchFamily="34" charset="0"/>
                <a:ea typeface="Verdana" panose="020B0604030504040204" pitchFamily="34" charset="0"/>
                <a:cs typeface="Times New Roman"/>
              </a:rPr>
              <a:t>комбинат</a:t>
            </a:r>
            <a:r>
              <a:rPr lang="ru-RU" sz="1700" b="1" spc="-80" dirty="0">
                <a:latin typeface="Verdana" panose="020B0604030504040204" pitchFamily="34" charset="0"/>
                <a:ea typeface="Verdana" panose="020B0604030504040204" pitchFamily="34" charset="0"/>
                <a:cs typeface="Times New Roman"/>
              </a:rPr>
              <a:t> </a:t>
            </a:r>
            <a:r>
              <a:rPr lang="ru-RU" sz="1700" b="1" spc="-10" dirty="0">
                <a:latin typeface="Verdana" panose="020B0604030504040204" pitchFamily="34" charset="0"/>
                <a:ea typeface="Verdana" panose="020B0604030504040204" pitchFamily="34" charset="0"/>
                <a:cs typeface="Times New Roman"/>
              </a:rPr>
              <a:t>промышленных</a:t>
            </a:r>
            <a:r>
              <a:rPr lang="ru-RU" sz="1700" b="1" dirty="0">
                <a:latin typeface="Verdana" panose="020B0604030504040204" pitchFamily="34" charset="0"/>
                <a:ea typeface="Verdana" panose="020B0604030504040204" pitchFamily="34" charset="0"/>
                <a:cs typeface="Times New Roman"/>
              </a:rPr>
              <a:t> </a:t>
            </a:r>
            <a:r>
              <a:rPr lang="ru-RU" sz="1700" b="1" spc="-10" dirty="0">
                <a:latin typeface="Verdana" panose="020B0604030504040204" pitchFamily="34" charset="0"/>
                <a:ea typeface="Verdana" panose="020B0604030504040204" pitchFamily="34" charset="0"/>
                <a:cs typeface="Times New Roman"/>
              </a:rPr>
              <a:t>предприятий»</a:t>
            </a:r>
            <a:endParaRPr lang="ru-RU" sz="1700" b="1" dirty="0">
              <a:latin typeface="Verdana" panose="020B0604030504040204" pitchFamily="34" charset="0"/>
              <a:ea typeface="Verdana" panose="020B0604030504040204" pitchFamily="34"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39183" y="-7695"/>
            <a:ext cx="1182164" cy="905774"/>
          </a:xfrm>
          <a:prstGeom prst="rect">
            <a:avLst/>
          </a:prstGeom>
        </p:spPr>
      </p:pic>
      <p:sp>
        <p:nvSpPr>
          <p:cNvPr id="4" name="TextBox 3"/>
          <p:cNvSpPr txBox="1"/>
          <p:nvPr/>
        </p:nvSpPr>
        <p:spPr>
          <a:xfrm>
            <a:off x="172529" y="704809"/>
            <a:ext cx="3099537" cy="603242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06375" marR="198120" indent="38735" algn="ctr">
              <a:lnSpc>
                <a:spcPct val="100000"/>
              </a:lnSpc>
              <a:spcBef>
                <a:spcPts val="805"/>
              </a:spcBef>
            </a:pPr>
            <a:r>
              <a:rPr lang="ru-RU" sz="1600" spc="75" dirty="0">
                <a:latin typeface="Verdana"/>
                <a:cs typeface="Verdana"/>
              </a:rPr>
              <a:t>ООО</a:t>
            </a:r>
            <a:r>
              <a:rPr lang="ru-RU" sz="1600" spc="360" dirty="0">
                <a:latin typeface="Verdana"/>
                <a:cs typeface="Verdana"/>
              </a:rPr>
              <a:t> </a:t>
            </a:r>
            <a:r>
              <a:rPr lang="ru-RU" sz="1600" spc="-30" dirty="0">
                <a:latin typeface="Verdana"/>
                <a:cs typeface="Verdana"/>
              </a:rPr>
              <a:t>«Северо-</a:t>
            </a:r>
            <a:r>
              <a:rPr lang="ru-RU" sz="1600" spc="-50" dirty="0">
                <a:latin typeface="Verdana"/>
                <a:cs typeface="Verdana"/>
              </a:rPr>
              <a:t>Кавказский</a:t>
            </a:r>
            <a:r>
              <a:rPr lang="ru-RU" sz="1600" spc="-55" dirty="0">
                <a:latin typeface="Verdana"/>
                <a:cs typeface="Verdana"/>
              </a:rPr>
              <a:t> </a:t>
            </a:r>
            <a:r>
              <a:rPr lang="ru-RU" sz="1600" spc="-10" dirty="0">
                <a:latin typeface="Verdana"/>
                <a:cs typeface="Verdana"/>
              </a:rPr>
              <a:t>комбинат </a:t>
            </a:r>
            <a:r>
              <a:rPr lang="ru-RU" sz="1600" spc="-25" dirty="0">
                <a:latin typeface="Verdana"/>
                <a:cs typeface="Verdana"/>
              </a:rPr>
              <a:t>промышленных</a:t>
            </a:r>
            <a:r>
              <a:rPr lang="ru-RU" sz="1600" spc="-70" dirty="0">
                <a:latin typeface="Verdana"/>
                <a:cs typeface="Verdana"/>
              </a:rPr>
              <a:t> </a:t>
            </a:r>
            <a:r>
              <a:rPr lang="ru-RU" sz="1600" spc="-60" dirty="0">
                <a:latin typeface="Verdana"/>
                <a:cs typeface="Verdana"/>
              </a:rPr>
              <a:t>предприятий»</a:t>
            </a:r>
            <a:r>
              <a:rPr lang="ru-RU" sz="1600" spc="10" dirty="0">
                <a:latin typeface="Verdana"/>
                <a:cs typeface="Verdana"/>
              </a:rPr>
              <a:t> </a:t>
            </a:r>
            <a:r>
              <a:rPr lang="ru-RU" sz="1600" spc="-70" dirty="0">
                <a:latin typeface="Verdana"/>
                <a:cs typeface="Verdana"/>
              </a:rPr>
              <a:t>(СККПП) </a:t>
            </a:r>
            <a:r>
              <a:rPr lang="ru-RU" sz="1600" spc="-20" dirty="0">
                <a:latin typeface="Verdana"/>
                <a:cs typeface="Verdana"/>
              </a:rPr>
              <a:t>один</a:t>
            </a:r>
            <a:r>
              <a:rPr lang="ru-RU" sz="1600" spc="-65" dirty="0">
                <a:latin typeface="Verdana"/>
                <a:cs typeface="Verdana"/>
              </a:rPr>
              <a:t> </a:t>
            </a:r>
            <a:r>
              <a:rPr lang="ru-RU" sz="1600" spc="-75" dirty="0">
                <a:latin typeface="Verdana"/>
                <a:cs typeface="Verdana"/>
              </a:rPr>
              <a:t>из</a:t>
            </a:r>
            <a:r>
              <a:rPr lang="ru-RU" sz="1600" spc="-65" dirty="0">
                <a:latin typeface="Verdana"/>
                <a:cs typeface="Verdana"/>
              </a:rPr>
              <a:t> </a:t>
            </a:r>
            <a:r>
              <a:rPr lang="ru-RU" sz="1600" dirty="0">
                <a:latin typeface="Verdana"/>
                <a:cs typeface="Verdana"/>
              </a:rPr>
              <a:t>старейших</a:t>
            </a:r>
            <a:r>
              <a:rPr lang="ru-RU" sz="1600" spc="-60" dirty="0">
                <a:latin typeface="Verdana"/>
                <a:cs typeface="Verdana"/>
              </a:rPr>
              <a:t> </a:t>
            </a:r>
            <a:r>
              <a:rPr lang="ru-RU" sz="1600" spc="-30" dirty="0">
                <a:latin typeface="Verdana"/>
                <a:cs typeface="Verdana"/>
              </a:rPr>
              <a:t>и</a:t>
            </a:r>
            <a:r>
              <a:rPr lang="ru-RU" sz="1600" spc="-80" dirty="0">
                <a:latin typeface="Verdana"/>
                <a:cs typeface="Verdana"/>
              </a:rPr>
              <a:t> </a:t>
            </a:r>
            <a:r>
              <a:rPr lang="ru-RU" sz="1600" spc="-10" dirty="0">
                <a:latin typeface="Verdana"/>
                <a:cs typeface="Verdana"/>
              </a:rPr>
              <a:t>крупнейших</a:t>
            </a:r>
            <a:endParaRPr lang="ru-RU" sz="1600" dirty="0">
              <a:latin typeface="Verdana"/>
              <a:cs typeface="Verdana"/>
            </a:endParaRPr>
          </a:p>
          <a:p>
            <a:pPr marL="212725" marR="211454" algn="ctr">
              <a:lnSpc>
                <a:spcPct val="100000"/>
              </a:lnSpc>
              <a:spcBef>
                <a:spcPts val="5"/>
              </a:spcBef>
            </a:pPr>
            <a:r>
              <a:rPr lang="ru-RU" sz="1600" spc="-40" dirty="0">
                <a:latin typeface="Verdana"/>
                <a:cs typeface="Verdana"/>
              </a:rPr>
              <a:t>предприятий</a:t>
            </a:r>
            <a:r>
              <a:rPr lang="ru-RU" sz="1600" spc="5" dirty="0">
                <a:latin typeface="Verdana"/>
                <a:cs typeface="Verdana"/>
              </a:rPr>
              <a:t> </a:t>
            </a:r>
            <a:r>
              <a:rPr lang="ru-RU" sz="1600" dirty="0">
                <a:latin typeface="Verdana"/>
                <a:cs typeface="Verdana"/>
              </a:rPr>
              <a:t>Краснодарского</a:t>
            </a:r>
            <a:r>
              <a:rPr lang="ru-RU" sz="1600" spc="35" dirty="0">
                <a:latin typeface="Verdana"/>
                <a:cs typeface="Verdana"/>
              </a:rPr>
              <a:t> </a:t>
            </a:r>
            <a:r>
              <a:rPr lang="ru-RU" sz="1600" spc="-65" dirty="0">
                <a:latin typeface="Verdana"/>
                <a:cs typeface="Verdana"/>
              </a:rPr>
              <a:t>края.</a:t>
            </a:r>
            <a:r>
              <a:rPr lang="ru-RU" sz="1600" spc="75" dirty="0">
                <a:latin typeface="Verdana"/>
                <a:cs typeface="Verdana"/>
              </a:rPr>
              <a:t> </a:t>
            </a:r>
            <a:r>
              <a:rPr lang="ru-RU" sz="1600" spc="80" dirty="0">
                <a:latin typeface="Verdana"/>
                <a:cs typeface="Verdana"/>
              </a:rPr>
              <a:t>С </a:t>
            </a:r>
            <a:r>
              <a:rPr lang="ru-RU" sz="1600" spc="65" dirty="0">
                <a:latin typeface="Verdana"/>
                <a:cs typeface="Verdana"/>
              </a:rPr>
              <a:t>самого</a:t>
            </a:r>
            <a:r>
              <a:rPr lang="ru-RU" sz="1600" spc="-75" dirty="0">
                <a:latin typeface="Verdana"/>
                <a:cs typeface="Verdana"/>
              </a:rPr>
              <a:t> </a:t>
            </a:r>
            <a:r>
              <a:rPr lang="ru-RU" sz="1600" spc="-10" dirty="0">
                <a:latin typeface="Verdana"/>
                <a:cs typeface="Verdana"/>
              </a:rPr>
              <a:t>начала</a:t>
            </a:r>
            <a:r>
              <a:rPr lang="ru-RU" sz="1600" spc="-50" dirty="0">
                <a:latin typeface="Verdana"/>
                <a:cs typeface="Verdana"/>
              </a:rPr>
              <a:t> </a:t>
            </a:r>
            <a:r>
              <a:rPr lang="ru-RU" sz="1600" spc="-10" dirty="0">
                <a:latin typeface="Verdana"/>
                <a:cs typeface="Verdana"/>
              </a:rPr>
              <a:t>его</a:t>
            </a:r>
            <a:r>
              <a:rPr lang="ru-RU" sz="1600" spc="-90" dirty="0">
                <a:latin typeface="Verdana"/>
                <a:cs typeface="Verdana"/>
              </a:rPr>
              <a:t> </a:t>
            </a:r>
            <a:r>
              <a:rPr lang="ru-RU" sz="1600" spc="-10" dirty="0">
                <a:latin typeface="Verdana"/>
                <a:cs typeface="Verdana"/>
              </a:rPr>
              <a:t>продукция</a:t>
            </a:r>
            <a:endParaRPr lang="ru-RU" sz="1600" dirty="0">
              <a:latin typeface="Verdana"/>
              <a:cs typeface="Verdana"/>
            </a:endParaRPr>
          </a:p>
          <a:p>
            <a:pPr algn="ctr">
              <a:lnSpc>
                <a:spcPct val="100000"/>
              </a:lnSpc>
            </a:pPr>
            <a:r>
              <a:rPr lang="ru-RU" sz="1600" spc="-10" dirty="0">
                <a:latin typeface="Verdana"/>
                <a:cs typeface="Verdana"/>
              </a:rPr>
              <a:t>предназначалась</a:t>
            </a:r>
            <a:r>
              <a:rPr lang="ru-RU" sz="1600" spc="-55" dirty="0">
                <a:latin typeface="Verdana"/>
                <a:cs typeface="Verdana"/>
              </a:rPr>
              <a:t> </a:t>
            </a:r>
            <a:r>
              <a:rPr lang="ru-RU" sz="1600" spc="-110" dirty="0">
                <a:latin typeface="Verdana"/>
                <a:cs typeface="Verdana"/>
              </a:rPr>
              <a:t>для</a:t>
            </a:r>
            <a:r>
              <a:rPr lang="ru-RU" sz="1600" spc="-65" dirty="0">
                <a:latin typeface="Verdana"/>
                <a:cs typeface="Verdana"/>
              </a:rPr>
              <a:t> </a:t>
            </a:r>
            <a:r>
              <a:rPr lang="ru-RU" sz="1600" spc="-10" dirty="0">
                <a:latin typeface="Verdana"/>
                <a:cs typeface="Verdana"/>
              </a:rPr>
              <a:t>объектов</a:t>
            </a:r>
            <a:endParaRPr lang="ru-RU" sz="1600" dirty="0">
              <a:latin typeface="Verdana"/>
              <a:cs typeface="Verdana"/>
            </a:endParaRPr>
          </a:p>
          <a:p>
            <a:pPr marL="102870" marR="100965" indent="1905" algn="ctr">
              <a:lnSpc>
                <a:spcPct val="100000"/>
              </a:lnSpc>
              <a:spcBef>
                <a:spcPts val="5"/>
              </a:spcBef>
            </a:pPr>
            <a:r>
              <a:rPr lang="ru-RU" sz="1600" spc="-35" dirty="0">
                <a:latin typeface="Verdana"/>
                <a:cs typeface="Verdana"/>
              </a:rPr>
              <a:t>энергетики.</a:t>
            </a:r>
            <a:r>
              <a:rPr lang="ru-RU" sz="1600" spc="-55" dirty="0">
                <a:latin typeface="Verdana"/>
                <a:cs typeface="Verdana"/>
              </a:rPr>
              <a:t> </a:t>
            </a:r>
            <a:r>
              <a:rPr lang="ru-RU" sz="1600" spc="-20" dirty="0">
                <a:latin typeface="Verdana"/>
                <a:cs typeface="Verdana"/>
              </a:rPr>
              <a:t>Завод</a:t>
            </a:r>
            <a:r>
              <a:rPr lang="ru-RU" sz="1600" spc="-10" dirty="0">
                <a:latin typeface="Verdana"/>
                <a:cs typeface="Verdana"/>
              </a:rPr>
              <a:t> </a:t>
            </a:r>
            <a:r>
              <a:rPr lang="ru-RU" sz="1600" spc="-55" dirty="0">
                <a:latin typeface="Verdana"/>
                <a:cs typeface="Verdana"/>
              </a:rPr>
              <a:t>выпускает</a:t>
            </a:r>
            <a:r>
              <a:rPr lang="ru-RU" sz="1600" spc="-60" dirty="0">
                <a:latin typeface="Verdana"/>
                <a:cs typeface="Verdana"/>
              </a:rPr>
              <a:t> </a:t>
            </a:r>
            <a:r>
              <a:rPr lang="ru-RU" sz="1600" spc="-10" dirty="0">
                <a:latin typeface="Verdana"/>
                <a:cs typeface="Verdana"/>
              </a:rPr>
              <a:t>большой </a:t>
            </a:r>
            <a:r>
              <a:rPr lang="ru-RU" sz="1600" dirty="0">
                <a:latin typeface="Verdana"/>
                <a:cs typeface="Verdana"/>
              </a:rPr>
              <a:t>ассортимент</a:t>
            </a:r>
            <a:r>
              <a:rPr lang="ru-RU" sz="1600" spc="90" dirty="0">
                <a:latin typeface="Verdana"/>
                <a:cs typeface="Verdana"/>
              </a:rPr>
              <a:t> </a:t>
            </a:r>
            <a:r>
              <a:rPr lang="ru-RU" sz="1600" spc="-35" dirty="0">
                <a:latin typeface="Verdana"/>
                <a:cs typeface="Verdana"/>
              </a:rPr>
              <a:t>железобетонных</a:t>
            </a:r>
            <a:r>
              <a:rPr lang="ru-RU" sz="1600" spc="-10" dirty="0">
                <a:latin typeface="Verdana"/>
                <a:cs typeface="Verdana"/>
              </a:rPr>
              <a:t> </a:t>
            </a:r>
            <a:r>
              <a:rPr lang="ru-RU" sz="1600" spc="-45" dirty="0">
                <a:latin typeface="Verdana"/>
                <a:cs typeface="Verdana"/>
              </a:rPr>
              <a:t>изделий</a:t>
            </a:r>
            <a:r>
              <a:rPr lang="ru-RU" sz="1600" spc="60" dirty="0">
                <a:latin typeface="Verdana"/>
                <a:cs typeface="Verdana"/>
              </a:rPr>
              <a:t> </a:t>
            </a:r>
            <a:r>
              <a:rPr lang="ru-RU" sz="1600" spc="-50" dirty="0">
                <a:latin typeface="Verdana"/>
                <a:cs typeface="Verdana"/>
              </a:rPr>
              <a:t>и </a:t>
            </a:r>
            <a:r>
              <a:rPr lang="ru-RU" sz="1600" spc="-45" dirty="0">
                <a:latin typeface="Verdana"/>
                <a:cs typeface="Verdana"/>
              </a:rPr>
              <a:t>конструкций. </a:t>
            </a:r>
            <a:r>
              <a:rPr lang="ru-RU" sz="1600" spc="-50" dirty="0">
                <a:latin typeface="Verdana"/>
                <a:cs typeface="Verdana"/>
              </a:rPr>
              <a:t>Продукция</a:t>
            </a:r>
            <a:r>
              <a:rPr lang="ru-RU" sz="1600" spc="-30" dirty="0">
                <a:latin typeface="Verdana"/>
                <a:cs typeface="Verdana"/>
              </a:rPr>
              <a:t> </a:t>
            </a:r>
            <a:r>
              <a:rPr lang="ru-RU" sz="1600" spc="-20" dirty="0">
                <a:latin typeface="Verdana"/>
                <a:cs typeface="Verdana"/>
              </a:rPr>
              <a:t>завода</a:t>
            </a:r>
            <a:r>
              <a:rPr lang="ru-RU" sz="1600" spc="5" dirty="0">
                <a:latin typeface="Verdana"/>
                <a:cs typeface="Verdana"/>
              </a:rPr>
              <a:t> </a:t>
            </a:r>
            <a:r>
              <a:rPr lang="ru-RU" sz="1600" spc="-10" dirty="0">
                <a:latin typeface="Verdana"/>
                <a:cs typeface="Verdana"/>
              </a:rPr>
              <a:t>знакома </a:t>
            </a:r>
            <a:r>
              <a:rPr lang="ru-RU" sz="1600" spc="-65" dirty="0">
                <a:latin typeface="Verdana"/>
                <a:cs typeface="Verdana"/>
              </a:rPr>
              <a:t>во</a:t>
            </a:r>
            <a:r>
              <a:rPr lang="ru-RU" sz="1600" spc="-80" dirty="0">
                <a:latin typeface="Verdana"/>
                <a:cs typeface="Verdana"/>
              </a:rPr>
              <a:t> </a:t>
            </a:r>
            <a:r>
              <a:rPr lang="ru-RU" sz="1600" spc="-30" dirty="0">
                <a:latin typeface="Verdana"/>
                <a:cs typeface="Verdana"/>
              </a:rPr>
              <a:t>всех</a:t>
            </a:r>
            <a:r>
              <a:rPr lang="ru-RU" sz="1600" spc="-85" dirty="0">
                <a:latin typeface="Verdana"/>
                <a:cs typeface="Verdana"/>
              </a:rPr>
              <a:t> </a:t>
            </a:r>
            <a:r>
              <a:rPr lang="ru-RU" sz="1600" spc="-10" dirty="0">
                <a:latin typeface="Verdana"/>
                <a:cs typeface="Verdana"/>
              </a:rPr>
              <a:t>регионах</a:t>
            </a:r>
            <a:r>
              <a:rPr lang="ru-RU" sz="1600" spc="-100" dirty="0">
                <a:latin typeface="Verdana"/>
                <a:cs typeface="Verdana"/>
              </a:rPr>
              <a:t> </a:t>
            </a:r>
            <a:r>
              <a:rPr lang="ru-RU" sz="1600" spc="130" dirty="0" err="1">
                <a:latin typeface="Verdana"/>
                <a:cs typeface="Verdana"/>
              </a:rPr>
              <a:t>Рф</a:t>
            </a:r>
            <a:r>
              <a:rPr lang="ru-RU" sz="1600" spc="-90" dirty="0">
                <a:latin typeface="Verdana"/>
                <a:cs typeface="Verdana"/>
              </a:rPr>
              <a:t> </a:t>
            </a:r>
            <a:r>
              <a:rPr lang="ru-RU" sz="1600" spc="-30" dirty="0">
                <a:latin typeface="Verdana"/>
                <a:cs typeface="Verdana"/>
              </a:rPr>
              <a:t>и</a:t>
            </a:r>
            <a:r>
              <a:rPr lang="ru-RU" sz="1600" spc="-80" dirty="0">
                <a:latin typeface="Verdana"/>
                <a:cs typeface="Verdana"/>
              </a:rPr>
              <a:t> </a:t>
            </a:r>
            <a:r>
              <a:rPr lang="ru-RU" sz="1600" dirty="0">
                <a:latin typeface="Verdana"/>
                <a:cs typeface="Verdana"/>
              </a:rPr>
              <a:t>за</a:t>
            </a:r>
            <a:r>
              <a:rPr lang="ru-RU" sz="1600" spc="-60" dirty="0">
                <a:latin typeface="Verdana"/>
                <a:cs typeface="Verdana"/>
              </a:rPr>
              <a:t> </a:t>
            </a:r>
            <a:r>
              <a:rPr lang="ru-RU" sz="1600" spc="-25" dirty="0">
                <a:latin typeface="Verdana"/>
                <a:cs typeface="Verdana"/>
              </a:rPr>
              <a:t>его</a:t>
            </a:r>
            <a:endParaRPr lang="ru-RU" sz="1600" dirty="0">
              <a:latin typeface="Verdana"/>
              <a:cs typeface="Verdana"/>
            </a:endParaRPr>
          </a:p>
          <a:p>
            <a:pPr marL="169545" marR="165735" indent="-635" algn="ctr">
              <a:lnSpc>
                <a:spcPct val="100000"/>
              </a:lnSpc>
            </a:pPr>
            <a:r>
              <a:rPr lang="ru-RU" sz="1600" dirty="0">
                <a:latin typeface="Verdana"/>
                <a:cs typeface="Verdana"/>
              </a:rPr>
              <a:t>пределами.</a:t>
            </a:r>
            <a:r>
              <a:rPr lang="ru-RU" sz="1600" spc="-70" dirty="0">
                <a:latin typeface="Verdana"/>
                <a:cs typeface="Verdana"/>
              </a:rPr>
              <a:t> </a:t>
            </a:r>
            <a:r>
              <a:rPr lang="ru-RU" sz="1600" spc="-20" dirty="0">
                <a:latin typeface="Verdana"/>
                <a:cs typeface="Verdana"/>
              </a:rPr>
              <a:t>Поставка</a:t>
            </a:r>
            <a:r>
              <a:rPr lang="ru-RU" sz="1600" spc="40" dirty="0">
                <a:latin typeface="Verdana"/>
                <a:cs typeface="Verdana"/>
              </a:rPr>
              <a:t> </a:t>
            </a:r>
            <a:r>
              <a:rPr lang="ru-RU" sz="1600" spc="-75" dirty="0">
                <a:latin typeface="Verdana"/>
                <a:cs typeface="Verdana"/>
              </a:rPr>
              <a:t>ЖБИ</a:t>
            </a:r>
            <a:r>
              <a:rPr lang="ru-RU" sz="1600" spc="-35" dirty="0">
                <a:latin typeface="Verdana"/>
                <a:cs typeface="Verdana"/>
              </a:rPr>
              <a:t> </a:t>
            </a:r>
            <a:r>
              <a:rPr lang="ru-RU" sz="1600" spc="-10" dirty="0">
                <a:latin typeface="Verdana"/>
                <a:cs typeface="Verdana"/>
              </a:rPr>
              <a:t>изделий </a:t>
            </a:r>
            <a:r>
              <a:rPr lang="ru-RU" sz="1600" spc="-65" dirty="0">
                <a:latin typeface="Verdana"/>
                <a:cs typeface="Verdana"/>
              </a:rPr>
              <a:t>ведутся</a:t>
            </a:r>
            <a:r>
              <a:rPr lang="ru-RU" sz="1600" spc="-50" dirty="0">
                <a:latin typeface="Verdana"/>
                <a:cs typeface="Verdana"/>
              </a:rPr>
              <a:t> </a:t>
            </a:r>
            <a:r>
              <a:rPr lang="ru-RU" sz="1600" spc="-160" dirty="0">
                <a:latin typeface="Verdana"/>
                <a:cs typeface="Verdana"/>
              </a:rPr>
              <a:t>в</a:t>
            </a:r>
            <a:r>
              <a:rPr lang="ru-RU" sz="1600" spc="-85" dirty="0">
                <a:latin typeface="Verdana"/>
                <a:cs typeface="Verdana"/>
              </a:rPr>
              <a:t> </a:t>
            </a:r>
            <a:r>
              <a:rPr lang="ru-RU" sz="1600" spc="-30" dirty="0">
                <a:latin typeface="Verdana"/>
                <a:cs typeface="Verdana"/>
              </a:rPr>
              <a:t>Абхазию,</a:t>
            </a:r>
            <a:r>
              <a:rPr lang="ru-RU" sz="1600" spc="10" dirty="0">
                <a:latin typeface="Verdana"/>
                <a:cs typeface="Verdana"/>
              </a:rPr>
              <a:t> </a:t>
            </a:r>
            <a:r>
              <a:rPr lang="ru-RU" sz="1600" spc="-35" dirty="0">
                <a:latin typeface="Verdana"/>
                <a:cs typeface="Verdana"/>
              </a:rPr>
              <a:t>Казахстан,</a:t>
            </a:r>
            <a:r>
              <a:rPr lang="ru-RU" sz="1600" spc="-40" dirty="0">
                <a:latin typeface="Verdana"/>
                <a:cs typeface="Verdana"/>
              </a:rPr>
              <a:t> </a:t>
            </a:r>
            <a:r>
              <a:rPr lang="ru-RU" sz="1600" spc="-60" dirty="0">
                <a:latin typeface="Verdana"/>
                <a:cs typeface="Verdana"/>
              </a:rPr>
              <a:t>Грузию</a:t>
            </a:r>
            <a:r>
              <a:rPr lang="ru-RU" sz="1600" spc="-90" dirty="0">
                <a:latin typeface="Verdana"/>
                <a:cs typeface="Verdana"/>
              </a:rPr>
              <a:t> </a:t>
            </a:r>
            <a:r>
              <a:rPr lang="ru-RU" sz="1600" spc="-50" dirty="0">
                <a:latin typeface="Verdana"/>
                <a:cs typeface="Verdana"/>
              </a:rPr>
              <a:t>и </a:t>
            </a:r>
            <a:r>
              <a:rPr lang="ru-RU" sz="1600" spc="-10" dirty="0">
                <a:latin typeface="Verdana"/>
                <a:cs typeface="Verdana"/>
              </a:rPr>
              <a:t>Крым.</a:t>
            </a:r>
            <a:endParaRPr lang="ru-RU" sz="1600" dirty="0">
              <a:latin typeface="Verdana"/>
              <a:cs typeface="Verdana"/>
            </a:endParaRPr>
          </a:p>
          <a:p>
            <a:endParaRPr lang="ru-RU" dirty="0"/>
          </a:p>
        </p:txBody>
      </p:sp>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652959" y="2336321"/>
            <a:ext cx="2315604" cy="1735347"/>
          </a:xfrm>
          <a:prstGeom prst="rect">
            <a:avLst/>
          </a:prstGeom>
        </p:spPr>
      </p:pic>
      <p:sp>
        <p:nvSpPr>
          <p:cNvPr id="6" name="TextBox 5"/>
          <p:cNvSpPr txBox="1"/>
          <p:nvPr/>
        </p:nvSpPr>
        <p:spPr>
          <a:xfrm>
            <a:off x="3398808" y="4581757"/>
            <a:ext cx="8663797" cy="184091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347345" marR="339090" algn="ctr">
              <a:lnSpc>
                <a:spcPct val="100000"/>
              </a:lnSpc>
              <a:spcBef>
                <a:spcPts val="345"/>
              </a:spcBef>
            </a:pPr>
            <a:r>
              <a:rPr lang="ru-RU" sz="1400" dirty="0">
                <a:solidFill>
                  <a:schemeClr val="bg1"/>
                </a:solidFill>
                <a:latin typeface="Verdana"/>
                <a:cs typeface="Verdana"/>
              </a:rPr>
              <a:t>Наименование</a:t>
            </a:r>
            <a:r>
              <a:rPr lang="ru-RU" sz="1400" spc="35" dirty="0">
                <a:solidFill>
                  <a:schemeClr val="bg1"/>
                </a:solidFill>
                <a:latin typeface="Verdana"/>
                <a:cs typeface="Verdana"/>
              </a:rPr>
              <a:t> </a:t>
            </a:r>
            <a:r>
              <a:rPr lang="ru-RU" sz="1400" spc="-10" dirty="0">
                <a:solidFill>
                  <a:schemeClr val="bg1"/>
                </a:solidFill>
                <a:latin typeface="Verdana"/>
                <a:cs typeface="Verdana"/>
              </a:rPr>
              <a:t>выпускаемой </a:t>
            </a:r>
            <a:r>
              <a:rPr lang="ru-RU" sz="1400" spc="-35" dirty="0">
                <a:solidFill>
                  <a:schemeClr val="bg1"/>
                </a:solidFill>
                <a:latin typeface="Verdana"/>
                <a:cs typeface="Verdana"/>
              </a:rPr>
              <a:t>продукции: </a:t>
            </a:r>
            <a:r>
              <a:rPr lang="ru-RU" sz="1400" spc="-25" dirty="0">
                <a:solidFill>
                  <a:schemeClr val="bg1"/>
                </a:solidFill>
                <a:latin typeface="Verdana"/>
                <a:cs typeface="Verdana"/>
              </a:rPr>
              <a:t>стойки</a:t>
            </a:r>
            <a:r>
              <a:rPr lang="ru-RU" sz="1400" spc="15" dirty="0">
                <a:solidFill>
                  <a:schemeClr val="bg1"/>
                </a:solidFill>
                <a:latin typeface="Verdana"/>
                <a:cs typeface="Verdana"/>
              </a:rPr>
              <a:t> </a:t>
            </a:r>
            <a:r>
              <a:rPr lang="ru-RU" sz="1400" spc="-30" dirty="0">
                <a:solidFill>
                  <a:schemeClr val="bg1"/>
                </a:solidFill>
                <a:latin typeface="Verdana"/>
                <a:cs typeface="Verdana"/>
              </a:rPr>
              <a:t>центрифугированные;</a:t>
            </a:r>
            <a:r>
              <a:rPr lang="ru-RU" sz="1400" spc="-65" dirty="0">
                <a:solidFill>
                  <a:schemeClr val="bg1"/>
                </a:solidFill>
                <a:latin typeface="Verdana"/>
                <a:cs typeface="Verdana"/>
              </a:rPr>
              <a:t> </a:t>
            </a:r>
            <a:r>
              <a:rPr lang="ru-RU" sz="1400" spc="-10" dirty="0" smtClean="0">
                <a:solidFill>
                  <a:schemeClr val="bg1"/>
                </a:solidFill>
                <a:latin typeface="Verdana"/>
                <a:cs typeface="Verdana"/>
              </a:rPr>
              <a:t>стойки </a:t>
            </a:r>
            <a:r>
              <a:rPr lang="ru-RU" sz="1400" spc="-40" dirty="0" err="1" smtClean="0">
                <a:solidFill>
                  <a:schemeClr val="bg1"/>
                </a:solidFill>
                <a:latin typeface="Verdana"/>
                <a:cs typeface="Verdana"/>
              </a:rPr>
              <a:t>вибрированные</a:t>
            </a:r>
            <a:r>
              <a:rPr lang="ru-RU" sz="1400" spc="-40" dirty="0">
                <a:solidFill>
                  <a:schemeClr val="bg1"/>
                </a:solidFill>
                <a:latin typeface="Verdana"/>
                <a:cs typeface="Verdana"/>
              </a:rPr>
              <a:t>;</a:t>
            </a:r>
            <a:r>
              <a:rPr lang="ru-RU" sz="1400" spc="-15" dirty="0">
                <a:solidFill>
                  <a:schemeClr val="bg1"/>
                </a:solidFill>
                <a:latin typeface="Verdana"/>
                <a:cs typeface="Verdana"/>
              </a:rPr>
              <a:t> </a:t>
            </a:r>
            <a:r>
              <a:rPr lang="ru-RU" sz="1400" spc="-10" dirty="0" smtClean="0">
                <a:solidFill>
                  <a:schemeClr val="bg1"/>
                </a:solidFill>
                <a:latin typeface="Verdana"/>
                <a:cs typeface="Verdana"/>
              </a:rPr>
              <a:t>фундаменты</a:t>
            </a:r>
            <a:r>
              <a:rPr lang="ru-RU" sz="1400" dirty="0" smtClean="0">
                <a:solidFill>
                  <a:schemeClr val="bg1"/>
                </a:solidFill>
                <a:latin typeface="Verdana"/>
                <a:cs typeface="Verdana"/>
              </a:rPr>
              <a:t> и</a:t>
            </a:r>
            <a:r>
              <a:rPr lang="ru-RU" sz="1400" spc="355" dirty="0" smtClean="0">
                <a:solidFill>
                  <a:schemeClr val="bg1"/>
                </a:solidFill>
                <a:latin typeface="Verdana"/>
                <a:cs typeface="Verdana"/>
              </a:rPr>
              <a:t> </a:t>
            </a:r>
            <a:r>
              <a:rPr lang="ru-RU" sz="1400" dirty="0">
                <a:solidFill>
                  <a:schemeClr val="bg1"/>
                </a:solidFill>
                <a:latin typeface="Verdana"/>
                <a:cs typeface="Verdana"/>
              </a:rPr>
              <a:t>фундаментные</a:t>
            </a:r>
            <a:r>
              <a:rPr lang="ru-RU" sz="1400" spc="-105" dirty="0">
                <a:solidFill>
                  <a:schemeClr val="bg1"/>
                </a:solidFill>
                <a:latin typeface="Verdana"/>
                <a:cs typeface="Verdana"/>
              </a:rPr>
              <a:t> </a:t>
            </a:r>
            <a:r>
              <a:rPr lang="ru-RU" sz="1400" spc="-35" dirty="0">
                <a:solidFill>
                  <a:schemeClr val="bg1"/>
                </a:solidFill>
                <a:latin typeface="Verdana"/>
                <a:cs typeface="Verdana"/>
              </a:rPr>
              <a:t>конструкции</a:t>
            </a:r>
            <a:r>
              <a:rPr lang="ru-RU" sz="1400" spc="-45" dirty="0">
                <a:solidFill>
                  <a:schemeClr val="bg1"/>
                </a:solidFill>
                <a:latin typeface="Verdana"/>
                <a:cs typeface="Verdana"/>
              </a:rPr>
              <a:t> </a:t>
            </a:r>
            <a:r>
              <a:rPr lang="ru-RU" sz="1400" spc="-25" dirty="0">
                <a:solidFill>
                  <a:schemeClr val="bg1"/>
                </a:solidFill>
                <a:latin typeface="Verdana"/>
                <a:cs typeface="Verdana"/>
              </a:rPr>
              <a:t>для</a:t>
            </a:r>
            <a:endParaRPr lang="ru-RU" sz="1400" dirty="0">
              <a:solidFill>
                <a:schemeClr val="bg1"/>
              </a:solidFill>
              <a:latin typeface="Verdana"/>
              <a:cs typeface="Verdana"/>
            </a:endParaRPr>
          </a:p>
          <a:p>
            <a:pPr algn="ctr">
              <a:lnSpc>
                <a:spcPct val="100000"/>
              </a:lnSpc>
            </a:pPr>
            <a:r>
              <a:rPr lang="ru-RU" sz="1400" spc="-25" dirty="0">
                <a:solidFill>
                  <a:schemeClr val="bg1"/>
                </a:solidFill>
                <a:latin typeface="Verdana"/>
                <a:cs typeface="Verdana"/>
              </a:rPr>
              <a:t>металлических</a:t>
            </a:r>
            <a:r>
              <a:rPr lang="ru-RU" sz="1400" spc="-60" dirty="0">
                <a:solidFill>
                  <a:schemeClr val="bg1"/>
                </a:solidFill>
                <a:latin typeface="Verdana"/>
                <a:cs typeface="Verdana"/>
              </a:rPr>
              <a:t> </a:t>
            </a:r>
            <a:r>
              <a:rPr lang="ru-RU" sz="1400" spc="-50" dirty="0">
                <a:solidFill>
                  <a:schemeClr val="bg1"/>
                </a:solidFill>
                <a:latin typeface="Verdana"/>
                <a:cs typeface="Verdana"/>
              </a:rPr>
              <a:t>линий</a:t>
            </a:r>
            <a:r>
              <a:rPr lang="ru-RU" sz="1400" spc="-60" dirty="0">
                <a:solidFill>
                  <a:schemeClr val="bg1"/>
                </a:solidFill>
                <a:latin typeface="Verdana"/>
                <a:cs typeface="Verdana"/>
              </a:rPr>
              <a:t> </a:t>
            </a:r>
            <a:r>
              <a:rPr lang="ru-RU" sz="1400" spc="-25" dirty="0">
                <a:solidFill>
                  <a:schemeClr val="bg1"/>
                </a:solidFill>
                <a:latin typeface="Verdana"/>
                <a:cs typeface="Verdana"/>
              </a:rPr>
              <a:t>электропередач;</a:t>
            </a:r>
            <a:r>
              <a:rPr lang="ru-RU" sz="1400" spc="-55" dirty="0">
                <a:solidFill>
                  <a:schemeClr val="bg1"/>
                </a:solidFill>
                <a:latin typeface="Verdana"/>
                <a:cs typeface="Verdana"/>
              </a:rPr>
              <a:t> </a:t>
            </a:r>
            <a:r>
              <a:rPr lang="ru-RU" sz="1400" spc="-10" dirty="0">
                <a:solidFill>
                  <a:schemeClr val="bg1"/>
                </a:solidFill>
                <a:latin typeface="Verdana"/>
                <a:cs typeface="Verdana"/>
              </a:rPr>
              <a:t>ригели</a:t>
            </a:r>
            <a:endParaRPr lang="ru-RU" sz="1400" dirty="0">
              <a:solidFill>
                <a:schemeClr val="bg1"/>
              </a:solidFill>
              <a:latin typeface="Verdana"/>
              <a:cs typeface="Verdana"/>
            </a:endParaRPr>
          </a:p>
          <a:p>
            <a:pPr marL="728345" marR="690245" indent="-30480" algn="ctr">
              <a:lnSpc>
                <a:spcPct val="100000"/>
              </a:lnSpc>
            </a:pPr>
            <a:r>
              <a:rPr lang="ru-RU" sz="1400" dirty="0">
                <a:solidFill>
                  <a:schemeClr val="bg1"/>
                </a:solidFill>
                <a:latin typeface="Verdana"/>
                <a:cs typeface="Verdana"/>
              </a:rPr>
              <a:t>фундаментные</a:t>
            </a:r>
            <a:r>
              <a:rPr lang="ru-RU" sz="1400" spc="-20" dirty="0">
                <a:solidFill>
                  <a:schemeClr val="bg1"/>
                </a:solidFill>
                <a:latin typeface="Verdana"/>
                <a:cs typeface="Verdana"/>
              </a:rPr>
              <a:t> </a:t>
            </a:r>
            <a:r>
              <a:rPr lang="ru-RU" sz="1400" spc="-155" dirty="0">
                <a:solidFill>
                  <a:schemeClr val="bg1"/>
                </a:solidFill>
                <a:latin typeface="Verdana"/>
                <a:cs typeface="Verdana"/>
              </a:rPr>
              <a:t>для</a:t>
            </a:r>
            <a:r>
              <a:rPr lang="ru-RU" sz="1400" spc="135" dirty="0">
                <a:solidFill>
                  <a:schemeClr val="bg1"/>
                </a:solidFill>
                <a:latin typeface="Verdana"/>
                <a:cs typeface="Verdana"/>
              </a:rPr>
              <a:t> </a:t>
            </a:r>
            <a:r>
              <a:rPr lang="ru-RU" sz="1400" spc="-195" dirty="0">
                <a:solidFill>
                  <a:schemeClr val="bg1"/>
                </a:solidFill>
                <a:latin typeface="Verdana"/>
                <a:cs typeface="Verdana"/>
              </a:rPr>
              <a:t>ВЛ</a:t>
            </a:r>
            <a:r>
              <a:rPr lang="ru-RU" sz="1400" spc="85" dirty="0">
                <a:solidFill>
                  <a:schemeClr val="bg1"/>
                </a:solidFill>
                <a:latin typeface="Verdana"/>
                <a:cs typeface="Verdana"/>
              </a:rPr>
              <a:t> </a:t>
            </a:r>
            <a:r>
              <a:rPr lang="ru-RU" sz="1400" spc="-120" dirty="0">
                <a:solidFill>
                  <a:schemeClr val="bg1"/>
                </a:solidFill>
                <a:latin typeface="Verdana"/>
                <a:cs typeface="Verdana"/>
              </a:rPr>
              <a:t>35-</a:t>
            </a:r>
            <a:r>
              <a:rPr lang="ru-RU" sz="1400" spc="-170" dirty="0">
                <a:solidFill>
                  <a:schemeClr val="bg1"/>
                </a:solidFill>
                <a:latin typeface="Verdana"/>
                <a:cs typeface="Verdana"/>
              </a:rPr>
              <a:t>750</a:t>
            </a:r>
            <a:r>
              <a:rPr lang="ru-RU" sz="1400" spc="65" dirty="0">
                <a:solidFill>
                  <a:schemeClr val="bg1"/>
                </a:solidFill>
                <a:latin typeface="Verdana"/>
                <a:cs typeface="Verdana"/>
              </a:rPr>
              <a:t> </a:t>
            </a:r>
            <a:r>
              <a:rPr lang="ru-RU" sz="1400" spc="-120" dirty="0" err="1">
                <a:solidFill>
                  <a:schemeClr val="bg1"/>
                </a:solidFill>
                <a:latin typeface="Verdana"/>
                <a:cs typeface="Verdana"/>
              </a:rPr>
              <a:t>кВ</a:t>
            </a:r>
            <a:r>
              <a:rPr lang="ru-RU" sz="1400" spc="-120" dirty="0">
                <a:solidFill>
                  <a:schemeClr val="bg1"/>
                </a:solidFill>
                <a:latin typeface="Verdana"/>
                <a:cs typeface="Verdana"/>
              </a:rPr>
              <a:t>; </a:t>
            </a:r>
            <a:r>
              <a:rPr lang="ru-RU" sz="1400" spc="-25" dirty="0">
                <a:solidFill>
                  <a:schemeClr val="bg1"/>
                </a:solidFill>
                <a:latin typeface="Verdana"/>
                <a:cs typeface="Verdana"/>
              </a:rPr>
              <a:t>подстанционный</a:t>
            </a:r>
            <a:r>
              <a:rPr lang="ru-RU" sz="1400" spc="-35" dirty="0">
                <a:solidFill>
                  <a:schemeClr val="bg1"/>
                </a:solidFill>
                <a:latin typeface="Verdana"/>
                <a:cs typeface="Verdana"/>
              </a:rPr>
              <a:t> </a:t>
            </a:r>
            <a:r>
              <a:rPr lang="ru-RU" sz="1400" spc="-10" dirty="0" smtClean="0">
                <a:solidFill>
                  <a:schemeClr val="bg1"/>
                </a:solidFill>
                <a:latin typeface="Verdana"/>
                <a:cs typeface="Verdana"/>
              </a:rPr>
              <a:t>железобетон;</a:t>
            </a:r>
            <a:br>
              <a:rPr lang="ru-RU" sz="1400" spc="-10" dirty="0" smtClean="0">
                <a:solidFill>
                  <a:schemeClr val="bg1"/>
                </a:solidFill>
                <a:latin typeface="Verdana"/>
                <a:cs typeface="Verdana"/>
              </a:rPr>
            </a:br>
            <a:r>
              <a:rPr lang="ru-RU" sz="1400" spc="-25" dirty="0" smtClean="0">
                <a:solidFill>
                  <a:schemeClr val="bg1"/>
                </a:solidFill>
                <a:latin typeface="Verdana"/>
                <a:cs typeface="Verdana"/>
              </a:rPr>
              <a:t>стойки</a:t>
            </a:r>
            <a:r>
              <a:rPr lang="ru-RU" sz="1400" spc="-45" dirty="0" smtClean="0">
                <a:solidFill>
                  <a:schemeClr val="bg1"/>
                </a:solidFill>
                <a:latin typeface="Verdana"/>
                <a:cs typeface="Verdana"/>
              </a:rPr>
              <a:t> </a:t>
            </a:r>
            <a:r>
              <a:rPr lang="ru-RU" sz="1400" spc="-10" dirty="0">
                <a:solidFill>
                  <a:schemeClr val="bg1"/>
                </a:solidFill>
                <a:latin typeface="Verdana"/>
                <a:cs typeface="Verdana"/>
              </a:rPr>
              <a:t>под</a:t>
            </a:r>
            <a:r>
              <a:rPr lang="ru-RU" sz="1400" spc="-60" dirty="0">
                <a:solidFill>
                  <a:schemeClr val="bg1"/>
                </a:solidFill>
                <a:latin typeface="Verdana"/>
                <a:cs typeface="Verdana"/>
              </a:rPr>
              <a:t> </a:t>
            </a:r>
            <a:r>
              <a:rPr lang="ru-RU" sz="1400" dirty="0">
                <a:solidFill>
                  <a:schemeClr val="bg1"/>
                </a:solidFill>
                <a:latin typeface="Verdana"/>
                <a:cs typeface="Verdana"/>
              </a:rPr>
              <a:t>оборудование</a:t>
            </a:r>
            <a:r>
              <a:rPr lang="ru-RU" sz="1400" spc="-60" dirty="0">
                <a:solidFill>
                  <a:schemeClr val="bg1"/>
                </a:solidFill>
                <a:latin typeface="Verdana"/>
                <a:cs typeface="Verdana"/>
              </a:rPr>
              <a:t> </a:t>
            </a:r>
            <a:r>
              <a:rPr lang="ru-RU" sz="1400" spc="-20" dirty="0">
                <a:solidFill>
                  <a:schemeClr val="bg1"/>
                </a:solidFill>
                <a:latin typeface="Verdana"/>
                <a:cs typeface="Verdana"/>
              </a:rPr>
              <a:t>ОРУ;</a:t>
            </a:r>
            <a:endParaRPr lang="ru-RU" sz="1400" dirty="0">
              <a:solidFill>
                <a:schemeClr val="bg1"/>
              </a:solidFill>
              <a:latin typeface="Verdana"/>
              <a:cs typeface="Verdana"/>
            </a:endParaRPr>
          </a:p>
          <a:p>
            <a:pPr marL="252729" marR="245110" algn="ctr">
              <a:lnSpc>
                <a:spcPct val="100000"/>
              </a:lnSpc>
            </a:pPr>
            <a:r>
              <a:rPr lang="ru-RU" sz="1400" spc="-20" dirty="0">
                <a:solidFill>
                  <a:schemeClr val="bg1"/>
                </a:solidFill>
                <a:latin typeface="Verdana"/>
                <a:cs typeface="Verdana"/>
              </a:rPr>
              <a:t>железобетонные</a:t>
            </a:r>
            <a:r>
              <a:rPr lang="ru-RU" sz="1400" spc="-125" dirty="0">
                <a:solidFill>
                  <a:schemeClr val="bg1"/>
                </a:solidFill>
                <a:latin typeface="Verdana"/>
                <a:cs typeface="Verdana"/>
              </a:rPr>
              <a:t> </a:t>
            </a:r>
            <a:r>
              <a:rPr lang="ru-RU" sz="1400" spc="-35" dirty="0">
                <a:solidFill>
                  <a:schemeClr val="bg1"/>
                </a:solidFill>
                <a:latin typeface="Verdana"/>
                <a:cs typeface="Verdana"/>
              </a:rPr>
              <a:t>приставки</a:t>
            </a:r>
            <a:r>
              <a:rPr lang="ru-RU" sz="1400" spc="-50" dirty="0">
                <a:solidFill>
                  <a:schemeClr val="bg1"/>
                </a:solidFill>
                <a:latin typeface="Verdana"/>
                <a:cs typeface="Verdana"/>
              </a:rPr>
              <a:t> </a:t>
            </a:r>
            <a:r>
              <a:rPr lang="ru-RU" sz="1400" dirty="0">
                <a:solidFill>
                  <a:schemeClr val="bg1"/>
                </a:solidFill>
                <a:latin typeface="Verdana"/>
                <a:cs typeface="Verdana"/>
              </a:rPr>
              <a:t>ЛЭП</a:t>
            </a:r>
            <a:r>
              <a:rPr lang="ru-RU" sz="1400" spc="-60" dirty="0">
                <a:solidFill>
                  <a:schemeClr val="bg1"/>
                </a:solidFill>
                <a:latin typeface="Verdana"/>
                <a:cs typeface="Verdana"/>
              </a:rPr>
              <a:t> </a:t>
            </a:r>
            <a:r>
              <a:rPr lang="ru-RU" sz="1400" dirty="0">
                <a:solidFill>
                  <a:schemeClr val="bg1"/>
                </a:solidFill>
                <a:latin typeface="Verdana"/>
                <a:cs typeface="Verdana"/>
              </a:rPr>
              <a:t>до</a:t>
            </a:r>
            <a:r>
              <a:rPr lang="ru-RU" sz="1400" spc="-55" dirty="0">
                <a:solidFill>
                  <a:schemeClr val="bg1"/>
                </a:solidFill>
                <a:latin typeface="Verdana"/>
                <a:cs typeface="Verdana"/>
              </a:rPr>
              <a:t> </a:t>
            </a:r>
            <a:r>
              <a:rPr lang="ru-RU" sz="1400" spc="-105" dirty="0">
                <a:solidFill>
                  <a:schemeClr val="bg1"/>
                </a:solidFill>
                <a:latin typeface="Verdana"/>
                <a:cs typeface="Verdana"/>
              </a:rPr>
              <a:t>35</a:t>
            </a:r>
            <a:r>
              <a:rPr lang="ru-RU" sz="1400" spc="-75" dirty="0">
                <a:solidFill>
                  <a:schemeClr val="bg1"/>
                </a:solidFill>
                <a:latin typeface="Verdana"/>
                <a:cs typeface="Verdana"/>
              </a:rPr>
              <a:t> </a:t>
            </a:r>
            <a:r>
              <a:rPr lang="ru-RU" sz="1400" spc="-25" dirty="0" err="1">
                <a:solidFill>
                  <a:schemeClr val="bg1"/>
                </a:solidFill>
                <a:latin typeface="Verdana"/>
                <a:cs typeface="Verdana"/>
              </a:rPr>
              <a:t>кВ</a:t>
            </a:r>
            <a:r>
              <a:rPr lang="ru-RU" sz="1400" spc="-25" dirty="0">
                <a:solidFill>
                  <a:schemeClr val="bg1"/>
                </a:solidFill>
                <a:latin typeface="Verdana"/>
                <a:cs typeface="Verdana"/>
              </a:rPr>
              <a:t>; </a:t>
            </a:r>
            <a:r>
              <a:rPr lang="ru-RU" sz="1400" dirty="0">
                <a:solidFill>
                  <a:schemeClr val="bg1"/>
                </a:solidFill>
                <a:latin typeface="Verdana"/>
                <a:cs typeface="Verdana"/>
              </a:rPr>
              <a:t>элементы</a:t>
            </a:r>
            <a:r>
              <a:rPr lang="ru-RU" sz="1400" spc="-60" dirty="0">
                <a:solidFill>
                  <a:schemeClr val="bg1"/>
                </a:solidFill>
                <a:latin typeface="Verdana"/>
                <a:cs typeface="Verdana"/>
              </a:rPr>
              <a:t> </a:t>
            </a:r>
            <a:r>
              <a:rPr lang="ru-RU" sz="1400" spc="-40" dirty="0">
                <a:solidFill>
                  <a:schemeClr val="bg1"/>
                </a:solidFill>
                <a:latin typeface="Verdana"/>
                <a:cs typeface="Verdana"/>
              </a:rPr>
              <a:t>крепления</a:t>
            </a:r>
            <a:r>
              <a:rPr lang="ru-RU" sz="1400" spc="-110" dirty="0">
                <a:solidFill>
                  <a:schemeClr val="bg1"/>
                </a:solidFill>
                <a:latin typeface="Verdana"/>
                <a:cs typeface="Verdana"/>
              </a:rPr>
              <a:t> </a:t>
            </a:r>
            <a:r>
              <a:rPr lang="ru-RU" sz="1400" dirty="0">
                <a:solidFill>
                  <a:schemeClr val="bg1"/>
                </a:solidFill>
                <a:latin typeface="Verdana"/>
                <a:cs typeface="Verdana"/>
              </a:rPr>
              <a:t>опор</a:t>
            </a:r>
            <a:r>
              <a:rPr lang="ru-RU" sz="1400" spc="-45" dirty="0">
                <a:solidFill>
                  <a:schemeClr val="bg1"/>
                </a:solidFill>
                <a:latin typeface="Verdana"/>
                <a:cs typeface="Verdana"/>
              </a:rPr>
              <a:t> </a:t>
            </a:r>
            <a:r>
              <a:rPr lang="ru-RU" sz="1400" spc="-165" dirty="0">
                <a:solidFill>
                  <a:schemeClr val="bg1"/>
                </a:solidFill>
                <a:latin typeface="Verdana"/>
                <a:cs typeface="Verdana"/>
              </a:rPr>
              <a:t>в</a:t>
            </a:r>
            <a:r>
              <a:rPr lang="ru-RU" sz="1400" dirty="0">
                <a:solidFill>
                  <a:schemeClr val="bg1"/>
                </a:solidFill>
                <a:latin typeface="Verdana"/>
                <a:cs typeface="Verdana"/>
              </a:rPr>
              <a:t> </a:t>
            </a:r>
            <a:r>
              <a:rPr lang="ru-RU" sz="1400" spc="-10" dirty="0">
                <a:solidFill>
                  <a:schemeClr val="bg1"/>
                </a:solidFill>
                <a:latin typeface="Verdana"/>
                <a:cs typeface="Verdana"/>
              </a:rPr>
              <a:t>грунте; железобетон</a:t>
            </a:r>
            <a:r>
              <a:rPr lang="ru-RU" sz="1400" spc="-114" dirty="0">
                <a:solidFill>
                  <a:schemeClr val="bg1"/>
                </a:solidFill>
                <a:latin typeface="Verdana"/>
                <a:cs typeface="Verdana"/>
              </a:rPr>
              <a:t> для</a:t>
            </a:r>
            <a:r>
              <a:rPr lang="ru-RU" sz="1400" spc="-40" dirty="0">
                <a:solidFill>
                  <a:schemeClr val="bg1"/>
                </a:solidFill>
                <a:latin typeface="Verdana"/>
                <a:cs typeface="Verdana"/>
              </a:rPr>
              <a:t> </a:t>
            </a:r>
            <a:r>
              <a:rPr lang="ru-RU" sz="1400" dirty="0">
                <a:solidFill>
                  <a:schemeClr val="bg1"/>
                </a:solidFill>
                <a:latin typeface="Verdana"/>
                <a:cs typeface="Verdana"/>
              </a:rPr>
              <a:t>дорожного</a:t>
            </a:r>
            <a:r>
              <a:rPr lang="ru-RU" sz="1400" spc="-85" dirty="0">
                <a:solidFill>
                  <a:schemeClr val="bg1"/>
                </a:solidFill>
                <a:latin typeface="Verdana"/>
                <a:cs typeface="Verdana"/>
              </a:rPr>
              <a:t> </a:t>
            </a:r>
            <a:r>
              <a:rPr lang="ru-RU" sz="1400" spc="-35" dirty="0">
                <a:solidFill>
                  <a:schemeClr val="bg1"/>
                </a:solidFill>
                <a:latin typeface="Verdana"/>
                <a:cs typeface="Verdana"/>
              </a:rPr>
              <a:t>строительства; кабельные</a:t>
            </a:r>
            <a:r>
              <a:rPr lang="ru-RU" sz="1400" spc="-114" dirty="0">
                <a:solidFill>
                  <a:schemeClr val="bg1"/>
                </a:solidFill>
                <a:latin typeface="Verdana"/>
                <a:cs typeface="Verdana"/>
              </a:rPr>
              <a:t> </a:t>
            </a:r>
            <a:r>
              <a:rPr lang="ru-RU" sz="1400" spc="-40" dirty="0">
                <a:solidFill>
                  <a:schemeClr val="bg1"/>
                </a:solidFill>
                <a:latin typeface="Verdana"/>
                <a:cs typeface="Verdana"/>
              </a:rPr>
              <a:t>колодцы</a:t>
            </a:r>
            <a:r>
              <a:rPr lang="ru-RU" sz="1400" spc="-60" dirty="0">
                <a:solidFill>
                  <a:schemeClr val="bg1"/>
                </a:solidFill>
                <a:latin typeface="Verdana"/>
                <a:cs typeface="Verdana"/>
              </a:rPr>
              <a:t> </a:t>
            </a:r>
            <a:r>
              <a:rPr lang="ru-RU" sz="1400" spc="-90" dirty="0">
                <a:solidFill>
                  <a:schemeClr val="bg1"/>
                </a:solidFill>
                <a:latin typeface="Verdana"/>
                <a:cs typeface="Verdana"/>
              </a:rPr>
              <a:t>связи</a:t>
            </a:r>
            <a:r>
              <a:rPr lang="ru-RU" sz="1400" spc="-15" dirty="0">
                <a:solidFill>
                  <a:schemeClr val="bg1"/>
                </a:solidFill>
                <a:latin typeface="Verdana"/>
                <a:cs typeface="Verdana"/>
              </a:rPr>
              <a:t> </a:t>
            </a:r>
            <a:r>
              <a:rPr lang="ru-RU" sz="1400" spc="-40" dirty="0">
                <a:solidFill>
                  <a:schemeClr val="bg1"/>
                </a:solidFill>
                <a:latin typeface="Verdana"/>
                <a:cs typeface="Verdana"/>
              </a:rPr>
              <a:t>и</a:t>
            </a:r>
            <a:r>
              <a:rPr lang="ru-RU" sz="1400" spc="-45" dirty="0">
                <a:solidFill>
                  <a:schemeClr val="bg1"/>
                </a:solidFill>
                <a:latin typeface="Verdana"/>
                <a:cs typeface="Verdana"/>
              </a:rPr>
              <a:t> </a:t>
            </a:r>
            <a:r>
              <a:rPr lang="ru-RU" sz="1400" spc="-10" dirty="0" smtClean="0">
                <a:solidFill>
                  <a:schemeClr val="bg1"/>
                </a:solidFill>
                <a:latin typeface="Verdana"/>
                <a:cs typeface="Verdana"/>
              </a:rPr>
              <a:t>сборные </a:t>
            </a:r>
            <a:r>
              <a:rPr lang="ru-RU" sz="1400" spc="-25" dirty="0" smtClean="0">
                <a:solidFill>
                  <a:schemeClr val="bg1"/>
                </a:solidFill>
                <a:latin typeface="Verdana"/>
                <a:cs typeface="Verdana"/>
              </a:rPr>
              <a:t>железобетонные</a:t>
            </a:r>
            <a:r>
              <a:rPr lang="ru-RU" sz="1400" spc="-45" dirty="0" smtClean="0">
                <a:solidFill>
                  <a:schemeClr val="bg1"/>
                </a:solidFill>
                <a:latin typeface="Verdana"/>
                <a:cs typeface="Verdana"/>
              </a:rPr>
              <a:t> </a:t>
            </a:r>
            <a:r>
              <a:rPr lang="ru-RU" sz="1400" spc="-35" dirty="0">
                <a:solidFill>
                  <a:schemeClr val="bg1"/>
                </a:solidFill>
                <a:latin typeface="Verdana"/>
                <a:cs typeface="Verdana"/>
              </a:rPr>
              <a:t>конструкции</a:t>
            </a:r>
            <a:r>
              <a:rPr lang="ru-RU" sz="1400" spc="-10" dirty="0">
                <a:solidFill>
                  <a:schemeClr val="bg1"/>
                </a:solidFill>
                <a:latin typeface="Verdana"/>
                <a:cs typeface="Verdana"/>
              </a:rPr>
              <a:t> </a:t>
            </a:r>
            <a:r>
              <a:rPr lang="ru-RU" sz="1400" spc="-25" dirty="0" smtClean="0">
                <a:solidFill>
                  <a:schemeClr val="bg1"/>
                </a:solidFill>
                <a:latin typeface="Verdana"/>
                <a:cs typeface="Verdana"/>
              </a:rPr>
              <a:t>для</a:t>
            </a:r>
            <a:r>
              <a:rPr lang="ru-RU" sz="1400" dirty="0" smtClean="0">
                <a:solidFill>
                  <a:schemeClr val="bg1"/>
                </a:solidFill>
                <a:latin typeface="Verdana"/>
                <a:cs typeface="Verdana"/>
              </a:rPr>
              <a:t> </a:t>
            </a:r>
            <a:r>
              <a:rPr lang="ru-RU" sz="1400" spc="-10" dirty="0" smtClean="0">
                <a:solidFill>
                  <a:schemeClr val="bg1"/>
                </a:solidFill>
                <a:latin typeface="Verdana"/>
                <a:cs typeface="Verdana"/>
              </a:rPr>
              <a:t>водоснабжения</a:t>
            </a:r>
            <a:r>
              <a:rPr lang="ru-RU" sz="1400" spc="-40" dirty="0" smtClean="0">
                <a:solidFill>
                  <a:schemeClr val="bg1"/>
                </a:solidFill>
                <a:latin typeface="Verdana"/>
                <a:cs typeface="Verdana"/>
              </a:rPr>
              <a:t> </a:t>
            </a:r>
            <a:r>
              <a:rPr lang="ru-RU" sz="1400" spc="-35" dirty="0">
                <a:solidFill>
                  <a:schemeClr val="bg1"/>
                </a:solidFill>
                <a:latin typeface="Verdana"/>
                <a:cs typeface="Verdana"/>
              </a:rPr>
              <a:t>и</a:t>
            </a:r>
            <a:r>
              <a:rPr lang="ru-RU" sz="1400" spc="-75" dirty="0">
                <a:solidFill>
                  <a:schemeClr val="bg1"/>
                </a:solidFill>
                <a:latin typeface="Verdana"/>
                <a:cs typeface="Verdana"/>
              </a:rPr>
              <a:t> </a:t>
            </a:r>
            <a:r>
              <a:rPr lang="ru-RU" sz="1400" spc="-40" dirty="0">
                <a:solidFill>
                  <a:schemeClr val="bg1"/>
                </a:solidFill>
                <a:latin typeface="Verdana"/>
                <a:cs typeface="Verdana"/>
              </a:rPr>
              <a:t>канализации;</a:t>
            </a:r>
            <a:r>
              <a:rPr lang="ru-RU" sz="1400" spc="-55" dirty="0">
                <a:solidFill>
                  <a:schemeClr val="bg1"/>
                </a:solidFill>
                <a:latin typeface="Verdana"/>
                <a:cs typeface="Verdana"/>
              </a:rPr>
              <a:t> </a:t>
            </a:r>
            <a:r>
              <a:rPr lang="ru-RU" sz="1400" spc="-20" dirty="0" smtClean="0">
                <a:solidFill>
                  <a:schemeClr val="bg1"/>
                </a:solidFill>
                <a:latin typeface="Verdana"/>
                <a:cs typeface="Verdana"/>
              </a:rPr>
              <a:t>сваи.</a:t>
            </a:r>
            <a:endParaRPr lang="ru-RU" sz="1400" dirty="0">
              <a:solidFill>
                <a:schemeClr val="bg1"/>
              </a:solidFill>
            </a:endParaRPr>
          </a:p>
        </p:txBody>
      </p:sp>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1513" y="2336320"/>
            <a:ext cx="2315604" cy="1735347"/>
          </a:xfrm>
          <a:prstGeom prst="rect">
            <a:avLst/>
          </a:prstGeom>
        </p:spPr>
      </p:pic>
      <p:pic>
        <p:nvPicPr>
          <p:cNvPr id="8" name="Рисунок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70067" y="2336320"/>
            <a:ext cx="2315604" cy="1735346"/>
          </a:xfrm>
          <a:prstGeom prst="rect">
            <a:avLst/>
          </a:prstGeom>
        </p:spPr>
      </p:pic>
      <p:sp>
        <p:nvSpPr>
          <p:cNvPr id="9" name="TextBox 8"/>
          <p:cNvSpPr txBox="1"/>
          <p:nvPr/>
        </p:nvSpPr>
        <p:spPr>
          <a:xfrm>
            <a:off x="9709233" y="16637"/>
            <a:ext cx="2581510" cy="1723549"/>
          </a:xfrm>
          <a:prstGeom prst="rect">
            <a:avLst/>
          </a:prstGeom>
          <a:noFill/>
        </p:spPr>
        <p:txBody>
          <a:bodyPr wrap="square" rtlCol="0">
            <a:spAutoFit/>
          </a:bodyPr>
          <a:lstStyle/>
          <a:p>
            <a:pPr algn="ctr">
              <a:lnSpc>
                <a:spcPct val="100000"/>
              </a:lnSpc>
              <a:spcBef>
                <a:spcPts val="105"/>
              </a:spcBef>
            </a:pPr>
            <a:r>
              <a:rPr lang="ru-RU" sz="1100" b="1" dirty="0">
                <a:solidFill>
                  <a:srgbClr val="FFFFFF"/>
                </a:solidFill>
                <a:latin typeface="Tahoma"/>
                <a:cs typeface="Tahoma"/>
              </a:rPr>
              <a:t>Адрес</a:t>
            </a:r>
            <a:r>
              <a:rPr lang="ru-RU" sz="1100" dirty="0">
                <a:solidFill>
                  <a:srgbClr val="FFFFFF"/>
                </a:solidFill>
                <a:latin typeface="Verdana"/>
                <a:cs typeface="Verdana"/>
              </a:rPr>
              <a:t>:</a:t>
            </a:r>
            <a:r>
              <a:rPr lang="ru-RU" sz="1100" spc="45" dirty="0">
                <a:solidFill>
                  <a:srgbClr val="FFFFFF"/>
                </a:solidFill>
                <a:latin typeface="Verdana"/>
                <a:cs typeface="Verdana"/>
              </a:rPr>
              <a:t> </a:t>
            </a:r>
            <a:r>
              <a:rPr lang="ru-RU" sz="1100" dirty="0">
                <a:solidFill>
                  <a:srgbClr val="FFFFFF"/>
                </a:solidFill>
                <a:latin typeface="Verdana"/>
                <a:cs typeface="Verdana"/>
              </a:rPr>
              <a:t>Краснодарский</a:t>
            </a:r>
            <a:r>
              <a:rPr lang="ru-RU" sz="1100" spc="55" dirty="0">
                <a:solidFill>
                  <a:srgbClr val="FFFFFF"/>
                </a:solidFill>
                <a:latin typeface="Verdana"/>
                <a:cs typeface="Verdana"/>
              </a:rPr>
              <a:t> </a:t>
            </a:r>
            <a:r>
              <a:rPr lang="ru-RU" sz="1100" spc="-20" dirty="0">
                <a:solidFill>
                  <a:srgbClr val="FFFFFF"/>
                </a:solidFill>
                <a:latin typeface="Verdana"/>
                <a:cs typeface="Verdana"/>
              </a:rPr>
              <a:t>край,</a:t>
            </a:r>
            <a:endParaRPr lang="ru-RU" sz="1100" dirty="0">
              <a:latin typeface="Verdana"/>
              <a:cs typeface="Verdana"/>
            </a:endParaRPr>
          </a:p>
          <a:p>
            <a:pPr marL="307975" marR="306705" algn="ctr">
              <a:lnSpc>
                <a:spcPct val="100000"/>
              </a:lnSpc>
            </a:pPr>
            <a:r>
              <a:rPr lang="ru-RU" sz="1100" spc="-65" dirty="0" err="1">
                <a:solidFill>
                  <a:srgbClr val="FFFFFF"/>
                </a:solidFill>
                <a:latin typeface="Verdana"/>
                <a:cs typeface="Verdana"/>
              </a:rPr>
              <a:t>Гулькевичский</a:t>
            </a:r>
            <a:r>
              <a:rPr lang="ru-RU" sz="1100" spc="-70" dirty="0">
                <a:solidFill>
                  <a:srgbClr val="FFFFFF"/>
                </a:solidFill>
                <a:latin typeface="Verdana"/>
                <a:cs typeface="Verdana"/>
              </a:rPr>
              <a:t> </a:t>
            </a:r>
            <a:r>
              <a:rPr lang="ru-RU" sz="1100" spc="-10" dirty="0">
                <a:solidFill>
                  <a:srgbClr val="FFFFFF"/>
                </a:solidFill>
                <a:latin typeface="Verdana"/>
                <a:cs typeface="Verdana"/>
              </a:rPr>
              <a:t>район, </a:t>
            </a:r>
            <a:r>
              <a:rPr lang="ru-RU" sz="1100" spc="-120" dirty="0">
                <a:solidFill>
                  <a:srgbClr val="FFFFFF"/>
                </a:solidFill>
                <a:latin typeface="Verdana"/>
                <a:cs typeface="Verdana"/>
              </a:rPr>
              <a:t>Г.</a:t>
            </a:r>
            <a:r>
              <a:rPr lang="ru-RU" sz="1100" spc="-80" dirty="0">
                <a:solidFill>
                  <a:srgbClr val="FFFFFF"/>
                </a:solidFill>
                <a:latin typeface="Verdana"/>
                <a:cs typeface="Verdana"/>
              </a:rPr>
              <a:t> </a:t>
            </a:r>
            <a:r>
              <a:rPr lang="ru-RU" sz="1100" spc="-10" dirty="0">
                <a:solidFill>
                  <a:srgbClr val="FFFFFF"/>
                </a:solidFill>
                <a:latin typeface="Verdana"/>
                <a:cs typeface="Verdana"/>
              </a:rPr>
              <a:t>Гулькевичи,</a:t>
            </a:r>
            <a:endParaRPr lang="ru-RU" sz="1100" dirty="0">
              <a:latin typeface="Verdana"/>
              <a:cs typeface="Verdana"/>
            </a:endParaRPr>
          </a:p>
          <a:p>
            <a:pPr marR="3810" algn="ctr">
              <a:lnSpc>
                <a:spcPct val="100000"/>
              </a:lnSpc>
            </a:pPr>
            <a:r>
              <a:rPr lang="ru-RU" sz="1100" spc="-80" dirty="0">
                <a:solidFill>
                  <a:srgbClr val="FFFFFF"/>
                </a:solidFill>
                <a:latin typeface="Verdana"/>
                <a:cs typeface="Verdana"/>
              </a:rPr>
              <a:t>ул. </a:t>
            </a:r>
            <a:r>
              <a:rPr lang="ru-RU" sz="1100" dirty="0" err="1">
                <a:solidFill>
                  <a:srgbClr val="FFFFFF"/>
                </a:solidFill>
                <a:latin typeface="Verdana"/>
                <a:cs typeface="Verdana"/>
              </a:rPr>
              <a:t>Промзона</a:t>
            </a:r>
            <a:r>
              <a:rPr lang="ru-RU" sz="1100" dirty="0">
                <a:solidFill>
                  <a:srgbClr val="FFFFFF"/>
                </a:solidFill>
                <a:latin typeface="Verdana"/>
                <a:cs typeface="Verdana"/>
              </a:rPr>
              <a:t>,</a:t>
            </a:r>
            <a:r>
              <a:rPr lang="ru-RU" sz="1100" spc="-20" dirty="0">
                <a:solidFill>
                  <a:srgbClr val="FFFFFF"/>
                </a:solidFill>
                <a:latin typeface="Verdana"/>
                <a:cs typeface="Verdana"/>
              </a:rPr>
              <a:t> </a:t>
            </a:r>
            <a:r>
              <a:rPr lang="ru-RU" sz="1100" spc="-25" dirty="0">
                <a:solidFill>
                  <a:srgbClr val="FFFFFF"/>
                </a:solidFill>
                <a:latin typeface="Verdana"/>
                <a:cs typeface="Verdana"/>
              </a:rPr>
              <a:t>1.</a:t>
            </a:r>
            <a:endParaRPr lang="ru-RU" sz="1100" dirty="0">
              <a:latin typeface="Verdana"/>
              <a:cs typeface="Verdana"/>
            </a:endParaRPr>
          </a:p>
          <a:p>
            <a:pPr algn="ctr">
              <a:lnSpc>
                <a:spcPct val="100000"/>
              </a:lnSpc>
            </a:pPr>
            <a:r>
              <a:rPr lang="ru-RU" sz="1100" b="1" spc="-30" dirty="0">
                <a:solidFill>
                  <a:srgbClr val="FFFFFF"/>
                </a:solidFill>
                <a:latin typeface="Tahoma"/>
                <a:cs typeface="Tahoma"/>
              </a:rPr>
              <a:t>Телефон:</a:t>
            </a:r>
            <a:r>
              <a:rPr lang="ru-RU" sz="1100" b="1" spc="40" dirty="0">
                <a:solidFill>
                  <a:srgbClr val="FFFFFF"/>
                </a:solidFill>
                <a:latin typeface="Tahoma"/>
                <a:cs typeface="Tahoma"/>
              </a:rPr>
              <a:t> </a:t>
            </a:r>
            <a:r>
              <a:rPr lang="ru-RU" sz="1100" spc="-100" dirty="0">
                <a:solidFill>
                  <a:srgbClr val="FFFFFF"/>
                </a:solidFill>
                <a:latin typeface="Verdana"/>
                <a:cs typeface="Verdana"/>
              </a:rPr>
              <a:t>8</a:t>
            </a:r>
            <a:r>
              <a:rPr lang="ru-RU" sz="1100" spc="-70" dirty="0">
                <a:solidFill>
                  <a:srgbClr val="FFFFFF"/>
                </a:solidFill>
                <a:latin typeface="Verdana"/>
                <a:cs typeface="Verdana"/>
              </a:rPr>
              <a:t> </a:t>
            </a:r>
            <a:r>
              <a:rPr lang="ru-RU" sz="1100" spc="-100" dirty="0">
                <a:solidFill>
                  <a:srgbClr val="FFFFFF"/>
                </a:solidFill>
                <a:latin typeface="Verdana"/>
                <a:cs typeface="Verdana"/>
              </a:rPr>
              <a:t>(86160)</a:t>
            </a:r>
            <a:r>
              <a:rPr lang="ru-RU" sz="1100" spc="-140" dirty="0">
                <a:solidFill>
                  <a:srgbClr val="FFFFFF"/>
                </a:solidFill>
                <a:latin typeface="Verdana"/>
                <a:cs typeface="Verdana"/>
              </a:rPr>
              <a:t> </a:t>
            </a:r>
            <a:r>
              <a:rPr lang="ru-RU" sz="1100" spc="-114" dirty="0">
                <a:solidFill>
                  <a:srgbClr val="FFFFFF"/>
                </a:solidFill>
                <a:latin typeface="Verdana"/>
                <a:cs typeface="Verdana"/>
              </a:rPr>
              <a:t>5-</a:t>
            </a:r>
            <a:r>
              <a:rPr lang="ru-RU" sz="1100" spc="-110" dirty="0">
                <a:solidFill>
                  <a:srgbClr val="FFFFFF"/>
                </a:solidFill>
                <a:latin typeface="Verdana"/>
                <a:cs typeface="Verdana"/>
              </a:rPr>
              <a:t>34-</a:t>
            </a:r>
            <a:r>
              <a:rPr lang="ru-RU" sz="1100" spc="-25" dirty="0">
                <a:solidFill>
                  <a:srgbClr val="FFFFFF"/>
                </a:solidFill>
                <a:latin typeface="Verdana"/>
                <a:cs typeface="Verdana"/>
              </a:rPr>
              <a:t>62;</a:t>
            </a:r>
            <a:endParaRPr lang="ru-RU" sz="1100" dirty="0">
              <a:latin typeface="Verdana"/>
              <a:cs typeface="Verdana"/>
            </a:endParaRPr>
          </a:p>
          <a:p>
            <a:pPr marR="1905" algn="ctr">
              <a:lnSpc>
                <a:spcPct val="100000"/>
              </a:lnSpc>
              <a:spcBef>
                <a:spcPts val="5"/>
              </a:spcBef>
            </a:pPr>
            <a:r>
              <a:rPr lang="ru-RU" sz="1100" spc="-100" dirty="0">
                <a:solidFill>
                  <a:srgbClr val="FFFFFF"/>
                </a:solidFill>
                <a:latin typeface="Verdana"/>
                <a:cs typeface="Verdana"/>
              </a:rPr>
              <a:t>8</a:t>
            </a:r>
            <a:r>
              <a:rPr lang="ru-RU" sz="1100" spc="-30" dirty="0">
                <a:solidFill>
                  <a:srgbClr val="FFFFFF"/>
                </a:solidFill>
                <a:latin typeface="Verdana"/>
                <a:cs typeface="Verdana"/>
              </a:rPr>
              <a:t> </a:t>
            </a:r>
            <a:r>
              <a:rPr lang="ru-RU" sz="1100" spc="-95" dirty="0">
                <a:solidFill>
                  <a:srgbClr val="FFFFFF"/>
                </a:solidFill>
                <a:latin typeface="Verdana"/>
                <a:cs typeface="Verdana"/>
              </a:rPr>
              <a:t>(86160)</a:t>
            </a:r>
            <a:r>
              <a:rPr lang="ru-RU" sz="1100" spc="-100" dirty="0">
                <a:solidFill>
                  <a:srgbClr val="FFFFFF"/>
                </a:solidFill>
                <a:latin typeface="Verdana"/>
                <a:cs typeface="Verdana"/>
              </a:rPr>
              <a:t> </a:t>
            </a:r>
            <a:r>
              <a:rPr lang="ru-RU" sz="1100" spc="-130" dirty="0">
                <a:solidFill>
                  <a:srgbClr val="FFFFFF"/>
                </a:solidFill>
                <a:latin typeface="Verdana"/>
                <a:cs typeface="Verdana"/>
              </a:rPr>
              <a:t>3-</a:t>
            </a:r>
            <a:r>
              <a:rPr lang="ru-RU" sz="1100" spc="-110" dirty="0">
                <a:solidFill>
                  <a:srgbClr val="FFFFFF"/>
                </a:solidFill>
                <a:latin typeface="Verdana"/>
                <a:cs typeface="Verdana"/>
              </a:rPr>
              <a:t>09-</a:t>
            </a:r>
            <a:r>
              <a:rPr lang="ru-RU" sz="1100" spc="-25" dirty="0">
                <a:solidFill>
                  <a:srgbClr val="FFFFFF"/>
                </a:solidFill>
                <a:latin typeface="Verdana"/>
                <a:cs typeface="Verdana"/>
              </a:rPr>
              <a:t>22.</a:t>
            </a:r>
            <a:endParaRPr lang="ru-RU" sz="1100" dirty="0">
              <a:latin typeface="Verdana"/>
              <a:cs typeface="Verdana"/>
            </a:endParaRPr>
          </a:p>
          <a:p>
            <a:pPr algn="ctr">
              <a:lnSpc>
                <a:spcPct val="100000"/>
              </a:lnSpc>
            </a:pPr>
            <a:r>
              <a:rPr lang="ru-RU" sz="1100" b="1" dirty="0">
                <a:solidFill>
                  <a:srgbClr val="FFFFFF"/>
                </a:solidFill>
                <a:latin typeface="Tahoma"/>
                <a:cs typeface="Tahoma"/>
              </a:rPr>
              <a:t>Сайт:</a:t>
            </a:r>
            <a:r>
              <a:rPr lang="ru-RU" sz="1100" b="1" spc="5" dirty="0">
                <a:solidFill>
                  <a:srgbClr val="FFFFFF"/>
                </a:solidFill>
                <a:latin typeface="Tahoma"/>
                <a:cs typeface="Tahoma"/>
              </a:rPr>
              <a:t> </a:t>
            </a:r>
            <a:r>
              <a:rPr lang="ru-RU" sz="1100" spc="-10" dirty="0">
                <a:solidFill>
                  <a:srgbClr val="FFFFFF"/>
                </a:solidFill>
                <a:latin typeface="Verdana"/>
                <a:cs typeface="Verdana"/>
                <a:hlinkClick r:id="rId7"/>
              </a:rPr>
              <a:t>https://skkpp.ru/</a:t>
            </a:r>
            <a:endParaRPr lang="ru-RU" sz="1100" dirty="0">
              <a:latin typeface="Verdana"/>
              <a:cs typeface="Verdana"/>
            </a:endParaRPr>
          </a:p>
          <a:p>
            <a:pPr marR="635" algn="ctr">
              <a:lnSpc>
                <a:spcPct val="100000"/>
              </a:lnSpc>
            </a:pPr>
            <a:r>
              <a:rPr lang="ru-RU" sz="1100" b="1" spc="-70" dirty="0">
                <a:solidFill>
                  <a:srgbClr val="FFFFFF"/>
                </a:solidFill>
                <a:latin typeface="Tahoma"/>
                <a:cs typeface="Tahoma"/>
              </a:rPr>
              <a:t>E-</a:t>
            </a:r>
            <a:r>
              <a:rPr lang="ru-RU" sz="1100" b="1" spc="-65" dirty="0" err="1">
                <a:solidFill>
                  <a:srgbClr val="FFFFFF"/>
                </a:solidFill>
                <a:latin typeface="Tahoma"/>
                <a:cs typeface="Tahoma"/>
              </a:rPr>
              <a:t>mail</a:t>
            </a:r>
            <a:r>
              <a:rPr lang="ru-RU" sz="1100" spc="-65" dirty="0">
                <a:solidFill>
                  <a:srgbClr val="FFFFFF"/>
                </a:solidFill>
                <a:latin typeface="Verdana"/>
                <a:cs typeface="Verdana"/>
              </a:rPr>
              <a:t>:</a:t>
            </a:r>
            <a:r>
              <a:rPr lang="ru-RU" sz="1100" spc="-50" dirty="0">
                <a:solidFill>
                  <a:srgbClr val="FFFFFF"/>
                </a:solidFill>
                <a:latin typeface="Verdana"/>
                <a:cs typeface="Verdana"/>
              </a:rPr>
              <a:t> </a:t>
            </a:r>
            <a:r>
              <a:rPr lang="ru-RU" sz="1100" spc="-10" dirty="0">
                <a:solidFill>
                  <a:srgbClr val="FFFFFF"/>
                </a:solidFill>
                <a:latin typeface="Verdana"/>
                <a:cs typeface="Verdana"/>
                <a:hlinkClick r:id="rId8"/>
              </a:rPr>
              <a:t>skkpp@mail.ru</a:t>
            </a:r>
            <a:endParaRPr lang="ru-RU" sz="1100" dirty="0">
              <a:latin typeface="Verdana"/>
              <a:cs typeface="Verdana"/>
            </a:endParaRPr>
          </a:p>
          <a:p>
            <a:endParaRPr lang="ru-RU" dirty="0"/>
          </a:p>
        </p:txBody>
      </p:sp>
    </p:spTree>
    <p:extLst>
      <p:ext uri="{BB962C8B-B14F-4D97-AF65-F5344CB8AC3E}">
        <p14:creationId xmlns:p14="http://schemas.microsoft.com/office/powerpoint/2010/main" val="9224839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8792" y="317059"/>
            <a:ext cx="8657339" cy="369332"/>
          </a:xfrm>
          <a:prstGeom prst="rect">
            <a:avLst/>
          </a:prstGeom>
          <a:noFill/>
        </p:spPr>
        <p:txBody>
          <a:bodyPr wrap="square" rtlCol="0">
            <a:spAutoFit/>
          </a:bodyPr>
          <a:lstStyle/>
          <a:p>
            <a:r>
              <a:rPr lang="ru-RU" b="1" spc="110" dirty="0">
                <a:latin typeface="Verdana" panose="020B0604030504040204" pitchFamily="34" charset="0"/>
                <a:ea typeface="Verdana" panose="020B0604030504040204" pitchFamily="34" charset="0"/>
              </a:rPr>
              <a:t>ООО</a:t>
            </a:r>
            <a:r>
              <a:rPr lang="ru-RU" b="1" spc="45" dirty="0">
                <a:latin typeface="Verdana" panose="020B0604030504040204" pitchFamily="34" charset="0"/>
                <a:ea typeface="Verdana" panose="020B0604030504040204" pitchFamily="34" charset="0"/>
              </a:rPr>
              <a:t> </a:t>
            </a:r>
            <a:r>
              <a:rPr lang="ru-RU" b="1" spc="-90" dirty="0">
                <a:latin typeface="Verdana" panose="020B0604030504040204" pitchFamily="34" charset="0"/>
                <a:ea typeface="Verdana" panose="020B0604030504040204" pitchFamily="34" charset="0"/>
              </a:rPr>
              <a:t>«Научно-</a:t>
            </a:r>
            <a:r>
              <a:rPr lang="ru-RU" b="1" spc="-40" dirty="0">
                <a:latin typeface="Verdana" panose="020B0604030504040204" pitchFamily="34" charset="0"/>
                <a:ea typeface="Verdana" panose="020B0604030504040204" pitchFamily="34" charset="0"/>
              </a:rPr>
              <a:t>промышленное</a:t>
            </a:r>
            <a:r>
              <a:rPr lang="ru-RU" b="1" spc="-30" dirty="0">
                <a:latin typeface="Verdana" panose="020B0604030504040204" pitchFamily="34" charset="0"/>
                <a:ea typeface="Verdana" panose="020B0604030504040204" pitchFamily="34" charset="0"/>
              </a:rPr>
              <a:t> </a:t>
            </a:r>
            <a:r>
              <a:rPr lang="ru-RU" b="1" spc="-35" dirty="0">
                <a:latin typeface="Verdana" panose="020B0604030504040204" pitchFamily="34" charset="0"/>
                <a:ea typeface="Verdana" panose="020B0604030504040204" pitchFamily="34" charset="0"/>
              </a:rPr>
              <a:t>предприятие</a:t>
            </a:r>
            <a:r>
              <a:rPr lang="ru-RU" b="1" spc="-65" dirty="0">
                <a:latin typeface="Verdana" panose="020B0604030504040204" pitchFamily="34" charset="0"/>
                <a:ea typeface="Verdana" panose="020B0604030504040204" pitchFamily="34" charset="0"/>
              </a:rPr>
              <a:t> </a:t>
            </a:r>
            <a:r>
              <a:rPr lang="ru-RU" b="1" spc="-30" dirty="0" err="1">
                <a:latin typeface="Verdana" panose="020B0604030504040204" pitchFamily="34" charset="0"/>
                <a:ea typeface="Verdana" panose="020B0604030504040204" pitchFamily="34" charset="0"/>
              </a:rPr>
              <a:t>АгроМашРегион</a:t>
            </a:r>
            <a:r>
              <a:rPr lang="ru-RU" b="1" spc="-30" dirty="0">
                <a:latin typeface="Verdana" panose="020B0604030504040204" pitchFamily="34" charset="0"/>
                <a:ea typeface="Verdana" panose="020B0604030504040204" pitchFamily="34" charset="0"/>
              </a:rPr>
              <a:t>»</a:t>
            </a:r>
            <a:endParaRPr lang="ru-RU" b="1" dirty="0">
              <a:latin typeface="Verdana" panose="020B0604030504040204" pitchFamily="34" charset="0"/>
              <a:ea typeface="Verdana" panose="020B060403050404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7223" y="0"/>
            <a:ext cx="3214777" cy="1003450"/>
          </a:xfrm>
          <a:prstGeom prst="rect">
            <a:avLst/>
          </a:prstGeom>
        </p:spPr>
      </p:pic>
      <p:sp>
        <p:nvSpPr>
          <p:cNvPr id="5" name="TextBox 4"/>
          <p:cNvSpPr txBox="1"/>
          <p:nvPr/>
        </p:nvSpPr>
        <p:spPr>
          <a:xfrm>
            <a:off x="94891" y="1003450"/>
            <a:ext cx="4218317" cy="575542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R="2540" algn="ctr">
              <a:lnSpc>
                <a:spcPct val="100000"/>
              </a:lnSpc>
              <a:spcBef>
                <a:spcPts val="730"/>
              </a:spcBef>
            </a:pPr>
            <a:r>
              <a:rPr lang="ru-RU" sz="1400" spc="75" dirty="0">
                <a:latin typeface="Verdana"/>
                <a:cs typeface="Verdana"/>
              </a:rPr>
              <a:t>ООО</a:t>
            </a:r>
            <a:r>
              <a:rPr lang="ru-RU" sz="1400" spc="-5" dirty="0">
                <a:latin typeface="Verdana"/>
                <a:cs typeface="Verdana"/>
              </a:rPr>
              <a:t> </a:t>
            </a:r>
            <a:r>
              <a:rPr lang="ru-RU" sz="1400" spc="-60" dirty="0">
                <a:latin typeface="Verdana"/>
                <a:cs typeface="Verdana"/>
              </a:rPr>
              <a:t>Научно-</a:t>
            </a:r>
            <a:r>
              <a:rPr lang="ru-RU" sz="1400" spc="-25" dirty="0">
                <a:latin typeface="Verdana"/>
                <a:cs typeface="Verdana"/>
              </a:rPr>
              <a:t>производственное</a:t>
            </a:r>
            <a:r>
              <a:rPr lang="ru-RU" sz="1400" spc="-65" dirty="0">
                <a:latin typeface="Verdana"/>
                <a:cs typeface="Verdana"/>
              </a:rPr>
              <a:t> </a:t>
            </a:r>
            <a:r>
              <a:rPr lang="ru-RU" sz="1400" spc="-10" dirty="0">
                <a:latin typeface="Verdana"/>
                <a:cs typeface="Verdana"/>
              </a:rPr>
              <a:t>предприятие</a:t>
            </a:r>
            <a:endParaRPr lang="ru-RU" sz="1400" dirty="0">
              <a:latin typeface="Verdana"/>
              <a:cs typeface="Verdana"/>
            </a:endParaRPr>
          </a:p>
          <a:p>
            <a:pPr algn="ctr">
              <a:lnSpc>
                <a:spcPct val="100000"/>
              </a:lnSpc>
            </a:pPr>
            <a:r>
              <a:rPr lang="ru-RU" sz="1400" spc="-30" dirty="0">
                <a:latin typeface="Verdana"/>
                <a:cs typeface="Verdana"/>
              </a:rPr>
              <a:t>«</a:t>
            </a:r>
            <a:r>
              <a:rPr lang="ru-RU" sz="1400" spc="-30" dirty="0" err="1">
                <a:latin typeface="Verdana"/>
                <a:cs typeface="Verdana"/>
              </a:rPr>
              <a:t>АгроМашРегион</a:t>
            </a:r>
            <a:r>
              <a:rPr lang="ru-RU" sz="1400" spc="-30" dirty="0">
                <a:latin typeface="Verdana"/>
                <a:cs typeface="Verdana"/>
              </a:rPr>
              <a:t>»</a:t>
            </a:r>
            <a:r>
              <a:rPr lang="ru-RU" sz="1400" spc="60" dirty="0">
                <a:latin typeface="Verdana"/>
                <a:cs typeface="Verdana"/>
              </a:rPr>
              <a:t> </a:t>
            </a:r>
            <a:r>
              <a:rPr lang="ru-RU" sz="1400" spc="-20" dirty="0">
                <a:latin typeface="Verdana"/>
                <a:cs typeface="Verdana"/>
              </a:rPr>
              <a:t>специализируется</a:t>
            </a:r>
            <a:r>
              <a:rPr lang="ru-RU" sz="1400" spc="-90" dirty="0">
                <a:latin typeface="Verdana"/>
                <a:cs typeface="Verdana"/>
              </a:rPr>
              <a:t> </a:t>
            </a:r>
            <a:r>
              <a:rPr lang="ru-RU" sz="1400" spc="-25" dirty="0">
                <a:latin typeface="Verdana"/>
                <a:cs typeface="Verdana"/>
              </a:rPr>
              <a:t>на</a:t>
            </a:r>
            <a:endParaRPr lang="ru-RU" sz="1400" dirty="0">
              <a:latin typeface="Verdana"/>
              <a:cs typeface="Verdana"/>
            </a:endParaRPr>
          </a:p>
          <a:p>
            <a:pPr marR="3810" algn="ctr">
              <a:lnSpc>
                <a:spcPct val="100000"/>
              </a:lnSpc>
              <a:spcBef>
                <a:spcPts val="5"/>
              </a:spcBef>
            </a:pPr>
            <a:r>
              <a:rPr lang="ru-RU" sz="1400" spc="-60" dirty="0">
                <a:latin typeface="Verdana"/>
                <a:cs typeface="Verdana"/>
              </a:rPr>
              <a:t>изготовлении,</a:t>
            </a:r>
            <a:r>
              <a:rPr lang="ru-RU" sz="1400" spc="-45" dirty="0">
                <a:latin typeface="Verdana"/>
                <a:cs typeface="Verdana"/>
              </a:rPr>
              <a:t> </a:t>
            </a:r>
            <a:r>
              <a:rPr lang="ru-RU" sz="1400" spc="-25" dirty="0">
                <a:latin typeface="Verdana"/>
                <a:cs typeface="Verdana"/>
              </a:rPr>
              <a:t>проектировании</a:t>
            </a:r>
            <a:r>
              <a:rPr lang="ru-RU" sz="1400" spc="-70" dirty="0">
                <a:latin typeface="Verdana"/>
                <a:cs typeface="Verdana"/>
              </a:rPr>
              <a:t> </a:t>
            </a:r>
            <a:r>
              <a:rPr lang="ru-RU" sz="1400" spc="-40" dirty="0">
                <a:latin typeface="Verdana"/>
                <a:cs typeface="Verdana"/>
              </a:rPr>
              <a:t>и</a:t>
            </a:r>
            <a:r>
              <a:rPr lang="ru-RU" sz="1400" spc="-20" dirty="0">
                <a:latin typeface="Verdana"/>
                <a:cs typeface="Verdana"/>
              </a:rPr>
              <a:t> </a:t>
            </a:r>
            <a:r>
              <a:rPr lang="ru-RU" sz="1400" spc="-10" dirty="0">
                <a:latin typeface="Verdana"/>
                <a:cs typeface="Verdana"/>
              </a:rPr>
              <a:t>монтаже</a:t>
            </a:r>
            <a:endParaRPr lang="ru-RU" sz="1400" dirty="0">
              <a:latin typeface="Verdana"/>
              <a:cs typeface="Verdana"/>
            </a:endParaRPr>
          </a:p>
          <a:p>
            <a:pPr marL="187960" marR="184785" algn="ctr">
              <a:lnSpc>
                <a:spcPct val="100000"/>
              </a:lnSpc>
            </a:pPr>
            <a:r>
              <a:rPr lang="ru-RU" sz="1400" spc="-40" dirty="0">
                <a:latin typeface="Verdana"/>
                <a:cs typeface="Verdana"/>
              </a:rPr>
              <a:t>технологического</a:t>
            </a:r>
            <a:r>
              <a:rPr lang="ru-RU" sz="1400" spc="-105" dirty="0">
                <a:latin typeface="Verdana"/>
                <a:cs typeface="Verdana"/>
              </a:rPr>
              <a:t> </a:t>
            </a:r>
            <a:r>
              <a:rPr lang="ru-RU" sz="1400" spc="-20" dirty="0">
                <a:latin typeface="Verdana"/>
                <a:cs typeface="Verdana"/>
              </a:rPr>
              <a:t>оборудования</a:t>
            </a:r>
            <a:r>
              <a:rPr lang="ru-RU" sz="1400" spc="-75" dirty="0">
                <a:latin typeface="Verdana"/>
                <a:cs typeface="Verdana"/>
              </a:rPr>
              <a:t> </a:t>
            </a:r>
            <a:r>
              <a:rPr lang="ru-RU" sz="1400" spc="-110" dirty="0">
                <a:latin typeface="Verdana"/>
                <a:cs typeface="Verdana"/>
              </a:rPr>
              <a:t>для</a:t>
            </a:r>
            <a:r>
              <a:rPr lang="ru-RU" sz="1400" spc="-75" dirty="0">
                <a:latin typeface="Verdana"/>
                <a:cs typeface="Verdana"/>
              </a:rPr>
              <a:t> </a:t>
            </a:r>
            <a:r>
              <a:rPr lang="ru-RU" sz="1400" spc="-10" dirty="0">
                <a:latin typeface="Verdana"/>
                <a:cs typeface="Verdana"/>
              </a:rPr>
              <a:t>мельнично-элеваторного</a:t>
            </a:r>
            <a:r>
              <a:rPr lang="ru-RU" sz="1400" spc="-30" dirty="0">
                <a:latin typeface="Verdana"/>
                <a:cs typeface="Verdana"/>
              </a:rPr>
              <a:t> </a:t>
            </a:r>
            <a:r>
              <a:rPr lang="ru-RU" sz="1400" dirty="0">
                <a:latin typeface="Verdana"/>
                <a:cs typeface="Verdana"/>
              </a:rPr>
              <a:t>комплекса.</a:t>
            </a:r>
            <a:r>
              <a:rPr lang="ru-RU" sz="1400" spc="-80" dirty="0">
                <a:latin typeface="Verdana"/>
                <a:cs typeface="Verdana"/>
              </a:rPr>
              <a:t> </a:t>
            </a:r>
            <a:r>
              <a:rPr lang="ru-RU" sz="1400" dirty="0">
                <a:latin typeface="Verdana"/>
                <a:cs typeface="Verdana"/>
              </a:rPr>
              <a:t>Это</a:t>
            </a:r>
            <a:r>
              <a:rPr lang="ru-RU" sz="1400" spc="-20" dirty="0">
                <a:latin typeface="Verdana"/>
                <a:cs typeface="Verdana"/>
              </a:rPr>
              <a:t> </a:t>
            </a:r>
            <a:r>
              <a:rPr lang="ru-RU" sz="1400" spc="-10" dirty="0">
                <a:latin typeface="Verdana"/>
                <a:cs typeface="Verdana"/>
              </a:rPr>
              <a:t>динамично развивающееся</a:t>
            </a:r>
            <a:r>
              <a:rPr lang="ru-RU" sz="1400" spc="10" dirty="0">
                <a:latin typeface="Verdana"/>
                <a:cs typeface="Verdana"/>
              </a:rPr>
              <a:t> </a:t>
            </a:r>
            <a:r>
              <a:rPr lang="ru-RU" sz="1400" spc="-40" dirty="0">
                <a:latin typeface="Verdana"/>
                <a:cs typeface="Verdana"/>
              </a:rPr>
              <a:t>предприятие,</a:t>
            </a:r>
            <a:r>
              <a:rPr lang="ru-RU" sz="1400" spc="-60" dirty="0">
                <a:latin typeface="Verdana"/>
                <a:cs typeface="Verdana"/>
              </a:rPr>
              <a:t> </a:t>
            </a:r>
            <a:r>
              <a:rPr lang="ru-RU" sz="1400" dirty="0">
                <a:latin typeface="Verdana"/>
                <a:cs typeface="Verdana"/>
              </a:rPr>
              <a:t>которое</a:t>
            </a:r>
            <a:r>
              <a:rPr lang="ru-RU" sz="1400" spc="-25" dirty="0">
                <a:latin typeface="Verdana"/>
                <a:cs typeface="Verdana"/>
              </a:rPr>
              <a:t> за</a:t>
            </a:r>
            <a:endParaRPr lang="ru-RU" sz="1400" dirty="0">
              <a:latin typeface="Verdana"/>
              <a:cs typeface="Verdana"/>
            </a:endParaRPr>
          </a:p>
          <a:p>
            <a:pPr marL="117475" marR="118110" algn="ctr">
              <a:lnSpc>
                <a:spcPct val="100000"/>
              </a:lnSpc>
              <a:spcBef>
                <a:spcPts val="5"/>
              </a:spcBef>
            </a:pPr>
            <a:r>
              <a:rPr lang="ru-RU" sz="1400" dirty="0">
                <a:latin typeface="Verdana"/>
                <a:cs typeface="Verdana"/>
              </a:rPr>
              <a:t>небольшой</a:t>
            </a:r>
            <a:r>
              <a:rPr lang="ru-RU" sz="1400" spc="-75" dirty="0">
                <a:latin typeface="Verdana"/>
                <a:cs typeface="Verdana"/>
              </a:rPr>
              <a:t> </a:t>
            </a:r>
            <a:r>
              <a:rPr lang="ru-RU" sz="1400" dirty="0">
                <a:latin typeface="Verdana"/>
                <a:cs typeface="Verdana"/>
              </a:rPr>
              <a:t>период</a:t>
            </a:r>
            <a:r>
              <a:rPr lang="ru-RU" sz="1400" spc="-50" dirty="0">
                <a:latin typeface="Verdana"/>
                <a:cs typeface="Verdana"/>
              </a:rPr>
              <a:t> </a:t>
            </a:r>
            <a:r>
              <a:rPr lang="ru-RU" sz="1400" dirty="0">
                <a:latin typeface="Verdana"/>
                <a:cs typeface="Verdana"/>
              </a:rPr>
              <a:t>времени</a:t>
            </a:r>
            <a:r>
              <a:rPr lang="ru-RU" sz="1400" spc="-65" dirty="0">
                <a:latin typeface="Verdana"/>
                <a:cs typeface="Verdana"/>
              </a:rPr>
              <a:t> </a:t>
            </a:r>
            <a:r>
              <a:rPr lang="ru-RU" sz="1400" spc="50" dirty="0">
                <a:latin typeface="Verdana"/>
                <a:cs typeface="Verdana"/>
              </a:rPr>
              <a:t>сумело</a:t>
            </a:r>
            <a:r>
              <a:rPr lang="ru-RU" sz="1400" spc="-65" dirty="0">
                <a:latin typeface="Verdana"/>
                <a:cs typeface="Verdana"/>
              </a:rPr>
              <a:t> </a:t>
            </a:r>
            <a:r>
              <a:rPr lang="ru-RU" sz="1400" spc="-50" dirty="0">
                <a:latin typeface="Verdana"/>
                <a:cs typeface="Verdana"/>
              </a:rPr>
              <a:t>стать</a:t>
            </a:r>
            <a:r>
              <a:rPr lang="ru-RU" sz="1400" spc="25" dirty="0">
                <a:latin typeface="Verdana"/>
                <a:cs typeface="Verdana"/>
              </a:rPr>
              <a:t> </a:t>
            </a:r>
            <a:r>
              <a:rPr lang="ru-RU" sz="1400" spc="-10" dirty="0">
                <a:latin typeface="Verdana"/>
                <a:cs typeface="Verdana"/>
              </a:rPr>
              <a:t>одним </a:t>
            </a:r>
            <a:r>
              <a:rPr lang="ru-RU" sz="1400" spc="-75" dirty="0">
                <a:latin typeface="Verdana"/>
                <a:cs typeface="Verdana"/>
              </a:rPr>
              <a:t>из</a:t>
            </a:r>
            <a:r>
              <a:rPr lang="ru-RU" sz="1400" spc="-15" dirty="0">
                <a:latin typeface="Verdana"/>
                <a:cs typeface="Verdana"/>
              </a:rPr>
              <a:t> </a:t>
            </a:r>
            <a:r>
              <a:rPr lang="ru-RU" sz="1400" spc="-25" dirty="0">
                <a:latin typeface="Verdana"/>
                <a:cs typeface="Verdana"/>
              </a:rPr>
              <a:t>лидеров</a:t>
            </a:r>
            <a:r>
              <a:rPr lang="ru-RU" sz="1400" spc="-40" dirty="0">
                <a:latin typeface="Verdana"/>
                <a:cs typeface="Verdana"/>
              </a:rPr>
              <a:t> </a:t>
            </a:r>
            <a:r>
              <a:rPr lang="ru-RU" sz="1400" dirty="0">
                <a:latin typeface="Verdana"/>
                <a:cs typeface="Verdana"/>
              </a:rPr>
              <a:t>среди</a:t>
            </a:r>
            <a:r>
              <a:rPr lang="ru-RU" sz="1400" spc="5" dirty="0">
                <a:latin typeface="Verdana"/>
                <a:cs typeface="Verdana"/>
              </a:rPr>
              <a:t> </a:t>
            </a:r>
            <a:r>
              <a:rPr lang="ru-RU" sz="1400" spc="-55" dirty="0">
                <a:latin typeface="Verdana"/>
                <a:cs typeface="Verdana"/>
              </a:rPr>
              <a:t>отечественных</a:t>
            </a:r>
            <a:r>
              <a:rPr lang="ru-RU" sz="1400" spc="-85" dirty="0">
                <a:latin typeface="Verdana"/>
                <a:cs typeface="Verdana"/>
              </a:rPr>
              <a:t> </a:t>
            </a:r>
            <a:r>
              <a:rPr lang="ru-RU" sz="1400" spc="-10" dirty="0">
                <a:latin typeface="Verdana"/>
                <a:cs typeface="Verdana"/>
              </a:rPr>
              <a:t>производителей данного</a:t>
            </a:r>
            <a:r>
              <a:rPr lang="ru-RU" sz="1400" spc="-40" dirty="0">
                <a:latin typeface="Verdana"/>
                <a:cs typeface="Verdana"/>
              </a:rPr>
              <a:t> </a:t>
            </a:r>
            <a:r>
              <a:rPr lang="ru-RU" sz="1400" spc="-30" dirty="0">
                <a:latin typeface="Verdana"/>
                <a:cs typeface="Verdana"/>
              </a:rPr>
              <a:t>оборудования.</a:t>
            </a:r>
            <a:r>
              <a:rPr lang="ru-RU" sz="1400" spc="-35" dirty="0">
                <a:latin typeface="Verdana"/>
                <a:cs typeface="Verdana"/>
              </a:rPr>
              <a:t> </a:t>
            </a:r>
            <a:r>
              <a:rPr lang="ru-RU" sz="1400" spc="-50" dirty="0">
                <a:latin typeface="Verdana"/>
                <a:cs typeface="Verdana"/>
              </a:rPr>
              <a:t>Продукция</a:t>
            </a:r>
            <a:r>
              <a:rPr lang="ru-RU" sz="1400" spc="-45" dirty="0">
                <a:latin typeface="Verdana"/>
                <a:cs typeface="Verdana"/>
              </a:rPr>
              <a:t> </a:t>
            </a:r>
            <a:r>
              <a:rPr lang="ru-RU" sz="1400" spc="-10" dirty="0">
                <a:latin typeface="Verdana"/>
                <a:cs typeface="Verdana"/>
              </a:rPr>
              <a:t>завода</a:t>
            </a:r>
            <a:endParaRPr lang="ru-RU" sz="1400" dirty="0">
              <a:latin typeface="Verdana"/>
              <a:cs typeface="Verdana"/>
            </a:endParaRPr>
          </a:p>
          <a:p>
            <a:pPr marL="102235" marR="102870" algn="ctr">
              <a:lnSpc>
                <a:spcPct val="100000"/>
              </a:lnSpc>
            </a:pPr>
            <a:r>
              <a:rPr lang="ru-RU" sz="1400" spc="-60" dirty="0">
                <a:latin typeface="Verdana"/>
                <a:cs typeface="Verdana"/>
              </a:rPr>
              <a:t>пользуется</a:t>
            </a:r>
            <a:r>
              <a:rPr lang="ru-RU" sz="1400" spc="-70" dirty="0">
                <a:latin typeface="Verdana"/>
                <a:cs typeface="Verdana"/>
              </a:rPr>
              <a:t> </a:t>
            </a:r>
            <a:r>
              <a:rPr lang="ru-RU" sz="1400" dirty="0">
                <a:latin typeface="Verdana"/>
                <a:cs typeface="Verdana"/>
              </a:rPr>
              <a:t>большим</a:t>
            </a:r>
            <a:r>
              <a:rPr lang="ru-RU" sz="1400" spc="-60" dirty="0">
                <a:latin typeface="Verdana"/>
                <a:cs typeface="Verdana"/>
              </a:rPr>
              <a:t> </a:t>
            </a:r>
            <a:r>
              <a:rPr lang="ru-RU" sz="1400" spc="80" dirty="0">
                <a:latin typeface="Verdana"/>
                <a:cs typeface="Verdana"/>
              </a:rPr>
              <a:t>спросом</a:t>
            </a:r>
            <a:r>
              <a:rPr lang="ru-RU" sz="1400" spc="-55" dirty="0">
                <a:latin typeface="Verdana"/>
                <a:cs typeface="Verdana"/>
              </a:rPr>
              <a:t> </a:t>
            </a:r>
            <a:r>
              <a:rPr lang="ru-RU" sz="1400" dirty="0">
                <a:latin typeface="Verdana"/>
                <a:cs typeface="Verdana"/>
              </a:rPr>
              <a:t>не</a:t>
            </a:r>
            <a:r>
              <a:rPr lang="ru-RU" sz="1400" spc="-25" dirty="0">
                <a:latin typeface="Verdana"/>
                <a:cs typeface="Verdana"/>
              </a:rPr>
              <a:t> </a:t>
            </a:r>
            <a:r>
              <a:rPr lang="ru-RU" sz="1400" spc="-65" dirty="0">
                <a:latin typeface="Verdana"/>
                <a:cs typeface="Verdana"/>
              </a:rPr>
              <a:t>только</a:t>
            </a:r>
            <a:r>
              <a:rPr lang="ru-RU" sz="1400" spc="-55" dirty="0">
                <a:latin typeface="Verdana"/>
                <a:cs typeface="Verdana"/>
              </a:rPr>
              <a:t> </a:t>
            </a:r>
            <a:r>
              <a:rPr lang="ru-RU" sz="1400" spc="-160" dirty="0">
                <a:latin typeface="Verdana"/>
                <a:cs typeface="Verdana"/>
              </a:rPr>
              <a:t>в</a:t>
            </a:r>
            <a:r>
              <a:rPr lang="ru-RU" sz="1400" spc="-50" dirty="0">
                <a:latin typeface="Verdana"/>
                <a:cs typeface="Verdana"/>
              </a:rPr>
              <a:t> </a:t>
            </a:r>
            <a:r>
              <a:rPr lang="ru-RU" sz="1400" spc="-10" dirty="0">
                <a:latin typeface="Verdana"/>
                <a:cs typeface="Verdana"/>
              </a:rPr>
              <a:t>России, </a:t>
            </a:r>
            <a:r>
              <a:rPr lang="ru-RU" sz="1400" dirty="0">
                <a:latin typeface="Verdana"/>
                <a:cs typeface="Verdana"/>
              </a:rPr>
              <a:t>но</a:t>
            </a:r>
            <a:r>
              <a:rPr lang="ru-RU" sz="1400" spc="-35" dirty="0">
                <a:latin typeface="Verdana"/>
                <a:cs typeface="Verdana"/>
              </a:rPr>
              <a:t> и</a:t>
            </a:r>
            <a:r>
              <a:rPr lang="ru-RU" sz="1400" spc="-60" dirty="0">
                <a:latin typeface="Verdana"/>
                <a:cs typeface="Verdana"/>
              </a:rPr>
              <a:t> </a:t>
            </a:r>
            <a:r>
              <a:rPr lang="ru-RU" sz="1400" dirty="0">
                <a:latin typeface="Verdana"/>
                <a:cs typeface="Verdana"/>
              </a:rPr>
              <a:t>за</a:t>
            </a:r>
            <a:r>
              <a:rPr lang="ru-RU" sz="1400" spc="-15" dirty="0">
                <a:latin typeface="Verdana"/>
                <a:cs typeface="Verdana"/>
              </a:rPr>
              <a:t> </a:t>
            </a:r>
            <a:r>
              <a:rPr lang="ru-RU" sz="1400" dirty="0">
                <a:latin typeface="Verdana"/>
                <a:cs typeface="Verdana"/>
              </a:rPr>
              <a:t>рубежом.</a:t>
            </a:r>
            <a:r>
              <a:rPr lang="ru-RU" sz="1400" spc="-65" dirty="0">
                <a:latin typeface="Verdana"/>
                <a:cs typeface="Verdana"/>
              </a:rPr>
              <a:t> </a:t>
            </a:r>
            <a:r>
              <a:rPr lang="ru-RU" sz="1400" spc="-10" dirty="0">
                <a:latin typeface="Verdana"/>
                <a:cs typeface="Verdana"/>
              </a:rPr>
              <a:t>Приоритетами</a:t>
            </a:r>
            <a:endParaRPr lang="ru-RU" sz="1400" dirty="0">
              <a:latin typeface="Verdana"/>
              <a:cs typeface="Verdana"/>
            </a:endParaRPr>
          </a:p>
          <a:p>
            <a:pPr marL="218440" marR="217804" indent="635" algn="ctr">
              <a:lnSpc>
                <a:spcPct val="100000"/>
              </a:lnSpc>
            </a:pPr>
            <a:r>
              <a:rPr lang="ru-RU" sz="1400" spc="-30" dirty="0">
                <a:latin typeface="Verdana"/>
                <a:cs typeface="Verdana"/>
              </a:rPr>
              <a:t>«</a:t>
            </a:r>
            <a:r>
              <a:rPr lang="ru-RU" sz="1400" spc="-30" dirty="0" err="1">
                <a:latin typeface="Verdana"/>
                <a:cs typeface="Verdana"/>
              </a:rPr>
              <a:t>АгроМашРегион</a:t>
            </a:r>
            <a:r>
              <a:rPr lang="ru-RU" sz="1400" spc="-30" dirty="0">
                <a:latin typeface="Verdana"/>
                <a:cs typeface="Verdana"/>
              </a:rPr>
              <a:t>»</a:t>
            </a:r>
            <a:r>
              <a:rPr lang="ru-RU" sz="1400" spc="-10" dirty="0">
                <a:latin typeface="Verdana"/>
                <a:cs typeface="Verdana"/>
              </a:rPr>
              <a:t> </a:t>
            </a:r>
            <a:r>
              <a:rPr lang="ru-RU" sz="1400" spc="-114" dirty="0">
                <a:latin typeface="Verdana"/>
                <a:cs typeface="Verdana"/>
              </a:rPr>
              <a:t>являются</a:t>
            </a:r>
            <a:r>
              <a:rPr lang="ru-RU" sz="1400" spc="-55" dirty="0">
                <a:latin typeface="Verdana"/>
                <a:cs typeface="Verdana"/>
              </a:rPr>
              <a:t> </a:t>
            </a:r>
            <a:r>
              <a:rPr lang="ru-RU" sz="1400" spc="-160" dirty="0">
                <a:latin typeface="Verdana"/>
                <a:cs typeface="Verdana"/>
              </a:rPr>
              <a:t>-</a:t>
            </a:r>
            <a:r>
              <a:rPr lang="ru-RU" sz="1400" spc="-65" dirty="0">
                <a:latin typeface="Verdana"/>
                <a:cs typeface="Verdana"/>
              </a:rPr>
              <a:t> </a:t>
            </a:r>
            <a:r>
              <a:rPr lang="ru-RU" sz="1400" spc="-10" dirty="0">
                <a:latin typeface="Verdana"/>
                <a:cs typeface="Verdana"/>
              </a:rPr>
              <a:t>высокая </a:t>
            </a:r>
            <a:r>
              <a:rPr lang="ru-RU" sz="1400" spc="-50" dirty="0">
                <a:latin typeface="Verdana"/>
                <a:cs typeface="Verdana"/>
              </a:rPr>
              <a:t>производительность,</a:t>
            </a:r>
            <a:r>
              <a:rPr lang="ru-RU" sz="1400" spc="-45" dirty="0">
                <a:latin typeface="Verdana"/>
                <a:cs typeface="Verdana"/>
              </a:rPr>
              <a:t> </a:t>
            </a:r>
            <a:r>
              <a:rPr lang="ru-RU" sz="1400" spc="-10" dirty="0">
                <a:latin typeface="Verdana"/>
                <a:cs typeface="Verdana"/>
              </a:rPr>
              <a:t>экономичность</a:t>
            </a:r>
            <a:r>
              <a:rPr lang="ru-RU" sz="1400" spc="-40" dirty="0">
                <a:latin typeface="Verdana"/>
                <a:cs typeface="Verdana"/>
              </a:rPr>
              <a:t> </a:t>
            </a:r>
            <a:r>
              <a:rPr lang="ru-RU" sz="1400" spc="-30" dirty="0">
                <a:latin typeface="Verdana"/>
                <a:cs typeface="Verdana"/>
              </a:rPr>
              <a:t>и</a:t>
            </a:r>
            <a:r>
              <a:rPr lang="ru-RU" sz="1400" spc="25" dirty="0">
                <a:latin typeface="Verdana"/>
                <a:cs typeface="Verdana"/>
              </a:rPr>
              <a:t> </a:t>
            </a:r>
            <a:r>
              <a:rPr lang="ru-RU" sz="1400" spc="-25" dirty="0">
                <a:latin typeface="Verdana"/>
                <a:cs typeface="Verdana"/>
              </a:rPr>
              <a:t>качество </a:t>
            </a:r>
            <a:r>
              <a:rPr lang="ru-RU" sz="1400" spc="-30" dirty="0">
                <a:latin typeface="Verdana"/>
                <a:cs typeface="Verdana"/>
              </a:rPr>
              <a:t>оборудования.</a:t>
            </a:r>
            <a:r>
              <a:rPr lang="ru-RU" sz="1400" spc="5" dirty="0">
                <a:latin typeface="Verdana"/>
                <a:cs typeface="Verdana"/>
              </a:rPr>
              <a:t> </a:t>
            </a:r>
            <a:r>
              <a:rPr lang="ru-RU" sz="1400" spc="-10" dirty="0">
                <a:latin typeface="Verdana"/>
                <a:cs typeface="Verdana"/>
              </a:rPr>
              <a:t>Возможности</a:t>
            </a:r>
            <a:r>
              <a:rPr lang="ru-RU" sz="1400" spc="5" dirty="0">
                <a:latin typeface="Verdana"/>
                <a:cs typeface="Verdana"/>
              </a:rPr>
              <a:t> </a:t>
            </a:r>
            <a:r>
              <a:rPr lang="ru-RU" sz="1400" spc="-10" dirty="0">
                <a:latin typeface="Verdana"/>
                <a:cs typeface="Verdana"/>
              </a:rPr>
              <a:t>предприятия</a:t>
            </a:r>
            <a:endParaRPr lang="ru-RU" sz="1400" dirty="0">
              <a:latin typeface="Verdana"/>
              <a:cs typeface="Verdana"/>
            </a:endParaRPr>
          </a:p>
          <a:p>
            <a:pPr marL="184785" marR="185420" algn="ctr">
              <a:lnSpc>
                <a:spcPct val="100000"/>
              </a:lnSpc>
              <a:spcBef>
                <a:spcPts val="5"/>
              </a:spcBef>
            </a:pPr>
            <a:r>
              <a:rPr lang="ru-RU" sz="1400" spc="-80" dirty="0">
                <a:latin typeface="Verdana"/>
                <a:cs typeface="Verdana"/>
              </a:rPr>
              <a:t>позволяют</a:t>
            </a:r>
            <a:r>
              <a:rPr lang="ru-RU" sz="1400" spc="-25" dirty="0">
                <a:latin typeface="Verdana"/>
                <a:cs typeface="Verdana"/>
              </a:rPr>
              <a:t> </a:t>
            </a:r>
            <a:r>
              <a:rPr lang="ru-RU" sz="1400" spc="-65" dirty="0">
                <a:latin typeface="Verdana"/>
                <a:cs typeface="Verdana"/>
              </a:rPr>
              <a:t>удовлетворить</a:t>
            </a:r>
            <a:r>
              <a:rPr lang="ru-RU" sz="1400" spc="-45" dirty="0">
                <a:latin typeface="Verdana"/>
                <a:cs typeface="Verdana"/>
              </a:rPr>
              <a:t> </a:t>
            </a:r>
            <a:r>
              <a:rPr lang="ru-RU" sz="1400" spc="65" dirty="0">
                <a:latin typeface="Verdana"/>
                <a:cs typeface="Verdana"/>
              </a:rPr>
              <a:t>спрос</a:t>
            </a:r>
            <a:r>
              <a:rPr lang="ru-RU" sz="1400" spc="-35" dirty="0">
                <a:latin typeface="Verdana"/>
                <a:cs typeface="Verdana"/>
              </a:rPr>
              <a:t> </a:t>
            </a:r>
            <a:r>
              <a:rPr lang="ru-RU" sz="1400" spc="-20" dirty="0">
                <a:latin typeface="Verdana"/>
                <a:cs typeface="Verdana"/>
              </a:rPr>
              <a:t>любого</a:t>
            </a:r>
            <a:r>
              <a:rPr lang="ru-RU" sz="1400" spc="-50" dirty="0">
                <a:latin typeface="Verdana"/>
                <a:cs typeface="Verdana"/>
              </a:rPr>
              <a:t> </a:t>
            </a:r>
            <a:r>
              <a:rPr lang="ru-RU" sz="1400" spc="-30" dirty="0">
                <a:latin typeface="Verdana"/>
                <a:cs typeface="Verdana"/>
              </a:rPr>
              <a:t>клиента, </a:t>
            </a:r>
            <a:r>
              <a:rPr lang="ru-RU" sz="1400" spc="-50" dirty="0">
                <a:latin typeface="Verdana"/>
                <a:cs typeface="Verdana"/>
              </a:rPr>
              <a:t>будь</a:t>
            </a:r>
            <a:r>
              <a:rPr lang="ru-RU" sz="1400" dirty="0">
                <a:latin typeface="Verdana"/>
                <a:cs typeface="Verdana"/>
              </a:rPr>
              <a:t> </a:t>
            </a:r>
            <a:r>
              <a:rPr lang="ru-RU" sz="1400" spc="-55" dirty="0">
                <a:latin typeface="Verdana"/>
                <a:cs typeface="Verdana"/>
              </a:rPr>
              <a:t>то</a:t>
            </a:r>
            <a:r>
              <a:rPr lang="ru-RU" sz="1400" dirty="0">
                <a:latin typeface="Verdana"/>
                <a:cs typeface="Verdana"/>
              </a:rPr>
              <a:t> </a:t>
            </a:r>
            <a:r>
              <a:rPr lang="ru-RU" sz="1400" spc="-25" dirty="0">
                <a:latin typeface="Verdana"/>
                <a:cs typeface="Verdana"/>
              </a:rPr>
              <a:t>крупное</a:t>
            </a:r>
            <a:r>
              <a:rPr lang="ru-RU" sz="1400" spc="-50" dirty="0">
                <a:latin typeface="Verdana"/>
                <a:cs typeface="Verdana"/>
              </a:rPr>
              <a:t> </a:t>
            </a:r>
            <a:r>
              <a:rPr lang="ru-RU" sz="1400" dirty="0">
                <a:latin typeface="Verdana"/>
                <a:cs typeface="Verdana"/>
              </a:rPr>
              <a:t>мукомольное</a:t>
            </a:r>
            <a:r>
              <a:rPr lang="ru-RU" sz="1400" spc="-105" dirty="0">
                <a:latin typeface="Verdana"/>
                <a:cs typeface="Verdana"/>
              </a:rPr>
              <a:t> </a:t>
            </a:r>
            <a:r>
              <a:rPr lang="ru-RU" sz="1400" spc="-30" dirty="0">
                <a:latin typeface="Verdana"/>
                <a:cs typeface="Verdana"/>
              </a:rPr>
              <a:t>предприятие</a:t>
            </a:r>
            <a:r>
              <a:rPr lang="ru-RU" sz="1400" spc="-50" dirty="0">
                <a:latin typeface="Verdana"/>
                <a:cs typeface="Verdana"/>
              </a:rPr>
              <a:t> </a:t>
            </a:r>
            <a:r>
              <a:rPr lang="ru-RU" sz="1400" spc="-25" dirty="0">
                <a:latin typeface="Verdana"/>
                <a:cs typeface="Verdana"/>
              </a:rPr>
              <a:t>или </a:t>
            </a:r>
            <a:r>
              <a:rPr lang="ru-RU" sz="1400" dirty="0">
                <a:latin typeface="Verdana"/>
                <a:cs typeface="Verdana"/>
              </a:rPr>
              <a:t>небольшое</a:t>
            </a:r>
            <a:r>
              <a:rPr lang="ru-RU" sz="1400" spc="-25" dirty="0">
                <a:latin typeface="Verdana"/>
                <a:cs typeface="Verdana"/>
              </a:rPr>
              <a:t> </a:t>
            </a:r>
            <a:r>
              <a:rPr lang="ru-RU" sz="1400" dirty="0">
                <a:latin typeface="Verdana"/>
                <a:cs typeface="Verdana"/>
              </a:rPr>
              <a:t>подсобное</a:t>
            </a:r>
            <a:r>
              <a:rPr lang="ru-RU" sz="1400" spc="5" dirty="0">
                <a:latin typeface="Verdana"/>
                <a:cs typeface="Verdana"/>
              </a:rPr>
              <a:t> </a:t>
            </a:r>
            <a:r>
              <a:rPr lang="ru-RU" sz="1400" spc="-70" dirty="0">
                <a:latin typeface="Verdana"/>
                <a:cs typeface="Verdana"/>
              </a:rPr>
              <a:t>хозяйство.</a:t>
            </a:r>
            <a:r>
              <a:rPr lang="ru-RU" sz="1400" spc="60" dirty="0">
                <a:latin typeface="Verdana"/>
                <a:cs typeface="Verdana"/>
              </a:rPr>
              <a:t> </a:t>
            </a:r>
            <a:r>
              <a:rPr lang="ru-RU" sz="1400" spc="-150" dirty="0">
                <a:latin typeface="Verdana"/>
                <a:cs typeface="Verdana"/>
              </a:rPr>
              <a:t>В</a:t>
            </a:r>
            <a:r>
              <a:rPr lang="ru-RU" sz="1400" spc="30" dirty="0">
                <a:latin typeface="Verdana"/>
                <a:cs typeface="Verdana"/>
              </a:rPr>
              <a:t> </a:t>
            </a:r>
            <a:r>
              <a:rPr lang="ru-RU" sz="1400" spc="-20" dirty="0">
                <a:latin typeface="Verdana"/>
                <a:cs typeface="Verdana"/>
              </a:rPr>
              <a:t>2022</a:t>
            </a:r>
            <a:endParaRPr lang="ru-RU" sz="1400" dirty="0">
              <a:latin typeface="Verdana"/>
              <a:cs typeface="Verdana"/>
            </a:endParaRPr>
          </a:p>
          <a:p>
            <a:pPr marL="218440" marR="218440" algn="ctr">
              <a:lnSpc>
                <a:spcPct val="100000"/>
              </a:lnSpc>
            </a:pPr>
            <a:r>
              <a:rPr lang="ru-RU" sz="1400" spc="-30" dirty="0">
                <a:latin typeface="Verdana"/>
                <a:cs typeface="Verdana"/>
              </a:rPr>
              <a:t>предприятие</a:t>
            </a:r>
            <a:r>
              <a:rPr lang="ru-RU" sz="1400" spc="-100" dirty="0">
                <a:latin typeface="Verdana"/>
                <a:cs typeface="Verdana"/>
              </a:rPr>
              <a:t> </a:t>
            </a:r>
            <a:r>
              <a:rPr lang="ru-RU" sz="1400" dirty="0">
                <a:latin typeface="Verdana"/>
                <a:cs typeface="Verdana"/>
              </a:rPr>
              <a:t>стало</a:t>
            </a:r>
            <a:r>
              <a:rPr lang="ru-RU" sz="1400" spc="-50" dirty="0">
                <a:latin typeface="Verdana"/>
                <a:cs typeface="Verdana"/>
              </a:rPr>
              <a:t> </a:t>
            </a:r>
            <a:r>
              <a:rPr lang="ru-RU" sz="1400" spc="-10" dirty="0">
                <a:latin typeface="Verdana"/>
                <a:cs typeface="Verdana"/>
              </a:rPr>
              <a:t>участником</a:t>
            </a:r>
            <a:r>
              <a:rPr lang="ru-RU" sz="1400" spc="-60" dirty="0">
                <a:latin typeface="Verdana"/>
                <a:cs typeface="Verdana"/>
              </a:rPr>
              <a:t> </a:t>
            </a:r>
            <a:r>
              <a:rPr lang="ru-RU" sz="1400" spc="-10" dirty="0">
                <a:latin typeface="Verdana"/>
                <a:cs typeface="Verdana"/>
              </a:rPr>
              <a:t>национального проекта</a:t>
            </a:r>
            <a:r>
              <a:rPr lang="ru-RU" sz="1400" spc="-25" dirty="0">
                <a:latin typeface="Verdana"/>
                <a:cs typeface="Verdana"/>
              </a:rPr>
              <a:t> </a:t>
            </a:r>
            <a:r>
              <a:rPr lang="ru-RU" sz="1400" spc="-60" dirty="0">
                <a:latin typeface="Verdana"/>
                <a:cs typeface="Verdana"/>
              </a:rPr>
              <a:t>«Производительность</a:t>
            </a:r>
            <a:r>
              <a:rPr lang="ru-RU" sz="1400" spc="-5" dirty="0">
                <a:latin typeface="Verdana"/>
                <a:cs typeface="Verdana"/>
              </a:rPr>
              <a:t> </a:t>
            </a:r>
            <a:r>
              <a:rPr lang="ru-RU" sz="1400" spc="-10" dirty="0">
                <a:latin typeface="Verdana"/>
                <a:cs typeface="Verdana"/>
              </a:rPr>
              <a:t>труда».</a:t>
            </a:r>
            <a:endParaRPr lang="ru-RU" sz="1400" dirty="0">
              <a:latin typeface="Verdana"/>
              <a:cs typeface="Verdana"/>
            </a:endParaRPr>
          </a:p>
          <a:p>
            <a:endParaRPr lang="ru-RU" dirty="0"/>
          </a:p>
        </p:txBody>
      </p:sp>
      <p:sp>
        <p:nvSpPr>
          <p:cNvPr id="6" name="TextBox 5"/>
          <p:cNvSpPr txBox="1"/>
          <p:nvPr/>
        </p:nvSpPr>
        <p:spPr>
          <a:xfrm>
            <a:off x="4408098" y="5004546"/>
            <a:ext cx="7608499"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nSpc>
                <a:spcPct val="100000"/>
              </a:lnSpc>
              <a:spcBef>
                <a:spcPts val="570"/>
              </a:spcBef>
            </a:pPr>
            <a:endParaRPr lang="ru-RU" dirty="0">
              <a:solidFill>
                <a:schemeClr val="bg1"/>
              </a:solidFill>
              <a:latin typeface="Times New Roman"/>
              <a:cs typeface="Times New Roman"/>
            </a:endParaRPr>
          </a:p>
          <a:p>
            <a:pPr marL="1270" algn="ctr">
              <a:lnSpc>
                <a:spcPct val="100000"/>
              </a:lnSpc>
            </a:pPr>
            <a:r>
              <a:rPr lang="ru-RU" dirty="0">
                <a:solidFill>
                  <a:schemeClr val="bg1"/>
                </a:solidFill>
                <a:latin typeface="Verdana"/>
                <a:cs typeface="Verdana"/>
              </a:rPr>
              <a:t>Наименование</a:t>
            </a:r>
            <a:r>
              <a:rPr lang="ru-RU" spc="90" dirty="0">
                <a:solidFill>
                  <a:schemeClr val="bg1"/>
                </a:solidFill>
                <a:latin typeface="Verdana"/>
                <a:cs typeface="Verdana"/>
              </a:rPr>
              <a:t> </a:t>
            </a:r>
            <a:r>
              <a:rPr lang="ru-RU" spc="-10" dirty="0" smtClean="0">
                <a:solidFill>
                  <a:schemeClr val="bg1"/>
                </a:solidFill>
                <a:latin typeface="Verdana"/>
                <a:cs typeface="Verdana"/>
              </a:rPr>
              <a:t>выпускаемой</a:t>
            </a:r>
            <a:r>
              <a:rPr lang="en-US" dirty="0">
                <a:solidFill>
                  <a:schemeClr val="bg1"/>
                </a:solidFill>
                <a:latin typeface="Verdana"/>
                <a:cs typeface="Verdana"/>
              </a:rPr>
              <a:t> </a:t>
            </a:r>
            <a:r>
              <a:rPr lang="ru-RU" spc="-10" dirty="0" smtClean="0">
                <a:solidFill>
                  <a:schemeClr val="bg1"/>
                </a:solidFill>
                <a:latin typeface="Verdana"/>
                <a:cs typeface="Verdana"/>
              </a:rPr>
              <a:t>продукции</a:t>
            </a:r>
            <a:r>
              <a:rPr lang="ru-RU" spc="-10" dirty="0">
                <a:solidFill>
                  <a:schemeClr val="bg1"/>
                </a:solidFill>
                <a:latin typeface="Verdana"/>
                <a:cs typeface="Verdana"/>
              </a:rPr>
              <a:t>:</a:t>
            </a:r>
            <a:endParaRPr lang="ru-RU" dirty="0">
              <a:solidFill>
                <a:schemeClr val="bg1"/>
              </a:solidFill>
              <a:latin typeface="Verdana"/>
              <a:cs typeface="Verdana"/>
            </a:endParaRPr>
          </a:p>
          <a:p>
            <a:pPr marL="4445" algn="ctr">
              <a:lnSpc>
                <a:spcPct val="100000"/>
              </a:lnSpc>
              <a:spcBef>
                <a:spcPts val="5"/>
              </a:spcBef>
            </a:pPr>
            <a:r>
              <a:rPr lang="ru-RU" spc="-10" dirty="0">
                <a:solidFill>
                  <a:schemeClr val="bg1"/>
                </a:solidFill>
                <a:latin typeface="Verdana"/>
                <a:cs typeface="Verdana"/>
              </a:rPr>
              <a:t>конвейерное</a:t>
            </a:r>
            <a:r>
              <a:rPr lang="ru-RU" spc="-70" dirty="0">
                <a:solidFill>
                  <a:schemeClr val="bg1"/>
                </a:solidFill>
                <a:latin typeface="Verdana"/>
                <a:cs typeface="Verdana"/>
              </a:rPr>
              <a:t> </a:t>
            </a:r>
            <a:r>
              <a:rPr lang="ru-RU" dirty="0">
                <a:solidFill>
                  <a:schemeClr val="bg1"/>
                </a:solidFill>
                <a:latin typeface="Verdana"/>
                <a:cs typeface="Verdana"/>
              </a:rPr>
              <a:t>оборудование </a:t>
            </a:r>
            <a:r>
              <a:rPr lang="ru-RU" spc="-50" dirty="0">
                <a:solidFill>
                  <a:schemeClr val="bg1"/>
                </a:solidFill>
                <a:latin typeface="Verdana"/>
                <a:cs typeface="Verdana"/>
              </a:rPr>
              <a:t>;</a:t>
            </a:r>
            <a:endParaRPr lang="ru-RU" dirty="0">
              <a:solidFill>
                <a:schemeClr val="bg1"/>
              </a:solidFill>
              <a:latin typeface="Verdana"/>
              <a:cs typeface="Verdana"/>
            </a:endParaRPr>
          </a:p>
          <a:p>
            <a:pPr marL="133985" marR="120650" algn="ctr">
              <a:lnSpc>
                <a:spcPct val="100000"/>
              </a:lnSpc>
            </a:pPr>
            <a:r>
              <a:rPr lang="ru-RU" spc="-30" dirty="0">
                <a:solidFill>
                  <a:schemeClr val="bg1"/>
                </a:solidFill>
                <a:latin typeface="Verdana"/>
                <a:cs typeface="Verdana"/>
              </a:rPr>
              <a:t>технологическое</a:t>
            </a:r>
            <a:r>
              <a:rPr lang="ru-RU" spc="-70" dirty="0">
                <a:solidFill>
                  <a:schemeClr val="bg1"/>
                </a:solidFill>
                <a:latin typeface="Verdana"/>
                <a:cs typeface="Verdana"/>
              </a:rPr>
              <a:t> </a:t>
            </a:r>
            <a:r>
              <a:rPr lang="ru-RU" dirty="0">
                <a:solidFill>
                  <a:schemeClr val="bg1"/>
                </a:solidFill>
                <a:latin typeface="Verdana"/>
                <a:cs typeface="Verdana"/>
              </a:rPr>
              <a:t>оборудование</a:t>
            </a:r>
            <a:r>
              <a:rPr lang="ru-RU" spc="-5" dirty="0">
                <a:solidFill>
                  <a:schemeClr val="bg1"/>
                </a:solidFill>
                <a:latin typeface="Verdana"/>
                <a:cs typeface="Verdana"/>
              </a:rPr>
              <a:t> </a:t>
            </a:r>
            <a:r>
              <a:rPr lang="ru-RU" spc="-70" dirty="0">
                <a:solidFill>
                  <a:schemeClr val="bg1"/>
                </a:solidFill>
                <a:latin typeface="Verdana"/>
                <a:cs typeface="Verdana"/>
              </a:rPr>
              <a:t>для </a:t>
            </a:r>
            <a:r>
              <a:rPr lang="ru-RU" spc="-35" dirty="0" smtClean="0">
                <a:solidFill>
                  <a:schemeClr val="bg1"/>
                </a:solidFill>
                <a:latin typeface="Verdana"/>
                <a:cs typeface="Verdana"/>
              </a:rPr>
              <a:t>мельнично</a:t>
            </a:r>
            <a:r>
              <a:rPr lang="en-US" spc="-35" dirty="0">
                <a:solidFill>
                  <a:schemeClr val="bg1"/>
                </a:solidFill>
                <a:latin typeface="Verdana"/>
                <a:cs typeface="Verdana"/>
              </a:rPr>
              <a:t>-</a:t>
            </a:r>
            <a:r>
              <a:rPr lang="ru-RU" spc="-10" dirty="0" smtClean="0">
                <a:solidFill>
                  <a:schemeClr val="bg1"/>
                </a:solidFill>
                <a:latin typeface="Verdana"/>
                <a:cs typeface="Verdana"/>
              </a:rPr>
              <a:t>элеваторного</a:t>
            </a:r>
            <a:r>
              <a:rPr lang="en-US" dirty="0" smtClean="0">
                <a:solidFill>
                  <a:schemeClr val="bg1"/>
                </a:solidFill>
                <a:latin typeface="Verdana"/>
                <a:cs typeface="Verdana"/>
              </a:rPr>
              <a:t> </a:t>
            </a:r>
            <a:r>
              <a:rPr lang="ru-RU" spc="-10" dirty="0" smtClean="0">
                <a:solidFill>
                  <a:schemeClr val="bg1"/>
                </a:solidFill>
                <a:latin typeface="Verdana"/>
                <a:cs typeface="Verdana"/>
              </a:rPr>
              <a:t>комплекса</a:t>
            </a:r>
            <a:r>
              <a:rPr lang="ru-RU" spc="-10" dirty="0">
                <a:solidFill>
                  <a:schemeClr val="bg1"/>
                </a:solidFill>
                <a:latin typeface="Verdana"/>
                <a:cs typeface="Verdana"/>
              </a:rPr>
              <a:t>.</a:t>
            </a:r>
            <a:endParaRPr lang="ru-RU" dirty="0">
              <a:solidFill>
                <a:schemeClr val="bg1"/>
              </a:solidFill>
              <a:latin typeface="Verdana"/>
              <a:cs typeface="Verdana"/>
            </a:endParaRPr>
          </a:p>
          <a:p>
            <a:endParaRPr lang="ru-RU" dirty="0"/>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8838" y="3162527"/>
            <a:ext cx="2337759" cy="1742535"/>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08098" y="3162527"/>
            <a:ext cx="2320506" cy="1742535"/>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91710" y="3162526"/>
            <a:ext cx="2424022" cy="1742535"/>
          </a:xfrm>
          <a:prstGeom prst="rect">
            <a:avLst/>
          </a:prstGeom>
        </p:spPr>
      </p:pic>
      <p:sp>
        <p:nvSpPr>
          <p:cNvPr id="10" name="TextBox 9"/>
          <p:cNvSpPr txBox="1"/>
          <p:nvPr/>
        </p:nvSpPr>
        <p:spPr>
          <a:xfrm>
            <a:off x="8297606" y="1140345"/>
            <a:ext cx="4574009" cy="1762021"/>
          </a:xfrm>
          <a:prstGeom prst="rect">
            <a:avLst/>
          </a:prstGeom>
          <a:noFill/>
        </p:spPr>
        <p:txBody>
          <a:bodyPr wrap="none" rtlCol="0">
            <a:spAutoFit/>
          </a:bodyPr>
          <a:lstStyle/>
          <a:p>
            <a:pPr algn="ctr">
              <a:lnSpc>
                <a:spcPct val="100000"/>
              </a:lnSpc>
              <a:spcBef>
                <a:spcPts val="100"/>
              </a:spcBef>
            </a:pPr>
            <a:r>
              <a:rPr lang="ru-RU" sz="1500" b="1" dirty="0">
                <a:solidFill>
                  <a:srgbClr val="FFFFFF"/>
                </a:solidFill>
                <a:latin typeface="Tahoma"/>
                <a:cs typeface="Tahoma"/>
              </a:rPr>
              <a:t>Адрес</a:t>
            </a:r>
            <a:r>
              <a:rPr lang="ru-RU" sz="1500" dirty="0">
                <a:solidFill>
                  <a:srgbClr val="FFFFFF"/>
                </a:solidFill>
                <a:latin typeface="Verdana"/>
                <a:cs typeface="Verdana"/>
              </a:rPr>
              <a:t>:</a:t>
            </a:r>
            <a:r>
              <a:rPr lang="ru-RU" sz="1500" spc="45" dirty="0">
                <a:solidFill>
                  <a:srgbClr val="FFFFFF"/>
                </a:solidFill>
                <a:latin typeface="Verdana"/>
                <a:cs typeface="Verdana"/>
              </a:rPr>
              <a:t> </a:t>
            </a:r>
            <a:r>
              <a:rPr lang="ru-RU" sz="1500" dirty="0">
                <a:solidFill>
                  <a:srgbClr val="FFFFFF"/>
                </a:solidFill>
                <a:latin typeface="Verdana"/>
                <a:cs typeface="Verdana"/>
              </a:rPr>
              <a:t>Краснодарский</a:t>
            </a:r>
            <a:r>
              <a:rPr lang="ru-RU" sz="1500" spc="65" dirty="0">
                <a:solidFill>
                  <a:srgbClr val="FFFFFF"/>
                </a:solidFill>
                <a:latin typeface="Verdana"/>
                <a:cs typeface="Verdana"/>
              </a:rPr>
              <a:t> </a:t>
            </a:r>
            <a:r>
              <a:rPr lang="ru-RU" sz="1500" spc="-20" dirty="0">
                <a:solidFill>
                  <a:srgbClr val="FFFFFF"/>
                </a:solidFill>
                <a:latin typeface="Verdana"/>
                <a:cs typeface="Verdana"/>
              </a:rPr>
              <a:t>край,</a:t>
            </a:r>
            <a:endParaRPr lang="ru-RU" sz="1500" dirty="0">
              <a:latin typeface="Verdana"/>
              <a:cs typeface="Verdana"/>
            </a:endParaRPr>
          </a:p>
          <a:p>
            <a:pPr algn="ctr">
              <a:lnSpc>
                <a:spcPct val="100000"/>
              </a:lnSpc>
              <a:spcBef>
                <a:spcPts val="5"/>
              </a:spcBef>
            </a:pPr>
            <a:r>
              <a:rPr lang="ru-RU" sz="1500" spc="-65" dirty="0" err="1">
                <a:solidFill>
                  <a:srgbClr val="FFFFFF"/>
                </a:solidFill>
                <a:latin typeface="Verdana"/>
                <a:cs typeface="Verdana"/>
              </a:rPr>
              <a:t>Гулькевичский</a:t>
            </a:r>
            <a:r>
              <a:rPr lang="ru-RU" sz="1500" spc="-70" dirty="0">
                <a:solidFill>
                  <a:srgbClr val="FFFFFF"/>
                </a:solidFill>
                <a:latin typeface="Verdana"/>
                <a:cs typeface="Verdana"/>
              </a:rPr>
              <a:t> </a:t>
            </a:r>
            <a:r>
              <a:rPr lang="ru-RU" sz="1500" spc="-10" dirty="0">
                <a:solidFill>
                  <a:srgbClr val="FFFFFF"/>
                </a:solidFill>
                <a:latin typeface="Verdana"/>
                <a:cs typeface="Verdana"/>
              </a:rPr>
              <a:t>район,</a:t>
            </a:r>
            <a:endParaRPr lang="ru-RU" sz="1500" dirty="0">
              <a:latin typeface="Verdana"/>
              <a:cs typeface="Verdana"/>
            </a:endParaRPr>
          </a:p>
          <a:p>
            <a:pPr marL="445134" marR="446405" indent="155575">
              <a:lnSpc>
                <a:spcPct val="100000"/>
              </a:lnSpc>
            </a:pPr>
            <a:r>
              <a:rPr lang="ru-RU" sz="1500" spc="-120" dirty="0">
                <a:solidFill>
                  <a:srgbClr val="FFFFFF"/>
                </a:solidFill>
                <a:latin typeface="Verdana"/>
                <a:cs typeface="Verdana"/>
              </a:rPr>
              <a:t>Г.</a:t>
            </a:r>
            <a:r>
              <a:rPr lang="ru-RU" sz="1500" spc="-80" dirty="0">
                <a:solidFill>
                  <a:srgbClr val="FFFFFF"/>
                </a:solidFill>
                <a:latin typeface="Verdana"/>
                <a:cs typeface="Verdana"/>
              </a:rPr>
              <a:t> </a:t>
            </a:r>
            <a:r>
              <a:rPr lang="ru-RU" sz="1500" spc="-10" dirty="0">
                <a:solidFill>
                  <a:srgbClr val="FFFFFF"/>
                </a:solidFill>
                <a:latin typeface="Verdana"/>
                <a:cs typeface="Verdana"/>
              </a:rPr>
              <a:t>Гулькевичи, </a:t>
            </a:r>
            <a:r>
              <a:rPr lang="ru-RU" sz="1500" spc="-80" dirty="0">
                <a:solidFill>
                  <a:srgbClr val="FFFFFF"/>
                </a:solidFill>
                <a:latin typeface="Verdana"/>
                <a:cs typeface="Verdana"/>
              </a:rPr>
              <a:t>ул.</a:t>
            </a:r>
            <a:r>
              <a:rPr lang="ru-RU" sz="1500" spc="-90" dirty="0">
                <a:solidFill>
                  <a:srgbClr val="FFFFFF"/>
                </a:solidFill>
                <a:latin typeface="Verdana"/>
                <a:cs typeface="Verdana"/>
              </a:rPr>
              <a:t> </a:t>
            </a:r>
            <a:r>
              <a:rPr lang="ru-RU" sz="1500" spc="-25" dirty="0">
                <a:solidFill>
                  <a:srgbClr val="FFFFFF"/>
                </a:solidFill>
                <a:latin typeface="Verdana"/>
                <a:cs typeface="Verdana"/>
              </a:rPr>
              <a:t>Советская,</a:t>
            </a:r>
            <a:r>
              <a:rPr lang="ru-RU" sz="1500" spc="-60" dirty="0">
                <a:solidFill>
                  <a:srgbClr val="FFFFFF"/>
                </a:solidFill>
                <a:latin typeface="Verdana"/>
                <a:cs typeface="Verdana"/>
              </a:rPr>
              <a:t> </a:t>
            </a:r>
            <a:r>
              <a:rPr lang="ru-RU" sz="1500" spc="-75" dirty="0">
                <a:solidFill>
                  <a:srgbClr val="FFFFFF"/>
                </a:solidFill>
                <a:latin typeface="Verdana"/>
                <a:cs typeface="Verdana"/>
              </a:rPr>
              <a:t>34.</a:t>
            </a:r>
            <a:endParaRPr lang="ru-RU" sz="1500" dirty="0">
              <a:latin typeface="Verdana"/>
              <a:cs typeface="Verdana"/>
            </a:endParaRPr>
          </a:p>
          <a:p>
            <a:pPr algn="ctr">
              <a:lnSpc>
                <a:spcPct val="100000"/>
              </a:lnSpc>
            </a:pPr>
            <a:r>
              <a:rPr lang="ru-RU" sz="1500" b="1" spc="-30" dirty="0">
                <a:solidFill>
                  <a:srgbClr val="FFFFFF"/>
                </a:solidFill>
                <a:latin typeface="Tahoma"/>
                <a:cs typeface="Tahoma"/>
              </a:rPr>
              <a:t>Телефон:</a:t>
            </a:r>
            <a:r>
              <a:rPr lang="ru-RU" sz="1500" b="1" spc="35" dirty="0">
                <a:solidFill>
                  <a:srgbClr val="FFFFFF"/>
                </a:solidFill>
                <a:latin typeface="Tahoma"/>
                <a:cs typeface="Tahoma"/>
              </a:rPr>
              <a:t> </a:t>
            </a:r>
            <a:r>
              <a:rPr lang="ru-RU" sz="1500" spc="-100" dirty="0">
                <a:solidFill>
                  <a:srgbClr val="FFFFFF"/>
                </a:solidFill>
                <a:latin typeface="Verdana"/>
                <a:cs typeface="Verdana"/>
              </a:rPr>
              <a:t>8</a:t>
            </a:r>
            <a:r>
              <a:rPr lang="ru-RU" sz="1500" spc="-75" dirty="0">
                <a:solidFill>
                  <a:srgbClr val="FFFFFF"/>
                </a:solidFill>
                <a:latin typeface="Verdana"/>
                <a:cs typeface="Verdana"/>
              </a:rPr>
              <a:t> </a:t>
            </a:r>
            <a:r>
              <a:rPr lang="ru-RU" sz="1500" spc="-95" dirty="0">
                <a:solidFill>
                  <a:srgbClr val="FFFFFF"/>
                </a:solidFill>
                <a:latin typeface="Verdana"/>
                <a:cs typeface="Verdana"/>
              </a:rPr>
              <a:t>(86160)</a:t>
            </a:r>
            <a:r>
              <a:rPr lang="ru-RU" sz="1500" spc="-125" dirty="0">
                <a:solidFill>
                  <a:srgbClr val="FFFFFF"/>
                </a:solidFill>
                <a:latin typeface="Verdana"/>
                <a:cs typeface="Verdana"/>
              </a:rPr>
              <a:t> </a:t>
            </a:r>
            <a:r>
              <a:rPr lang="ru-RU" sz="1500" spc="-120" dirty="0">
                <a:solidFill>
                  <a:srgbClr val="FFFFFF"/>
                </a:solidFill>
                <a:latin typeface="Verdana"/>
                <a:cs typeface="Verdana"/>
              </a:rPr>
              <a:t>5-</a:t>
            </a:r>
            <a:r>
              <a:rPr lang="ru-RU" sz="1500" spc="-110" dirty="0">
                <a:solidFill>
                  <a:srgbClr val="FFFFFF"/>
                </a:solidFill>
                <a:latin typeface="Verdana"/>
                <a:cs typeface="Verdana"/>
              </a:rPr>
              <a:t>04-</a:t>
            </a:r>
            <a:r>
              <a:rPr lang="ru-RU" sz="1500" spc="-25" dirty="0">
                <a:solidFill>
                  <a:srgbClr val="FFFFFF"/>
                </a:solidFill>
                <a:latin typeface="Verdana"/>
                <a:cs typeface="Verdana"/>
              </a:rPr>
              <a:t>69;</a:t>
            </a:r>
            <a:endParaRPr lang="ru-RU" sz="1500" dirty="0">
              <a:latin typeface="Verdana"/>
              <a:cs typeface="Verdana"/>
            </a:endParaRPr>
          </a:p>
          <a:p>
            <a:pPr marR="635" algn="ctr">
              <a:lnSpc>
                <a:spcPct val="100000"/>
              </a:lnSpc>
            </a:pPr>
            <a:r>
              <a:rPr lang="ru-RU" sz="1500" b="1" dirty="0">
                <a:solidFill>
                  <a:srgbClr val="FFFFFF"/>
                </a:solidFill>
                <a:latin typeface="Tahoma"/>
                <a:cs typeface="Tahoma"/>
              </a:rPr>
              <a:t>Сайт:</a:t>
            </a:r>
            <a:r>
              <a:rPr lang="ru-RU" sz="1500" b="1" spc="15" dirty="0">
                <a:solidFill>
                  <a:srgbClr val="FFFFFF"/>
                </a:solidFill>
                <a:latin typeface="Tahoma"/>
                <a:cs typeface="Tahoma"/>
              </a:rPr>
              <a:t> </a:t>
            </a:r>
            <a:r>
              <a:rPr lang="ru-RU" sz="1500" spc="-10" dirty="0">
                <a:solidFill>
                  <a:srgbClr val="FFFFFF"/>
                </a:solidFill>
                <a:latin typeface="Verdana"/>
                <a:cs typeface="Verdana"/>
                <a:hlinkClick r:id="rId6"/>
              </a:rPr>
              <a:t>https://amr23.net/</a:t>
            </a:r>
            <a:endParaRPr lang="ru-RU" sz="1500" dirty="0">
              <a:latin typeface="Verdana"/>
              <a:cs typeface="Verdana"/>
            </a:endParaRPr>
          </a:p>
          <a:p>
            <a:pPr marR="1270" algn="ctr">
              <a:lnSpc>
                <a:spcPct val="100000"/>
              </a:lnSpc>
            </a:pPr>
            <a:r>
              <a:rPr lang="ru-RU" sz="1500" b="1" spc="-70" dirty="0">
                <a:solidFill>
                  <a:srgbClr val="FFFFFF"/>
                </a:solidFill>
                <a:latin typeface="Tahoma"/>
                <a:cs typeface="Tahoma"/>
              </a:rPr>
              <a:t>E-</a:t>
            </a:r>
            <a:r>
              <a:rPr lang="ru-RU" sz="1500" b="1" spc="-65" dirty="0" err="1">
                <a:solidFill>
                  <a:srgbClr val="FFFFFF"/>
                </a:solidFill>
                <a:latin typeface="Tahoma"/>
                <a:cs typeface="Tahoma"/>
              </a:rPr>
              <a:t>mail</a:t>
            </a:r>
            <a:r>
              <a:rPr lang="ru-RU" sz="1500" spc="-65" dirty="0">
                <a:solidFill>
                  <a:srgbClr val="FFFFFF"/>
                </a:solidFill>
                <a:latin typeface="Verdana"/>
                <a:cs typeface="Verdana"/>
              </a:rPr>
              <a:t>:</a:t>
            </a:r>
            <a:r>
              <a:rPr lang="ru-RU" sz="1500" spc="-50" dirty="0">
                <a:solidFill>
                  <a:srgbClr val="FFFFFF"/>
                </a:solidFill>
                <a:latin typeface="Verdana"/>
                <a:cs typeface="Verdana"/>
              </a:rPr>
              <a:t> </a:t>
            </a:r>
            <a:r>
              <a:rPr lang="ru-RU" sz="1500" spc="-10" dirty="0">
                <a:solidFill>
                  <a:srgbClr val="FFFFFF"/>
                </a:solidFill>
                <a:latin typeface="Verdana"/>
                <a:cs typeface="Verdana"/>
                <a:hlinkClick r:id="rId7"/>
              </a:rPr>
              <a:t>nppamr@mail.ru</a:t>
            </a:r>
            <a:endParaRPr lang="ru-RU" sz="1500" dirty="0">
              <a:latin typeface="Verdana"/>
              <a:cs typeface="Verdana"/>
            </a:endParaRPr>
          </a:p>
          <a:p>
            <a:endParaRPr lang="ru-RU" sz="1500" dirty="0"/>
          </a:p>
        </p:txBody>
      </p:sp>
    </p:spTree>
    <p:extLst>
      <p:ext uri="{BB962C8B-B14F-4D97-AF65-F5344CB8AC3E}">
        <p14:creationId xmlns:p14="http://schemas.microsoft.com/office/powerpoint/2010/main" val="29710507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75482" y="416733"/>
            <a:ext cx="4645824" cy="400110"/>
          </a:xfrm>
          <a:prstGeom prst="rect">
            <a:avLst/>
          </a:prstGeom>
          <a:noFill/>
        </p:spPr>
        <p:txBody>
          <a:bodyPr wrap="none" rtlCol="0">
            <a:spAutoFit/>
          </a:bodyPr>
          <a:lstStyle/>
          <a:p>
            <a:r>
              <a:rPr lang="ru-RU" sz="2000" b="1" spc="110" dirty="0">
                <a:latin typeface="Verdana" panose="020B0604030504040204" pitchFamily="34" charset="0"/>
                <a:ea typeface="Verdana" panose="020B0604030504040204" pitchFamily="34" charset="0"/>
              </a:rPr>
              <a:t>ООО</a:t>
            </a:r>
            <a:r>
              <a:rPr lang="ru-RU" sz="2000" spc="-25" dirty="0">
                <a:latin typeface="Verdana" panose="020B0604030504040204" pitchFamily="34" charset="0"/>
                <a:ea typeface="Verdana" panose="020B0604030504040204" pitchFamily="34" charset="0"/>
              </a:rPr>
              <a:t> </a:t>
            </a:r>
            <a:r>
              <a:rPr lang="ru-RU" sz="2000" spc="-114" dirty="0">
                <a:latin typeface="Verdana" panose="020B0604030504040204" pitchFamily="34" charset="0"/>
                <a:ea typeface="Verdana" panose="020B0604030504040204" pitchFamily="34" charset="0"/>
              </a:rPr>
              <a:t>«</a:t>
            </a:r>
            <a:r>
              <a:rPr lang="ru-RU" sz="2000" b="1" spc="-114" dirty="0">
                <a:latin typeface="Verdana" panose="020B0604030504040204" pitchFamily="34" charset="0"/>
                <a:ea typeface="Verdana" panose="020B0604030504040204" pitchFamily="34" charset="0"/>
              </a:rPr>
              <a:t>ПРОМАГРОТЕХНОЛОГИИ</a:t>
            </a:r>
            <a:r>
              <a:rPr lang="ru-RU" sz="2000" spc="-114" dirty="0">
                <a:latin typeface="Verdana" panose="020B0604030504040204" pitchFamily="34" charset="0"/>
                <a:ea typeface="Verdana" panose="020B0604030504040204" pitchFamily="34" charset="0"/>
              </a:rPr>
              <a:t>»</a:t>
            </a:r>
            <a:endParaRPr lang="ru-RU" sz="2000" dirty="0">
              <a:latin typeface="Verdana" panose="020B0604030504040204" pitchFamily="34" charset="0"/>
              <a:ea typeface="Verdana" panose="020B060403050404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1306" y="0"/>
            <a:ext cx="3470694" cy="1233577"/>
          </a:xfrm>
          <a:prstGeom prst="rect">
            <a:avLst/>
          </a:prstGeom>
        </p:spPr>
      </p:pic>
      <p:sp>
        <p:nvSpPr>
          <p:cNvPr id="4" name="TextBox 3"/>
          <p:cNvSpPr txBox="1"/>
          <p:nvPr/>
        </p:nvSpPr>
        <p:spPr>
          <a:xfrm>
            <a:off x="152621" y="616788"/>
            <a:ext cx="3349703" cy="612475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40005" algn="ctr">
              <a:lnSpc>
                <a:spcPct val="100000"/>
              </a:lnSpc>
              <a:spcBef>
                <a:spcPts val="490"/>
              </a:spcBef>
            </a:pPr>
            <a:r>
              <a:rPr lang="ru-RU" sz="1400" spc="85" dirty="0">
                <a:latin typeface="Verdana"/>
                <a:cs typeface="Verdana"/>
              </a:rPr>
              <a:t>ООО</a:t>
            </a:r>
            <a:r>
              <a:rPr lang="ru-RU" sz="1400" spc="-65" dirty="0">
                <a:latin typeface="Verdana"/>
                <a:cs typeface="Verdana"/>
              </a:rPr>
              <a:t> </a:t>
            </a:r>
            <a:r>
              <a:rPr lang="ru-RU" sz="1400" spc="-60" dirty="0">
                <a:latin typeface="Verdana"/>
                <a:cs typeface="Verdana"/>
              </a:rPr>
              <a:t>«ПРОМАГРОТЕХНОЛОГИИ»</a:t>
            </a:r>
            <a:r>
              <a:rPr lang="ru-RU" sz="1400" spc="-15" dirty="0">
                <a:latin typeface="Verdana"/>
                <a:cs typeface="Verdana"/>
              </a:rPr>
              <a:t> </a:t>
            </a:r>
            <a:r>
              <a:rPr lang="ru-RU" sz="1400" spc="-50" dirty="0">
                <a:latin typeface="Verdana"/>
                <a:cs typeface="Verdana"/>
              </a:rPr>
              <a:t>—</a:t>
            </a:r>
            <a:endParaRPr lang="ru-RU" sz="1400" dirty="0">
              <a:latin typeface="Verdana"/>
              <a:cs typeface="Verdana"/>
            </a:endParaRPr>
          </a:p>
          <a:p>
            <a:pPr marL="259715" marR="261620" indent="1905" algn="ctr">
              <a:lnSpc>
                <a:spcPct val="100000"/>
              </a:lnSpc>
            </a:pPr>
            <a:r>
              <a:rPr lang="ru-RU" sz="1400" dirty="0">
                <a:latin typeface="Verdana"/>
                <a:cs typeface="Verdana"/>
              </a:rPr>
              <a:t>современное</a:t>
            </a:r>
            <a:r>
              <a:rPr lang="ru-RU" sz="1400" spc="80" dirty="0">
                <a:latin typeface="Verdana"/>
                <a:cs typeface="Verdana"/>
              </a:rPr>
              <a:t> </a:t>
            </a:r>
            <a:r>
              <a:rPr lang="ru-RU" sz="1400" spc="-30" dirty="0">
                <a:latin typeface="Verdana"/>
                <a:cs typeface="Verdana"/>
              </a:rPr>
              <a:t>предприятие,</a:t>
            </a:r>
            <a:r>
              <a:rPr lang="ru-RU" sz="1400" spc="110" dirty="0">
                <a:latin typeface="Verdana"/>
                <a:cs typeface="Verdana"/>
              </a:rPr>
              <a:t> </a:t>
            </a:r>
            <a:r>
              <a:rPr lang="ru-RU" sz="1400" spc="-10" dirty="0">
                <a:latin typeface="Verdana"/>
                <a:cs typeface="Verdana"/>
              </a:rPr>
              <a:t>выпускающее широкий</a:t>
            </a:r>
            <a:r>
              <a:rPr lang="ru-RU" sz="1400" spc="110" dirty="0">
                <a:latin typeface="Verdana"/>
                <a:cs typeface="Verdana"/>
              </a:rPr>
              <a:t> </a:t>
            </a:r>
            <a:r>
              <a:rPr lang="ru-RU" sz="1400" dirty="0">
                <a:latin typeface="Verdana"/>
                <a:cs typeface="Verdana"/>
              </a:rPr>
              <a:t>ассортимент</a:t>
            </a:r>
            <a:r>
              <a:rPr lang="ru-RU" sz="1400" spc="135" dirty="0">
                <a:latin typeface="Verdana"/>
                <a:cs typeface="Verdana"/>
              </a:rPr>
              <a:t> </a:t>
            </a:r>
            <a:r>
              <a:rPr lang="ru-RU" sz="1400" spc="-25" dirty="0">
                <a:latin typeface="Verdana"/>
                <a:cs typeface="Verdana"/>
              </a:rPr>
              <a:t>высококачественной</a:t>
            </a:r>
            <a:endParaRPr lang="ru-RU" sz="1400" dirty="0">
              <a:latin typeface="Verdana"/>
              <a:cs typeface="Verdana"/>
            </a:endParaRPr>
          </a:p>
          <a:p>
            <a:pPr marL="116839" marR="115570" algn="ctr">
              <a:lnSpc>
                <a:spcPct val="100000"/>
              </a:lnSpc>
              <a:spcBef>
                <a:spcPts val="5"/>
              </a:spcBef>
            </a:pPr>
            <a:r>
              <a:rPr lang="ru-RU" sz="1400" spc="-35" dirty="0">
                <a:latin typeface="Verdana"/>
                <a:cs typeface="Verdana"/>
              </a:rPr>
              <a:t>сельскохозяйственной</a:t>
            </a:r>
            <a:r>
              <a:rPr lang="ru-RU" sz="1400" spc="-85" dirty="0">
                <a:latin typeface="Verdana"/>
                <a:cs typeface="Verdana"/>
              </a:rPr>
              <a:t> </a:t>
            </a:r>
            <a:r>
              <a:rPr lang="ru-RU" sz="1400" spc="-75" dirty="0">
                <a:latin typeface="Verdana"/>
                <a:cs typeface="Verdana"/>
              </a:rPr>
              <a:t>техники.</a:t>
            </a:r>
            <a:r>
              <a:rPr lang="ru-RU" sz="1400" spc="-50" dirty="0">
                <a:latin typeface="Verdana"/>
                <a:cs typeface="Verdana"/>
              </a:rPr>
              <a:t> </a:t>
            </a:r>
            <a:r>
              <a:rPr lang="ru-RU" sz="1400" dirty="0">
                <a:latin typeface="Verdana"/>
                <a:cs typeface="Verdana"/>
              </a:rPr>
              <a:t>На </a:t>
            </a:r>
            <a:r>
              <a:rPr lang="ru-RU" sz="1400" spc="-10" dirty="0">
                <a:latin typeface="Verdana"/>
                <a:cs typeface="Verdana"/>
              </a:rPr>
              <a:t>сегодняшний </a:t>
            </a:r>
            <a:r>
              <a:rPr lang="ru-RU" sz="1400" spc="-40" dirty="0">
                <a:latin typeface="Verdana"/>
                <a:cs typeface="Verdana"/>
              </a:rPr>
              <a:t>день</a:t>
            </a:r>
            <a:r>
              <a:rPr lang="ru-RU" sz="1400" spc="-50" dirty="0">
                <a:latin typeface="Verdana"/>
                <a:cs typeface="Verdana"/>
              </a:rPr>
              <a:t> </a:t>
            </a:r>
            <a:r>
              <a:rPr lang="ru-RU" sz="1400" spc="-105" dirty="0">
                <a:latin typeface="Verdana"/>
                <a:cs typeface="Verdana"/>
              </a:rPr>
              <a:t>является</a:t>
            </a:r>
            <a:r>
              <a:rPr lang="ru-RU" sz="1400" spc="-15" dirty="0">
                <a:latin typeface="Verdana"/>
                <a:cs typeface="Verdana"/>
              </a:rPr>
              <a:t> </a:t>
            </a:r>
            <a:r>
              <a:rPr lang="ru-RU" sz="1400" dirty="0">
                <a:latin typeface="Verdana"/>
                <a:cs typeface="Verdana"/>
              </a:rPr>
              <a:t>одним</a:t>
            </a:r>
            <a:r>
              <a:rPr lang="ru-RU" sz="1400" spc="-60" dirty="0">
                <a:latin typeface="Verdana"/>
                <a:cs typeface="Verdana"/>
              </a:rPr>
              <a:t> </a:t>
            </a:r>
            <a:r>
              <a:rPr lang="ru-RU" sz="1400" spc="-75" dirty="0">
                <a:latin typeface="Verdana"/>
                <a:cs typeface="Verdana"/>
              </a:rPr>
              <a:t>из</a:t>
            </a:r>
            <a:r>
              <a:rPr lang="ru-RU" sz="1400" spc="-45" dirty="0">
                <a:latin typeface="Verdana"/>
                <a:cs typeface="Verdana"/>
              </a:rPr>
              <a:t> </a:t>
            </a:r>
            <a:r>
              <a:rPr lang="ru-RU" sz="1400" spc="-25" dirty="0">
                <a:latin typeface="Verdana"/>
                <a:cs typeface="Verdana"/>
              </a:rPr>
              <a:t>лидеров</a:t>
            </a:r>
            <a:r>
              <a:rPr lang="ru-RU" sz="1400" spc="-75" dirty="0">
                <a:latin typeface="Verdana"/>
                <a:cs typeface="Verdana"/>
              </a:rPr>
              <a:t> </a:t>
            </a:r>
            <a:r>
              <a:rPr lang="ru-RU" sz="1400" spc="-10" dirty="0">
                <a:latin typeface="Verdana"/>
                <a:cs typeface="Verdana"/>
              </a:rPr>
              <a:t>производства </a:t>
            </a:r>
            <a:r>
              <a:rPr lang="ru-RU" sz="1400" spc="-35" dirty="0">
                <a:latin typeface="Verdana"/>
                <a:cs typeface="Verdana"/>
              </a:rPr>
              <a:t>сельскохозяйственной</a:t>
            </a:r>
            <a:r>
              <a:rPr lang="ru-RU" sz="1400" spc="-95" dirty="0">
                <a:latin typeface="Verdana"/>
                <a:cs typeface="Verdana"/>
              </a:rPr>
              <a:t> </a:t>
            </a:r>
            <a:r>
              <a:rPr lang="ru-RU" sz="1400" spc="-65" dirty="0">
                <a:latin typeface="Verdana"/>
                <a:cs typeface="Verdana"/>
              </a:rPr>
              <a:t>техники</a:t>
            </a:r>
            <a:r>
              <a:rPr lang="ru-RU" sz="1400" spc="-60" dirty="0">
                <a:latin typeface="Verdana"/>
                <a:cs typeface="Verdana"/>
              </a:rPr>
              <a:t> </a:t>
            </a:r>
            <a:r>
              <a:rPr lang="ru-RU" sz="1400" dirty="0">
                <a:latin typeface="Verdana"/>
                <a:cs typeface="Verdana"/>
              </a:rPr>
              <a:t>на</a:t>
            </a:r>
            <a:r>
              <a:rPr lang="ru-RU" sz="1400" spc="-40" dirty="0">
                <a:latin typeface="Verdana"/>
                <a:cs typeface="Verdana"/>
              </a:rPr>
              <a:t> </a:t>
            </a:r>
            <a:r>
              <a:rPr lang="ru-RU" sz="1400" dirty="0">
                <a:latin typeface="Verdana"/>
                <a:cs typeface="Verdana"/>
              </a:rPr>
              <a:t>Юге</a:t>
            </a:r>
            <a:r>
              <a:rPr lang="ru-RU" sz="1400" spc="-55" dirty="0">
                <a:latin typeface="Verdana"/>
                <a:cs typeface="Verdana"/>
              </a:rPr>
              <a:t> </a:t>
            </a:r>
            <a:r>
              <a:rPr lang="ru-RU" sz="1400" spc="-10" dirty="0">
                <a:latin typeface="Verdana"/>
                <a:cs typeface="Verdana"/>
              </a:rPr>
              <a:t>России.</a:t>
            </a:r>
            <a:endParaRPr lang="ru-RU" sz="1400" dirty="0">
              <a:latin typeface="Verdana"/>
              <a:cs typeface="Verdana"/>
            </a:endParaRPr>
          </a:p>
          <a:p>
            <a:pPr marL="121920" algn="ctr">
              <a:lnSpc>
                <a:spcPct val="100000"/>
              </a:lnSpc>
            </a:pPr>
            <a:r>
              <a:rPr lang="ru-RU" sz="1400" spc="-20" dirty="0">
                <a:latin typeface="Verdana"/>
                <a:cs typeface="Verdana"/>
              </a:rPr>
              <a:t>Компания</a:t>
            </a:r>
            <a:r>
              <a:rPr lang="ru-RU" sz="1400" spc="-45" dirty="0">
                <a:latin typeface="Verdana"/>
                <a:cs typeface="Verdana"/>
              </a:rPr>
              <a:t> </a:t>
            </a:r>
            <a:r>
              <a:rPr lang="ru-RU" sz="1400" spc="45" dirty="0">
                <a:latin typeface="Verdana"/>
                <a:cs typeface="Verdana"/>
              </a:rPr>
              <a:t>ООО</a:t>
            </a:r>
            <a:endParaRPr lang="ru-RU" sz="1400" dirty="0">
              <a:latin typeface="Verdana"/>
              <a:cs typeface="Verdana"/>
            </a:endParaRPr>
          </a:p>
          <a:p>
            <a:pPr algn="ctr">
              <a:lnSpc>
                <a:spcPct val="100000"/>
              </a:lnSpc>
            </a:pPr>
            <a:r>
              <a:rPr lang="ru-RU" sz="1400" spc="-50" dirty="0">
                <a:latin typeface="Verdana"/>
                <a:cs typeface="Verdana"/>
              </a:rPr>
              <a:t>"ПРОМАГРОТЕХНОЛОГИИ"</a:t>
            </a:r>
            <a:r>
              <a:rPr lang="ru-RU" sz="1400" spc="35" dirty="0">
                <a:latin typeface="Verdana"/>
                <a:cs typeface="Verdana"/>
              </a:rPr>
              <a:t> </a:t>
            </a:r>
            <a:r>
              <a:rPr lang="ru-RU" sz="1400" spc="-10" dirty="0">
                <a:latin typeface="Verdana"/>
                <a:cs typeface="Verdana"/>
              </a:rPr>
              <a:t>предлагает</a:t>
            </a:r>
            <a:r>
              <a:rPr lang="ru-RU" sz="1400" spc="-105" dirty="0">
                <a:latin typeface="Verdana"/>
                <a:cs typeface="Verdana"/>
              </a:rPr>
              <a:t> </a:t>
            </a:r>
            <a:r>
              <a:rPr lang="ru-RU" sz="1400" spc="-10" dirty="0">
                <a:latin typeface="Verdana"/>
                <a:cs typeface="Verdana"/>
              </a:rPr>
              <a:t>аграриям</a:t>
            </a:r>
            <a:endParaRPr lang="ru-RU" sz="1400" dirty="0">
              <a:latin typeface="Verdana"/>
              <a:cs typeface="Verdana"/>
            </a:endParaRPr>
          </a:p>
          <a:p>
            <a:pPr marL="269240" marR="267335" indent="-3175" algn="ctr">
              <a:lnSpc>
                <a:spcPct val="100000"/>
              </a:lnSpc>
            </a:pPr>
            <a:r>
              <a:rPr lang="ru-RU" sz="1400" spc="-60" dirty="0">
                <a:latin typeface="Verdana"/>
                <a:cs typeface="Verdana"/>
              </a:rPr>
              <a:t>сельхозтехнику,</a:t>
            </a:r>
            <a:r>
              <a:rPr lang="ru-RU" sz="1400" spc="40" dirty="0">
                <a:latin typeface="Verdana"/>
                <a:cs typeface="Verdana"/>
              </a:rPr>
              <a:t> </a:t>
            </a:r>
            <a:r>
              <a:rPr lang="ru-RU" sz="1400" dirty="0">
                <a:latin typeface="Verdana"/>
                <a:cs typeface="Verdana"/>
              </a:rPr>
              <a:t>применение</a:t>
            </a:r>
            <a:r>
              <a:rPr lang="ru-RU" sz="1400" spc="15" dirty="0">
                <a:latin typeface="Verdana"/>
                <a:cs typeface="Verdana"/>
              </a:rPr>
              <a:t> </a:t>
            </a:r>
            <a:r>
              <a:rPr lang="ru-RU" sz="1400" spc="-10" dirty="0">
                <a:latin typeface="Verdana"/>
                <a:cs typeface="Verdana"/>
              </a:rPr>
              <a:t>которой </a:t>
            </a:r>
            <a:r>
              <a:rPr lang="ru-RU" sz="1400" spc="-25" dirty="0">
                <a:latin typeface="Verdana"/>
                <a:cs typeface="Verdana"/>
              </a:rPr>
              <a:t>гарантирует</a:t>
            </a:r>
            <a:r>
              <a:rPr lang="ru-RU" sz="1400" spc="-30" dirty="0">
                <a:latin typeface="Verdana"/>
                <a:cs typeface="Verdana"/>
              </a:rPr>
              <a:t> </a:t>
            </a:r>
            <a:r>
              <a:rPr lang="ru-RU" sz="1400" dirty="0">
                <a:latin typeface="Verdana"/>
                <a:cs typeface="Verdana"/>
              </a:rPr>
              <a:t>эффективный</a:t>
            </a:r>
            <a:r>
              <a:rPr lang="ru-RU" sz="1400" spc="-50" dirty="0">
                <a:latin typeface="Verdana"/>
                <a:cs typeface="Verdana"/>
              </a:rPr>
              <a:t> </a:t>
            </a:r>
            <a:r>
              <a:rPr lang="ru-RU" sz="1400" spc="-60" dirty="0">
                <a:latin typeface="Verdana"/>
                <a:cs typeface="Verdana"/>
              </a:rPr>
              <a:t>результат</a:t>
            </a:r>
            <a:r>
              <a:rPr lang="ru-RU" sz="1400" spc="-55" dirty="0">
                <a:latin typeface="Verdana"/>
                <a:cs typeface="Verdana"/>
              </a:rPr>
              <a:t> </a:t>
            </a:r>
            <a:r>
              <a:rPr lang="ru-RU" sz="1400" spc="-25" dirty="0">
                <a:latin typeface="Verdana"/>
                <a:cs typeface="Verdana"/>
              </a:rPr>
              <a:t>при </a:t>
            </a:r>
            <a:r>
              <a:rPr lang="ru-RU" sz="1400" spc="-20" dirty="0">
                <a:latin typeface="Verdana"/>
                <a:cs typeface="Verdana"/>
              </a:rPr>
              <a:t>минимальных</a:t>
            </a:r>
            <a:r>
              <a:rPr lang="ru-RU" sz="1400" spc="-140" dirty="0">
                <a:latin typeface="Verdana"/>
                <a:cs typeface="Verdana"/>
              </a:rPr>
              <a:t> </a:t>
            </a:r>
            <a:r>
              <a:rPr lang="ru-RU" sz="1400" spc="-30" dirty="0">
                <a:latin typeface="Verdana"/>
                <a:cs typeface="Verdana"/>
              </a:rPr>
              <a:t>затратах</a:t>
            </a:r>
            <a:r>
              <a:rPr lang="ru-RU" sz="1400" spc="-5" dirty="0">
                <a:latin typeface="Verdana"/>
                <a:cs typeface="Verdana"/>
              </a:rPr>
              <a:t> </a:t>
            </a:r>
            <a:r>
              <a:rPr lang="ru-RU" sz="1400" dirty="0">
                <a:latin typeface="Verdana"/>
                <a:cs typeface="Verdana"/>
              </a:rPr>
              <a:t>на</a:t>
            </a:r>
            <a:r>
              <a:rPr lang="ru-RU" sz="1400" spc="-60" dirty="0">
                <a:latin typeface="Verdana"/>
                <a:cs typeface="Verdana"/>
              </a:rPr>
              <a:t> </a:t>
            </a:r>
            <a:r>
              <a:rPr lang="ru-RU" sz="1400" dirty="0">
                <a:latin typeface="Verdana"/>
                <a:cs typeface="Verdana"/>
              </a:rPr>
              <a:t>обработку</a:t>
            </a:r>
            <a:r>
              <a:rPr lang="ru-RU" sz="1400" spc="-30" dirty="0">
                <a:latin typeface="Verdana"/>
                <a:cs typeface="Verdana"/>
              </a:rPr>
              <a:t> </a:t>
            </a:r>
            <a:r>
              <a:rPr lang="ru-RU" sz="1400" spc="-65" dirty="0">
                <a:latin typeface="Verdana"/>
                <a:cs typeface="Verdana"/>
              </a:rPr>
              <a:t>почвы.</a:t>
            </a:r>
            <a:endParaRPr lang="ru-RU" sz="1400" dirty="0">
              <a:latin typeface="Verdana"/>
              <a:cs typeface="Verdana"/>
            </a:endParaRPr>
          </a:p>
          <a:p>
            <a:pPr marL="107314" marR="106045" algn="ctr">
              <a:lnSpc>
                <a:spcPct val="100000"/>
              </a:lnSpc>
              <a:spcBef>
                <a:spcPts val="5"/>
              </a:spcBef>
            </a:pPr>
            <a:r>
              <a:rPr lang="ru-RU" sz="1400" spc="-35" dirty="0">
                <a:latin typeface="Verdana"/>
                <a:cs typeface="Verdana"/>
              </a:rPr>
              <a:t>Благодаря</a:t>
            </a:r>
            <a:r>
              <a:rPr lang="ru-RU" sz="1400" spc="-40" dirty="0">
                <a:latin typeface="Verdana"/>
                <a:cs typeface="Verdana"/>
              </a:rPr>
              <a:t> </a:t>
            </a:r>
            <a:r>
              <a:rPr lang="ru-RU" sz="1400" dirty="0">
                <a:latin typeface="Verdana"/>
                <a:cs typeface="Verdana"/>
              </a:rPr>
              <a:t>широкой</a:t>
            </a:r>
            <a:r>
              <a:rPr lang="ru-RU" sz="1400" spc="-75" dirty="0">
                <a:latin typeface="Verdana"/>
                <a:cs typeface="Verdana"/>
              </a:rPr>
              <a:t> </a:t>
            </a:r>
            <a:r>
              <a:rPr lang="ru-RU" sz="1400" dirty="0">
                <a:latin typeface="Verdana"/>
                <a:cs typeface="Verdana"/>
              </a:rPr>
              <a:t>дилерской</a:t>
            </a:r>
            <a:r>
              <a:rPr lang="ru-RU" sz="1400" spc="-75" dirty="0">
                <a:latin typeface="Verdana"/>
                <a:cs typeface="Verdana"/>
              </a:rPr>
              <a:t> </a:t>
            </a:r>
            <a:r>
              <a:rPr lang="ru-RU" sz="1400" dirty="0">
                <a:latin typeface="Verdana"/>
                <a:cs typeface="Verdana"/>
              </a:rPr>
              <a:t>сети</a:t>
            </a:r>
            <a:r>
              <a:rPr lang="ru-RU" sz="1400" spc="-80" dirty="0">
                <a:latin typeface="Verdana"/>
                <a:cs typeface="Verdana"/>
              </a:rPr>
              <a:t> </a:t>
            </a:r>
            <a:r>
              <a:rPr lang="ru-RU" sz="1400" spc="-10" dirty="0">
                <a:latin typeface="Verdana"/>
                <a:cs typeface="Verdana"/>
              </a:rPr>
              <a:t>продукцию </a:t>
            </a:r>
            <a:r>
              <a:rPr lang="ru-RU" sz="1400" dirty="0">
                <a:latin typeface="Verdana"/>
                <a:cs typeface="Verdana"/>
              </a:rPr>
              <a:t>нашего</a:t>
            </a:r>
            <a:r>
              <a:rPr lang="ru-RU" sz="1400" spc="60" dirty="0">
                <a:latin typeface="Verdana"/>
                <a:cs typeface="Verdana"/>
              </a:rPr>
              <a:t> </a:t>
            </a:r>
            <a:r>
              <a:rPr lang="ru-RU" sz="1400" spc="-55" dirty="0">
                <a:latin typeface="Verdana"/>
                <a:cs typeface="Verdana"/>
              </a:rPr>
              <a:t>предприятия</a:t>
            </a:r>
            <a:r>
              <a:rPr lang="ru-RU" sz="1400" spc="25" dirty="0">
                <a:latin typeface="Verdana"/>
                <a:cs typeface="Verdana"/>
              </a:rPr>
              <a:t> </a:t>
            </a:r>
            <a:r>
              <a:rPr lang="ru-RU" sz="1400" dirty="0">
                <a:latin typeface="Verdana"/>
                <a:cs typeface="Verdana"/>
              </a:rPr>
              <a:t>можно</a:t>
            </a:r>
            <a:r>
              <a:rPr lang="ru-RU" sz="1400" spc="70" dirty="0">
                <a:latin typeface="Verdana"/>
                <a:cs typeface="Verdana"/>
              </a:rPr>
              <a:t> </a:t>
            </a:r>
            <a:r>
              <a:rPr lang="ru-RU" sz="1400" dirty="0">
                <a:latin typeface="Verdana"/>
                <a:cs typeface="Verdana"/>
              </a:rPr>
              <a:t>приобрести</a:t>
            </a:r>
            <a:r>
              <a:rPr lang="ru-RU" sz="1400" spc="35" dirty="0">
                <a:latin typeface="Verdana"/>
                <a:cs typeface="Verdana"/>
              </a:rPr>
              <a:t> </a:t>
            </a:r>
            <a:r>
              <a:rPr lang="ru-RU" sz="1400" spc="-25" dirty="0">
                <a:latin typeface="Verdana"/>
                <a:cs typeface="Verdana"/>
              </a:rPr>
              <a:t>по </a:t>
            </a:r>
            <a:r>
              <a:rPr lang="ru-RU" sz="1400" dirty="0">
                <a:latin typeface="Verdana"/>
                <a:cs typeface="Verdana"/>
              </a:rPr>
              <a:t>всей</a:t>
            </a:r>
            <a:r>
              <a:rPr lang="ru-RU" sz="1400" spc="-20" dirty="0">
                <a:latin typeface="Verdana"/>
                <a:cs typeface="Verdana"/>
              </a:rPr>
              <a:t> </a:t>
            </a:r>
            <a:r>
              <a:rPr lang="ru-RU" sz="1400" spc="-10" dirty="0">
                <a:latin typeface="Verdana"/>
                <a:cs typeface="Verdana"/>
              </a:rPr>
              <a:t>территории</a:t>
            </a:r>
            <a:r>
              <a:rPr lang="ru-RU" sz="1400" spc="-75" dirty="0">
                <a:latin typeface="Verdana"/>
                <a:cs typeface="Verdana"/>
              </a:rPr>
              <a:t> </a:t>
            </a:r>
            <a:r>
              <a:rPr lang="ru-RU" sz="1400" dirty="0">
                <a:latin typeface="Verdana"/>
                <a:cs typeface="Verdana"/>
              </a:rPr>
              <a:t>Российской</a:t>
            </a:r>
            <a:r>
              <a:rPr lang="ru-RU" sz="1400" spc="-15" dirty="0">
                <a:latin typeface="Verdana"/>
                <a:cs typeface="Verdana"/>
              </a:rPr>
              <a:t> </a:t>
            </a:r>
            <a:r>
              <a:rPr lang="ru-RU" sz="1400" spc="50" dirty="0">
                <a:latin typeface="Verdana"/>
                <a:cs typeface="Verdana"/>
              </a:rPr>
              <a:t>федерации</a:t>
            </a:r>
            <a:r>
              <a:rPr lang="ru-RU" sz="1400" spc="-75" dirty="0">
                <a:latin typeface="Verdana"/>
                <a:cs typeface="Verdana"/>
              </a:rPr>
              <a:t> </a:t>
            </a:r>
            <a:r>
              <a:rPr lang="ru-RU" sz="1400" spc="-40" dirty="0">
                <a:latin typeface="Verdana"/>
                <a:cs typeface="Verdana"/>
              </a:rPr>
              <a:t>и</a:t>
            </a:r>
            <a:r>
              <a:rPr lang="ru-RU" sz="1400" spc="-15" dirty="0">
                <a:latin typeface="Verdana"/>
                <a:cs typeface="Verdana"/>
              </a:rPr>
              <a:t> </a:t>
            </a:r>
            <a:r>
              <a:rPr lang="ru-RU" sz="1400" spc="-25" dirty="0">
                <a:latin typeface="Verdana"/>
                <a:cs typeface="Verdana"/>
              </a:rPr>
              <a:t>за </a:t>
            </a:r>
            <a:r>
              <a:rPr lang="ru-RU" sz="1400" spc="65" dirty="0">
                <a:latin typeface="Verdana"/>
                <a:cs typeface="Verdana"/>
              </a:rPr>
              <a:t>ее</a:t>
            </a:r>
            <a:r>
              <a:rPr lang="ru-RU" sz="1400" spc="-45" dirty="0">
                <a:latin typeface="Verdana"/>
                <a:cs typeface="Verdana"/>
              </a:rPr>
              <a:t> </a:t>
            </a:r>
            <a:r>
              <a:rPr lang="ru-RU" sz="1400" dirty="0">
                <a:latin typeface="Verdana"/>
                <a:cs typeface="Verdana"/>
              </a:rPr>
              <a:t>пределами.</a:t>
            </a:r>
            <a:r>
              <a:rPr lang="ru-RU" sz="1400" spc="-75" dirty="0">
                <a:latin typeface="Verdana"/>
                <a:cs typeface="Verdana"/>
              </a:rPr>
              <a:t> </a:t>
            </a:r>
            <a:r>
              <a:rPr lang="ru-RU" sz="1400" spc="-150" dirty="0">
                <a:latin typeface="Verdana"/>
                <a:cs typeface="Verdana"/>
              </a:rPr>
              <a:t>В</a:t>
            </a:r>
            <a:r>
              <a:rPr lang="ru-RU" sz="1400" spc="-45" dirty="0">
                <a:latin typeface="Verdana"/>
                <a:cs typeface="Verdana"/>
              </a:rPr>
              <a:t> </a:t>
            </a:r>
            <a:r>
              <a:rPr lang="ru-RU" sz="1400" spc="-105" dirty="0">
                <a:latin typeface="Verdana"/>
                <a:cs typeface="Verdana"/>
              </a:rPr>
              <a:t>2022</a:t>
            </a:r>
            <a:r>
              <a:rPr lang="ru-RU" sz="1400" spc="-50" dirty="0">
                <a:latin typeface="Verdana"/>
                <a:cs typeface="Verdana"/>
              </a:rPr>
              <a:t> </a:t>
            </a:r>
            <a:r>
              <a:rPr lang="ru-RU" sz="1400" spc="-30" dirty="0">
                <a:latin typeface="Verdana"/>
                <a:cs typeface="Verdana"/>
              </a:rPr>
              <a:t>предприятие</a:t>
            </a:r>
            <a:r>
              <a:rPr lang="ru-RU" sz="1400" spc="-70" dirty="0">
                <a:latin typeface="Verdana"/>
                <a:cs typeface="Verdana"/>
              </a:rPr>
              <a:t> </a:t>
            </a:r>
            <a:r>
              <a:rPr lang="ru-RU" sz="1400" spc="-20" dirty="0">
                <a:latin typeface="Verdana"/>
                <a:cs typeface="Verdana"/>
              </a:rPr>
              <a:t>стало</a:t>
            </a:r>
            <a:endParaRPr lang="ru-RU" sz="1400" dirty="0">
              <a:latin typeface="Verdana"/>
              <a:cs typeface="Verdana"/>
            </a:endParaRPr>
          </a:p>
          <a:p>
            <a:pPr algn="ctr">
              <a:lnSpc>
                <a:spcPct val="100000"/>
              </a:lnSpc>
              <a:spcBef>
                <a:spcPts val="5"/>
              </a:spcBef>
            </a:pPr>
            <a:r>
              <a:rPr lang="ru-RU" sz="1400" spc="-20" dirty="0">
                <a:latin typeface="Verdana"/>
                <a:cs typeface="Verdana"/>
              </a:rPr>
              <a:t>участником</a:t>
            </a:r>
            <a:r>
              <a:rPr lang="ru-RU" sz="1400" spc="-10" dirty="0">
                <a:latin typeface="Verdana"/>
                <a:cs typeface="Verdana"/>
              </a:rPr>
              <a:t> </a:t>
            </a:r>
            <a:r>
              <a:rPr lang="ru-RU" sz="1400" spc="-20" dirty="0">
                <a:latin typeface="Verdana"/>
                <a:cs typeface="Verdana"/>
              </a:rPr>
              <a:t>национального</a:t>
            </a:r>
            <a:r>
              <a:rPr lang="ru-RU" sz="1400" spc="-10" dirty="0">
                <a:latin typeface="Verdana"/>
                <a:cs typeface="Verdana"/>
              </a:rPr>
              <a:t> проекта</a:t>
            </a:r>
            <a:endParaRPr lang="ru-RU" sz="1400" dirty="0">
              <a:latin typeface="Verdana"/>
              <a:cs typeface="Verdana"/>
            </a:endParaRPr>
          </a:p>
          <a:p>
            <a:pPr algn="ctr">
              <a:lnSpc>
                <a:spcPct val="100000"/>
              </a:lnSpc>
            </a:pPr>
            <a:r>
              <a:rPr lang="ru-RU" sz="1400" spc="-60" dirty="0">
                <a:latin typeface="Verdana"/>
                <a:cs typeface="Verdana"/>
              </a:rPr>
              <a:t>«Производительность</a:t>
            </a:r>
            <a:r>
              <a:rPr lang="ru-RU" sz="1400" spc="45" dirty="0">
                <a:latin typeface="Verdana"/>
                <a:cs typeface="Verdana"/>
              </a:rPr>
              <a:t> </a:t>
            </a:r>
            <a:r>
              <a:rPr lang="ru-RU" sz="1400" spc="-10" dirty="0">
                <a:latin typeface="Verdana"/>
                <a:cs typeface="Verdana"/>
              </a:rPr>
              <a:t>труда».</a:t>
            </a:r>
            <a:endParaRPr lang="ru-RU" sz="1400" dirty="0">
              <a:latin typeface="Verdana"/>
              <a:cs typeface="Verdana"/>
            </a:endParaRPr>
          </a:p>
          <a:p>
            <a:endParaRPr lang="ru-RU" sz="1400" dirty="0"/>
          </a:p>
        </p:txBody>
      </p:sp>
      <p:sp>
        <p:nvSpPr>
          <p:cNvPr id="5" name="TextBox 4"/>
          <p:cNvSpPr txBox="1"/>
          <p:nvPr/>
        </p:nvSpPr>
        <p:spPr>
          <a:xfrm>
            <a:off x="3588589" y="4802550"/>
            <a:ext cx="8546620" cy="193899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1185545" marR="469900" indent="-704850" algn="ctr">
              <a:lnSpc>
                <a:spcPct val="100000"/>
              </a:lnSpc>
              <a:spcBef>
                <a:spcPts val="1015"/>
              </a:spcBef>
            </a:pPr>
            <a:r>
              <a:rPr lang="ru-RU" sz="1700" dirty="0">
                <a:solidFill>
                  <a:schemeClr val="bg1"/>
                </a:solidFill>
                <a:latin typeface="Verdana"/>
                <a:cs typeface="Verdana"/>
              </a:rPr>
              <a:t>Наименование</a:t>
            </a:r>
            <a:r>
              <a:rPr lang="ru-RU" sz="1700" spc="90" dirty="0">
                <a:solidFill>
                  <a:schemeClr val="bg1"/>
                </a:solidFill>
                <a:latin typeface="Verdana"/>
                <a:cs typeface="Verdana"/>
              </a:rPr>
              <a:t> </a:t>
            </a:r>
            <a:r>
              <a:rPr lang="ru-RU" sz="1700" spc="-10" dirty="0">
                <a:solidFill>
                  <a:schemeClr val="bg1"/>
                </a:solidFill>
                <a:latin typeface="Verdana"/>
                <a:cs typeface="Verdana"/>
              </a:rPr>
              <a:t>выпускаемой </a:t>
            </a:r>
            <a:r>
              <a:rPr lang="ru-RU" sz="1700" spc="-10" dirty="0" smtClean="0">
                <a:solidFill>
                  <a:schemeClr val="bg1"/>
                </a:solidFill>
                <a:latin typeface="Verdana"/>
                <a:cs typeface="Verdana"/>
              </a:rPr>
              <a:t>продукции:</a:t>
            </a:r>
            <a:endParaRPr lang="ru-RU" sz="1700" dirty="0" smtClean="0">
              <a:solidFill>
                <a:schemeClr val="bg1"/>
              </a:solidFill>
              <a:latin typeface="Verdana"/>
              <a:cs typeface="Verdana"/>
            </a:endParaRPr>
          </a:p>
          <a:p>
            <a:pPr marL="112395" marR="104139" indent="417195" algn="ctr">
              <a:lnSpc>
                <a:spcPct val="100000"/>
              </a:lnSpc>
            </a:pPr>
            <a:r>
              <a:rPr lang="ru-RU" sz="1700" spc="-75" dirty="0" smtClean="0">
                <a:solidFill>
                  <a:schemeClr val="bg1"/>
                </a:solidFill>
                <a:latin typeface="Verdana"/>
                <a:cs typeface="Verdana"/>
              </a:rPr>
              <a:t>Культиваторы</a:t>
            </a:r>
            <a:r>
              <a:rPr lang="ru-RU" sz="1700" spc="-65" dirty="0" smtClean="0">
                <a:solidFill>
                  <a:schemeClr val="bg1"/>
                </a:solidFill>
                <a:latin typeface="Verdana"/>
                <a:cs typeface="Verdana"/>
              </a:rPr>
              <a:t> </a:t>
            </a:r>
            <a:r>
              <a:rPr lang="ru-RU" sz="1700" spc="-10" dirty="0" smtClean="0">
                <a:solidFill>
                  <a:schemeClr val="bg1"/>
                </a:solidFill>
                <a:latin typeface="Verdana"/>
                <a:cs typeface="Verdana"/>
              </a:rPr>
              <a:t>междурядные; </a:t>
            </a:r>
            <a:r>
              <a:rPr lang="ru-RU" sz="1700" spc="-80" dirty="0" smtClean="0">
                <a:solidFill>
                  <a:schemeClr val="bg1"/>
                </a:solidFill>
                <a:latin typeface="Verdana"/>
                <a:cs typeface="Verdana"/>
              </a:rPr>
              <a:t>культиваторы</a:t>
            </a:r>
            <a:r>
              <a:rPr lang="ru-RU" sz="1700" spc="-25" dirty="0" smtClean="0">
                <a:solidFill>
                  <a:schemeClr val="bg1"/>
                </a:solidFill>
                <a:latin typeface="Verdana"/>
                <a:cs typeface="Verdana"/>
              </a:rPr>
              <a:t> </a:t>
            </a:r>
            <a:r>
              <a:rPr lang="ru-RU" sz="1700" spc="-110" dirty="0" smtClean="0">
                <a:solidFill>
                  <a:schemeClr val="bg1"/>
                </a:solidFill>
                <a:latin typeface="Verdana"/>
                <a:cs typeface="Verdana"/>
              </a:rPr>
              <a:t>для</a:t>
            </a:r>
            <a:r>
              <a:rPr lang="ru-RU" sz="1700" spc="-15" dirty="0" smtClean="0">
                <a:solidFill>
                  <a:schemeClr val="bg1"/>
                </a:solidFill>
                <a:latin typeface="Verdana"/>
                <a:cs typeface="Verdana"/>
              </a:rPr>
              <a:t> </a:t>
            </a:r>
            <a:r>
              <a:rPr lang="ru-RU" sz="1700" dirty="0" smtClean="0">
                <a:solidFill>
                  <a:schemeClr val="bg1"/>
                </a:solidFill>
                <a:latin typeface="Verdana"/>
                <a:cs typeface="Verdana"/>
              </a:rPr>
              <a:t>сплошной</a:t>
            </a:r>
            <a:r>
              <a:rPr lang="ru-RU" sz="1700" spc="-30" dirty="0" smtClean="0">
                <a:solidFill>
                  <a:schemeClr val="bg1"/>
                </a:solidFill>
                <a:latin typeface="Verdana"/>
                <a:cs typeface="Verdana"/>
              </a:rPr>
              <a:t> </a:t>
            </a:r>
            <a:r>
              <a:rPr lang="ru-RU" sz="1700" spc="-10" dirty="0" smtClean="0">
                <a:solidFill>
                  <a:schemeClr val="bg1"/>
                </a:solidFill>
                <a:latin typeface="Verdana"/>
                <a:cs typeface="Verdana"/>
              </a:rPr>
              <a:t>обработки </a:t>
            </a:r>
            <a:r>
              <a:rPr lang="ru-RU" sz="1700" spc="-120" dirty="0" smtClean="0">
                <a:solidFill>
                  <a:schemeClr val="bg1"/>
                </a:solidFill>
                <a:latin typeface="Verdana"/>
                <a:cs typeface="Verdana"/>
              </a:rPr>
              <a:t>почвы;</a:t>
            </a:r>
            <a:r>
              <a:rPr lang="ru-RU" sz="1700" spc="-40" dirty="0" smtClean="0">
                <a:solidFill>
                  <a:schemeClr val="bg1"/>
                </a:solidFill>
                <a:latin typeface="Verdana"/>
                <a:cs typeface="Verdana"/>
              </a:rPr>
              <a:t> </a:t>
            </a:r>
            <a:r>
              <a:rPr lang="ru-RU" sz="1700" spc="-10" dirty="0" smtClean="0">
                <a:solidFill>
                  <a:schemeClr val="bg1"/>
                </a:solidFill>
                <a:latin typeface="Verdana"/>
                <a:cs typeface="Verdana"/>
              </a:rPr>
              <a:t>секционные</a:t>
            </a:r>
            <a:r>
              <a:rPr lang="ru-RU" sz="1700" spc="-85" dirty="0" smtClean="0">
                <a:solidFill>
                  <a:schemeClr val="bg1"/>
                </a:solidFill>
                <a:latin typeface="Verdana"/>
                <a:cs typeface="Verdana"/>
              </a:rPr>
              <a:t> </a:t>
            </a:r>
            <a:r>
              <a:rPr lang="ru-RU" sz="1700" spc="-80" dirty="0" smtClean="0">
                <a:solidFill>
                  <a:schemeClr val="bg1"/>
                </a:solidFill>
                <a:latin typeface="Verdana"/>
                <a:cs typeface="Verdana"/>
              </a:rPr>
              <a:t>культиваторы</a:t>
            </a:r>
            <a:r>
              <a:rPr lang="ru-RU" sz="1700" spc="-35" dirty="0" smtClean="0">
                <a:solidFill>
                  <a:schemeClr val="bg1"/>
                </a:solidFill>
                <a:latin typeface="Verdana"/>
                <a:cs typeface="Verdana"/>
              </a:rPr>
              <a:t> </a:t>
            </a:r>
            <a:r>
              <a:rPr lang="ru-RU" sz="1700" spc="-25" dirty="0" smtClean="0">
                <a:solidFill>
                  <a:schemeClr val="bg1"/>
                </a:solidFill>
                <a:latin typeface="Verdana"/>
                <a:cs typeface="Verdana"/>
              </a:rPr>
              <a:t>СДК </a:t>
            </a:r>
            <a:r>
              <a:rPr lang="ru-RU" sz="1700" spc="-100" dirty="0" smtClean="0">
                <a:solidFill>
                  <a:schemeClr val="bg1"/>
                </a:solidFill>
                <a:latin typeface="Verdana"/>
                <a:cs typeface="Verdana"/>
              </a:rPr>
              <a:t>EURO;</a:t>
            </a:r>
            <a:r>
              <a:rPr lang="ru-RU" sz="1700" spc="-55" dirty="0" smtClean="0">
                <a:solidFill>
                  <a:schemeClr val="bg1"/>
                </a:solidFill>
                <a:latin typeface="Verdana"/>
                <a:cs typeface="Verdana"/>
              </a:rPr>
              <a:t> лущильники</a:t>
            </a:r>
            <a:r>
              <a:rPr lang="ru-RU" sz="1700" spc="-130" dirty="0" smtClean="0">
                <a:solidFill>
                  <a:schemeClr val="bg1"/>
                </a:solidFill>
                <a:latin typeface="Verdana"/>
                <a:cs typeface="Verdana"/>
              </a:rPr>
              <a:t> </a:t>
            </a:r>
            <a:r>
              <a:rPr lang="ru-RU" sz="1700" spc="-40" dirty="0" smtClean="0">
                <a:solidFill>
                  <a:schemeClr val="bg1"/>
                </a:solidFill>
                <a:latin typeface="Verdana"/>
                <a:cs typeface="Verdana"/>
              </a:rPr>
              <a:t>дисковые</a:t>
            </a:r>
            <a:r>
              <a:rPr lang="ru-RU" sz="1700" spc="-70" dirty="0" smtClean="0">
                <a:solidFill>
                  <a:schemeClr val="bg1"/>
                </a:solidFill>
                <a:latin typeface="Verdana"/>
                <a:cs typeface="Verdana"/>
              </a:rPr>
              <a:t> </a:t>
            </a:r>
            <a:r>
              <a:rPr lang="ru-RU" sz="1700" spc="-20" dirty="0" smtClean="0">
                <a:solidFill>
                  <a:schemeClr val="bg1"/>
                </a:solidFill>
                <a:latin typeface="Verdana"/>
                <a:cs typeface="Verdana"/>
              </a:rPr>
              <a:t>ЛД</a:t>
            </a:r>
            <a:r>
              <a:rPr lang="ru-RU" sz="1700" spc="-25" dirty="0" smtClean="0">
                <a:solidFill>
                  <a:schemeClr val="bg1"/>
                </a:solidFill>
                <a:latin typeface="Verdana"/>
                <a:cs typeface="Verdana"/>
              </a:rPr>
              <a:t> </a:t>
            </a:r>
            <a:r>
              <a:rPr lang="ru-RU" sz="1700" spc="-20" dirty="0" smtClean="0">
                <a:solidFill>
                  <a:schemeClr val="bg1"/>
                </a:solidFill>
                <a:latin typeface="Verdana"/>
                <a:cs typeface="Verdana"/>
              </a:rPr>
              <a:t>EURO;</a:t>
            </a:r>
            <a:endParaRPr lang="ru-RU" sz="1700" dirty="0" smtClean="0">
              <a:solidFill>
                <a:schemeClr val="bg1"/>
              </a:solidFill>
              <a:latin typeface="Verdana"/>
              <a:cs typeface="Verdana"/>
            </a:endParaRPr>
          </a:p>
          <a:p>
            <a:pPr marL="207010" marR="193040" indent="20955" algn="ctr">
              <a:lnSpc>
                <a:spcPct val="100000"/>
              </a:lnSpc>
              <a:spcBef>
                <a:spcPts val="5"/>
              </a:spcBef>
            </a:pPr>
            <a:r>
              <a:rPr lang="ru-RU" sz="1700" spc="-40" dirty="0" smtClean="0">
                <a:solidFill>
                  <a:schemeClr val="bg1"/>
                </a:solidFill>
                <a:latin typeface="Verdana"/>
                <a:cs typeface="Verdana"/>
              </a:rPr>
              <a:t>дисковые</a:t>
            </a:r>
            <a:r>
              <a:rPr lang="ru-RU" sz="1700" spc="-70" dirty="0" smtClean="0">
                <a:solidFill>
                  <a:schemeClr val="bg1"/>
                </a:solidFill>
                <a:latin typeface="Verdana"/>
                <a:cs typeface="Verdana"/>
              </a:rPr>
              <a:t> </a:t>
            </a:r>
            <a:r>
              <a:rPr lang="ru-RU" sz="1700" dirty="0">
                <a:solidFill>
                  <a:schemeClr val="bg1"/>
                </a:solidFill>
                <a:latin typeface="Verdana"/>
                <a:cs typeface="Verdana"/>
              </a:rPr>
              <a:t>бороны</a:t>
            </a:r>
            <a:r>
              <a:rPr lang="ru-RU" sz="1700" spc="-25" dirty="0">
                <a:solidFill>
                  <a:schemeClr val="bg1"/>
                </a:solidFill>
                <a:latin typeface="Verdana"/>
                <a:cs typeface="Verdana"/>
              </a:rPr>
              <a:t> </a:t>
            </a:r>
            <a:r>
              <a:rPr lang="ru-RU" sz="1700" spc="-145" dirty="0">
                <a:solidFill>
                  <a:schemeClr val="bg1"/>
                </a:solidFill>
                <a:latin typeface="Verdana"/>
                <a:cs typeface="Verdana"/>
              </a:rPr>
              <a:t>БД</a:t>
            </a:r>
            <a:r>
              <a:rPr lang="ru-RU" sz="1700" spc="40" dirty="0">
                <a:solidFill>
                  <a:schemeClr val="bg1"/>
                </a:solidFill>
                <a:latin typeface="Verdana"/>
                <a:cs typeface="Verdana"/>
              </a:rPr>
              <a:t> </a:t>
            </a:r>
            <a:r>
              <a:rPr lang="ru-RU" sz="1700" spc="-90" dirty="0">
                <a:solidFill>
                  <a:schemeClr val="bg1"/>
                </a:solidFill>
                <a:latin typeface="Verdana"/>
                <a:cs typeface="Verdana"/>
              </a:rPr>
              <a:t>EURO,</a:t>
            </a:r>
            <a:r>
              <a:rPr lang="ru-RU" sz="1700" spc="5" dirty="0">
                <a:solidFill>
                  <a:schemeClr val="bg1"/>
                </a:solidFill>
                <a:latin typeface="Verdana"/>
                <a:cs typeface="Verdana"/>
              </a:rPr>
              <a:t> </a:t>
            </a:r>
            <a:r>
              <a:rPr lang="ru-RU" sz="1700" spc="-10" dirty="0">
                <a:solidFill>
                  <a:schemeClr val="bg1"/>
                </a:solidFill>
                <a:latin typeface="Verdana"/>
                <a:cs typeface="Verdana"/>
              </a:rPr>
              <a:t>рамные </a:t>
            </a:r>
            <a:r>
              <a:rPr lang="ru-RU" sz="1700" spc="-45" dirty="0">
                <a:solidFill>
                  <a:schemeClr val="bg1"/>
                </a:solidFill>
                <a:latin typeface="Verdana"/>
                <a:cs typeface="Verdana"/>
              </a:rPr>
              <a:t>конструкции,</a:t>
            </a:r>
            <a:r>
              <a:rPr lang="ru-RU" sz="1700" spc="-50" dirty="0">
                <a:solidFill>
                  <a:schemeClr val="bg1"/>
                </a:solidFill>
                <a:latin typeface="Verdana"/>
                <a:cs typeface="Verdana"/>
              </a:rPr>
              <a:t> </a:t>
            </a:r>
            <a:r>
              <a:rPr lang="ru-RU" sz="1700" spc="-35" dirty="0">
                <a:solidFill>
                  <a:schemeClr val="bg1"/>
                </a:solidFill>
                <a:latin typeface="Verdana"/>
                <a:cs typeface="Verdana"/>
              </a:rPr>
              <a:t>стойки,</a:t>
            </a:r>
            <a:r>
              <a:rPr lang="ru-RU" sz="1700" spc="-15" dirty="0">
                <a:solidFill>
                  <a:schemeClr val="bg1"/>
                </a:solidFill>
                <a:latin typeface="Verdana"/>
                <a:cs typeface="Verdana"/>
              </a:rPr>
              <a:t> </a:t>
            </a:r>
            <a:r>
              <a:rPr lang="ru-RU" sz="1700" spc="-55" dirty="0">
                <a:solidFill>
                  <a:schemeClr val="bg1"/>
                </a:solidFill>
                <a:latin typeface="Verdana"/>
                <a:cs typeface="Verdana"/>
              </a:rPr>
              <a:t>ступицы</a:t>
            </a:r>
            <a:r>
              <a:rPr lang="ru-RU" sz="1700" spc="-40" dirty="0">
                <a:solidFill>
                  <a:schemeClr val="bg1"/>
                </a:solidFill>
                <a:latin typeface="Verdana"/>
                <a:cs typeface="Verdana"/>
              </a:rPr>
              <a:t> </a:t>
            </a:r>
            <a:r>
              <a:rPr lang="ru-RU" sz="1700" spc="-10" dirty="0">
                <a:solidFill>
                  <a:schemeClr val="bg1"/>
                </a:solidFill>
                <a:latin typeface="Verdana"/>
                <a:cs typeface="Verdana"/>
              </a:rPr>
              <a:t>колес, </a:t>
            </a:r>
            <a:r>
              <a:rPr lang="ru-RU" sz="1700" spc="-40" dirty="0">
                <a:solidFill>
                  <a:schemeClr val="bg1"/>
                </a:solidFill>
                <a:latin typeface="Verdana"/>
                <a:cs typeface="Verdana"/>
              </a:rPr>
              <a:t>гидроцилиндры,</a:t>
            </a:r>
            <a:r>
              <a:rPr lang="ru-RU" sz="1700" spc="-60" dirty="0">
                <a:solidFill>
                  <a:schemeClr val="bg1"/>
                </a:solidFill>
                <a:latin typeface="Verdana"/>
                <a:cs typeface="Verdana"/>
              </a:rPr>
              <a:t> </a:t>
            </a:r>
            <a:r>
              <a:rPr lang="ru-RU" sz="1700" spc="-80" dirty="0">
                <a:solidFill>
                  <a:schemeClr val="bg1"/>
                </a:solidFill>
                <a:latin typeface="Verdana"/>
                <a:cs typeface="Verdana"/>
              </a:rPr>
              <a:t>культиваторы,</a:t>
            </a:r>
            <a:r>
              <a:rPr lang="ru-RU" sz="1700" spc="-20" dirty="0">
                <a:solidFill>
                  <a:schemeClr val="bg1"/>
                </a:solidFill>
                <a:latin typeface="Verdana"/>
                <a:cs typeface="Verdana"/>
              </a:rPr>
              <a:t> </a:t>
            </a:r>
            <a:r>
              <a:rPr lang="ru-RU" sz="1700" spc="-50" dirty="0">
                <a:solidFill>
                  <a:schemeClr val="bg1"/>
                </a:solidFill>
                <a:latin typeface="Verdana"/>
                <a:cs typeface="Verdana"/>
              </a:rPr>
              <a:t>плуги.</a:t>
            </a:r>
            <a:endParaRPr lang="ru-RU" sz="1700" dirty="0">
              <a:solidFill>
                <a:schemeClr val="bg1"/>
              </a:solidFill>
              <a:latin typeface="Verdana"/>
              <a:cs typeface="Verdana"/>
            </a:endParaRPr>
          </a:p>
          <a:p>
            <a:endParaRPr lang="ru-RU"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0433" y="3148641"/>
            <a:ext cx="2654776" cy="1546140"/>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34511" y="3148641"/>
            <a:ext cx="2654776" cy="1546140"/>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8589" y="3148641"/>
            <a:ext cx="2654776" cy="1546140"/>
          </a:xfrm>
          <a:prstGeom prst="rect">
            <a:avLst/>
          </a:prstGeom>
        </p:spPr>
      </p:pic>
      <p:sp>
        <p:nvSpPr>
          <p:cNvPr id="9" name="TextBox 8"/>
          <p:cNvSpPr txBox="1"/>
          <p:nvPr/>
        </p:nvSpPr>
        <p:spPr>
          <a:xfrm>
            <a:off x="8076853" y="1341346"/>
            <a:ext cx="4440076" cy="1708160"/>
          </a:xfrm>
          <a:prstGeom prst="rect">
            <a:avLst/>
          </a:prstGeom>
          <a:noFill/>
        </p:spPr>
        <p:txBody>
          <a:bodyPr wrap="square" rtlCol="0">
            <a:spAutoFit/>
          </a:bodyPr>
          <a:lstStyle/>
          <a:p>
            <a:pPr marL="12065" marR="5080" algn="ctr">
              <a:lnSpc>
                <a:spcPct val="100000"/>
              </a:lnSpc>
              <a:spcBef>
                <a:spcPts val="100"/>
              </a:spcBef>
            </a:pPr>
            <a:r>
              <a:rPr lang="ru-RU" sz="1500" b="1" dirty="0">
                <a:solidFill>
                  <a:srgbClr val="FFFFFF"/>
                </a:solidFill>
                <a:latin typeface="Tahoma"/>
                <a:cs typeface="Tahoma"/>
              </a:rPr>
              <a:t>Адрес:</a:t>
            </a:r>
            <a:r>
              <a:rPr lang="ru-RU" sz="1500" b="1" spc="180" dirty="0">
                <a:solidFill>
                  <a:srgbClr val="FFFFFF"/>
                </a:solidFill>
                <a:latin typeface="Tahoma"/>
                <a:cs typeface="Tahoma"/>
              </a:rPr>
              <a:t> </a:t>
            </a:r>
            <a:r>
              <a:rPr lang="ru-RU" sz="1500" dirty="0">
                <a:solidFill>
                  <a:srgbClr val="FFFFFF"/>
                </a:solidFill>
                <a:latin typeface="Verdana"/>
                <a:cs typeface="Verdana"/>
              </a:rPr>
              <a:t>Краснодарский</a:t>
            </a:r>
            <a:r>
              <a:rPr lang="ru-RU" sz="1500" spc="55" dirty="0">
                <a:solidFill>
                  <a:srgbClr val="FFFFFF"/>
                </a:solidFill>
                <a:latin typeface="Verdana"/>
                <a:cs typeface="Verdana"/>
              </a:rPr>
              <a:t> </a:t>
            </a:r>
            <a:r>
              <a:rPr lang="ru-RU" sz="1500" spc="-20" dirty="0">
                <a:solidFill>
                  <a:srgbClr val="FFFFFF"/>
                </a:solidFill>
                <a:latin typeface="Verdana"/>
                <a:cs typeface="Verdana"/>
              </a:rPr>
              <a:t>край, </a:t>
            </a:r>
            <a:r>
              <a:rPr lang="ru-RU" sz="1500" spc="-65" dirty="0" err="1">
                <a:solidFill>
                  <a:srgbClr val="FFFFFF"/>
                </a:solidFill>
                <a:latin typeface="Verdana"/>
                <a:cs typeface="Verdana"/>
              </a:rPr>
              <a:t>Гулькевичский</a:t>
            </a:r>
            <a:r>
              <a:rPr lang="ru-RU" sz="1500" spc="-70" dirty="0">
                <a:solidFill>
                  <a:srgbClr val="FFFFFF"/>
                </a:solidFill>
                <a:latin typeface="Verdana"/>
                <a:cs typeface="Verdana"/>
              </a:rPr>
              <a:t> </a:t>
            </a:r>
            <a:r>
              <a:rPr lang="ru-RU" sz="1500" spc="-10" dirty="0">
                <a:solidFill>
                  <a:srgbClr val="FFFFFF"/>
                </a:solidFill>
                <a:latin typeface="Verdana"/>
                <a:cs typeface="Verdana"/>
              </a:rPr>
              <a:t>район,</a:t>
            </a:r>
            <a:endParaRPr lang="ru-RU" sz="1500" dirty="0">
              <a:latin typeface="Verdana"/>
              <a:cs typeface="Verdana"/>
            </a:endParaRPr>
          </a:p>
          <a:p>
            <a:pPr marL="366395" marR="357505" algn="ctr">
              <a:lnSpc>
                <a:spcPct val="100000"/>
              </a:lnSpc>
              <a:spcBef>
                <a:spcPts val="5"/>
              </a:spcBef>
            </a:pPr>
            <a:r>
              <a:rPr lang="ru-RU" sz="1500" spc="-70" dirty="0">
                <a:solidFill>
                  <a:srgbClr val="FFFFFF"/>
                </a:solidFill>
                <a:latin typeface="Verdana"/>
                <a:cs typeface="Verdana"/>
              </a:rPr>
              <a:t>п.</a:t>
            </a:r>
            <a:r>
              <a:rPr lang="ru-RU" sz="1500" spc="-85" dirty="0">
                <a:solidFill>
                  <a:srgbClr val="FFFFFF"/>
                </a:solidFill>
                <a:latin typeface="Verdana"/>
                <a:cs typeface="Verdana"/>
              </a:rPr>
              <a:t> </a:t>
            </a:r>
            <a:r>
              <a:rPr lang="ru-RU" sz="1500" spc="-10" dirty="0" err="1">
                <a:solidFill>
                  <a:srgbClr val="FFFFFF"/>
                </a:solidFill>
                <a:latin typeface="Verdana"/>
                <a:cs typeface="Verdana"/>
              </a:rPr>
              <a:t>Красносельский</a:t>
            </a:r>
            <a:r>
              <a:rPr lang="ru-RU" sz="1500" spc="-10" dirty="0">
                <a:solidFill>
                  <a:srgbClr val="FFFFFF"/>
                </a:solidFill>
                <a:latin typeface="Verdana"/>
                <a:cs typeface="Verdana"/>
              </a:rPr>
              <a:t>, </a:t>
            </a:r>
            <a:r>
              <a:rPr lang="ru-RU" sz="1500" spc="-80" dirty="0">
                <a:solidFill>
                  <a:srgbClr val="FFFFFF"/>
                </a:solidFill>
                <a:latin typeface="Verdana"/>
                <a:cs typeface="Verdana"/>
              </a:rPr>
              <a:t>ул. </a:t>
            </a:r>
            <a:r>
              <a:rPr lang="ru-RU" sz="1500" spc="-65" dirty="0" smtClean="0">
                <a:solidFill>
                  <a:srgbClr val="FFFFFF"/>
                </a:solidFill>
                <a:latin typeface="Verdana"/>
                <a:cs typeface="Verdana"/>
              </a:rPr>
              <a:t>Школьная,</a:t>
            </a:r>
            <a:r>
              <a:rPr lang="ru-RU" sz="1500" spc="-25" dirty="0" smtClean="0">
                <a:solidFill>
                  <a:srgbClr val="FFFFFF"/>
                </a:solidFill>
                <a:latin typeface="Verdana"/>
                <a:cs typeface="Verdana"/>
              </a:rPr>
              <a:t>1а</a:t>
            </a:r>
            <a:endParaRPr lang="ru-RU" sz="1500" dirty="0">
              <a:latin typeface="Verdana"/>
              <a:cs typeface="Verdana"/>
            </a:endParaRPr>
          </a:p>
          <a:p>
            <a:pPr marL="1905" algn="ctr">
              <a:lnSpc>
                <a:spcPct val="100000"/>
              </a:lnSpc>
            </a:pPr>
            <a:r>
              <a:rPr lang="ru-RU" sz="1500" b="1" spc="-35" dirty="0">
                <a:solidFill>
                  <a:srgbClr val="FFFFFF"/>
                </a:solidFill>
                <a:latin typeface="Tahoma"/>
                <a:cs typeface="Tahoma"/>
              </a:rPr>
              <a:t>Телефон:</a:t>
            </a:r>
            <a:r>
              <a:rPr lang="ru-RU" sz="1500" b="1" spc="35" dirty="0">
                <a:solidFill>
                  <a:srgbClr val="FFFFFF"/>
                </a:solidFill>
                <a:latin typeface="Tahoma"/>
                <a:cs typeface="Tahoma"/>
              </a:rPr>
              <a:t> </a:t>
            </a:r>
            <a:r>
              <a:rPr lang="ru-RU" sz="1500" spc="-165" dirty="0">
                <a:solidFill>
                  <a:srgbClr val="FFFFFF"/>
                </a:solidFill>
                <a:latin typeface="Verdana"/>
                <a:cs typeface="Verdana"/>
              </a:rPr>
              <a:t>+7</a:t>
            </a:r>
            <a:r>
              <a:rPr lang="ru-RU" sz="1500" spc="-45" dirty="0">
                <a:solidFill>
                  <a:srgbClr val="FFFFFF"/>
                </a:solidFill>
                <a:latin typeface="Verdana"/>
                <a:cs typeface="Verdana"/>
              </a:rPr>
              <a:t> </a:t>
            </a:r>
            <a:r>
              <a:rPr lang="ru-RU" sz="1500" spc="-110" dirty="0">
                <a:solidFill>
                  <a:srgbClr val="FFFFFF"/>
                </a:solidFill>
                <a:latin typeface="Verdana"/>
                <a:cs typeface="Verdana"/>
              </a:rPr>
              <a:t>(861-</a:t>
            </a:r>
            <a:r>
              <a:rPr lang="ru-RU" sz="1500" spc="-95" dirty="0">
                <a:solidFill>
                  <a:srgbClr val="FFFFFF"/>
                </a:solidFill>
                <a:latin typeface="Verdana"/>
                <a:cs typeface="Verdana"/>
              </a:rPr>
              <a:t>60)</a:t>
            </a:r>
            <a:r>
              <a:rPr lang="ru-RU" sz="1500" spc="-120" dirty="0">
                <a:solidFill>
                  <a:srgbClr val="FFFFFF"/>
                </a:solidFill>
                <a:latin typeface="Verdana"/>
                <a:cs typeface="Verdana"/>
              </a:rPr>
              <a:t> 3-</a:t>
            </a:r>
            <a:r>
              <a:rPr lang="ru-RU" sz="1500" spc="-110" dirty="0">
                <a:solidFill>
                  <a:srgbClr val="FFFFFF"/>
                </a:solidFill>
                <a:latin typeface="Verdana"/>
                <a:cs typeface="Verdana"/>
              </a:rPr>
              <a:t>08-</a:t>
            </a:r>
            <a:r>
              <a:rPr lang="ru-RU" sz="1500" spc="-25" dirty="0">
                <a:solidFill>
                  <a:srgbClr val="FFFFFF"/>
                </a:solidFill>
                <a:latin typeface="Verdana"/>
                <a:cs typeface="Verdana"/>
              </a:rPr>
              <a:t>95;</a:t>
            </a:r>
            <a:endParaRPr lang="ru-RU" sz="1500" dirty="0">
              <a:latin typeface="Verdana"/>
              <a:cs typeface="Verdana"/>
            </a:endParaRPr>
          </a:p>
          <a:p>
            <a:pPr algn="ctr">
              <a:lnSpc>
                <a:spcPct val="100000"/>
              </a:lnSpc>
            </a:pPr>
            <a:r>
              <a:rPr lang="ru-RU" sz="1500" b="1" dirty="0">
                <a:solidFill>
                  <a:srgbClr val="FFFFFF"/>
                </a:solidFill>
                <a:latin typeface="Tahoma"/>
                <a:cs typeface="Tahoma"/>
              </a:rPr>
              <a:t>Сайт:</a:t>
            </a:r>
            <a:r>
              <a:rPr lang="ru-RU" sz="1500" b="1" spc="5" dirty="0">
                <a:solidFill>
                  <a:srgbClr val="FFFFFF"/>
                </a:solidFill>
                <a:latin typeface="Tahoma"/>
                <a:cs typeface="Tahoma"/>
              </a:rPr>
              <a:t> https://pat-agro.ru/</a:t>
            </a:r>
            <a:endParaRPr lang="ru-RU" sz="1500" dirty="0">
              <a:latin typeface="Verdana"/>
              <a:cs typeface="Verdana"/>
            </a:endParaRPr>
          </a:p>
          <a:p>
            <a:pPr algn="ctr">
              <a:lnSpc>
                <a:spcPct val="100000"/>
              </a:lnSpc>
            </a:pPr>
            <a:r>
              <a:rPr lang="ru-RU" sz="1500" b="1" dirty="0">
                <a:solidFill>
                  <a:srgbClr val="FFFFFF"/>
                </a:solidFill>
                <a:latin typeface="Tahoma"/>
                <a:cs typeface="Tahoma"/>
              </a:rPr>
              <a:t>e-</a:t>
            </a:r>
            <a:r>
              <a:rPr lang="ru-RU" sz="1500" b="1" spc="-30" dirty="0" err="1">
                <a:solidFill>
                  <a:srgbClr val="FFFFFF"/>
                </a:solidFill>
                <a:latin typeface="Tahoma"/>
                <a:cs typeface="Tahoma"/>
              </a:rPr>
              <a:t>mail</a:t>
            </a:r>
            <a:r>
              <a:rPr lang="ru-RU" sz="1500" b="1" spc="-30" dirty="0">
                <a:solidFill>
                  <a:srgbClr val="FFFFFF"/>
                </a:solidFill>
                <a:latin typeface="Tahoma"/>
                <a:cs typeface="Tahoma"/>
              </a:rPr>
              <a:t>:</a:t>
            </a:r>
            <a:r>
              <a:rPr lang="ru-RU" sz="1500" b="1" spc="-35" dirty="0">
                <a:solidFill>
                  <a:srgbClr val="FFFFFF"/>
                </a:solidFill>
                <a:latin typeface="Tahoma"/>
                <a:cs typeface="Tahoma"/>
              </a:rPr>
              <a:t> </a:t>
            </a:r>
            <a:r>
              <a:rPr lang="ru-RU" sz="1500" spc="-10" dirty="0">
                <a:solidFill>
                  <a:srgbClr val="FFFFFF"/>
                </a:solidFill>
                <a:latin typeface="Verdana"/>
                <a:cs typeface="Verdana"/>
                <a:hlinkClick r:id="rId6"/>
              </a:rPr>
              <a:t>info@patagro.ru</a:t>
            </a:r>
            <a:endParaRPr lang="ru-RU" sz="1500" dirty="0">
              <a:latin typeface="Verdana"/>
              <a:cs typeface="Verdana"/>
            </a:endParaRPr>
          </a:p>
          <a:p>
            <a:endParaRPr lang="ru-RU" sz="1500" dirty="0"/>
          </a:p>
        </p:txBody>
      </p:sp>
    </p:spTree>
    <p:extLst>
      <p:ext uri="{BB962C8B-B14F-4D97-AF65-F5344CB8AC3E}">
        <p14:creationId xmlns:p14="http://schemas.microsoft.com/office/powerpoint/2010/main" val="17849681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8106" y="3429000"/>
            <a:ext cx="6213894" cy="3429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429000"/>
            <a:ext cx="5978106" cy="3429000"/>
          </a:xfrm>
          <a:prstGeom prst="rect">
            <a:avLst/>
          </a:prstGeom>
        </p:spPr>
      </p:pic>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978106" cy="3429000"/>
          </a:xfrm>
          <a:prstGeom prst="rect">
            <a:avLst/>
          </a:prstGeom>
        </p:spPr>
      </p:pic>
      <p:pic>
        <p:nvPicPr>
          <p:cNvPr id="3" name="Рисунок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78106" y="0"/>
            <a:ext cx="6213894" cy="3429000"/>
          </a:xfrm>
          <a:prstGeom prst="rect">
            <a:avLst/>
          </a:prstGeom>
        </p:spPr>
      </p:pic>
      <p:sp>
        <p:nvSpPr>
          <p:cNvPr id="6" name="TextBox 5"/>
          <p:cNvSpPr txBox="1"/>
          <p:nvPr/>
        </p:nvSpPr>
        <p:spPr>
          <a:xfrm>
            <a:off x="2437544" y="2902529"/>
            <a:ext cx="7229864" cy="707886"/>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ru-RU" sz="2000" b="1" spc="-50" dirty="0">
                <a:solidFill>
                  <a:schemeClr val="bg1"/>
                </a:solidFill>
                <a:latin typeface="Verdana"/>
                <a:cs typeface="Verdana"/>
              </a:rPr>
              <a:t>Пищевая</a:t>
            </a:r>
            <a:r>
              <a:rPr lang="ru-RU" sz="2000" b="1" spc="-45" dirty="0">
                <a:solidFill>
                  <a:schemeClr val="bg1"/>
                </a:solidFill>
                <a:latin typeface="Verdana"/>
                <a:cs typeface="Verdana"/>
              </a:rPr>
              <a:t> </a:t>
            </a:r>
            <a:r>
              <a:rPr lang="ru-RU" sz="2000" b="1" dirty="0">
                <a:solidFill>
                  <a:schemeClr val="bg1"/>
                </a:solidFill>
                <a:latin typeface="Verdana"/>
                <a:cs typeface="Verdana"/>
              </a:rPr>
              <a:t>перерабатывающая</a:t>
            </a:r>
            <a:r>
              <a:rPr lang="ru-RU" sz="2000" b="1" spc="-40" dirty="0">
                <a:solidFill>
                  <a:schemeClr val="bg1"/>
                </a:solidFill>
                <a:latin typeface="Verdana"/>
                <a:cs typeface="Verdana"/>
              </a:rPr>
              <a:t> </a:t>
            </a:r>
            <a:r>
              <a:rPr lang="ru-RU" sz="2000" b="1" spc="-10" dirty="0">
                <a:solidFill>
                  <a:schemeClr val="bg1"/>
                </a:solidFill>
                <a:latin typeface="Verdana"/>
                <a:cs typeface="Verdana"/>
              </a:rPr>
              <a:t>промышленность</a:t>
            </a:r>
            <a:endParaRPr lang="ru-RU" sz="2000" b="1" dirty="0">
              <a:solidFill>
                <a:schemeClr val="bg1"/>
              </a:solidFill>
              <a:latin typeface="Verdana"/>
              <a:cs typeface="Verdana"/>
            </a:endParaRPr>
          </a:p>
          <a:p>
            <a:endParaRPr lang="ru-RU" sz="2000" b="1" dirty="0"/>
          </a:p>
        </p:txBody>
      </p:sp>
    </p:spTree>
    <p:extLst>
      <p:ext uri="{BB962C8B-B14F-4D97-AF65-F5344CB8AC3E}">
        <p14:creationId xmlns:p14="http://schemas.microsoft.com/office/powerpoint/2010/main" val="26941754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56007" y="267420"/>
            <a:ext cx="4418838" cy="523220"/>
          </a:xfrm>
          <a:prstGeom prst="rect">
            <a:avLst/>
          </a:prstGeom>
          <a:noFill/>
        </p:spPr>
        <p:txBody>
          <a:bodyPr wrap="none" rtlCol="0">
            <a:spAutoFit/>
          </a:bodyPr>
          <a:lstStyle/>
          <a:p>
            <a:r>
              <a:rPr lang="ru-RU" sz="2800" b="1" spc="120" dirty="0">
                <a:latin typeface="Verdana" panose="020B0604030504040204" pitchFamily="34" charset="0"/>
                <a:ea typeface="Verdana" panose="020B0604030504040204" pitchFamily="34" charset="0"/>
              </a:rPr>
              <a:t>ООО</a:t>
            </a:r>
            <a:r>
              <a:rPr lang="ru-RU" sz="2800" b="1" spc="50" dirty="0">
                <a:latin typeface="Verdana" panose="020B0604030504040204" pitchFamily="34" charset="0"/>
                <a:ea typeface="Verdana" panose="020B0604030504040204" pitchFamily="34" charset="0"/>
              </a:rPr>
              <a:t> </a:t>
            </a:r>
            <a:r>
              <a:rPr lang="ru-RU" sz="2800" b="1" spc="-110" dirty="0">
                <a:latin typeface="Verdana" panose="020B0604030504040204" pitchFamily="34" charset="0"/>
                <a:ea typeface="Verdana" panose="020B0604030504040204" pitchFamily="34" charset="0"/>
              </a:rPr>
              <a:t>«Гирей-</a:t>
            </a:r>
            <a:r>
              <a:rPr lang="ru-RU" sz="2800" b="1" spc="-10" dirty="0">
                <a:latin typeface="Verdana" panose="020B0604030504040204" pitchFamily="34" charset="0"/>
                <a:ea typeface="Verdana" panose="020B0604030504040204" pitchFamily="34" charset="0"/>
              </a:rPr>
              <a:t>Сахар»</a:t>
            </a:r>
            <a:endParaRPr lang="ru-RU" sz="2800" b="1" dirty="0">
              <a:latin typeface="Verdana" panose="020B0604030504040204" pitchFamily="34" charset="0"/>
              <a:ea typeface="Verdana" panose="020B0604030504040204" pitchFamily="34" charset="0"/>
            </a:endParaRPr>
          </a:p>
        </p:txBody>
      </p:sp>
      <p:sp>
        <p:nvSpPr>
          <p:cNvPr id="3" name="TextBox 2"/>
          <p:cNvSpPr txBox="1"/>
          <p:nvPr/>
        </p:nvSpPr>
        <p:spPr>
          <a:xfrm>
            <a:off x="0" y="1219312"/>
            <a:ext cx="4681794" cy="553997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372110" algn="ctr">
              <a:lnSpc>
                <a:spcPct val="100000"/>
              </a:lnSpc>
              <a:spcBef>
                <a:spcPts val="495"/>
              </a:spcBef>
            </a:pPr>
            <a:r>
              <a:rPr lang="ru-RU" sz="1600" dirty="0">
                <a:latin typeface="Verdana"/>
                <a:cs typeface="Verdana"/>
              </a:rPr>
              <a:t>Сахарный</a:t>
            </a:r>
            <a:r>
              <a:rPr lang="ru-RU" sz="1600" spc="-95" dirty="0">
                <a:latin typeface="Verdana"/>
                <a:cs typeface="Verdana"/>
              </a:rPr>
              <a:t> </a:t>
            </a:r>
            <a:r>
              <a:rPr lang="ru-RU" sz="1600" spc="-35" dirty="0">
                <a:latin typeface="Verdana"/>
                <a:cs typeface="Verdana"/>
              </a:rPr>
              <a:t>завод</a:t>
            </a:r>
            <a:r>
              <a:rPr lang="ru-RU" sz="1600" spc="-55" dirty="0">
                <a:latin typeface="Verdana"/>
                <a:cs typeface="Verdana"/>
              </a:rPr>
              <a:t> </a:t>
            </a:r>
            <a:r>
              <a:rPr lang="ru-RU" sz="1600" spc="-165" dirty="0">
                <a:latin typeface="Verdana"/>
                <a:cs typeface="Verdana"/>
              </a:rPr>
              <a:t>в</a:t>
            </a:r>
            <a:r>
              <a:rPr lang="ru-RU" sz="1600" spc="-55" dirty="0">
                <a:latin typeface="Verdana"/>
                <a:cs typeface="Verdana"/>
              </a:rPr>
              <a:t> </a:t>
            </a:r>
            <a:r>
              <a:rPr lang="ru-RU" sz="1600" spc="-85" dirty="0">
                <a:latin typeface="Verdana"/>
                <a:cs typeface="Verdana"/>
              </a:rPr>
              <a:t>п.</a:t>
            </a:r>
            <a:r>
              <a:rPr lang="ru-RU" sz="1600" spc="-70" dirty="0">
                <a:latin typeface="Verdana"/>
                <a:cs typeface="Verdana"/>
              </a:rPr>
              <a:t> </a:t>
            </a:r>
            <a:r>
              <a:rPr lang="ru-RU" sz="1600" spc="-10" dirty="0">
                <a:latin typeface="Verdana"/>
                <a:cs typeface="Verdana"/>
              </a:rPr>
              <a:t>Гирей</a:t>
            </a:r>
            <a:r>
              <a:rPr lang="ru-RU" sz="1600" spc="-114" dirty="0">
                <a:latin typeface="Verdana"/>
                <a:cs typeface="Verdana"/>
              </a:rPr>
              <a:t> </a:t>
            </a:r>
            <a:r>
              <a:rPr lang="ru-RU" sz="1600" spc="-10" dirty="0" err="1">
                <a:latin typeface="Verdana"/>
                <a:cs typeface="Verdana"/>
              </a:rPr>
              <a:t>Гулькевичского</a:t>
            </a:r>
            <a:endParaRPr lang="ru-RU" sz="1600" dirty="0">
              <a:latin typeface="Verdana"/>
              <a:cs typeface="Verdana"/>
            </a:endParaRPr>
          </a:p>
          <a:p>
            <a:pPr marL="204470" marR="201930" indent="91440" algn="ctr">
              <a:lnSpc>
                <a:spcPct val="100000"/>
              </a:lnSpc>
              <a:spcBef>
                <a:spcPts val="5"/>
              </a:spcBef>
            </a:pPr>
            <a:r>
              <a:rPr lang="ru-RU" sz="1600" dirty="0">
                <a:latin typeface="Verdana"/>
                <a:cs typeface="Verdana"/>
              </a:rPr>
              <a:t>района</a:t>
            </a:r>
            <a:r>
              <a:rPr lang="ru-RU" sz="1600" spc="15" dirty="0">
                <a:latin typeface="Verdana"/>
                <a:cs typeface="Verdana"/>
              </a:rPr>
              <a:t> </a:t>
            </a:r>
            <a:r>
              <a:rPr lang="ru-RU" sz="1600" spc="-105" dirty="0">
                <a:latin typeface="Verdana"/>
                <a:cs typeface="Verdana"/>
              </a:rPr>
              <a:t>является</a:t>
            </a:r>
            <a:r>
              <a:rPr lang="ru-RU" sz="1600" spc="45" dirty="0">
                <a:latin typeface="Verdana"/>
                <a:cs typeface="Verdana"/>
              </a:rPr>
              <a:t> </a:t>
            </a:r>
            <a:r>
              <a:rPr lang="ru-RU" sz="1600" spc="100" dirty="0">
                <a:latin typeface="Verdana"/>
                <a:cs typeface="Verdana"/>
              </a:rPr>
              <a:t>самым</a:t>
            </a:r>
            <a:r>
              <a:rPr lang="ru-RU" sz="1600" spc="20" dirty="0">
                <a:latin typeface="Verdana"/>
                <a:cs typeface="Verdana"/>
              </a:rPr>
              <a:t> </a:t>
            </a:r>
            <a:r>
              <a:rPr lang="ru-RU" sz="1600" dirty="0">
                <a:latin typeface="Verdana"/>
                <a:cs typeface="Verdana"/>
              </a:rPr>
              <a:t>старым</a:t>
            </a:r>
            <a:r>
              <a:rPr lang="ru-RU" sz="1600" spc="20" dirty="0">
                <a:latin typeface="Verdana"/>
                <a:cs typeface="Verdana"/>
              </a:rPr>
              <a:t> </a:t>
            </a:r>
            <a:r>
              <a:rPr lang="ru-RU" sz="1600" spc="-10" dirty="0">
                <a:latin typeface="Verdana"/>
                <a:cs typeface="Verdana"/>
              </a:rPr>
              <a:t>сахарным предприятием</a:t>
            </a:r>
            <a:r>
              <a:rPr lang="ru-RU" sz="1600" spc="-105" dirty="0">
                <a:latin typeface="Verdana"/>
                <a:cs typeface="Verdana"/>
              </a:rPr>
              <a:t> </a:t>
            </a:r>
            <a:r>
              <a:rPr lang="ru-RU" sz="1600" spc="-160" dirty="0">
                <a:latin typeface="Verdana"/>
                <a:cs typeface="Verdana"/>
              </a:rPr>
              <a:t>в</a:t>
            </a:r>
            <a:r>
              <a:rPr lang="ru-RU" sz="1600" spc="-65" dirty="0">
                <a:latin typeface="Verdana"/>
                <a:cs typeface="Verdana"/>
              </a:rPr>
              <a:t> </a:t>
            </a:r>
            <a:r>
              <a:rPr lang="ru-RU" sz="1600" dirty="0">
                <a:latin typeface="Verdana"/>
                <a:cs typeface="Verdana"/>
              </a:rPr>
              <a:t>крае,</a:t>
            </a:r>
            <a:r>
              <a:rPr lang="ru-RU" sz="1600" spc="-45" dirty="0">
                <a:latin typeface="Verdana"/>
                <a:cs typeface="Verdana"/>
              </a:rPr>
              <a:t> </a:t>
            </a:r>
            <a:r>
              <a:rPr lang="ru-RU" sz="1600" dirty="0">
                <a:latin typeface="Verdana"/>
                <a:cs typeface="Verdana"/>
              </a:rPr>
              <a:t>он</a:t>
            </a:r>
            <a:r>
              <a:rPr lang="ru-RU" sz="1600" spc="-50" dirty="0">
                <a:latin typeface="Verdana"/>
                <a:cs typeface="Verdana"/>
              </a:rPr>
              <a:t> </a:t>
            </a:r>
            <a:r>
              <a:rPr lang="ru-RU" sz="1600" spc="-70" dirty="0">
                <a:latin typeface="Verdana"/>
                <a:cs typeface="Verdana"/>
              </a:rPr>
              <a:t>был</a:t>
            </a:r>
            <a:r>
              <a:rPr lang="ru-RU" sz="1600" spc="-65" dirty="0">
                <a:latin typeface="Verdana"/>
                <a:cs typeface="Verdana"/>
              </a:rPr>
              <a:t> </a:t>
            </a:r>
            <a:r>
              <a:rPr lang="ru-RU" sz="1600" dirty="0">
                <a:latin typeface="Verdana"/>
                <a:cs typeface="Verdana"/>
              </a:rPr>
              <a:t>построен</a:t>
            </a:r>
            <a:r>
              <a:rPr lang="ru-RU" sz="1600" spc="-75" dirty="0">
                <a:latin typeface="Verdana"/>
                <a:cs typeface="Verdana"/>
              </a:rPr>
              <a:t> </a:t>
            </a:r>
            <a:r>
              <a:rPr lang="ru-RU" sz="1600" spc="-160" dirty="0">
                <a:latin typeface="Verdana"/>
                <a:cs typeface="Verdana"/>
              </a:rPr>
              <a:t>в</a:t>
            </a:r>
            <a:r>
              <a:rPr lang="ru-RU" sz="1600" spc="-65" dirty="0">
                <a:latin typeface="Verdana"/>
                <a:cs typeface="Verdana"/>
              </a:rPr>
              <a:t> </a:t>
            </a:r>
            <a:r>
              <a:rPr lang="ru-RU" sz="1600" spc="-70" dirty="0">
                <a:latin typeface="Verdana"/>
                <a:cs typeface="Verdana"/>
              </a:rPr>
              <a:t>1913</a:t>
            </a:r>
            <a:endParaRPr lang="ru-RU" sz="1600" dirty="0">
              <a:latin typeface="Verdana"/>
              <a:cs typeface="Verdana"/>
            </a:endParaRPr>
          </a:p>
          <a:p>
            <a:pPr algn="ctr">
              <a:lnSpc>
                <a:spcPct val="100000"/>
              </a:lnSpc>
            </a:pPr>
            <a:r>
              <a:rPr lang="ru-RU" sz="1600" spc="-60" dirty="0">
                <a:latin typeface="Verdana"/>
                <a:cs typeface="Verdana"/>
              </a:rPr>
              <a:t>году, </a:t>
            </a:r>
            <a:r>
              <a:rPr lang="ru-RU" sz="1600" spc="-160" dirty="0">
                <a:latin typeface="Verdana"/>
                <a:cs typeface="Verdana"/>
              </a:rPr>
              <a:t>в</a:t>
            </a:r>
            <a:r>
              <a:rPr lang="ru-RU" sz="1600" spc="-70" dirty="0">
                <a:latin typeface="Verdana"/>
                <a:cs typeface="Verdana"/>
              </a:rPr>
              <a:t> </a:t>
            </a:r>
            <a:r>
              <a:rPr lang="ru-RU" sz="1600" spc="-105" dirty="0">
                <a:latin typeface="Verdana"/>
                <a:cs typeface="Verdana"/>
              </a:rPr>
              <a:t>2013</a:t>
            </a:r>
            <a:r>
              <a:rPr lang="ru-RU" sz="1600" spc="-85" dirty="0">
                <a:latin typeface="Verdana"/>
                <a:cs typeface="Verdana"/>
              </a:rPr>
              <a:t> </a:t>
            </a:r>
            <a:r>
              <a:rPr lang="ru-RU" sz="1600" spc="-45" dirty="0">
                <a:latin typeface="Verdana"/>
                <a:cs typeface="Verdana"/>
              </a:rPr>
              <a:t>году</a:t>
            </a:r>
            <a:r>
              <a:rPr lang="ru-RU" sz="1600" spc="-60" dirty="0">
                <a:latin typeface="Verdana"/>
                <a:cs typeface="Verdana"/>
              </a:rPr>
              <a:t> </a:t>
            </a:r>
            <a:r>
              <a:rPr lang="ru-RU" sz="1600" spc="-70" dirty="0">
                <a:latin typeface="Verdana"/>
                <a:cs typeface="Verdana"/>
              </a:rPr>
              <a:t>был</a:t>
            </a:r>
            <a:r>
              <a:rPr lang="ru-RU" sz="1600" spc="-80" dirty="0">
                <a:latin typeface="Verdana"/>
                <a:cs typeface="Verdana"/>
              </a:rPr>
              <a:t> </a:t>
            </a:r>
            <a:r>
              <a:rPr lang="ru-RU" sz="1600" spc="-10" dirty="0">
                <a:latin typeface="Verdana"/>
                <a:cs typeface="Verdana"/>
              </a:rPr>
              <a:t>зарегистрирован</a:t>
            </a:r>
            <a:r>
              <a:rPr lang="ru-RU" sz="1600" spc="-65" dirty="0">
                <a:latin typeface="Verdana"/>
                <a:cs typeface="Verdana"/>
              </a:rPr>
              <a:t> </a:t>
            </a:r>
            <a:r>
              <a:rPr lang="ru-RU" sz="1600" spc="-55" dirty="0">
                <a:latin typeface="Verdana"/>
                <a:cs typeface="Verdana"/>
              </a:rPr>
              <a:t>как</a:t>
            </a:r>
            <a:r>
              <a:rPr lang="ru-RU" sz="1600" spc="-40" dirty="0">
                <a:latin typeface="Verdana"/>
                <a:cs typeface="Verdana"/>
              </a:rPr>
              <a:t> </a:t>
            </a:r>
            <a:r>
              <a:rPr lang="ru-RU" sz="1600" spc="35" dirty="0">
                <a:latin typeface="Verdana"/>
                <a:cs typeface="Verdana"/>
              </a:rPr>
              <a:t>ОАО</a:t>
            </a:r>
            <a:endParaRPr lang="ru-RU" sz="1600" dirty="0">
              <a:latin typeface="Verdana"/>
              <a:cs typeface="Verdana"/>
            </a:endParaRPr>
          </a:p>
          <a:p>
            <a:pPr marL="130810" marR="132080" indent="11430" algn="ctr">
              <a:lnSpc>
                <a:spcPct val="100000"/>
              </a:lnSpc>
            </a:pPr>
            <a:r>
              <a:rPr lang="ru-RU" sz="1600" spc="-75" dirty="0">
                <a:latin typeface="Verdana"/>
                <a:cs typeface="Verdana"/>
              </a:rPr>
              <a:t>«Гирей-</a:t>
            </a:r>
            <a:r>
              <a:rPr lang="ru-RU" sz="1600" spc="-25" dirty="0">
                <a:latin typeface="Verdana"/>
                <a:cs typeface="Verdana"/>
              </a:rPr>
              <a:t>сахар».</a:t>
            </a:r>
            <a:r>
              <a:rPr lang="ru-RU" sz="1600" spc="-60" dirty="0">
                <a:latin typeface="Verdana"/>
                <a:cs typeface="Verdana"/>
              </a:rPr>
              <a:t> </a:t>
            </a:r>
            <a:r>
              <a:rPr lang="ru-RU" sz="1600" spc="55" dirty="0">
                <a:latin typeface="Verdana"/>
                <a:cs typeface="Verdana"/>
              </a:rPr>
              <a:t>ОАО</a:t>
            </a:r>
            <a:r>
              <a:rPr lang="ru-RU" sz="1600" spc="-20" dirty="0">
                <a:latin typeface="Verdana"/>
                <a:cs typeface="Verdana"/>
              </a:rPr>
              <a:t> </a:t>
            </a:r>
            <a:r>
              <a:rPr lang="ru-RU" sz="1600" spc="-60" dirty="0">
                <a:latin typeface="Verdana"/>
                <a:cs typeface="Verdana"/>
              </a:rPr>
              <a:t>«Гирей</a:t>
            </a:r>
            <a:r>
              <a:rPr lang="ru-RU" sz="1600" spc="-80" dirty="0">
                <a:latin typeface="Verdana"/>
                <a:cs typeface="Verdana"/>
              </a:rPr>
              <a:t> </a:t>
            </a:r>
            <a:r>
              <a:rPr lang="ru-RU" sz="1600" dirty="0">
                <a:latin typeface="Verdana"/>
                <a:cs typeface="Verdana"/>
              </a:rPr>
              <a:t>Сахар»</a:t>
            </a:r>
            <a:r>
              <a:rPr lang="ru-RU" sz="1600" spc="-40" dirty="0">
                <a:latin typeface="Verdana"/>
                <a:cs typeface="Verdana"/>
              </a:rPr>
              <a:t> </a:t>
            </a:r>
            <a:r>
              <a:rPr lang="ru-RU" sz="1600" spc="-10" dirty="0">
                <a:latin typeface="Verdana"/>
                <a:cs typeface="Verdana"/>
              </a:rPr>
              <a:t>является </a:t>
            </a:r>
            <a:r>
              <a:rPr lang="ru-RU" sz="1600" dirty="0">
                <a:latin typeface="Verdana"/>
                <a:cs typeface="Verdana"/>
              </a:rPr>
              <a:t>одним</a:t>
            </a:r>
            <a:r>
              <a:rPr lang="ru-RU" sz="1600" spc="-25" dirty="0">
                <a:latin typeface="Verdana"/>
                <a:cs typeface="Verdana"/>
              </a:rPr>
              <a:t> </a:t>
            </a:r>
            <a:r>
              <a:rPr lang="ru-RU" sz="1600" spc="-75" dirty="0">
                <a:latin typeface="Verdana"/>
                <a:cs typeface="Verdana"/>
              </a:rPr>
              <a:t>из</a:t>
            </a:r>
            <a:r>
              <a:rPr lang="ru-RU" sz="1600" dirty="0">
                <a:latin typeface="Verdana"/>
                <a:cs typeface="Verdana"/>
              </a:rPr>
              <a:t> </a:t>
            </a:r>
            <a:r>
              <a:rPr lang="ru-RU" sz="1600" spc="-35" dirty="0">
                <a:latin typeface="Verdana"/>
                <a:cs typeface="Verdana"/>
              </a:rPr>
              <a:t>крупнейших</a:t>
            </a:r>
            <a:r>
              <a:rPr lang="ru-RU" sz="1600" spc="-55" dirty="0">
                <a:latin typeface="Verdana"/>
                <a:cs typeface="Verdana"/>
              </a:rPr>
              <a:t> </a:t>
            </a:r>
            <a:r>
              <a:rPr lang="ru-RU" sz="1600" spc="-40" dirty="0">
                <a:latin typeface="Verdana"/>
                <a:cs typeface="Verdana"/>
              </a:rPr>
              <a:t>предприятий</a:t>
            </a:r>
            <a:r>
              <a:rPr lang="ru-RU" sz="1600" spc="-20" dirty="0">
                <a:latin typeface="Verdana"/>
                <a:cs typeface="Verdana"/>
              </a:rPr>
              <a:t> </a:t>
            </a:r>
            <a:r>
              <a:rPr lang="ru-RU" sz="1600" spc="-160" dirty="0">
                <a:latin typeface="Verdana"/>
                <a:cs typeface="Verdana"/>
              </a:rPr>
              <a:t>в</a:t>
            </a:r>
            <a:r>
              <a:rPr lang="ru-RU" sz="1600" spc="-10" dirty="0">
                <a:latin typeface="Verdana"/>
                <a:cs typeface="Verdana"/>
              </a:rPr>
              <a:t> </a:t>
            </a:r>
            <a:r>
              <a:rPr lang="ru-RU" sz="1600" dirty="0">
                <a:latin typeface="Verdana"/>
                <a:cs typeface="Verdana"/>
              </a:rPr>
              <a:t>России</a:t>
            </a:r>
            <a:r>
              <a:rPr lang="ru-RU" sz="1600" spc="5" dirty="0">
                <a:latin typeface="Verdana"/>
                <a:cs typeface="Verdana"/>
              </a:rPr>
              <a:t> </a:t>
            </a:r>
            <a:r>
              <a:rPr lang="ru-RU" sz="1600" spc="-25" dirty="0">
                <a:latin typeface="Verdana"/>
                <a:cs typeface="Verdana"/>
              </a:rPr>
              <a:t>по </a:t>
            </a:r>
            <a:r>
              <a:rPr lang="ru-RU" sz="1600" spc="-45" dirty="0">
                <a:latin typeface="Verdana"/>
                <a:cs typeface="Verdana"/>
              </a:rPr>
              <a:t>производству</a:t>
            </a:r>
            <a:r>
              <a:rPr lang="ru-RU" sz="1600" dirty="0">
                <a:latin typeface="Verdana"/>
                <a:cs typeface="Verdana"/>
              </a:rPr>
              <a:t> сахарного</a:t>
            </a:r>
            <a:r>
              <a:rPr lang="ru-RU" sz="1600" spc="-30" dirty="0">
                <a:latin typeface="Verdana"/>
                <a:cs typeface="Verdana"/>
              </a:rPr>
              <a:t> </a:t>
            </a:r>
            <a:r>
              <a:rPr lang="ru-RU" sz="1600" dirty="0">
                <a:latin typeface="Verdana"/>
                <a:cs typeface="Verdana"/>
              </a:rPr>
              <a:t>песка.</a:t>
            </a:r>
            <a:r>
              <a:rPr lang="ru-RU" sz="1600" spc="-25" dirty="0">
                <a:latin typeface="Verdana"/>
                <a:cs typeface="Verdana"/>
              </a:rPr>
              <a:t> </a:t>
            </a:r>
            <a:r>
              <a:rPr lang="ru-RU" sz="1600" spc="-40" dirty="0">
                <a:latin typeface="Verdana"/>
                <a:cs typeface="Verdana"/>
              </a:rPr>
              <a:t>Качество</a:t>
            </a:r>
            <a:r>
              <a:rPr lang="ru-RU" sz="1600" spc="-25" dirty="0">
                <a:latin typeface="Verdana"/>
                <a:cs typeface="Verdana"/>
              </a:rPr>
              <a:t> </a:t>
            </a:r>
            <a:r>
              <a:rPr lang="ru-RU" sz="1600" spc="-50" dirty="0">
                <a:latin typeface="Verdana"/>
                <a:cs typeface="Verdana"/>
              </a:rPr>
              <a:t>и</a:t>
            </a:r>
            <a:endParaRPr lang="ru-RU" sz="1600" dirty="0">
              <a:latin typeface="Verdana"/>
              <a:cs typeface="Verdana"/>
            </a:endParaRPr>
          </a:p>
          <a:p>
            <a:pPr marL="103505" marR="100965" indent="1270" algn="ctr">
              <a:lnSpc>
                <a:spcPct val="100000"/>
              </a:lnSpc>
            </a:pPr>
            <a:r>
              <a:rPr lang="ru-RU" sz="1600" dirty="0">
                <a:latin typeface="Verdana"/>
                <a:cs typeface="Verdana"/>
              </a:rPr>
              <a:t>объёмы</a:t>
            </a:r>
            <a:r>
              <a:rPr lang="ru-RU" sz="1600" spc="-45" dirty="0">
                <a:latin typeface="Verdana"/>
                <a:cs typeface="Verdana"/>
              </a:rPr>
              <a:t> </a:t>
            </a:r>
            <a:r>
              <a:rPr lang="ru-RU" sz="1600" spc="-10" dirty="0">
                <a:latin typeface="Verdana"/>
                <a:cs typeface="Verdana"/>
              </a:rPr>
              <a:t>производимого</a:t>
            </a:r>
            <a:r>
              <a:rPr lang="ru-RU" sz="1600" spc="-45" dirty="0">
                <a:latin typeface="Verdana"/>
                <a:cs typeface="Verdana"/>
              </a:rPr>
              <a:t> </a:t>
            </a:r>
            <a:r>
              <a:rPr lang="ru-RU" sz="1600" spc="50" dirty="0">
                <a:latin typeface="Verdana"/>
                <a:cs typeface="Verdana"/>
              </a:rPr>
              <a:t>сахара</a:t>
            </a:r>
            <a:r>
              <a:rPr lang="ru-RU" sz="1600" spc="5" dirty="0">
                <a:latin typeface="Verdana"/>
                <a:cs typeface="Verdana"/>
              </a:rPr>
              <a:t> </a:t>
            </a:r>
            <a:r>
              <a:rPr lang="ru-RU" sz="1600" spc="-10" dirty="0">
                <a:latin typeface="Verdana"/>
                <a:cs typeface="Verdana"/>
              </a:rPr>
              <a:t>позволяют </a:t>
            </a:r>
            <a:r>
              <a:rPr lang="ru-RU" sz="1600" spc="-50" dirty="0">
                <a:latin typeface="Verdana"/>
                <a:cs typeface="Verdana"/>
              </a:rPr>
              <a:t>заводу</a:t>
            </a:r>
            <a:r>
              <a:rPr lang="ru-RU" sz="1600" spc="-10" dirty="0">
                <a:latin typeface="Verdana"/>
                <a:cs typeface="Verdana"/>
              </a:rPr>
              <a:t> </a:t>
            </a:r>
            <a:r>
              <a:rPr lang="ru-RU" sz="1600" dirty="0">
                <a:latin typeface="Verdana"/>
                <a:cs typeface="Verdana"/>
              </a:rPr>
              <a:t>по</a:t>
            </a:r>
            <a:r>
              <a:rPr lang="ru-RU" sz="1600" spc="-60" dirty="0">
                <a:latin typeface="Verdana"/>
                <a:cs typeface="Verdana"/>
              </a:rPr>
              <a:t> </a:t>
            </a:r>
            <a:r>
              <a:rPr lang="ru-RU" sz="1600" spc="-35" dirty="0">
                <a:latin typeface="Verdana"/>
                <a:cs typeface="Verdana"/>
              </a:rPr>
              <a:t>праву</a:t>
            </a:r>
            <a:r>
              <a:rPr lang="ru-RU" sz="1600" spc="-45" dirty="0">
                <a:latin typeface="Verdana"/>
                <a:cs typeface="Verdana"/>
              </a:rPr>
              <a:t> </a:t>
            </a:r>
            <a:r>
              <a:rPr lang="ru-RU" sz="1600" spc="-20" dirty="0">
                <a:latin typeface="Verdana"/>
                <a:cs typeface="Verdana"/>
              </a:rPr>
              <a:t>занимать</a:t>
            </a:r>
            <a:r>
              <a:rPr lang="ru-RU" sz="1600" spc="-35" dirty="0">
                <a:latin typeface="Verdana"/>
                <a:cs typeface="Verdana"/>
              </a:rPr>
              <a:t> </a:t>
            </a:r>
            <a:r>
              <a:rPr lang="ru-RU" sz="1600" spc="-10" dirty="0">
                <a:latin typeface="Verdana"/>
                <a:cs typeface="Verdana"/>
              </a:rPr>
              <a:t>лидирующие</a:t>
            </a:r>
            <a:r>
              <a:rPr lang="ru-RU" sz="1600" spc="-75" dirty="0">
                <a:latin typeface="Verdana"/>
                <a:cs typeface="Verdana"/>
              </a:rPr>
              <a:t> </a:t>
            </a:r>
            <a:r>
              <a:rPr lang="ru-RU" sz="1600" spc="-10" dirty="0">
                <a:latin typeface="Verdana"/>
                <a:cs typeface="Verdana"/>
              </a:rPr>
              <a:t>позиции </a:t>
            </a:r>
            <a:r>
              <a:rPr lang="ru-RU" sz="1600" dirty="0">
                <a:latin typeface="Verdana"/>
                <a:cs typeface="Verdana"/>
              </a:rPr>
              <a:t>среди</a:t>
            </a:r>
            <a:r>
              <a:rPr lang="ru-RU" sz="1600" spc="-45" dirty="0">
                <a:latin typeface="Verdana"/>
                <a:cs typeface="Verdana"/>
              </a:rPr>
              <a:t> </a:t>
            </a:r>
            <a:r>
              <a:rPr lang="ru-RU" sz="1600" spc="-10" dirty="0">
                <a:latin typeface="Verdana"/>
                <a:cs typeface="Verdana"/>
              </a:rPr>
              <a:t>организаций</a:t>
            </a:r>
            <a:r>
              <a:rPr lang="ru-RU" sz="1600" spc="-15" dirty="0">
                <a:latin typeface="Verdana"/>
                <a:cs typeface="Verdana"/>
              </a:rPr>
              <a:t> </a:t>
            </a:r>
            <a:r>
              <a:rPr lang="ru-RU" sz="1600" spc="-30" dirty="0">
                <a:latin typeface="Verdana"/>
                <a:cs typeface="Verdana"/>
              </a:rPr>
              <a:t>страны.</a:t>
            </a:r>
            <a:r>
              <a:rPr lang="ru-RU" sz="1600" spc="-10" dirty="0">
                <a:latin typeface="Verdana"/>
                <a:cs typeface="Verdana"/>
              </a:rPr>
              <a:t> </a:t>
            </a:r>
            <a:r>
              <a:rPr lang="ru-RU" sz="1600" spc="-40" dirty="0">
                <a:latin typeface="Verdana"/>
                <a:cs typeface="Verdana"/>
              </a:rPr>
              <a:t>Качество</a:t>
            </a:r>
            <a:r>
              <a:rPr lang="ru-RU" sz="1600" spc="-10" dirty="0">
                <a:latin typeface="Verdana"/>
                <a:cs typeface="Verdana"/>
              </a:rPr>
              <a:t> сахара,</a:t>
            </a:r>
            <a:endParaRPr lang="ru-RU" sz="1600" dirty="0">
              <a:latin typeface="Verdana"/>
              <a:cs typeface="Verdana"/>
            </a:endParaRPr>
          </a:p>
          <a:p>
            <a:pPr algn="ctr">
              <a:lnSpc>
                <a:spcPct val="100000"/>
              </a:lnSpc>
              <a:spcBef>
                <a:spcPts val="5"/>
              </a:spcBef>
            </a:pPr>
            <a:r>
              <a:rPr lang="ru-RU" sz="1600" spc="-10" dirty="0">
                <a:latin typeface="Verdana"/>
                <a:cs typeface="Verdana"/>
              </a:rPr>
              <a:t>производимого</a:t>
            </a:r>
            <a:r>
              <a:rPr lang="ru-RU" sz="1600" spc="-60" dirty="0">
                <a:latin typeface="Verdana"/>
                <a:cs typeface="Verdana"/>
              </a:rPr>
              <a:t> </a:t>
            </a:r>
            <a:r>
              <a:rPr lang="ru-RU" sz="1600" dirty="0">
                <a:latin typeface="Verdana"/>
                <a:cs typeface="Verdana"/>
              </a:rPr>
              <a:t>на</a:t>
            </a:r>
            <a:r>
              <a:rPr lang="ru-RU" sz="1600" spc="-35" dirty="0">
                <a:latin typeface="Verdana"/>
                <a:cs typeface="Verdana"/>
              </a:rPr>
              <a:t> </a:t>
            </a:r>
            <a:r>
              <a:rPr lang="ru-RU" sz="1600" spc="-10" dirty="0">
                <a:latin typeface="Verdana"/>
                <a:cs typeface="Verdana"/>
              </a:rPr>
              <a:t>предприятии,</a:t>
            </a:r>
            <a:endParaRPr lang="ru-RU" sz="1600" dirty="0">
              <a:latin typeface="Verdana"/>
              <a:cs typeface="Verdana"/>
            </a:endParaRPr>
          </a:p>
          <a:p>
            <a:pPr marL="128270" marR="125730" indent="10795" algn="ctr">
              <a:lnSpc>
                <a:spcPct val="100000"/>
              </a:lnSpc>
            </a:pPr>
            <a:r>
              <a:rPr lang="ru-RU" sz="1600" spc="-30" dirty="0">
                <a:latin typeface="Verdana"/>
                <a:cs typeface="Verdana"/>
              </a:rPr>
              <a:t>подтверждается</a:t>
            </a:r>
            <a:r>
              <a:rPr lang="ru-RU" sz="1600" spc="20" dirty="0">
                <a:latin typeface="Verdana"/>
                <a:cs typeface="Verdana"/>
              </a:rPr>
              <a:t> </a:t>
            </a:r>
            <a:r>
              <a:rPr lang="ru-RU" sz="1600" spc="-55" dirty="0">
                <a:latin typeface="Verdana"/>
                <a:cs typeface="Verdana"/>
              </a:rPr>
              <a:t>отличной</a:t>
            </a:r>
            <a:r>
              <a:rPr lang="ru-RU" sz="1600" spc="-25" dirty="0">
                <a:latin typeface="Verdana"/>
                <a:cs typeface="Verdana"/>
              </a:rPr>
              <a:t> </a:t>
            </a:r>
            <a:r>
              <a:rPr lang="ru-RU" sz="1600" spc="-10" dirty="0">
                <a:latin typeface="Verdana"/>
                <a:cs typeface="Verdana"/>
              </a:rPr>
              <a:t>репутацией</a:t>
            </a:r>
            <a:r>
              <a:rPr lang="ru-RU" sz="1600" spc="-90" dirty="0">
                <a:latin typeface="Verdana"/>
                <a:cs typeface="Verdana"/>
              </a:rPr>
              <a:t> </a:t>
            </a:r>
            <a:r>
              <a:rPr lang="ru-RU" sz="1600" spc="-50" dirty="0">
                <a:latin typeface="Verdana"/>
                <a:cs typeface="Verdana"/>
              </a:rPr>
              <a:t>и </a:t>
            </a:r>
            <a:r>
              <a:rPr lang="ru-RU" sz="1600" dirty="0">
                <a:latin typeface="Verdana"/>
                <a:cs typeface="Verdana"/>
              </a:rPr>
              <a:t>большим</a:t>
            </a:r>
            <a:r>
              <a:rPr lang="ru-RU" sz="1600" spc="-5" dirty="0">
                <a:latin typeface="Verdana"/>
                <a:cs typeface="Verdana"/>
              </a:rPr>
              <a:t> </a:t>
            </a:r>
            <a:r>
              <a:rPr lang="ru-RU" sz="1600" spc="-25" dirty="0">
                <a:latin typeface="Verdana"/>
                <a:cs typeface="Verdana"/>
              </a:rPr>
              <a:t>количеством</a:t>
            </a:r>
            <a:r>
              <a:rPr lang="ru-RU" sz="1600" spc="-5" dirty="0">
                <a:latin typeface="Verdana"/>
                <a:cs typeface="Verdana"/>
              </a:rPr>
              <a:t> </a:t>
            </a:r>
            <a:r>
              <a:rPr lang="ru-RU" sz="1600" spc="-75" dirty="0">
                <a:latin typeface="Verdana"/>
                <a:cs typeface="Verdana"/>
              </a:rPr>
              <a:t>заключённых</a:t>
            </a:r>
            <a:r>
              <a:rPr lang="ru-RU" sz="1600" spc="-35" dirty="0">
                <a:latin typeface="Verdana"/>
                <a:cs typeface="Verdana"/>
              </a:rPr>
              <a:t> </a:t>
            </a:r>
            <a:r>
              <a:rPr lang="ru-RU" sz="1600" spc="-45" dirty="0">
                <a:latin typeface="Verdana"/>
                <a:cs typeface="Verdana"/>
              </a:rPr>
              <a:t>контрактов. </a:t>
            </a:r>
            <a:r>
              <a:rPr lang="ru-RU" sz="1600" spc="75" dirty="0">
                <a:latin typeface="Verdana"/>
                <a:cs typeface="Verdana"/>
              </a:rPr>
              <a:t>ООО</a:t>
            </a:r>
            <a:r>
              <a:rPr lang="ru-RU" sz="1600" spc="-25" dirty="0">
                <a:latin typeface="Verdana"/>
                <a:cs typeface="Verdana"/>
              </a:rPr>
              <a:t> </a:t>
            </a:r>
            <a:r>
              <a:rPr lang="ru-RU" sz="1600" spc="-65" dirty="0">
                <a:latin typeface="Verdana"/>
                <a:cs typeface="Verdana"/>
              </a:rPr>
              <a:t>«Гирей </a:t>
            </a:r>
            <a:r>
              <a:rPr lang="ru-RU" sz="1600" spc="-10" dirty="0">
                <a:latin typeface="Verdana"/>
                <a:cs typeface="Verdana"/>
              </a:rPr>
              <a:t>Сахар»</a:t>
            </a:r>
            <a:r>
              <a:rPr lang="ru-RU" sz="1600" spc="-50" dirty="0">
                <a:latin typeface="Verdana"/>
                <a:cs typeface="Verdana"/>
              </a:rPr>
              <a:t> </a:t>
            </a:r>
            <a:r>
              <a:rPr lang="ru-RU" sz="1600" spc="-105" dirty="0">
                <a:latin typeface="Verdana"/>
                <a:cs typeface="Verdana"/>
              </a:rPr>
              <a:t>является</a:t>
            </a:r>
            <a:r>
              <a:rPr lang="ru-RU" sz="1600" spc="-20" dirty="0">
                <a:latin typeface="Verdana"/>
                <a:cs typeface="Verdana"/>
              </a:rPr>
              <a:t> </a:t>
            </a:r>
            <a:r>
              <a:rPr lang="ru-RU" sz="1600" dirty="0">
                <a:latin typeface="Verdana"/>
                <a:cs typeface="Verdana"/>
              </a:rPr>
              <a:t>одним</a:t>
            </a:r>
            <a:r>
              <a:rPr lang="ru-RU" sz="1600" spc="-40" dirty="0">
                <a:latin typeface="Verdana"/>
                <a:cs typeface="Verdana"/>
              </a:rPr>
              <a:t> </a:t>
            </a:r>
            <a:r>
              <a:rPr lang="ru-RU" sz="1600" spc="-75" dirty="0">
                <a:latin typeface="Verdana"/>
                <a:cs typeface="Verdana"/>
              </a:rPr>
              <a:t>из</a:t>
            </a:r>
            <a:r>
              <a:rPr lang="ru-RU" sz="1600" spc="-50" dirty="0">
                <a:latin typeface="Verdana"/>
                <a:cs typeface="Verdana"/>
              </a:rPr>
              <a:t> </a:t>
            </a:r>
            <a:r>
              <a:rPr lang="ru-RU" sz="1600" spc="-10" dirty="0">
                <a:latin typeface="Verdana"/>
                <a:cs typeface="Verdana"/>
              </a:rPr>
              <a:t>лидеров </a:t>
            </a:r>
            <a:r>
              <a:rPr lang="ru-RU" sz="1600" dirty="0">
                <a:latin typeface="Verdana"/>
                <a:cs typeface="Verdana"/>
              </a:rPr>
              <a:t>свеклосахарной</a:t>
            </a:r>
            <a:r>
              <a:rPr lang="ru-RU" sz="1600" spc="10" dirty="0">
                <a:latin typeface="Verdana"/>
                <a:cs typeface="Verdana"/>
              </a:rPr>
              <a:t> </a:t>
            </a:r>
            <a:r>
              <a:rPr lang="ru-RU" sz="1600" dirty="0">
                <a:latin typeface="Verdana"/>
                <a:cs typeface="Verdana"/>
              </a:rPr>
              <a:t>отрасли</a:t>
            </a:r>
            <a:r>
              <a:rPr lang="ru-RU" sz="1600" spc="15" dirty="0">
                <a:latin typeface="Verdana"/>
                <a:cs typeface="Verdana"/>
              </a:rPr>
              <a:t> </a:t>
            </a:r>
            <a:r>
              <a:rPr lang="ru-RU" sz="1600" spc="-10" dirty="0">
                <a:latin typeface="Verdana"/>
                <a:cs typeface="Verdana"/>
              </a:rPr>
              <a:t>России.</a:t>
            </a:r>
            <a:endParaRPr lang="ru-RU" sz="1600" dirty="0">
              <a:latin typeface="Verdana"/>
              <a:cs typeface="Verdana"/>
            </a:endParaRPr>
          </a:p>
          <a:p>
            <a:endParaRPr lang="ru-RU" dirty="0"/>
          </a:p>
        </p:txBody>
      </p:sp>
      <p:sp>
        <p:nvSpPr>
          <p:cNvPr id="4" name="TextBox 3"/>
          <p:cNvSpPr txBox="1"/>
          <p:nvPr/>
        </p:nvSpPr>
        <p:spPr>
          <a:xfrm>
            <a:off x="5167223" y="5558961"/>
            <a:ext cx="6558951"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64795" marR="253365" algn="ctr">
              <a:lnSpc>
                <a:spcPct val="100000"/>
              </a:lnSpc>
              <a:spcBef>
                <a:spcPts val="5"/>
              </a:spcBef>
            </a:pPr>
            <a:r>
              <a:rPr lang="ru-RU" dirty="0">
                <a:solidFill>
                  <a:schemeClr val="bg1"/>
                </a:solidFill>
                <a:latin typeface="Verdana"/>
                <a:cs typeface="Verdana"/>
              </a:rPr>
              <a:t>Наименование</a:t>
            </a:r>
            <a:r>
              <a:rPr lang="ru-RU" spc="90" dirty="0">
                <a:solidFill>
                  <a:schemeClr val="bg1"/>
                </a:solidFill>
                <a:latin typeface="Verdana"/>
                <a:cs typeface="Verdana"/>
              </a:rPr>
              <a:t> </a:t>
            </a:r>
            <a:r>
              <a:rPr lang="ru-RU" spc="-10" dirty="0">
                <a:solidFill>
                  <a:schemeClr val="bg1"/>
                </a:solidFill>
                <a:latin typeface="Verdana"/>
                <a:cs typeface="Verdana"/>
              </a:rPr>
              <a:t>выпускаемой продукции:</a:t>
            </a:r>
            <a:endParaRPr lang="ru-RU" dirty="0">
              <a:solidFill>
                <a:schemeClr val="bg1"/>
              </a:solidFill>
              <a:latin typeface="Verdana"/>
              <a:cs typeface="Verdana"/>
            </a:endParaRPr>
          </a:p>
          <a:p>
            <a:pPr marL="5715" algn="ctr">
              <a:lnSpc>
                <a:spcPct val="100000"/>
              </a:lnSpc>
            </a:pPr>
            <a:r>
              <a:rPr lang="ru-RU" dirty="0">
                <a:solidFill>
                  <a:schemeClr val="bg1"/>
                </a:solidFill>
                <a:latin typeface="Verdana"/>
                <a:cs typeface="Verdana"/>
              </a:rPr>
              <a:t>сахар-песок,</a:t>
            </a:r>
            <a:r>
              <a:rPr lang="ru-RU" spc="-40" dirty="0">
                <a:solidFill>
                  <a:schemeClr val="bg1"/>
                </a:solidFill>
                <a:latin typeface="Verdana"/>
                <a:cs typeface="Verdana"/>
              </a:rPr>
              <a:t> </a:t>
            </a:r>
            <a:r>
              <a:rPr lang="ru-RU" spc="45" dirty="0">
                <a:solidFill>
                  <a:schemeClr val="bg1"/>
                </a:solidFill>
                <a:latin typeface="Verdana"/>
                <a:cs typeface="Verdana"/>
              </a:rPr>
              <a:t>жом</a:t>
            </a:r>
            <a:endParaRPr lang="ru-RU" dirty="0">
              <a:solidFill>
                <a:schemeClr val="bg1"/>
              </a:solidFill>
              <a:latin typeface="Verdana"/>
              <a:cs typeface="Verdana"/>
            </a:endParaRPr>
          </a:p>
          <a:p>
            <a:pPr marL="6985" algn="ctr">
              <a:lnSpc>
                <a:spcPct val="100000"/>
              </a:lnSpc>
            </a:pPr>
            <a:r>
              <a:rPr lang="ru-RU" spc="-45" dirty="0">
                <a:solidFill>
                  <a:schemeClr val="bg1"/>
                </a:solidFill>
                <a:latin typeface="Verdana"/>
                <a:cs typeface="Verdana"/>
              </a:rPr>
              <a:t>гранулированный,</a:t>
            </a:r>
            <a:r>
              <a:rPr lang="ru-RU" spc="20" dirty="0">
                <a:solidFill>
                  <a:schemeClr val="bg1"/>
                </a:solidFill>
                <a:latin typeface="Verdana"/>
                <a:cs typeface="Verdana"/>
              </a:rPr>
              <a:t> </a:t>
            </a:r>
            <a:r>
              <a:rPr lang="ru-RU" spc="-10" dirty="0">
                <a:solidFill>
                  <a:schemeClr val="bg1"/>
                </a:solidFill>
                <a:latin typeface="Verdana"/>
                <a:cs typeface="Verdana"/>
              </a:rPr>
              <a:t>патока.</a:t>
            </a:r>
            <a:endParaRPr lang="ru-RU" dirty="0">
              <a:solidFill>
                <a:schemeClr val="bg1"/>
              </a:solidFill>
              <a:latin typeface="Verdana"/>
              <a:cs typeface="Verdana"/>
            </a:endParaRPr>
          </a:p>
          <a:p>
            <a:endParaRPr lang="ru-RU"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57405" y="3174522"/>
            <a:ext cx="3168770" cy="2147976"/>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7223" y="1219311"/>
            <a:ext cx="3168770" cy="1836979"/>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7223" y="3174522"/>
            <a:ext cx="3168769" cy="2147976"/>
          </a:xfrm>
          <a:prstGeom prst="rect">
            <a:avLst/>
          </a:prstGeom>
        </p:spPr>
      </p:pic>
      <p:sp>
        <p:nvSpPr>
          <p:cNvPr id="9" name="TextBox 8"/>
          <p:cNvSpPr txBox="1"/>
          <p:nvPr/>
        </p:nvSpPr>
        <p:spPr>
          <a:xfrm>
            <a:off x="8884355" y="267420"/>
            <a:ext cx="3412018" cy="2339102"/>
          </a:xfrm>
          <a:prstGeom prst="rect">
            <a:avLst/>
          </a:prstGeom>
          <a:noFill/>
        </p:spPr>
        <p:txBody>
          <a:bodyPr wrap="square" rtlCol="0">
            <a:spAutoFit/>
          </a:bodyPr>
          <a:lstStyle/>
          <a:p>
            <a:pPr algn="ctr">
              <a:lnSpc>
                <a:spcPct val="100000"/>
              </a:lnSpc>
              <a:spcBef>
                <a:spcPts val="105"/>
              </a:spcBef>
            </a:pPr>
            <a:r>
              <a:rPr lang="ru-RU" sz="1600" b="1" dirty="0">
                <a:solidFill>
                  <a:srgbClr val="FFFFFF"/>
                </a:solidFill>
                <a:latin typeface="Tahoma"/>
                <a:cs typeface="Tahoma"/>
              </a:rPr>
              <a:t>Адрес:</a:t>
            </a:r>
            <a:r>
              <a:rPr lang="ru-RU" sz="1600" b="1" spc="175" dirty="0">
                <a:solidFill>
                  <a:srgbClr val="FFFFFF"/>
                </a:solidFill>
                <a:latin typeface="Tahoma"/>
                <a:cs typeface="Tahoma"/>
              </a:rPr>
              <a:t> </a:t>
            </a:r>
            <a:r>
              <a:rPr lang="ru-RU" sz="1600" dirty="0">
                <a:solidFill>
                  <a:srgbClr val="FFFFFF"/>
                </a:solidFill>
                <a:latin typeface="Verdana"/>
                <a:cs typeface="Verdana"/>
              </a:rPr>
              <a:t>Краснодарский</a:t>
            </a:r>
            <a:r>
              <a:rPr lang="ru-RU" sz="1600" spc="50" dirty="0">
                <a:solidFill>
                  <a:srgbClr val="FFFFFF"/>
                </a:solidFill>
                <a:latin typeface="Verdana"/>
                <a:cs typeface="Verdana"/>
              </a:rPr>
              <a:t> </a:t>
            </a:r>
            <a:r>
              <a:rPr lang="ru-RU" sz="1600" spc="-20" dirty="0">
                <a:solidFill>
                  <a:srgbClr val="FFFFFF"/>
                </a:solidFill>
                <a:latin typeface="Verdana"/>
                <a:cs typeface="Verdana"/>
              </a:rPr>
              <a:t>край,</a:t>
            </a:r>
            <a:endParaRPr lang="ru-RU" sz="1600" dirty="0">
              <a:latin typeface="Verdana"/>
              <a:cs typeface="Verdana"/>
            </a:endParaRPr>
          </a:p>
          <a:p>
            <a:pPr marL="307975" marR="300355" algn="ctr">
              <a:lnSpc>
                <a:spcPct val="100000"/>
              </a:lnSpc>
            </a:pPr>
            <a:r>
              <a:rPr lang="ru-RU" sz="1600" spc="-65" dirty="0" err="1">
                <a:solidFill>
                  <a:srgbClr val="FFFFFF"/>
                </a:solidFill>
                <a:latin typeface="Verdana"/>
                <a:cs typeface="Verdana"/>
              </a:rPr>
              <a:t>Гулькевичский</a:t>
            </a:r>
            <a:r>
              <a:rPr lang="ru-RU" sz="1600" spc="-70" dirty="0">
                <a:solidFill>
                  <a:srgbClr val="FFFFFF"/>
                </a:solidFill>
                <a:latin typeface="Verdana"/>
                <a:cs typeface="Verdana"/>
              </a:rPr>
              <a:t> </a:t>
            </a:r>
            <a:r>
              <a:rPr lang="ru-RU" sz="1600" spc="-10" dirty="0">
                <a:solidFill>
                  <a:srgbClr val="FFFFFF"/>
                </a:solidFill>
                <a:latin typeface="Verdana"/>
                <a:cs typeface="Verdana"/>
              </a:rPr>
              <a:t>район, </a:t>
            </a:r>
            <a:r>
              <a:rPr lang="ru-RU" sz="1600" spc="-70" dirty="0" err="1" smtClean="0">
                <a:solidFill>
                  <a:srgbClr val="FFFFFF"/>
                </a:solidFill>
                <a:latin typeface="Verdana"/>
                <a:cs typeface="Verdana"/>
              </a:rPr>
              <a:t>п.</a:t>
            </a:r>
            <a:r>
              <a:rPr lang="ru-RU" sz="1600" spc="-10" dirty="0" err="1" smtClean="0">
                <a:solidFill>
                  <a:srgbClr val="FFFFFF"/>
                </a:solidFill>
                <a:latin typeface="Verdana"/>
                <a:cs typeface="Verdana"/>
              </a:rPr>
              <a:t>Гирей</a:t>
            </a:r>
            <a:r>
              <a:rPr lang="ru-RU" sz="1600" spc="-10" dirty="0" smtClean="0">
                <a:solidFill>
                  <a:srgbClr val="FFFFFF"/>
                </a:solidFill>
                <a:latin typeface="Verdana"/>
                <a:cs typeface="Verdana"/>
              </a:rPr>
              <a:t>,</a:t>
            </a:r>
            <a:r>
              <a:rPr lang="en-US" sz="1600" spc="-10" dirty="0" smtClean="0">
                <a:solidFill>
                  <a:srgbClr val="FFFFFF"/>
                </a:solidFill>
                <a:latin typeface="Verdana"/>
                <a:cs typeface="Verdana"/>
              </a:rPr>
              <a:t/>
            </a:r>
            <a:br>
              <a:rPr lang="en-US" sz="1600" spc="-10" dirty="0" smtClean="0">
                <a:solidFill>
                  <a:srgbClr val="FFFFFF"/>
                </a:solidFill>
                <a:latin typeface="Verdana"/>
                <a:cs typeface="Verdana"/>
              </a:rPr>
            </a:br>
            <a:r>
              <a:rPr lang="ru-RU" sz="1600" spc="-80" dirty="0" smtClean="0">
                <a:solidFill>
                  <a:srgbClr val="FFFFFF"/>
                </a:solidFill>
                <a:latin typeface="Verdana"/>
                <a:cs typeface="Verdana"/>
              </a:rPr>
              <a:t>ул</a:t>
            </a:r>
            <a:r>
              <a:rPr lang="ru-RU" sz="1600" spc="-80" dirty="0">
                <a:solidFill>
                  <a:srgbClr val="FFFFFF"/>
                </a:solidFill>
                <a:latin typeface="Verdana"/>
                <a:cs typeface="Verdana"/>
              </a:rPr>
              <a:t>.</a:t>
            </a:r>
            <a:r>
              <a:rPr lang="ru-RU" sz="1600" spc="-70" dirty="0">
                <a:solidFill>
                  <a:srgbClr val="FFFFFF"/>
                </a:solidFill>
                <a:latin typeface="Verdana"/>
                <a:cs typeface="Verdana"/>
              </a:rPr>
              <a:t> </a:t>
            </a:r>
            <a:r>
              <a:rPr lang="ru-RU" sz="1600" spc="-50" dirty="0" smtClean="0">
                <a:solidFill>
                  <a:srgbClr val="FFFFFF"/>
                </a:solidFill>
                <a:latin typeface="Verdana"/>
                <a:cs typeface="Verdana"/>
              </a:rPr>
              <a:t>Октябрьская,2</a:t>
            </a:r>
            <a:endParaRPr lang="ru-RU" sz="1600" dirty="0">
              <a:latin typeface="Verdana"/>
              <a:cs typeface="Verdana"/>
            </a:endParaRPr>
          </a:p>
          <a:p>
            <a:pPr algn="ctr">
              <a:lnSpc>
                <a:spcPct val="100000"/>
              </a:lnSpc>
            </a:pPr>
            <a:r>
              <a:rPr lang="ru-RU" sz="1600" b="1" spc="-35" dirty="0">
                <a:solidFill>
                  <a:srgbClr val="FFFFFF"/>
                </a:solidFill>
                <a:latin typeface="Tahoma"/>
                <a:cs typeface="Tahoma"/>
              </a:rPr>
              <a:t>Телефон:</a:t>
            </a:r>
            <a:r>
              <a:rPr lang="ru-RU" sz="1600" b="1" spc="30" dirty="0">
                <a:solidFill>
                  <a:srgbClr val="FFFFFF"/>
                </a:solidFill>
                <a:latin typeface="Tahoma"/>
                <a:cs typeface="Tahoma"/>
              </a:rPr>
              <a:t> </a:t>
            </a:r>
            <a:r>
              <a:rPr lang="ru-RU" sz="1600" spc="-165" dirty="0">
                <a:solidFill>
                  <a:srgbClr val="FFFFFF"/>
                </a:solidFill>
                <a:latin typeface="Verdana"/>
                <a:cs typeface="Verdana"/>
              </a:rPr>
              <a:t>+7</a:t>
            </a:r>
            <a:r>
              <a:rPr lang="ru-RU" sz="1600" spc="-60" dirty="0">
                <a:solidFill>
                  <a:srgbClr val="FFFFFF"/>
                </a:solidFill>
                <a:latin typeface="Verdana"/>
                <a:cs typeface="Verdana"/>
              </a:rPr>
              <a:t> </a:t>
            </a:r>
            <a:r>
              <a:rPr lang="ru-RU" sz="1600" spc="-100" dirty="0">
                <a:solidFill>
                  <a:srgbClr val="FFFFFF"/>
                </a:solidFill>
                <a:latin typeface="Verdana"/>
                <a:cs typeface="Verdana"/>
              </a:rPr>
              <a:t>(86160)</a:t>
            </a:r>
            <a:r>
              <a:rPr lang="ru-RU" sz="1600" spc="-120" dirty="0">
                <a:solidFill>
                  <a:srgbClr val="FFFFFF"/>
                </a:solidFill>
                <a:latin typeface="Verdana"/>
                <a:cs typeface="Verdana"/>
              </a:rPr>
              <a:t> 3-</a:t>
            </a:r>
            <a:r>
              <a:rPr lang="ru-RU" sz="1600" spc="-110" dirty="0">
                <a:solidFill>
                  <a:srgbClr val="FFFFFF"/>
                </a:solidFill>
                <a:latin typeface="Verdana"/>
                <a:cs typeface="Verdana"/>
              </a:rPr>
              <a:t>08-</a:t>
            </a:r>
            <a:r>
              <a:rPr lang="ru-RU" sz="1600" spc="-25" dirty="0">
                <a:solidFill>
                  <a:srgbClr val="FFFFFF"/>
                </a:solidFill>
                <a:latin typeface="Verdana"/>
                <a:cs typeface="Verdana"/>
              </a:rPr>
              <a:t>73,</a:t>
            </a:r>
            <a:endParaRPr lang="ru-RU" sz="1600" dirty="0">
              <a:latin typeface="Verdana"/>
              <a:cs typeface="Verdana"/>
            </a:endParaRPr>
          </a:p>
          <a:p>
            <a:pPr algn="ctr">
              <a:lnSpc>
                <a:spcPct val="100000"/>
              </a:lnSpc>
              <a:spcBef>
                <a:spcPts val="5"/>
              </a:spcBef>
            </a:pPr>
            <a:r>
              <a:rPr lang="ru-RU" sz="1600" spc="-165" dirty="0">
                <a:solidFill>
                  <a:srgbClr val="FFFFFF"/>
                </a:solidFill>
                <a:latin typeface="Verdana"/>
                <a:cs typeface="Verdana"/>
              </a:rPr>
              <a:t>+7</a:t>
            </a:r>
            <a:r>
              <a:rPr lang="ru-RU" sz="1600" spc="-20" dirty="0">
                <a:solidFill>
                  <a:srgbClr val="FFFFFF"/>
                </a:solidFill>
                <a:latin typeface="Verdana"/>
                <a:cs typeface="Verdana"/>
              </a:rPr>
              <a:t> </a:t>
            </a:r>
            <a:r>
              <a:rPr lang="ru-RU" sz="1600" spc="-110" dirty="0">
                <a:solidFill>
                  <a:srgbClr val="FFFFFF"/>
                </a:solidFill>
                <a:latin typeface="Verdana"/>
                <a:cs typeface="Verdana"/>
              </a:rPr>
              <a:t>(861-</a:t>
            </a:r>
            <a:r>
              <a:rPr lang="ru-RU" sz="1600" spc="-95" dirty="0">
                <a:solidFill>
                  <a:srgbClr val="FFFFFF"/>
                </a:solidFill>
                <a:latin typeface="Verdana"/>
                <a:cs typeface="Verdana"/>
              </a:rPr>
              <a:t>60)</a:t>
            </a:r>
            <a:r>
              <a:rPr lang="ru-RU" sz="1600" spc="-100" dirty="0">
                <a:solidFill>
                  <a:srgbClr val="FFFFFF"/>
                </a:solidFill>
                <a:latin typeface="Verdana"/>
                <a:cs typeface="Verdana"/>
              </a:rPr>
              <a:t> </a:t>
            </a:r>
            <a:r>
              <a:rPr lang="ru-RU" sz="1600" spc="-120" dirty="0">
                <a:solidFill>
                  <a:srgbClr val="FFFFFF"/>
                </a:solidFill>
                <a:latin typeface="Verdana"/>
                <a:cs typeface="Verdana"/>
              </a:rPr>
              <a:t>3-</a:t>
            </a:r>
            <a:r>
              <a:rPr lang="ru-RU" sz="1600" spc="-110" dirty="0">
                <a:solidFill>
                  <a:srgbClr val="FFFFFF"/>
                </a:solidFill>
                <a:latin typeface="Verdana"/>
                <a:cs typeface="Verdana"/>
              </a:rPr>
              <a:t>08-</a:t>
            </a:r>
            <a:r>
              <a:rPr lang="ru-RU" sz="1600" spc="-25" dirty="0">
                <a:solidFill>
                  <a:srgbClr val="FFFFFF"/>
                </a:solidFill>
                <a:latin typeface="Verdana"/>
                <a:cs typeface="Verdana"/>
              </a:rPr>
              <a:t>77;</a:t>
            </a:r>
            <a:endParaRPr lang="ru-RU" sz="1600" dirty="0">
              <a:latin typeface="Verdana"/>
              <a:cs typeface="Verdana"/>
            </a:endParaRPr>
          </a:p>
          <a:p>
            <a:pPr algn="ctr">
              <a:lnSpc>
                <a:spcPct val="100000"/>
              </a:lnSpc>
            </a:pPr>
            <a:r>
              <a:rPr lang="ru-RU" sz="1600" b="1" dirty="0">
                <a:solidFill>
                  <a:srgbClr val="FFFFFF"/>
                </a:solidFill>
                <a:latin typeface="Tahoma"/>
                <a:cs typeface="Tahoma"/>
              </a:rPr>
              <a:t>Сайт:</a:t>
            </a:r>
            <a:r>
              <a:rPr lang="ru-RU" sz="1600" b="1" spc="5" dirty="0">
                <a:solidFill>
                  <a:srgbClr val="FFFFFF"/>
                </a:solidFill>
                <a:latin typeface="Tahoma"/>
                <a:cs typeface="Tahoma"/>
              </a:rPr>
              <a:t> </a:t>
            </a:r>
            <a:r>
              <a:rPr lang="ru-RU" sz="1600" spc="-10" dirty="0">
                <a:solidFill>
                  <a:srgbClr val="FFFFFF"/>
                </a:solidFill>
                <a:latin typeface="Verdana"/>
                <a:cs typeface="Verdana"/>
                <a:hlinkClick r:id="rId5"/>
              </a:rPr>
              <a:t>https://www.kzg.ru/</a:t>
            </a:r>
            <a:endParaRPr lang="ru-RU" sz="1600" dirty="0">
              <a:latin typeface="Verdana"/>
              <a:cs typeface="Verdana"/>
            </a:endParaRPr>
          </a:p>
          <a:p>
            <a:pPr algn="ctr">
              <a:lnSpc>
                <a:spcPct val="100000"/>
              </a:lnSpc>
            </a:pPr>
            <a:r>
              <a:rPr lang="ru-RU" sz="1600" b="1" dirty="0">
                <a:solidFill>
                  <a:srgbClr val="FFFFFF"/>
                </a:solidFill>
                <a:latin typeface="Tahoma"/>
                <a:cs typeface="Tahoma"/>
              </a:rPr>
              <a:t>e-</a:t>
            </a:r>
            <a:r>
              <a:rPr lang="ru-RU" sz="1600" b="1" spc="-35" dirty="0" err="1">
                <a:solidFill>
                  <a:srgbClr val="FFFFFF"/>
                </a:solidFill>
                <a:latin typeface="Tahoma"/>
                <a:cs typeface="Tahoma"/>
              </a:rPr>
              <a:t>mail</a:t>
            </a:r>
            <a:r>
              <a:rPr lang="ru-RU" sz="1600" b="1" spc="-35" dirty="0">
                <a:solidFill>
                  <a:srgbClr val="FFFFFF"/>
                </a:solidFill>
                <a:latin typeface="Tahoma"/>
                <a:cs typeface="Tahoma"/>
              </a:rPr>
              <a:t>:</a:t>
            </a:r>
            <a:r>
              <a:rPr lang="ru-RU" sz="1600" b="1" spc="-20" dirty="0">
                <a:solidFill>
                  <a:srgbClr val="FFFFFF"/>
                </a:solidFill>
                <a:latin typeface="Tahoma"/>
                <a:cs typeface="Tahoma"/>
              </a:rPr>
              <a:t> </a:t>
            </a:r>
            <a:r>
              <a:rPr lang="ru-RU" sz="1600" spc="-10" dirty="0">
                <a:solidFill>
                  <a:srgbClr val="FFFFFF"/>
                </a:solidFill>
                <a:latin typeface="Verdana"/>
                <a:cs typeface="Verdana"/>
                <a:hlinkClick r:id="rId6"/>
              </a:rPr>
              <a:t>mail@kzg.ru</a:t>
            </a:r>
            <a:endParaRPr lang="ru-RU" sz="1600" dirty="0">
              <a:latin typeface="Verdana"/>
              <a:cs typeface="Verdana"/>
            </a:endParaRPr>
          </a:p>
          <a:p>
            <a:endParaRPr lang="ru-RU" dirty="0"/>
          </a:p>
        </p:txBody>
      </p:sp>
    </p:spTree>
    <p:extLst>
      <p:ext uri="{BB962C8B-B14F-4D97-AF65-F5344CB8AC3E}">
        <p14:creationId xmlns:p14="http://schemas.microsoft.com/office/powerpoint/2010/main" val="30021171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05908" y="312046"/>
            <a:ext cx="3535583" cy="523220"/>
          </a:xfrm>
          <a:prstGeom prst="rect">
            <a:avLst/>
          </a:prstGeom>
          <a:noFill/>
        </p:spPr>
        <p:txBody>
          <a:bodyPr wrap="none" rtlCol="0">
            <a:spAutoFit/>
          </a:bodyPr>
          <a:lstStyle/>
          <a:p>
            <a:r>
              <a:rPr lang="ru-RU" sz="2800" b="1" spc="120" dirty="0">
                <a:latin typeface="Verdana" panose="020B0604030504040204" pitchFamily="34" charset="0"/>
                <a:ea typeface="Verdana" panose="020B0604030504040204" pitchFamily="34" charset="0"/>
              </a:rPr>
              <a:t>ООО</a:t>
            </a:r>
            <a:r>
              <a:rPr lang="ru-RU" sz="2800" b="1" spc="-20" dirty="0">
                <a:latin typeface="Verdana" panose="020B0604030504040204" pitchFamily="34" charset="0"/>
                <a:ea typeface="Verdana" panose="020B0604030504040204" pitchFamily="34" charset="0"/>
              </a:rPr>
              <a:t> </a:t>
            </a:r>
            <a:r>
              <a:rPr lang="ru-RU" sz="2800" b="1" spc="-165" dirty="0">
                <a:latin typeface="Verdana" panose="020B0604030504040204" pitchFamily="34" charset="0"/>
                <a:ea typeface="Verdana" panose="020B0604030504040204" pitchFamily="34" charset="0"/>
              </a:rPr>
              <a:t>«РУСТАРК»</a:t>
            </a:r>
            <a:endParaRPr lang="ru-RU" sz="2800" b="1" dirty="0">
              <a:latin typeface="Verdana" panose="020B0604030504040204" pitchFamily="34" charset="0"/>
              <a:ea typeface="Verdana" panose="020B060403050404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6257" y="0"/>
            <a:ext cx="2245743" cy="1302589"/>
          </a:xfrm>
          <a:prstGeom prst="rect">
            <a:avLst/>
          </a:prstGeom>
        </p:spPr>
      </p:pic>
      <p:sp>
        <p:nvSpPr>
          <p:cNvPr id="4" name="TextBox 3"/>
          <p:cNvSpPr txBox="1"/>
          <p:nvPr/>
        </p:nvSpPr>
        <p:spPr>
          <a:xfrm>
            <a:off x="93065" y="835266"/>
            <a:ext cx="3228105" cy="59093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313055" marR="309245" algn="ctr">
              <a:lnSpc>
                <a:spcPct val="100000"/>
              </a:lnSpc>
            </a:pPr>
            <a:r>
              <a:rPr lang="ru-RU" sz="2000" spc="75" dirty="0">
                <a:latin typeface="Verdana"/>
                <a:cs typeface="Verdana"/>
              </a:rPr>
              <a:t>ООО</a:t>
            </a:r>
            <a:r>
              <a:rPr lang="ru-RU" sz="2000" spc="-60" dirty="0">
                <a:latin typeface="Verdana"/>
                <a:cs typeface="Verdana"/>
              </a:rPr>
              <a:t> </a:t>
            </a:r>
            <a:r>
              <a:rPr lang="ru-RU" sz="2000" spc="-75" dirty="0">
                <a:latin typeface="Verdana"/>
                <a:cs typeface="Verdana"/>
              </a:rPr>
              <a:t>«</a:t>
            </a:r>
            <a:r>
              <a:rPr lang="ru-RU" sz="2000" spc="-75" dirty="0" err="1">
                <a:latin typeface="Verdana"/>
                <a:cs typeface="Verdana"/>
              </a:rPr>
              <a:t>Рустарк</a:t>
            </a:r>
            <a:r>
              <a:rPr lang="ru-RU" sz="2000" spc="-75" dirty="0">
                <a:latin typeface="Verdana"/>
                <a:cs typeface="Verdana"/>
              </a:rPr>
              <a:t>»</a:t>
            </a:r>
            <a:r>
              <a:rPr lang="ru-RU" sz="2000" spc="-50" dirty="0">
                <a:latin typeface="Verdana"/>
                <a:cs typeface="Verdana"/>
              </a:rPr>
              <a:t> </a:t>
            </a:r>
            <a:r>
              <a:rPr lang="ru-RU" sz="2000" spc="-175" dirty="0">
                <a:latin typeface="Verdana"/>
                <a:cs typeface="Verdana"/>
              </a:rPr>
              <a:t>–</a:t>
            </a:r>
            <a:r>
              <a:rPr lang="ru-RU" sz="2000" spc="-75" dirty="0">
                <a:latin typeface="Verdana"/>
                <a:cs typeface="Verdana"/>
              </a:rPr>
              <a:t> </a:t>
            </a:r>
            <a:r>
              <a:rPr lang="ru-RU" sz="2000" spc="-20" dirty="0">
                <a:latin typeface="Verdana"/>
                <a:cs typeface="Verdana"/>
              </a:rPr>
              <a:t>один</a:t>
            </a:r>
            <a:r>
              <a:rPr lang="ru-RU" sz="2000" spc="-90" dirty="0">
                <a:latin typeface="Verdana"/>
                <a:cs typeface="Verdana"/>
              </a:rPr>
              <a:t> </a:t>
            </a:r>
            <a:r>
              <a:rPr lang="ru-RU" sz="2000" spc="-75" dirty="0">
                <a:latin typeface="Verdana"/>
                <a:cs typeface="Verdana"/>
              </a:rPr>
              <a:t>из</a:t>
            </a:r>
            <a:r>
              <a:rPr lang="ru-RU" sz="2000" spc="-80" dirty="0">
                <a:latin typeface="Verdana"/>
                <a:cs typeface="Verdana"/>
              </a:rPr>
              <a:t> </a:t>
            </a:r>
            <a:r>
              <a:rPr lang="ru-RU" sz="2000" spc="-10" dirty="0">
                <a:latin typeface="Verdana"/>
                <a:cs typeface="Verdana"/>
              </a:rPr>
              <a:t>лидеров крахмалопаточной</a:t>
            </a:r>
            <a:r>
              <a:rPr lang="ru-RU" sz="2000" spc="-50" dirty="0">
                <a:latin typeface="Verdana"/>
                <a:cs typeface="Verdana"/>
              </a:rPr>
              <a:t> </a:t>
            </a:r>
            <a:r>
              <a:rPr lang="ru-RU" sz="2000" spc="-10" dirty="0">
                <a:latin typeface="Verdana"/>
                <a:cs typeface="Verdana"/>
              </a:rPr>
              <a:t>отрасли.</a:t>
            </a:r>
            <a:endParaRPr lang="ru-RU" sz="2000" dirty="0">
              <a:latin typeface="Verdana"/>
              <a:cs typeface="Verdana"/>
            </a:endParaRPr>
          </a:p>
          <a:p>
            <a:pPr marL="203200" marR="198755" algn="ctr">
              <a:lnSpc>
                <a:spcPct val="100000"/>
              </a:lnSpc>
            </a:pPr>
            <a:r>
              <a:rPr lang="ru-RU" sz="2000" spc="-35" dirty="0">
                <a:latin typeface="Verdana"/>
                <a:cs typeface="Verdana"/>
              </a:rPr>
              <a:t>Предприятие</a:t>
            </a:r>
            <a:r>
              <a:rPr lang="ru-RU" sz="2000" spc="-55" dirty="0">
                <a:latin typeface="Verdana"/>
                <a:cs typeface="Verdana"/>
              </a:rPr>
              <a:t> </a:t>
            </a:r>
            <a:r>
              <a:rPr lang="ru-RU" sz="2000" spc="-105" dirty="0">
                <a:latin typeface="Verdana"/>
                <a:cs typeface="Verdana"/>
              </a:rPr>
              <a:t>является</a:t>
            </a:r>
            <a:r>
              <a:rPr lang="ru-RU" sz="2000" spc="-15" dirty="0">
                <a:latin typeface="Verdana"/>
                <a:cs typeface="Verdana"/>
              </a:rPr>
              <a:t> </a:t>
            </a:r>
            <a:r>
              <a:rPr lang="ru-RU" sz="2000" spc="-10" dirty="0">
                <a:latin typeface="Verdana"/>
                <a:cs typeface="Verdana"/>
              </a:rPr>
              <a:t>единственным производителем</a:t>
            </a:r>
            <a:r>
              <a:rPr lang="ru-RU" sz="2000" spc="-130" dirty="0">
                <a:latin typeface="Verdana"/>
                <a:cs typeface="Verdana"/>
              </a:rPr>
              <a:t> </a:t>
            </a:r>
            <a:r>
              <a:rPr lang="ru-RU" sz="2000" spc="-10" dirty="0">
                <a:latin typeface="Verdana"/>
                <a:cs typeface="Verdana"/>
              </a:rPr>
              <a:t>премиального </a:t>
            </a:r>
            <a:r>
              <a:rPr lang="ru-RU" sz="2000" spc="-10" dirty="0" err="1">
                <a:latin typeface="Verdana"/>
                <a:cs typeface="Verdana"/>
              </a:rPr>
              <a:t>мальтодекстрина</a:t>
            </a:r>
            <a:r>
              <a:rPr lang="ru-RU" sz="2000" spc="-20" dirty="0">
                <a:latin typeface="Verdana"/>
                <a:cs typeface="Verdana"/>
              </a:rPr>
              <a:t> </a:t>
            </a:r>
            <a:r>
              <a:rPr lang="ru-RU" sz="2000" spc="-55" dirty="0" err="1">
                <a:latin typeface="Verdana"/>
                <a:cs typeface="Verdana"/>
              </a:rPr>
              <a:t>MultyDex</a:t>
            </a:r>
            <a:r>
              <a:rPr lang="ru-RU" sz="2000" spc="-55" dirty="0">
                <a:latin typeface="Verdana"/>
                <a:cs typeface="Verdana"/>
              </a:rPr>
              <a:t>.</a:t>
            </a:r>
            <a:r>
              <a:rPr lang="ru-RU" sz="2000" spc="-25" dirty="0">
                <a:latin typeface="Verdana"/>
                <a:cs typeface="Verdana"/>
              </a:rPr>
              <a:t> </a:t>
            </a:r>
            <a:r>
              <a:rPr lang="ru-RU" sz="2000" spc="-50" dirty="0">
                <a:latin typeface="Verdana"/>
                <a:cs typeface="Verdana"/>
              </a:rPr>
              <a:t>Развитая </a:t>
            </a:r>
            <a:r>
              <a:rPr lang="ru-RU" sz="2000" dirty="0">
                <a:latin typeface="Verdana"/>
                <a:cs typeface="Verdana"/>
              </a:rPr>
              <a:t>география</a:t>
            </a:r>
            <a:r>
              <a:rPr lang="ru-RU" sz="2000" spc="-50" dirty="0">
                <a:latin typeface="Verdana"/>
                <a:cs typeface="Verdana"/>
              </a:rPr>
              <a:t> </a:t>
            </a:r>
            <a:r>
              <a:rPr lang="ru-RU" sz="2000" spc="-20" dirty="0">
                <a:latin typeface="Verdana"/>
                <a:cs typeface="Verdana"/>
              </a:rPr>
              <a:t>поставок</a:t>
            </a:r>
            <a:r>
              <a:rPr lang="ru-RU" sz="2000" spc="-25" dirty="0">
                <a:latin typeface="Verdana"/>
                <a:cs typeface="Verdana"/>
              </a:rPr>
              <a:t> </a:t>
            </a:r>
            <a:r>
              <a:rPr lang="ru-RU" sz="2000" spc="-10" dirty="0">
                <a:latin typeface="Verdana"/>
                <a:cs typeface="Verdana"/>
              </a:rPr>
              <a:t>позволяет </a:t>
            </a:r>
            <a:r>
              <a:rPr lang="ru-RU" sz="2000" spc="-45" dirty="0">
                <a:latin typeface="Verdana"/>
                <a:cs typeface="Verdana"/>
              </a:rPr>
              <a:t>сотрудничать</a:t>
            </a:r>
            <a:r>
              <a:rPr lang="ru-RU" sz="2000" spc="-75" dirty="0">
                <a:latin typeface="Verdana"/>
                <a:cs typeface="Verdana"/>
              </a:rPr>
              <a:t> </a:t>
            </a:r>
            <a:r>
              <a:rPr lang="ru-RU" sz="2000" dirty="0">
                <a:latin typeface="Verdana"/>
                <a:cs typeface="Verdana"/>
              </a:rPr>
              <a:t>не</a:t>
            </a:r>
            <a:r>
              <a:rPr lang="ru-RU" sz="2000" spc="-40" dirty="0">
                <a:latin typeface="Verdana"/>
                <a:cs typeface="Verdana"/>
              </a:rPr>
              <a:t> </a:t>
            </a:r>
            <a:r>
              <a:rPr lang="ru-RU" sz="2000" spc="-65" dirty="0">
                <a:latin typeface="Verdana"/>
                <a:cs typeface="Verdana"/>
              </a:rPr>
              <a:t>только</a:t>
            </a:r>
            <a:r>
              <a:rPr lang="ru-RU" sz="2000" spc="-75" dirty="0">
                <a:latin typeface="Verdana"/>
                <a:cs typeface="Verdana"/>
              </a:rPr>
              <a:t> </a:t>
            </a:r>
            <a:r>
              <a:rPr lang="ru-RU" sz="2000" spc="140" dirty="0">
                <a:latin typeface="Verdana"/>
                <a:cs typeface="Verdana"/>
              </a:rPr>
              <a:t>с</a:t>
            </a:r>
            <a:r>
              <a:rPr lang="ru-RU" sz="2000" spc="-65" dirty="0">
                <a:latin typeface="Verdana"/>
                <a:cs typeface="Verdana"/>
              </a:rPr>
              <a:t> </a:t>
            </a:r>
            <a:r>
              <a:rPr lang="ru-RU" sz="2000" spc="65" dirty="0">
                <a:latin typeface="Verdana"/>
                <a:cs typeface="Verdana"/>
              </a:rPr>
              <a:t>самыми</a:t>
            </a:r>
            <a:endParaRPr lang="ru-RU" sz="2000" dirty="0">
              <a:latin typeface="Verdana"/>
              <a:cs typeface="Verdana"/>
            </a:endParaRPr>
          </a:p>
          <a:p>
            <a:pPr marL="145415" marR="145415" algn="ctr">
              <a:lnSpc>
                <a:spcPct val="100000"/>
              </a:lnSpc>
              <a:spcBef>
                <a:spcPts val="5"/>
              </a:spcBef>
            </a:pPr>
            <a:r>
              <a:rPr lang="ru-RU" sz="2000" spc="-10" dirty="0">
                <a:latin typeface="Verdana"/>
                <a:cs typeface="Verdana"/>
              </a:rPr>
              <a:t>дальними</a:t>
            </a:r>
            <a:r>
              <a:rPr lang="ru-RU" sz="2000" spc="-30" dirty="0">
                <a:latin typeface="Verdana"/>
                <a:cs typeface="Verdana"/>
              </a:rPr>
              <a:t> </a:t>
            </a:r>
            <a:r>
              <a:rPr lang="ru-RU" sz="2000" dirty="0">
                <a:latin typeface="Verdana"/>
                <a:cs typeface="Verdana"/>
              </a:rPr>
              <a:t>регионами</a:t>
            </a:r>
            <a:r>
              <a:rPr lang="ru-RU" sz="2000" spc="-60" dirty="0">
                <a:latin typeface="Verdana"/>
                <a:cs typeface="Verdana"/>
              </a:rPr>
              <a:t> </a:t>
            </a:r>
            <a:r>
              <a:rPr lang="ru-RU" sz="2000" dirty="0">
                <a:latin typeface="Verdana"/>
                <a:cs typeface="Verdana"/>
              </a:rPr>
              <a:t>России,</a:t>
            </a:r>
            <a:r>
              <a:rPr lang="ru-RU" sz="2000" spc="5" dirty="0">
                <a:latin typeface="Verdana"/>
                <a:cs typeface="Verdana"/>
              </a:rPr>
              <a:t> </a:t>
            </a:r>
            <a:r>
              <a:rPr lang="ru-RU" sz="2000" dirty="0">
                <a:latin typeface="Verdana"/>
                <a:cs typeface="Verdana"/>
              </a:rPr>
              <a:t>но</a:t>
            </a:r>
            <a:r>
              <a:rPr lang="ru-RU" sz="2000" spc="-20" dirty="0">
                <a:latin typeface="Verdana"/>
                <a:cs typeface="Verdana"/>
              </a:rPr>
              <a:t> </a:t>
            </a:r>
            <a:r>
              <a:rPr lang="ru-RU" sz="2000" spc="-40" dirty="0">
                <a:latin typeface="Verdana"/>
                <a:cs typeface="Verdana"/>
              </a:rPr>
              <a:t>и</a:t>
            </a:r>
            <a:r>
              <a:rPr lang="ru-RU" sz="2000" dirty="0">
                <a:latin typeface="Verdana"/>
                <a:cs typeface="Verdana"/>
              </a:rPr>
              <a:t> </a:t>
            </a:r>
            <a:r>
              <a:rPr lang="ru-RU" sz="2000" spc="-25" dirty="0">
                <a:latin typeface="Verdana"/>
                <a:cs typeface="Verdana"/>
              </a:rPr>
              <a:t>по </a:t>
            </a:r>
            <a:r>
              <a:rPr lang="ru-RU" sz="2000" dirty="0">
                <a:latin typeface="Verdana"/>
                <a:cs typeface="Verdana"/>
              </a:rPr>
              <a:t>всему</a:t>
            </a:r>
            <a:r>
              <a:rPr lang="ru-RU" sz="2000" spc="55" dirty="0">
                <a:latin typeface="Verdana"/>
                <a:cs typeface="Verdana"/>
              </a:rPr>
              <a:t> </a:t>
            </a:r>
            <a:r>
              <a:rPr lang="ru-RU" sz="2000" spc="-10" dirty="0">
                <a:latin typeface="Verdana"/>
                <a:cs typeface="Verdana"/>
              </a:rPr>
              <a:t>миру.</a:t>
            </a:r>
            <a:endParaRPr lang="ru-RU" sz="2000" dirty="0">
              <a:latin typeface="Verdana"/>
              <a:cs typeface="Verdana"/>
            </a:endParaRPr>
          </a:p>
          <a:p>
            <a:endParaRPr lang="ru-RU" dirty="0"/>
          </a:p>
        </p:txBody>
      </p:sp>
      <p:sp>
        <p:nvSpPr>
          <p:cNvPr id="5" name="TextBox 4"/>
          <p:cNvSpPr txBox="1"/>
          <p:nvPr/>
        </p:nvSpPr>
        <p:spPr>
          <a:xfrm>
            <a:off x="3536830" y="4990250"/>
            <a:ext cx="8397256"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lnSpc>
                <a:spcPct val="100000"/>
              </a:lnSpc>
            </a:pPr>
            <a:r>
              <a:rPr lang="ru-RU" dirty="0">
                <a:solidFill>
                  <a:schemeClr val="bg1"/>
                </a:solidFill>
                <a:latin typeface="Verdana"/>
                <a:cs typeface="Verdana"/>
              </a:rPr>
              <a:t>Наименование</a:t>
            </a:r>
            <a:r>
              <a:rPr lang="ru-RU" spc="90" dirty="0">
                <a:solidFill>
                  <a:schemeClr val="bg1"/>
                </a:solidFill>
                <a:latin typeface="Verdana"/>
                <a:cs typeface="Verdana"/>
              </a:rPr>
              <a:t> </a:t>
            </a:r>
            <a:r>
              <a:rPr lang="ru-RU" spc="-10" dirty="0">
                <a:solidFill>
                  <a:schemeClr val="bg1"/>
                </a:solidFill>
                <a:latin typeface="Verdana"/>
                <a:cs typeface="Verdana"/>
              </a:rPr>
              <a:t>выпускаемой</a:t>
            </a:r>
            <a:endParaRPr lang="ru-RU" dirty="0">
              <a:solidFill>
                <a:schemeClr val="bg1"/>
              </a:solidFill>
              <a:latin typeface="Verdana"/>
              <a:cs typeface="Verdana"/>
            </a:endParaRPr>
          </a:p>
          <a:p>
            <a:pPr marL="5715" algn="ctr">
              <a:lnSpc>
                <a:spcPct val="100000"/>
              </a:lnSpc>
            </a:pPr>
            <a:r>
              <a:rPr lang="ru-RU" spc="-10" dirty="0">
                <a:solidFill>
                  <a:schemeClr val="bg1"/>
                </a:solidFill>
                <a:latin typeface="Verdana"/>
                <a:cs typeface="Verdana"/>
              </a:rPr>
              <a:t>продукции:</a:t>
            </a:r>
            <a:endParaRPr lang="ru-RU" dirty="0">
              <a:solidFill>
                <a:schemeClr val="bg1"/>
              </a:solidFill>
              <a:latin typeface="Verdana"/>
              <a:cs typeface="Verdana"/>
            </a:endParaRPr>
          </a:p>
          <a:p>
            <a:pPr marL="193675" marR="176530" indent="-6350" algn="ctr">
              <a:lnSpc>
                <a:spcPct val="100000"/>
              </a:lnSpc>
              <a:spcBef>
                <a:spcPts val="5"/>
              </a:spcBef>
            </a:pPr>
            <a:r>
              <a:rPr lang="ru-RU" spc="-25" dirty="0" err="1">
                <a:solidFill>
                  <a:schemeClr val="bg1"/>
                </a:solidFill>
                <a:latin typeface="Verdana"/>
                <a:cs typeface="Verdana"/>
              </a:rPr>
              <a:t>мальтодекстрин</a:t>
            </a:r>
            <a:r>
              <a:rPr lang="ru-RU" spc="-25" dirty="0">
                <a:solidFill>
                  <a:schemeClr val="bg1"/>
                </a:solidFill>
                <a:latin typeface="Verdana"/>
                <a:cs typeface="Verdana"/>
              </a:rPr>
              <a:t>,</a:t>
            </a:r>
            <a:r>
              <a:rPr lang="ru-RU" spc="15" dirty="0">
                <a:solidFill>
                  <a:schemeClr val="bg1"/>
                </a:solidFill>
                <a:latin typeface="Verdana"/>
                <a:cs typeface="Verdana"/>
              </a:rPr>
              <a:t> </a:t>
            </a:r>
            <a:r>
              <a:rPr lang="ru-RU" spc="-10" dirty="0">
                <a:solidFill>
                  <a:schemeClr val="bg1"/>
                </a:solidFill>
                <a:latin typeface="Verdana"/>
                <a:cs typeface="Verdana"/>
              </a:rPr>
              <a:t>крахмал </a:t>
            </a:r>
            <a:r>
              <a:rPr lang="ru-RU" spc="-85" dirty="0">
                <a:solidFill>
                  <a:schemeClr val="bg1"/>
                </a:solidFill>
                <a:latin typeface="Verdana"/>
                <a:cs typeface="Verdana"/>
              </a:rPr>
              <a:t>кукурузный,</a:t>
            </a:r>
            <a:r>
              <a:rPr lang="ru-RU" spc="-75" dirty="0">
                <a:solidFill>
                  <a:schemeClr val="bg1"/>
                </a:solidFill>
                <a:latin typeface="Verdana"/>
                <a:cs typeface="Verdana"/>
              </a:rPr>
              <a:t> </a:t>
            </a:r>
            <a:r>
              <a:rPr lang="ru-RU" spc="-20" dirty="0">
                <a:solidFill>
                  <a:schemeClr val="bg1"/>
                </a:solidFill>
                <a:latin typeface="Verdana"/>
                <a:cs typeface="Verdana"/>
              </a:rPr>
              <a:t>патока</a:t>
            </a:r>
            <a:r>
              <a:rPr lang="ru-RU" spc="-30" dirty="0">
                <a:solidFill>
                  <a:schemeClr val="bg1"/>
                </a:solidFill>
                <a:latin typeface="Verdana"/>
                <a:cs typeface="Verdana"/>
              </a:rPr>
              <a:t> </a:t>
            </a:r>
            <a:r>
              <a:rPr lang="ru-RU" spc="-20" dirty="0">
                <a:solidFill>
                  <a:schemeClr val="bg1"/>
                </a:solidFill>
                <a:latin typeface="Verdana"/>
                <a:cs typeface="Verdana"/>
              </a:rPr>
              <a:t>крахмальная, </a:t>
            </a:r>
            <a:r>
              <a:rPr lang="ru-RU" spc="-70" dirty="0" err="1">
                <a:solidFill>
                  <a:schemeClr val="bg1"/>
                </a:solidFill>
                <a:latin typeface="Verdana"/>
                <a:cs typeface="Verdana"/>
              </a:rPr>
              <a:t>глютен</a:t>
            </a:r>
            <a:r>
              <a:rPr lang="ru-RU" spc="-30" dirty="0">
                <a:solidFill>
                  <a:schemeClr val="bg1"/>
                </a:solidFill>
                <a:latin typeface="Verdana"/>
                <a:cs typeface="Verdana"/>
              </a:rPr>
              <a:t> </a:t>
            </a:r>
            <a:r>
              <a:rPr lang="ru-RU" spc="-85" dirty="0">
                <a:solidFill>
                  <a:schemeClr val="bg1"/>
                </a:solidFill>
                <a:latin typeface="Verdana"/>
                <a:cs typeface="Verdana"/>
              </a:rPr>
              <a:t>кукурузный,</a:t>
            </a:r>
            <a:r>
              <a:rPr lang="ru-RU" spc="-55" dirty="0">
                <a:solidFill>
                  <a:schemeClr val="bg1"/>
                </a:solidFill>
                <a:latin typeface="Verdana"/>
                <a:cs typeface="Verdana"/>
              </a:rPr>
              <a:t> </a:t>
            </a:r>
            <a:r>
              <a:rPr lang="ru-RU" spc="-10" dirty="0">
                <a:solidFill>
                  <a:schemeClr val="bg1"/>
                </a:solidFill>
                <a:latin typeface="Verdana"/>
                <a:cs typeface="Verdana"/>
              </a:rPr>
              <a:t>зародыш</a:t>
            </a:r>
            <a:endParaRPr lang="ru-RU" dirty="0">
              <a:solidFill>
                <a:schemeClr val="bg1"/>
              </a:solidFill>
              <a:latin typeface="Verdana"/>
              <a:cs typeface="Verdana"/>
            </a:endParaRPr>
          </a:p>
          <a:p>
            <a:pPr marL="120650" marR="111125" algn="ctr">
              <a:lnSpc>
                <a:spcPct val="100000"/>
              </a:lnSpc>
            </a:pPr>
            <a:r>
              <a:rPr lang="ru-RU" spc="-85" dirty="0">
                <a:solidFill>
                  <a:schemeClr val="bg1"/>
                </a:solidFill>
                <a:latin typeface="Verdana"/>
                <a:cs typeface="Verdana"/>
              </a:rPr>
              <a:t>кукурузный,</a:t>
            </a:r>
            <a:r>
              <a:rPr lang="ru-RU" spc="-70" dirty="0">
                <a:solidFill>
                  <a:schemeClr val="bg1"/>
                </a:solidFill>
                <a:latin typeface="Verdana"/>
                <a:cs typeface="Verdana"/>
              </a:rPr>
              <a:t> </a:t>
            </a:r>
            <a:r>
              <a:rPr lang="ru-RU" spc="-80" dirty="0">
                <a:solidFill>
                  <a:schemeClr val="bg1"/>
                </a:solidFill>
                <a:latin typeface="Verdana"/>
                <a:cs typeface="Verdana"/>
              </a:rPr>
              <a:t>кукурузный</a:t>
            </a:r>
            <a:r>
              <a:rPr lang="ru-RU" spc="-95" dirty="0">
                <a:solidFill>
                  <a:schemeClr val="bg1"/>
                </a:solidFill>
                <a:latin typeface="Verdana"/>
                <a:cs typeface="Verdana"/>
              </a:rPr>
              <a:t> </a:t>
            </a:r>
            <a:r>
              <a:rPr lang="ru-RU" spc="-55" dirty="0" err="1">
                <a:solidFill>
                  <a:schemeClr val="bg1"/>
                </a:solidFill>
                <a:latin typeface="Verdana"/>
                <a:cs typeface="Verdana"/>
              </a:rPr>
              <a:t>глютеновый</a:t>
            </a:r>
            <a:r>
              <a:rPr lang="ru-RU" spc="-55" dirty="0">
                <a:solidFill>
                  <a:schemeClr val="bg1"/>
                </a:solidFill>
                <a:latin typeface="Verdana"/>
                <a:cs typeface="Verdana"/>
              </a:rPr>
              <a:t> </a:t>
            </a:r>
            <a:r>
              <a:rPr lang="ru-RU" spc="-10" dirty="0">
                <a:solidFill>
                  <a:schemeClr val="bg1"/>
                </a:solidFill>
                <a:latin typeface="Verdana"/>
                <a:cs typeface="Verdana"/>
              </a:rPr>
              <a:t>корм.</a:t>
            </a:r>
            <a:endParaRPr lang="ru-RU" dirty="0">
              <a:solidFill>
                <a:schemeClr val="bg1"/>
              </a:solidFill>
              <a:latin typeface="Verdana"/>
              <a:cs typeface="Verdana"/>
            </a:endParaRPr>
          </a:p>
          <a:p>
            <a:endParaRPr lang="ru-RU"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5029" y="2086106"/>
            <a:ext cx="2514041" cy="1187475"/>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5305" y="3578140"/>
            <a:ext cx="2600305" cy="1187475"/>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6830" y="3578140"/>
            <a:ext cx="2514041" cy="1187475"/>
          </a:xfrm>
          <a:prstGeom prst="rect">
            <a:avLst/>
          </a:prstGeom>
        </p:spPr>
      </p:pic>
      <p:sp>
        <p:nvSpPr>
          <p:cNvPr id="10" name="TextBox 9"/>
          <p:cNvSpPr txBox="1"/>
          <p:nvPr/>
        </p:nvSpPr>
        <p:spPr>
          <a:xfrm>
            <a:off x="9273230" y="1426923"/>
            <a:ext cx="3375970" cy="1846659"/>
          </a:xfrm>
          <a:prstGeom prst="rect">
            <a:avLst/>
          </a:prstGeom>
          <a:noFill/>
        </p:spPr>
        <p:txBody>
          <a:bodyPr wrap="square" rtlCol="0">
            <a:spAutoFit/>
          </a:bodyPr>
          <a:lstStyle/>
          <a:p>
            <a:pPr algn="ctr">
              <a:lnSpc>
                <a:spcPct val="100000"/>
              </a:lnSpc>
              <a:spcBef>
                <a:spcPts val="105"/>
              </a:spcBef>
            </a:pPr>
            <a:r>
              <a:rPr lang="ru-RU" sz="1200" b="1" dirty="0">
                <a:solidFill>
                  <a:srgbClr val="FFFFFF"/>
                </a:solidFill>
                <a:latin typeface="Tahoma"/>
                <a:cs typeface="Tahoma"/>
              </a:rPr>
              <a:t>Адрес:</a:t>
            </a:r>
            <a:r>
              <a:rPr lang="ru-RU" sz="1200" b="1" spc="180" dirty="0">
                <a:solidFill>
                  <a:srgbClr val="FFFFFF"/>
                </a:solidFill>
                <a:latin typeface="Tahoma"/>
                <a:cs typeface="Tahoma"/>
              </a:rPr>
              <a:t> </a:t>
            </a:r>
            <a:r>
              <a:rPr lang="ru-RU" sz="1200" dirty="0">
                <a:solidFill>
                  <a:srgbClr val="FFFFFF"/>
                </a:solidFill>
                <a:latin typeface="Verdana"/>
                <a:cs typeface="Verdana"/>
              </a:rPr>
              <a:t>Краснодарский</a:t>
            </a:r>
            <a:r>
              <a:rPr lang="ru-RU" sz="1200" spc="50" dirty="0">
                <a:solidFill>
                  <a:srgbClr val="FFFFFF"/>
                </a:solidFill>
                <a:latin typeface="Verdana"/>
                <a:cs typeface="Verdana"/>
              </a:rPr>
              <a:t> </a:t>
            </a:r>
            <a:r>
              <a:rPr lang="ru-RU" sz="1200" spc="-20" dirty="0">
                <a:solidFill>
                  <a:srgbClr val="FFFFFF"/>
                </a:solidFill>
                <a:latin typeface="Verdana"/>
                <a:cs typeface="Verdana"/>
              </a:rPr>
              <a:t>край,</a:t>
            </a:r>
            <a:endParaRPr lang="ru-RU" sz="1200" dirty="0">
              <a:latin typeface="Verdana"/>
              <a:cs typeface="Verdana"/>
            </a:endParaRPr>
          </a:p>
          <a:p>
            <a:pPr marL="307975" marR="300990" algn="ctr">
              <a:lnSpc>
                <a:spcPct val="100000"/>
              </a:lnSpc>
            </a:pPr>
            <a:r>
              <a:rPr lang="ru-RU" sz="1200" spc="-65" dirty="0" err="1">
                <a:solidFill>
                  <a:srgbClr val="FFFFFF"/>
                </a:solidFill>
                <a:latin typeface="Verdana"/>
                <a:cs typeface="Verdana"/>
              </a:rPr>
              <a:t>Гулькевичский</a:t>
            </a:r>
            <a:r>
              <a:rPr lang="ru-RU" sz="1200" spc="-70" dirty="0">
                <a:solidFill>
                  <a:srgbClr val="FFFFFF"/>
                </a:solidFill>
                <a:latin typeface="Verdana"/>
                <a:cs typeface="Verdana"/>
              </a:rPr>
              <a:t> </a:t>
            </a:r>
            <a:r>
              <a:rPr lang="ru-RU" sz="1200" spc="-10" dirty="0">
                <a:solidFill>
                  <a:srgbClr val="FFFFFF"/>
                </a:solidFill>
                <a:latin typeface="Verdana"/>
                <a:cs typeface="Verdana"/>
              </a:rPr>
              <a:t>район, </a:t>
            </a:r>
            <a:r>
              <a:rPr lang="ru-RU" sz="1200" spc="-70" dirty="0">
                <a:solidFill>
                  <a:srgbClr val="FFFFFF"/>
                </a:solidFill>
                <a:latin typeface="Verdana"/>
                <a:cs typeface="Verdana"/>
              </a:rPr>
              <a:t>п.</a:t>
            </a:r>
            <a:r>
              <a:rPr lang="ru-RU" sz="1200" spc="-85" dirty="0">
                <a:solidFill>
                  <a:srgbClr val="FFFFFF"/>
                </a:solidFill>
                <a:latin typeface="Verdana"/>
                <a:cs typeface="Verdana"/>
              </a:rPr>
              <a:t> </a:t>
            </a:r>
            <a:r>
              <a:rPr lang="ru-RU" sz="1200" spc="-10" dirty="0" err="1">
                <a:solidFill>
                  <a:srgbClr val="FFFFFF"/>
                </a:solidFill>
                <a:latin typeface="Verdana"/>
                <a:cs typeface="Verdana"/>
              </a:rPr>
              <a:t>Красносельский</a:t>
            </a:r>
            <a:r>
              <a:rPr lang="ru-RU" sz="1200" spc="-10" dirty="0">
                <a:solidFill>
                  <a:srgbClr val="FFFFFF"/>
                </a:solidFill>
                <a:latin typeface="Verdana"/>
                <a:cs typeface="Verdana"/>
              </a:rPr>
              <a:t>, </a:t>
            </a:r>
            <a:r>
              <a:rPr lang="ru-RU" sz="1200" spc="-80" dirty="0">
                <a:solidFill>
                  <a:srgbClr val="FFFFFF"/>
                </a:solidFill>
                <a:latin typeface="Verdana"/>
                <a:cs typeface="Verdana"/>
              </a:rPr>
              <a:t>ул.</a:t>
            </a:r>
            <a:r>
              <a:rPr lang="ru-RU" sz="1200" spc="-110" dirty="0">
                <a:solidFill>
                  <a:srgbClr val="FFFFFF"/>
                </a:solidFill>
                <a:latin typeface="Verdana"/>
                <a:cs typeface="Verdana"/>
              </a:rPr>
              <a:t> </a:t>
            </a:r>
            <a:r>
              <a:rPr lang="ru-RU" sz="1200" spc="-10" dirty="0">
                <a:solidFill>
                  <a:srgbClr val="FFFFFF"/>
                </a:solidFill>
                <a:latin typeface="Verdana"/>
                <a:cs typeface="Verdana"/>
              </a:rPr>
              <a:t>Промышленная,</a:t>
            </a:r>
            <a:r>
              <a:rPr lang="ru-RU" sz="1200" spc="-110" dirty="0">
                <a:solidFill>
                  <a:srgbClr val="FFFFFF"/>
                </a:solidFill>
                <a:latin typeface="Verdana"/>
                <a:cs typeface="Verdana"/>
              </a:rPr>
              <a:t> </a:t>
            </a:r>
            <a:r>
              <a:rPr lang="ru-RU" sz="1200" spc="-50" dirty="0">
                <a:solidFill>
                  <a:srgbClr val="FFFFFF"/>
                </a:solidFill>
                <a:latin typeface="Verdana"/>
                <a:cs typeface="Verdana"/>
              </a:rPr>
              <a:t>6</a:t>
            </a:r>
            <a:endParaRPr lang="ru-RU" sz="1200" dirty="0">
              <a:latin typeface="Verdana"/>
              <a:cs typeface="Verdana"/>
            </a:endParaRPr>
          </a:p>
          <a:p>
            <a:pPr marL="5080" algn="ctr">
              <a:lnSpc>
                <a:spcPct val="100000"/>
              </a:lnSpc>
            </a:pPr>
            <a:r>
              <a:rPr lang="ru-RU" sz="1200" b="1" spc="-35" dirty="0">
                <a:solidFill>
                  <a:srgbClr val="FFFFFF"/>
                </a:solidFill>
                <a:latin typeface="Tahoma"/>
                <a:cs typeface="Tahoma"/>
              </a:rPr>
              <a:t>Телефон:</a:t>
            </a:r>
            <a:r>
              <a:rPr lang="ru-RU" sz="1200" b="1" spc="25" dirty="0">
                <a:solidFill>
                  <a:srgbClr val="FFFFFF"/>
                </a:solidFill>
                <a:latin typeface="Tahoma"/>
                <a:cs typeface="Tahoma"/>
              </a:rPr>
              <a:t> </a:t>
            </a:r>
            <a:r>
              <a:rPr lang="ru-RU" sz="1200" spc="-165" dirty="0">
                <a:solidFill>
                  <a:srgbClr val="FFFFFF"/>
                </a:solidFill>
                <a:latin typeface="Verdana"/>
                <a:cs typeface="Verdana"/>
              </a:rPr>
              <a:t>+7</a:t>
            </a:r>
            <a:r>
              <a:rPr lang="ru-RU" sz="1200" spc="-55" dirty="0">
                <a:solidFill>
                  <a:srgbClr val="FFFFFF"/>
                </a:solidFill>
                <a:latin typeface="Verdana"/>
                <a:cs typeface="Verdana"/>
              </a:rPr>
              <a:t> </a:t>
            </a:r>
            <a:r>
              <a:rPr lang="ru-RU" sz="1200" spc="-100" dirty="0">
                <a:solidFill>
                  <a:srgbClr val="FFFFFF"/>
                </a:solidFill>
                <a:latin typeface="Verdana"/>
                <a:cs typeface="Verdana"/>
              </a:rPr>
              <a:t>(86160)</a:t>
            </a:r>
            <a:r>
              <a:rPr lang="ru-RU" sz="1200" spc="-125" dirty="0">
                <a:solidFill>
                  <a:srgbClr val="FFFFFF"/>
                </a:solidFill>
                <a:latin typeface="Verdana"/>
                <a:cs typeface="Verdana"/>
              </a:rPr>
              <a:t> </a:t>
            </a:r>
            <a:r>
              <a:rPr lang="ru-RU" sz="1200" spc="-114" dirty="0">
                <a:solidFill>
                  <a:srgbClr val="FFFFFF"/>
                </a:solidFill>
                <a:latin typeface="Verdana"/>
                <a:cs typeface="Verdana"/>
              </a:rPr>
              <a:t>3-</a:t>
            </a:r>
            <a:r>
              <a:rPr lang="ru-RU" sz="1200" spc="-110" dirty="0">
                <a:solidFill>
                  <a:srgbClr val="FFFFFF"/>
                </a:solidFill>
                <a:latin typeface="Verdana"/>
                <a:cs typeface="Verdana"/>
              </a:rPr>
              <a:t>08-</a:t>
            </a:r>
            <a:r>
              <a:rPr lang="ru-RU" sz="1200" spc="-25" dirty="0">
                <a:solidFill>
                  <a:srgbClr val="FFFFFF"/>
                </a:solidFill>
                <a:latin typeface="Verdana"/>
                <a:cs typeface="Verdana"/>
              </a:rPr>
              <a:t>73,</a:t>
            </a:r>
            <a:endParaRPr lang="ru-RU" sz="1200" dirty="0">
              <a:latin typeface="Verdana"/>
              <a:cs typeface="Verdana"/>
            </a:endParaRPr>
          </a:p>
          <a:p>
            <a:pPr marL="5715" algn="ctr">
              <a:lnSpc>
                <a:spcPct val="100000"/>
              </a:lnSpc>
              <a:spcBef>
                <a:spcPts val="5"/>
              </a:spcBef>
            </a:pPr>
            <a:r>
              <a:rPr lang="ru-RU" sz="1200" spc="-165" dirty="0">
                <a:solidFill>
                  <a:srgbClr val="FFFFFF"/>
                </a:solidFill>
                <a:latin typeface="Verdana"/>
                <a:cs typeface="Verdana"/>
              </a:rPr>
              <a:t>+7</a:t>
            </a:r>
            <a:r>
              <a:rPr lang="ru-RU" sz="1200" spc="-30" dirty="0">
                <a:solidFill>
                  <a:srgbClr val="FFFFFF"/>
                </a:solidFill>
                <a:latin typeface="Verdana"/>
                <a:cs typeface="Verdana"/>
              </a:rPr>
              <a:t> </a:t>
            </a:r>
            <a:r>
              <a:rPr lang="ru-RU" sz="1200" spc="-110" dirty="0">
                <a:solidFill>
                  <a:srgbClr val="FFFFFF"/>
                </a:solidFill>
                <a:latin typeface="Verdana"/>
                <a:cs typeface="Verdana"/>
              </a:rPr>
              <a:t>(861-</a:t>
            </a:r>
            <a:r>
              <a:rPr lang="ru-RU" sz="1200" spc="-95" dirty="0">
                <a:solidFill>
                  <a:srgbClr val="FFFFFF"/>
                </a:solidFill>
                <a:latin typeface="Verdana"/>
                <a:cs typeface="Verdana"/>
              </a:rPr>
              <a:t>60)</a:t>
            </a:r>
            <a:r>
              <a:rPr lang="ru-RU" sz="1200" spc="-100" dirty="0">
                <a:solidFill>
                  <a:srgbClr val="FFFFFF"/>
                </a:solidFill>
                <a:latin typeface="Verdana"/>
                <a:cs typeface="Verdana"/>
              </a:rPr>
              <a:t> </a:t>
            </a:r>
            <a:r>
              <a:rPr lang="ru-RU" sz="1200" spc="-120" dirty="0">
                <a:solidFill>
                  <a:srgbClr val="FFFFFF"/>
                </a:solidFill>
                <a:latin typeface="Verdana"/>
                <a:cs typeface="Verdana"/>
              </a:rPr>
              <a:t>3-</a:t>
            </a:r>
            <a:r>
              <a:rPr lang="ru-RU" sz="1200" spc="-110" dirty="0">
                <a:solidFill>
                  <a:srgbClr val="FFFFFF"/>
                </a:solidFill>
                <a:latin typeface="Verdana"/>
                <a:cs typeface="Verdana"/>
              </a:rPr>
              <a:t>08-</a:t>
            </a:r>
            <a:r>
              <a:rPr lang="ru-RU" sz="1200" spc="-25" dirty="0">
                <a:solidFill>
                  <a:srgbClr val="FFFFFF"/>
                </a:solidFill>
                <a:latin typeface="Verdana"/>
                <a:cs typeface="Verdana"/>
              </a:rPr>
              <a:t>77;</a:t>
            </a:r>
            <a:endParaRPr lang="ru-RU" sz="1200" dirty="0">
              <a:latin typeface="Verdana"/>
              <a:cs typeface="Verdana"/>
            </a:endParaRPr>
          </a:p>
          <a:p>
            <a:pPr marL="635" algn="ctr">
              <a:lnSpc>
                <a:spcPct val="100000"/>
              </a:lnSpc>
            </a:pPr>
            <a:r>
              <a:rPr lang="ru-RU" sz="1200" b="1" dirty="0">
                <a:solidFill>
                  <a:srgbClr val="FFFFFF"/>
                </a:solidFill>
                <a:latin typeface="Tahoma"/>
                <a:cs typeface="Tahoma"/>
              </a:rPr>
              <a:t>Сайт:</a:t>
            </a:r>
            <a:r>
              <a:rPr lang="ru-RU" sz="1200" b="1" spc="5" dirty="0">
                <a:solidFill>
                  <a:srgbClr val="FFFFFF"/>
                </a:solidFill>
                <a:latin typeface="Tahoma"/>
                <a:cs typeface="Tahoma"/>
              </a:rPr>
              <a:t> </a:t>
            </a:r>
            <a:r>
              <a:rPr lang="ru-RU" sz="1200" spc="-10" dirty="0">
                <a:solidFill>
                  <a:srgbClr val="FFFFFF"/>
                </a:solidFill>
                <a:latin typeface="Verdana"/>
                <a:cs typeface="Verdana"/>
                <a:hlinkClick r:id="rId6"/>
              </a:rPr>
              <a:t>https://www.kzg.ru/</a:t>
            </a:r>
            <a:endParaRPr lang="ru-RU" sz="1200" dirty="0">
              <a:latin typeface="Verdana"/>
              <a:cs typeface="Verdana"/>
            </a:endParaRPr>
          </a:p>
          <a:p>
            <a:pPr marL="3810" algn="ctr">
              <a:lnSpc>
                <a:spcPct val="100000"/>
              </a:lnSpc>
            </a:pPr>
            <a:r>
              <a:rPr lang="ru-RU" sz="1200" b="1" dirty="0">
                <a:solidFill>
                  <a:srgbClr val="FFFFFF"/>
                </a:solidFill>
                <a:latin typeface="Tahoma"/>
                <a:cs typeface="Tahoma"/>
              </a:rPr>
              <a:t>e-</a:t>
            </a:r>
            <a:r>
              <a:rPr lang="ru-RU" sz="1200" b="1" spc="-35" dirty="0" err="1">
                <a:solidFill>
                  <a:srgbClr val="FFFFFF"/>
                </a:solidFill>
                <a:latin typeface="Tahoma"/>
                <a:cs typeface="Tahoma"/>
              </a:rPr>
              <a:t>mail</a:t>
            </a:r>
            <a:r>
              <a:rPr lang="ru-RU" sz="1200" b="1" spc="-35" dirty="0">
                <a:solidFill>
                  <a:srgbClr val="FFFFFF"/>
                </a:solidFill>
                <a:latin typeface="Tahoma"/>
                <a:cs typeface="Tahoma"/>
              </a:rPr>
              <a:t>:</a:t>
            </a:r>
            <a:r>
              <a:rPr lang="ru-RU" sz="1200" b="1" spc="-15" dirty="0">
                <a:solidFill>
                  <a:srgbClr val="FFFFFF"/>
                </a:solidFill>
                <a:latin typeface="Tahoma"/>
                <a:cs typeface="Tahoma"/>
              </a:rPr>
              <a:t> </a:t>
            </a:r>
            <a:r>
              <a:rPr lang="ru-RU" sz="1200" spc="-10" dirty="0">
                <a:solidFill>
                  <a:srgbClr val="FFFFFF"/>
                </a:solidFill>
                <a:latin typeface="Verdana"/>
                <a:cs typeface="Verdana"/>
                <a:hlinkClick r:id="rId7"/>
              </a:rPr>
              <a:t>mail@kzg.ru</a:t>
            </a:r>
            <a:endParaRPr lang="ru-RU" sz="1200" dirty="0">
              <a:latin typeface="Verdana"/>
              <a:cs typeface="Verdana"/>
            </a:endParaRPr>
          </a:p>
          <a:p>
            <a:endParaRPr lang="ru-RU" dirty="0"/>
          </a:p>
        </p:txBody>
      </p:sp>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36829" y="2086107"/>
            <a:ext cx="2514041" cy="1187475"/>
          </a:xfrm>
          <a:prstGeom prst="rect">
            <a:avLst/>
          </a:prstGeom>
        </p:spPr>
      </p:pic>
      <p:pic>
        <p:nvPicPr>
          <p:cNvPr id="14" name="Рисунок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20044" y="3578140"/>
            <a:ext cx="2514041" cy="1187475"/>
          </a:xfrm>
          <a:prstGeom prst="rect">
            <a:avLst/>
          </a:prstGeom>
        </p:spPr>
      </p:pic>
    </p:spTree>
    <p:extLst>
      <p:ext uri="{BB962C8B-B14F-4D97-AF65-F5344CB8AC3E}">
        <p14:creationId xmlns:p14="http://schemas.microsoft.com/office/powerpoint/2010/main" val="5795892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34957" y="163298"/>
            <a:ext cx="4201984" cy="861774"/>
          </a:xfrm>
          <a:prstGeom prst="rect">
            <a:avLst/>
          </a:prstGeom>
          <a:noFill/>
        </p:spPr>
        <p:txBody>
          <a:bodyPr wrap="none" rtlCol="0">
            <a:spAutoFit/>
          </a:bodyPr>
          <a:lstStyle/>
          <a:p>
            <a:endParaRPr lang="ru-RU" dirty="0"/>
          </a:p>
          <a:p>
            <a:r>
              <a:rPr lang="ru-RU" sz="3200" b="1" dirty="0">
                <a:latin typeface="Veranda"/>
              </a:rPr>
              <a:t>ООО </a:t>
            </a:r>
            <a:r>
              <a:rPr lang="ru-RU" sz="2800" b="1" dirty="0">
                <a:latin typeface="Veranda"/>
              </a:rPr>
              <a:t>МПП</a:t>
            </a:r>
            <a:r>
              <a:rPr lang="ru-RU" sz="3200" b="1" dirty="0">
                <a:latin typeface="Veranda"/>
              </a:rPr>
              <a:t> «Южное»</a:t>
            </a:r>
          </a:p>
        </p:txBody>
      </p:sp>
      <p:sp>
        <p:nvSpPr>
          <p:cNvPr id="3" name="TextBox 2"/>
          <p:cNvSpPr txBox="1"/>
          <p:nvPr/>
        </p:nvSpPr>
        <p:spPr>
          <a:xfrm>
            <a:off x="138022" y="250165"/>
            <a:ext cx="2570672" cy="627864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endParaRPr lang="ru-RU" dirty="0"/>
          </a:p>
          <a:p>
            <a:pPr algn="ctr"/>
            <a:r>
              <a:rPr lang="ru-RU" sz="1600" dirty="0">
                <a:latin typeface="Verdana" panose="020B0604030504040204" pitchFamily="34" charset="0"/>
                <a:ea typeface="Verdana" panose="020B0604030504040204" pitchFamily="34" charset="0"/>
              </a:rPr>
              <a:t>ООО «Мясоперерабатывающее предприятие Южное» организовано в 2015 году с целью реализации собственной мясной продукции на российском рынке. Продукция поставляется на рынки свинины в Ростовской области, в Краснодарском крае, Ставропольском крае и центральной России. В 2022 предприятие стало участником национального проекта «Производительность труда».</a:t>
            </a:r>
          </a:p>
        </p:txBody>
      </p:sp>
      <p:sp>
        <p:nvSpPr>
          <p:cNvPr id="4" name="TextBox 3"/>
          <p:cNvSpPr txBox="1"/>
          <p:nvPr/>
        </p:nvSpPr>
        <p:spPr>
          <a:xfrm>
            <a:off x="3617627" y="5328478"/>
            <a:ext cx="8174681"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endParaRPr lang="ru-RU" dirty="0"/>
          </a:p>
          <a:p>
            <a:r>
              <a:rPr lang="ru-RU" dirty="0">
                <a:latin typeface="Verdana" panose="020B0604030504040204" pitchFamily="34" charset="0"/>
                <a:ea typeface="Verdana" panose="020B0604030504040204" pitchFamily="34" charset="0"/>
              </a:rPr>
              <a:t>Наименование выпускаемой продукции:</a:t>
            </a:r>
          </a:p>
          <a:p>
            <a:r>
              <a:rPr lang="ru-RU" dirty="0">
                <a:latin typeface="Verdana" panose="020B0604030504040204" pitchFamily="34" charset="0"/>
                <a:ea typeface="Verdana" panose="020B0604030504040204" pitchFamily="34" charset="0"/>
              </a:rPr>
              <a:t>свинина в полутушах; отруб крупнокусковой; мясная </a:t>
            </a:r>
            <a:r>
              <a:rPr lang="ru-RU" dirty="0" err="1">
                <a:latin typeface="Verdana" panose="020B0604030504040204" pitchFamily="34" charset="0"/>
                <a:ea typeface="Verdana" panose="020B0604030504040204" pitchFamily="34" charset="0"/>
              </a:rPr>
              <a:t>обрезь</a:t>
            </a:r>
            <a:r>
              <a:rPr lang="ru-RU" dirty="0">
                <a:latin typeface="Verdana" panose="020B0604030504040204" pitchFamily="34" charset="0"/>
                <a:ea typeface="Verdana" panose="020B0604030504040204" pitchFamily="34" charset="0"/>
              </a:rPr>
              <a:t>; субпродукты свиные ;  прочая продукция.</a:t>
            </a:r>
          </a:p>
        </p:txBody>
      </p:sp>
      <p:sp>
        <p:nvSpPr>
          <p:cNvPr id="5" name="TextBox 4"/>
          <p:cNvSpPr txBox="1"/>
          <p:nvPr/>
        </p:nvSpPr>
        <p:spPr>
          <a:xfrm>
            <a:off x="8704052" y="1474356"/>
            <a:ext cx="3881887" cy="1754326"/>
          </a:xfrm>
          <a:prstGeom prst="rect">
            <a:avLst/>
          </a:prstGeom>
          <a:noFill/>
        </p:spPr>
        <p:txBody>
          <a:bodyPr wrap="square" rtlCol="0">
            <a:spAutoFit/>
          </a:bodyPr>
          <a:lstStyle/>
          <a:p>
            <a:pPr algn="ctr"/>
            <a:endParaRPr lang="ru-RU" dirty="0"/>
          </a:p>
          <a:p>
            <a:pPr algn="ctr"/>
            <a:r>
              <a:rPr lang="ru-RU" sz="1500" b="1" dirty="0">
                <a:latin typeface="Veranda"/>
              </a:rPr>
              <a:t>Адрес</a:t>
            </a:r>
            <a:r>
              <a:rPr lang="ru-RU" sz="1500" dirty="0">
                <a:latin typeface="Veranda"/>
              </a:rPr>
              <a:t>: Краснодарский край, </a:t>
            </a:r>
            <a:r>
              <a:rPr lang="ru-RU" sz="1500" dirty="0" err="1">
                <a:latin typeface="Veranda"/>
              </a:rPr>
              <a:t>Гулькевичский</a:t>
            </a:r>
            <a:r>
              <a:rPr lang="ru-RU" sz="1500" dirty="0">
                <a:latin typeface="Veranda"/>
              </a:rPr>
              <a:t> район,</a:t>
            </a:r>
          </a:p>
          <a:p>
            <a:pPr algn="ctr"/>
            <a:r>
              <a:rPr lang="ru-RU" sz="1500" dirty="0">
                <a:latin typeface="Veranda"/>
              </a:rPr>
              <a:t>Г. Гулькевичи, </a:t>
            </a:r>
            <a:r>
              <a:rPr lang="ru-RU" sz="1500" dirty="0" err="1">
                <a:latin typeface="Veranda"/>
              </a:rPr>
              <a:t>Промзона</a:t>
            </a:r>
            <a:endParaRPr lang="ru-RU" sz="1500" dirty="0">
              <a:latin typeface="Veranda"/>
            </a:endParaRPr>
          </a:p>
          <a:p>
            <a:pPr algn="ctr"/>
            <a:r>
              <a:rPr lang="ru-RU" sz="1500" b="1" dirty="0">
                <a:latin typeface="Veranda"/>
              </a:rPr>
              <a:t>Телефон: </a:t>
            </a:r>
            <a:r>
              <a:rPr lang="ru-RU" sz="1500" dirty="0">
                <a:latin typeface="Veranda"/>
              </a:rPr>
              <a:t>8 (918) 690-68-23;</a:t>
            </a:r>
          </a:p>
          <a:p>
            <a:pPr algn="ctr"/>
            <a:r>
              <a:rPr lang="ru-RU" sz="1500" b="1" dirty="0">
                <a:latin typeface="Veranda"/>
              </a:rPr>
              <a:t>Сайт</a:t>
            </a:r>
            <a:r>
              <a:rPr lang="ru-RU" sz="1500" b="1" dirty="0" smtClean="0">
                <a:latin typeface="Veranda"/>
              </a:rPr>
              <a:t>: </a:t>
            </a:r>
            <a:r>
              <a:rPr lang="en-US" sz="1500" dirty="0" smtClean="0">
                <a:latin typeface="Veranda"/>
                <a:hlinkClick r:id="rId2"/>
              </a:rPr>
              <a:t>https</a:t>
            </a:r>
            <a:r>
              <a:rPr lang="en-US" sz="1500" dirty="0">
                <a:latin typeface="Veranda"/>
                <a:hlinkClick r:id="rId2"/>
              </a:rPr>
              <a:t>://meat23.ru</a:t>
            </a:r>
            <a:r>
              <a:rPr lang="en-US" sz="1500" dirty="0" smtClean="0">
                <a:latin typeface="Veranda"/>
                <a:hlinkClick r:id="rId2"/>
              </a:rPr>
              <a:t>/</a:t>
            </a:r>
            <a:r>
              <a:rPr lang="ru-RU" sz="1500" dirty="0">
                <a:latin typeface="Veranda"/>
              </a:rPr>
              <a:t> </a:t>
            </a:r>
            <a:endParaRPr lang="en-US" sz="1500" dirty="0">
              <a:latin typeface="Veranda"/>
            </a:endParaRPr>
          </a:p>
          <a:p>
            <a:pPr algn="ctr"/>
            <a:r>
              <a:rPr lang="en-US" sz="1500" b="1" dirty="0">
                <a:latin typeface="Veranda"/>
              </a:rPr>
              <a:t>E-mail</a:t>
            </a:r>
            <a:r>
              <a:rPr lang="en-US" sz="1500" dirty="0">
                <a:latin typeface="Veranda"/>
              </a:rPr>
              <a:t>: </a:t>
            </a:r>
            <a:r>
              <a:rPr lang="en-US" sz="1500" dirty="0" smtClean="0">
                <a:latin typeface="Veranda"/>
                <a:hlinkClick r:id="rId3"/>
              </a:rPr>
              <a:t>mpp.sale@yandex.ru</a:t>
            </a:r>
            <a:r>
              <a:rPr lang="ru-RU" sz="1500" dirty="0" smtClean="0">
                <a:latin typeface="Veranda"/>
              </a:rPr>
              <a:t> </a:t>
            </a:r>
            <a:endParaRPr lang="ru-RU" sz="1500" dirty="0">
              <a:latin typeface="Veranda"/>
            </a:endParaRPr>
          </a:p>
        </p:txBody>
      </p:sp>
      <p:pic>
        <p:nvPicPr>
          <p:cNvPr id="1026" name="Picture 2" descr="https://avatars.mds.yandex.net/i?id=152d9d9be1b7e67f2202a752e4d5272647fe8f69-4238926-images-thumbs&amp;n=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02946" y="117227"/>
            <a:ext cx="2884098" cy="15585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avatars.mds.yandex.net/i?id=090c76985677f7508df2086ae398e0c410cc75df-5286781-images-thumbs&amp;n=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7627" y="3597216"/>
            <a:ext cx="2610645" cy="154823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avatars.mds.yandex.net/i?id=620fa853cf79c14f69aa538da40eef7bbf934c1f-5859439-images-thumbs&amp;n=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51033" y="3597216"/>
            <a:ext cx="2441275" cy="154823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avatars.mds.yandex.net/i?id=573c97e441660fb4b88bb2d51b9080f9749e15ba-9831706-images-thumbs&amp;n=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84330" y="3597216"/>
            <a:ext cx="2610645" cy="154823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icture backgroun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17627" y="1327426"/>
            <a:ext cx="2610645" cy="196743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avatars.mds.yandex.net/i?id=d9912c47d9588cde5b5efeae0c36d6ec541f4540-7042922-images-thumbs&amp;n=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84329" y="1327426"/>
            <a:ext cx="2610645" cy="1967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2168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4"/>
          <p:cNvGrpSpPr/>
          <p:nvPr/>
        </p:nvGrpSpPr>
        <p:grpSpPr>
          <a:xfrm>
            <a:off x="3395212" y="997929"/>
            <a:ext cx="952500" cy="1129030"/>
            <a:chOff x="2267711" y="838200"/>
            <a:chExt cx="952500" cy="1129030"/>
          </a:xfrm>
        </p:grpSpPr>
        <p:pic>
          <p:nvPicPr>
            <p:cNvPr id="3" name="object 5" descr="герб2"/>
            <p:cNvPicPr/>
            <p:nvPr/>
          </p:nvPicPr>
          <p:blipFill>
            <a:blip r:embed="rId2" cstate="print"/>
            <a:stretch>
              <a:fillRect/>
            </a:stretch>
          </p:blipFill>
          <p:spPr>
            <a:xfrm>
              <a:off x="2340863" y="911301"/>
              <a:ext cx="879170" cy="1055928"/>
            </a:xfrm>
            <a:prstGeom prst="rect">
              <a:avLst/>
            </a:prstGeom>
          </p:spPr>
        </p:pic>
        <p:pic>
          <p:nvPicPr>
            <p:cNvPr id="4" name="object 6" descr="герб2"/>
            <p:cNvPicPr/>
            <p:nvPr/>
          </p:nvPicPr>
          <p:blipFill>
            <a:blip r:embed="rId3" cstate="print"/>
            <a:stretch>
              <a:fillRect/>
            </a:stretch>
          </p:blipFill>
          <p:spPr>
            <a:xfrm>
              <a:off x="2267711" y="838200"/>
              <a:ext cx="877824" cy="1054608"/>
            </a:xfrm>
            <a:prstGeom prst="rect">
              <a:avLst/>
            </a:prstGeom>
          </p:spPr>
        </p:pic>
      </p:grpSp>
      <p:sp>
        <p:nvSpPr>
          <p:cNvPr id="9" name="TextBox 8"/>
          <p:cNvSpPr txBox="1"/>
          <p:nvPr/>
        </p:nvSpPr>
        <p:spPr>
          <a:xfrm>
            <a:off x="4441079" y="1270057"/>
            <a:ext cx="4295955" cy="584775"/>
          </a:xfrm>
          <a:prstGeom prst="rect">
            <a:avLst/>
          </a:prstGeom>
          <a:noFill/>
        </p:spPr>
        <p:txBody>
          <a:bodyPr wrap="square" rtlCol="0">
            <a:spAutoFit/>
          </a:bodyPr>
          <a:lstStyle/>
          <a:p>
            <a:r>
              <a:rPr lang="ru-RU" sz="3200" dirty="0" smtClean="0">
                <a:latin typeface="Verdana"/>
                <a:cs typeface="Verdana"/>
              </a:rPr>
              <a:t>Описание</a:t>
            </a:r>
            <a:r>
              <a:rPr lang="ru-RU" sz="3200" spc="165" dirty="0" smtClean="0">
                <a:latin typeface="Verdana"/>
                <a:cs typeface="Verdana"/>
              </a:rPr>
              <a:t> </a:t>
            </a:r>
            <a:r>
              <a:rPr lang="ru-RU" sz="3200" spc="40" dirty="0" smtClean="0">
                <a:latin typeface="Verdana"/>
                <a:cs typeface="Verdana"/>
              </a:rPr>
              <a:t>района</a:t>
            </a:r>
            <a:endParaRPr lang="ru-RU" sz="3200" dirty="0"/>
          </a:p>
        </p:txBody>
      </p:sp>
      <p:sp>
        <p:nvSpPr>
          <p:cNvPr id="10" name="TextBox 9"/>
          <p:cNvSpPr txBox="1"/>
          <p:nvPr/>
        </p:nvSpPr>
        <p:spPr>
          <a:xfrm>
            <a:off x="435467" y="2783347"/>
            <a:ext cx="11201567" cy="2585323"/>
          </a:xfrm>
          <a:prstGeom prst="rect">
            <a:avLst/>
          </a:prstGeom>
          <a:noFill/>
        </p:spPr>
        <p:txBody>
          <a:bodyPr wrap="square" rtlCol="0">
            <a:spAutoFit/>
          </a:bodyPr>
          <a:lstStyle/>
          <a:p>
            <a:pPr marL="123189" marR="118110" algn="ctr">
              <a:lnSpc>
                <a:spcPct val="100000"/>
              </a:lnSpc>
              <a:spcBef>
                <a:spcPts val="90"/>
              </a:spcBef>
            </a:pPr>
            <a:r>
              <a:rPr lang="ru-RU" spc="-65" dirty="0" err="1"/>
              <a:t>Гулькевичский</a:t>
            </a:r>
            <a:r>
              <a:rPr lang="ru-RU" spc="-40" dirty="0"/>
              <a:t> </a:t>
            </a:r>
            <a:r>
              <a:rPr lang="ru-RU" dirty="0"/>
              <a:t>район</a:t>
            </a:r>
            <a:r>
              <a:rPr lang="ru-RU" spc="-20" dirty="0"/>
              <a:t> </a:t>
            </a:r>
            <a:r>
              <a:rPr lang="ru-RU" dirty="0"/>
              <a:t>обладает</a:t>
            </a:r>
            <a:r>
              <a:rPr lang="ru-RU" spc="-25" dirty="0"/>
              <a:t> </a:t>
            </a:r>
            <a:r>
              <a:rPr lang="ru-RU" dirty="0"/>
              <a:t>богатейшей</a:t>
            </a:r>
            <a:r>
              <a:rPr lang="ru-RU" spc="5" dirty="0"/>
              <a:t> </a:t>
            </a:r>
            <a:r>
              <a:rPr lang="ru-RU" spc="-35" dirty="0"/>
              <a:t>минерально-</a:t>
            </a:r>
            <a:r>
              <a:rPr lang="ru-RU" dirty="0"/>
              <a:t>сырьевой</a:t>
            </a:r>
            <a:r>
              <a:rPr lang="ru-RU" spc="50" dirty="0"/>
              <a:t> </a:t>
            </a:r>
            <a:r>
              <a:rPr lang="ru-RU" spc="-10" dirty="0"/>
              <a:t>базой </a:t>
            </a:r>
            <a:r>
              <a:rPr lang="ru-RU" dirty="0"/>
              <a:t>общераспространенных</a:t>
            </a:r>
            <a:r>
              <a:rPr lang="ru-RU" spc="125" dirty="0"/>
              <a:t> </a:t>
            </a:r>
            <a:r>
              <a:rPr lang="ru-RU" spc="-75" dirty="0"/>
              <a:t>полезных</a:t>
            </a:r>
            <a:r>
              <a:rPr lang="ru-RU" spc="20" dirty="0"/>
              <a:t> </a:t>
            </a:r>
            <a:r>
              <a:rPr lang="ru-RU" spc="-20" dirty="0"/>
              <a:t>ископаемых:</a:t>
            </a:r>
            <a:r>
              <a:rPr lang="ru-RU" spc="105" dirty="0"/>
              <a:t> </a:t>
            </a:r>
            <a:r>
              <a:rPr lang="ru-RU" dirty="0"/>
              <a:t>песка,</a:t>
            </a:r>
            <a:r>
              <a:rPr lang="ru-RU" spc="50" dirty="0"/>
              <a:t> </a:t>
            </a:r>
            <a:r>
              <a:rPr lang="ru-RU" spc="-60" dirty="0"/>
              <a:t>гравия,</a:t>
            </a:r>
            <a:r>
              <a:rPr lang="ru-RU" spc="50" dirty="0"/>
              <a:t> </a:t>
            </a:r>
            <a:r>
              <a:rPr lang="ru-RU" spc="-10" dirty="0"/>
              <a:t>глины.</a:t>
            </a:r>
          </a:p>
          <a:p>
            <a:pPr marL="10160" marR="5080" algn="ctr">
              <a:lnSpc>
                <a:spcPct val="100000"/>
              </a:lnSpc>
            </a:pPr>
            <a:r>
              <a:rPr lang="ru-RU" spc="-40" dirty="0"/>
              <a:t>Предприятия</a:t>
            </a:r>
            <a:r>
              <a:rPr lang="ru-RU" spc="-5" dirty="0"/>
              <a:t> </a:t>
            </a:r>
            <a:r>
              <a:rPr lang="ru-RU" dirty="0"/>
              <a:t>района</a:t>
            </a:r>
            <a:r>
              <a:rPr lang="ru-RU" spc="-30" dirty="0"/>
              <a:t> </a:t>
            </a:r>
            <a:r>
              <a:rPr lang="ru-RU" dirty="0"/>
              <a:t>имеют</a:t>
            </a:r>
            <a:r>
              <a:rPr lang="ru-RU" spc="-25" dirty="0"/>
              <a:t> </a:t>
            </a:r>
            <a:r>
              <a:rPr lang="ru-RU" dirty="0"/>
              <a:t>конкурентоспособное</a:t>
            </a:r>
            <a:r>
              <a:rPr lang="ru-RU" spc="35" dirty="0"/>
              <a:t> </a:t>
            </a:r>
            <a:r>
              <a:rPr lang="ru-RU" spc="-35" dirty="0"/>
              <a:t>положение</a:t>
            </a:r>
            <a:r>
              <a:rPr lang="ru-RU" spc="-30" dirty="0"/>
              <a:t> </a:t>
            </a:r>
            <a:r>
              <a:rPr lang="ru-RU" dirty="0"/>
              <a:t>по</a:t>
            </a:r>
            <a:r>
              <a:rPr lang="ru-RU" spc="-65" dirty="0"/>
              <a:t> </a:t>
            </a:r>
            <a:r>
              <a:rPr lang="ru-RU" spc="-10" dirty="0"/>
              <a:t>затратам </a:t>
            </a:r>
            <a:r>
              <a:rPr lang="ru-RU" dirty="0"/>
              <a:t>на</a:t>
            </a:r>
            <a:r>
              <a:rPr lang="ru-RU" spc="-50" dirty="0"/>
              <a:t> </a:t>
            </a:r>
            <a:r>
              <a:rPr lang="ru-RU" dirty="0"/>
              <a:t>приобретение</a:t>
            </a:r>
            <a:r>
              <a:rPr lang="ru-RU" spc="30" dirty="0"/>
              <a:t> </a:t>
            </a:r>
            <a:r>
              <a:rPr lang="ru-RU" spc="-20" dirty="0"/>
              <a:t>сырья </a:t>
            </a:r>
            <a:r>
              <a:rPr lang="ru-RU" spc="-100" dirty="0"/>
              <a:t>для</a:t>
            </a:r>
            <a:r>
              <a:rPr lang="ru-RU" spc="-35" dirty="0"/>
              <a:t> </a:t>
            </a:r>
            <a:r>
              <a:rPr lang="ru-RU" spc="-55" dirty="0"/>
              <a:t>использования</a:t>
            </a:r>
            <a:r>
              <a:rPr lang="ru-RU" spc="-20" dirty="0"/>
              <a:t> </a:t>
            </a:r>
            <a:r>
              <a:rPr lang="ru-RU" spc="-120" dirty="0"/>
              <a:t>в</a:t>
            </a:r>
            <a:r>
              <a:rPr lang="ru-RU" spc="-5" dirty="0"/>
              <a:t> </a:t>
            </a:r>
            <a:r>
              <a:rPr lang="ru-RU" spc="-10" dirty="0"/>
              <a:t>промышленности</a:t>
            </a:r>
          </a:p>
          <a:p>
            <a:pPr marL="287655" marR="285750" algn="ctr">
              <a:lnSpc>
                <a:spcPct val="100000"/>
              </a:lnSpc>
              <a:spcBef>
                <a:spcPts val="5"/>
              </a:spcBef>
            </a:pPr>
            <a:r>
              <a:rPr lang="ru-RU" spc="-25" dirty="0"/>
              <a:t>строительных</a:t>
            </a:r>
            <a:r>
              <a:rPr lang="ru-RU" spc="-10" dirty="0"/>
              <a:t> материалов,</a:t>
            </a:r>
            <a:r>
              <a:rPr lang="ru-RU" spc="-5" dirty="0"/>
              <a:t> </a:t>
            </a:r>
            <a:r>
              <a:rPr lang="ru-RU" dirty="0"/>
              <a:t>затраты</a:t>
            </a:r>
            <a:r>
              <a:rPr lang="ru-RU" spc="10" dirty="0"/>
              <a:t> </a:t>
            </a:r>
            <a:r>
              <a:rPr lang="ru-RU" dirty="0"/>
              <a:t>на</a:t>
            </a:r>
            <a:r>
              <a:rPr lang="ru-RU" spc="-65" dirty="0"/>
              <a:t> </a:t>
            </a:r>
            <a:r>
              <a:rPr lang="ru-RU" spc="-20" dirty="0"/>
              <a:t>производство</a:t>
            </a:r>
            <a:r>
              <a:rPr lang="ru-RU" spc="-5" dirty="0"/>
              <a:t> </a:t>
            </a:r>
            <a:r>
              <a:rPr lang="ru-RU" spc="-20" dirty="0"/>
              <a:t>которых</a:t>
            </a:r>
            <a:r>
              <a:rPr lang="ru-RU" spc="-5" dirty="0"/>
              <a:t> </a:t>
            </a:r>
            <a:r>
              <a:rPr lang="ru-RU" dirty="0"/>
              <a:t>на</a:t>
            </a:r>
            <a:r>
              <a:rPr lang="ru-RU" spc="-50" dirty="0"/>
              <a:t> </a:t>
            </a:r>
            <a:r>
              <a:rPr lang="ru-RU" spc="-125" dirty="0"/>
              <a:t>20% </a:t>
            </a:r>
            <a:r>
              <a:rPr lang="ru-RU" spc="-10" dirty="0"/>
              <a:t>меньше,</a:t>
            </a:r>
            <a:r>
              <a:rPr lang="ru-RU" spc="20" dirty="0"/>
              <a:t> </a:t>
            </a:r>
            <a:r>
              <a:rPr lang="ru-RU" dirty="0"/>
              <a:t>чем</a:t>
            </a:r>
            <a:r>
              <a:rPr lang="ru-RU" spc="15" dirty="0"/>
              <a:t> </a:t>
            </a:r>
            <a:r>
              <a:rPr lang="ru-RU" spc="-114" dirty="0"/>
              <a:t>в</a:t>
            </a:r>
            <a:r>
              <a:rPr lang="ru-RU" spc="-20" dirty="0"/>
              <a:t> </a:t>
            </a:r>
            <a:r>
              <a:rPr lang="ru-RU" dirty="0"/>
              <a:t>среднем</a:t>
            </a:r>
            <a:r>
              <a:rPr lang="ru-RU" spc="45" dirty="0"/>
              <a:t> </a:t>
            </a:r>
            <a:r>
              <a:rPr lang="ru-RU" dirty="0"/>
              <a:t>по </a:t>
            </a:r>
            <a:r>
              <a:rPr lang="ru-RU" spc="-10" dirty="0"/>
              <a:t>России.</a:t>
            </a:r>
          </a:p>
          <a:p>
            <a:pPr marL="50165" marR="44450" algn="ctr">
              <a:lnSpc>
                <a:spcPct val="100000"/>
              </a:lnSpc>
            </a:pPr>
            <a:r>
              <a:rPr lang="ru-RU" dirty="0"/>
              <a:t>Экономика</a:t>
            </a:r>
            <a:r>
              <a:rPr lang="ru-RU" spc="-60" dirty="0"/>
              <a:t> </a:t>
            </a:r>
            <a:r>
              <a:rPr lang="ru-RU" spc="-45" dirty="0"/>
              <a:t>муниципального</a:t>
            </a:r>
            <a:r>
              <a:rPr lang="ru-RU" spc="-30" dirty="0"/>
              <a:t> </a:t>
            </a:r>
            <a:r>
              <a:rPr lang="ru-RU" spc="-20" dirty="0"/>
              <a:t>образования</a:t>
            </a:r>
            <a:r>
              <a:rPr lang="ru-RU" spc="5" dirty="0"/>
              <a:t> </a:t>
            </a:r>
            <a:r>
              <a:rPr lang="ru-RU" spc="-204" dirty="0"/>
              <a:t>–</a:t>
            </a:r>
            <a:r>
              <a:rPr lang="ru-RU" spc="-30" dirty="0"/>
              <a:t> </a:t>
            </a:r>
            <a:r>
              <a:rPr lang="ru-RU" spc="-10" dirty="0"/>
              <a:t>многоотраслевая,</a:t>
            </a:r>
            <a:r>
              <a:rPr lang="ru-RU" spc="30" dirty="0"/>
              <a:t> </a:t>
            </a:r>
            <a:r>
              <a:rPr lang="ru-RU" spc="-10" dirty="0"/>
              <a:t>наибольшую </a:t>
            </a:r>
            <a:r>
              <a:rPr lang="ru-RU" spc="-50" dirty="0"/>
              <a:t>долю</a:t>
            </a:r>
            <a:r>
              <a:rPr lang="ru-RU" spc="-10" dirty="0"/>
              <a:t> </a:t>
            </a:r>
            <a:r>
              <a:rPr lang="ru-RU" spc="-114" dirty="0"/>
              <a:t>в</a:t>
            </a:r>
            <a:r>
              <a:rPr lang="ru-RU" spc="-30" dirty="0"/>
              <a:t> </a:t>
            </a:r>
            <a:r>
              <a:rPr lang="ru-RU" dirty="0"/>
              <a:t>структуре</a:t>
            </a:r>
            <a:r>
              <a:rPr lang="ru-RU" spc="40" dirty="0"/>
              <a:t> </a:t>
            </a:r>
            <a:r>
              <a:rPr lang="ru-RU" spc="-40" dirty="0"/>
              <a:t>отгруженных</a:t>
            </a:r>
            <a:r>
              <a:rPr lang="ru-RU" spc="35" dirty="0"/>
              <a:t> </a:t>
            </a:r>
            <a:r>
              <a:rPr lang="ru-RU" dirty="0"/>
              <a:t>товаров,</a:t>
            </a:r>
            <a:r>
              <a:rPr lang="ru-RU" spc="35" dirty="0"/>
              <a:t> </a:t>
            </a:r>
            <a:r>
              <a:rPr lang="ru-RU" dirty="0"/>
              <a:t>работ,</a:t>
            </a:r>
            <a:r>
              <a:rPr lang="ru-RU" spc="10" dirty="0"/>
              <a:t> </a:t>
            </a:r>
            <a:r>
              <a:rPr lang="ru-RU" spc="-25" dirty="0"/>
              <a:t>услуг</a:t>
            </a:r>
            <a:r>
              <a:rPr lang="ru-RU" spc="-30" dirty="0"/>
              <a:t> </a:t>
            </a:r>
            <a:r>
              <a:rPr lang="ru-RU" spc="-20" dirty="0"/>
              <a:t>занимают</a:t>
            </a:r>
            <a:r>
              <a:rPr lang="ru-RU" spc="45" dirty="0"/>
              <a:t> </a:t>
            </a:r>
            <a:r>
              <a:rPr lang="ru-RU" spc="-10" dirty="0"/>
              <a:t>отрасль </a:t>
            </a:r>
            <a:r>
              <a:rPr lang="ru-RU" spc="-30" dirty="0"/>
              <a:t>промышленное</a:t>
            </a:r>
            <a:r>
              <a:rPr lang="ru-RU" spc="-25" dirty="0"/>
              <a:t> </a:t>
            </a:r>
            <a:r>
              <a:rPr lang="ru-RU" spc="-10" dirty="0"/>
              <a:t>производство</a:t>
            </a:r>
            <a:r>
              <a:rPr lang="ru-RU" spc="15" dirty="0"/>
              <a:t> </a:t>
            </a:r>
            <a:r>
              <a:rPr lang="ru-RU" dirty="0"/>
              <a:t>-</a:t>
            </a:r>
            <a:r>
              <a:rPr lang="ru-RU" spc="-85" dirty="0"/>
              <a:t> </a:t>
            </a:r>
            <a:r>
              <a:rPr lang="ru-RU" spc="-20" dirty="0"/>
              <a:t>40%.</a:t>
            </a:r>
          </a:p>
          <a:p>
            <a:endParaRPr lang="ru-RU" dirty="0"/>
          </a:p>
        </p:txBody>
      </p:sp>
    </p:spTree>
    <p:extLst>
      <p:ext uri="{BB962C8B-B14F-4D97-AF65-F5344CB8AC3E}">
        <p14:creationId xmlns:p14="http://schemas.microsoft.com/office/powerpoint/2010/main" val="42474523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22498" y="284673"/>
            <a:ext cx="3648819" cy="954107"/>
          </a:xfrm>
          <a:prstGeom prst="rect">
            <a:avLst/>
          </a:prstGeom>
          <a:noFill/>
        </p:spPr>
        <p:txBody>
          <a:bodyPr wrap="none" rtlCol="0">
            <a:spAutoFit/>
          </a:bodyPr>
          <a:lstStyle/>
          <a:p>
            <a:endParaRPr lang="ru-RU" sz="2800" dirty="0">
              <a:latin typeface="Veranda"/>
            </a:endParaRPr>
          </a:p>
          <a:p>
            <a:r>
              <a:rPr lang="ru-RU" sz="2800" b="1" dirty="0">
                <a:latin typeface="Veranda"/>
              </a:rPr>
              <a:t>ООО МП «</a:t>
            </a:r>
            <a:r>
              <a:rPr lang="ru-RU" sz="2800" b="1" dirty="0" err="1">
                <a:latin typeface="Veranda"/>
              </a:rPr>
              <a:t>Мясторг</a:t>
            </a:r>
            <a:r>
              <a:rPr lang="ru-RU" sz="2800" b="1" dirty="0">
                <a:latin typeface="Veranda"/>
              </a:rPr>
              <a:t>»</a:t>
            </a:r>
            <a:endParaRPr lang="ru-RU" sz="2800" dirty="0">
              <a:latin typeface="Veranda"/>
            </a:endParaRPr>
          </a:p>
        </p:txBody>
      </p:sp>
      <p:sp>
        <p:nvSpPr>
          <p:cNvPr id="3" name="TextBox 2"/>
          <p:cNvSpPr txBox="1"/>
          <p:nvPr/>
        </p:nvSpPr>
        <p:spPr>
          <a:xfrm>
            <a:off x="69013" y="284673"/>
            <a:ext cx="3726609" cy="646330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endParaRPr lang="ru-RU" dirty="0">
              <a:latin typeface="Veranda"/>
            </a:endParaRPr>
          </a:p>
          <a:p>
            <a:pPr algn="ctr"/>
            <a:r>
              <a:rPr lang="ru-RU" dirty="0">
                <a:latin typeface="Veranda"/>
              </a:rPr>
              <a:t>В ООО Мясоперерабатывающее предприятие «</a:t>
            </a:r>
            <a:r>
              <a:rPr lang="ru-RU" dirty="0" err="1">
                <a:latin typeface="Veranda"/>
              </a:rPr>
              <a:t>Мясторг</a:t>
            </a:r>
            <a:r>
              <a:rPr lang="ru-RU" dirty="0">
                <a:latin typeface="Veranda"/>
              </a:rPr>
              <a:t>» основными особенностями ассортимента является разработка и производство мясных продуктов массового потребления. Прайс-лист позволяет полностью сформировать заказ по заявке от клиента, и произвести отгрузку всего необходимого сырья. Если необходимая позиция в </a:t>
            </a:r>
            <a:r>
              <a:rPr lang="ru-RU" dirty="0" err="1">
                <a:latin typeface="Veranda"/>
              </a:rPr>
              <a:t>прайсеотсутствует</a:t>
            </a:r>
            <a:r>
              <a:rPr lang="ru-RU" dirty="0">
                <a:latin typeface="Veranda"/>
              </a:rPr>
              <a:t>, производство нового вида продукции создается с учетом потребностей и предпочтений заказчика. Вся мясная продукция проходит обязательный контроль по ГОСТу, сертификацию и сопровождается всеми необходимыми документами.</a:t>
            </a:r>
          </a:p>
        </p:txBody>
      </p:sp>
      <p:sp>
        <p:nvSpPr>
          <p:cNvPr id="4" name="TextBox 3"/>
          <p:cNvSpPr txBox="1"/>
          <p:nvPr/>
        </p:nvSpPr>
        <p:spPr>
          <a:xfrm>
            <a:off x="4295956" y="5547652"/>
            <a:ext cx="7728108"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endParaRPr lang="ru-RU" dirty="0"/>
          </a:p>
          <a:p>
            <a:pPr algn="ctr"/>
            <a:r>
              <a:rPr lang="ru-RU" dirty="0"/>
              <a:t>Наименование выпускаемой продукции:</a:t>
            </a:r>
          </a:p>
          <a:p>
            <a:pPr algn="ctr"/>
            <a:r>
              <a:rPr lang="ru-RU" dirty="0"/>
              <a:t>субпродукты, готовая продукция, полуфабрикаты крупнокусковые, прочая продукция.</a:t>
            </a:r>
          </a:p>
        </p:txBody>
      </p:sp>
      <p:sp>
        <p:nvSpPr>
          <p:cNvPr id="5" name="TextBox 4"/>
          <p:cNvSpPr txBox="1"/>
          <p:nvPr/>
        </p:nvSpPr>
        <p:spPr>
          <a:xfrm>
            <a:off x="9138250" y="1531168"/>
            <a:ext cx="3053750" cy="1985159"/>
          </a:xfrm>
          <a:prstGeom prst="rect">
            <a:avLst/>
          </a:prstGeom>
          <a:noFill/>
        </p:spPr>
        <p:txBody>
          <a:bodyPr wrap="square" rtlCol="0">
            <a:spAutoFit/>
          </a:bodyPr>
          <a:lstStyle/>
          <a:p>
            <a:endParaRPr lang="ru-RU" dirty="0"/>
          </a:p>
          <a:p>
            <a:pPr algn="ctr"/>
            <a:r>
              <a:rPr lang="ru-RU" sz="1500" b="1" dirty="0">
                <a:latin typeface="Veranda"/>
              </a:rPr>
              <a:t>Адрес</a:t>
            </a:r>
            <a:r>
              <a:rPr lang="ru-RU" sz="1500" dirty="0">
                <a:latin typeface="Veranda"/>
              </a:rPr>
              <a:t>: Краснодарский край, </a:t>
            </a:r>
            <a:r>
              <a:rPr lang="ru-RU" sz="1500" dirty="0" err="1">
                <a:latin typeface="Veranda"/>
              </a:rPr>
              <a:t>Гулькевичский</a:t>
            </a:r>
            <a:r>
              <a:rPr lang="ru-RU" sz="1500" dirty="0">
                <a:latin typeface="Veranda"/>
              </a:rPr>
              <a:t> район,</a:t>
            </a:r>
          </a:p>
          <a:p>
            <a:pPr algn="ctr"/>
            <a:r>
              <a:rPr lang="ru-RU" sz="1500" dirty="0">
                <a:latin typeface="Veranda"/>
              </a:rPr>
              <a:t>Г. Гулькевичи, ул. Тимирязева, 2А</a:t>
            </a:r>
          </a:p>
          <a:p>
            <a:pPr algn="ctr"/>
            <a:r>
              <a:rPr lang="ru-RU" sz="1500" b="1" dirty="0">
                <a:latin typeface="Veranda"/>
              </a:rPr>
              <a:t>Телефон: </a:t>
            </a:r>
            <a:r>
              <a:rPr lang="ru-RU" sz="1500" dirty="0">
                <a:latin typeface="Veranda"/>
              </a:rPr>
              <a:t>7 (86460)5-99-67;</a:t>
            </a:r>
          </a:p>
          <a:p>
            <a:pPr algn="ctr"/>
            <a:r>
              <a:rPr lang="ru-RU" sz="1500" b="1" dirty="0">
                <a:latin typeface="Veranda"/>
              </a:rPr>
              <a:t>Сайт</a:t>
            </a:r>
            <a:r>
              <a:rPr lang="ru-RU" sz="1500" b="1" dirty="0" smtClean="0">
                <a:latin typeface="Veranda"/>
              </a:rPr>
              <a:t>: </a:t>
            </a:r>
            <a:r>
              <a:rPr lang="en-US" sz="1500" dirty="0" smtClean="0">
                <a:latin typeface="Veranda"/>
                <a:hlinkClick r:id="rId2"/>
              </a:rPr>
              <a:t>https</a:t>
            </a:r>
            <a:r>
              <a:rPr lang="en-US" sz="1500" dirty="0">
                <a:latin typeface="Veranda"/>
                <a:hlinkClick r:id="rId2"/>
              </a:rPr>
              <a:t>://mpmyastorg.ru</a:t>
            </a:r>
            <a:r>
              <a:rPr lang="en-US" sz="1500" dirty="0" smtClean="0">
                <a:latin typeface="Veranda"/>
                <a:hlinkClick r:id="rId2"/>
              </a:rPr>
              <a:t>/</a:t>
            </a:r>
            <a:r>
              <a:rPr lang="ru-RU" sz="1500" dirty="0">
                <a:latin typeface="Veranda"/>
              </a:rPr>
              <a:t> </a:t>
            </a:r>
            <a:endParaRPr lang="en-US" sz="1500" dirty="0">
              <a:latin typeface="Veranda"/>
            </a:endParaRPr>
          </a:p>
          <a:p>
            <a:pPr algn="ctr"/>
            <a:r>
              <a:rPr lang="en-US" sz="1500" b="1" dirty="0">
                <a:latin typeface="Veranda"/>
              </a:rPr>
              <a:t>E-mail</a:t>
            </a:r>
            <a:r>
              <a:rPr lang="en-US" sz="1500" dirty="0">
                <a:latin typeface="Veranda"/>
              </a:rPr>
              <a:t>: </a:t>
            </a:r>
            <a:r>
              <a:rPr lang="en-US" sz="1500" dirty="0" smtClean="0">
                <a:latin typeface="Veranda"/>
                <a:hlinkClick r:id="rId3"/>
              </a:rPr>
              <a:t>mpmyastorg@yandex.ru</a:t>
            </a:r>
            <a:r>
              <a:rPr lang="ru-RU" sz="1500" dirty="0" smtClean="0">
                <a:latin typeface="Veranda"/>
              </a:rPr>
              <a:t> </a:t>
            </a:r>
            <a:endParaRPr lang="ru-RU" sz="1500" dirty="0">
              <a:latin typeface="Veranda"/>
            </a:endParaRPr>
          </a:p>
        </p:txBody>
      </p:sp>
      <p:pic>
        <p:nvPicPr>
          <p:cNvPr id="2050" name="Picture 2" descr="https://avatars.mds.yandex.net/i?id=d1cdc30d282f5a5bc50d7a6fe0b22287ab12c7a8-5276739-images-thumbs&amp;n=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0" y="1"/>
            <a:ext cx="3048000" cy="153116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avatars.mds.yandex.net/i?id=6c49ae6284e1a1375679e4e8d1ceccd09d625cec-16509561-images-thumbs&amp;n=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5956" y="3985404"/>
            <a:ext cx="2466574" cy="144789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icture backgroun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94886" y="3985404"/>
            <a:ext cx="2629179" cy="144789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avatars.mds.yandex.net/i?id=3cc87097ec7635cb0eb19c49319a2ae8bbf4fed3-9271022-images-thumbs&amp;n=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9166" y="3985404"/>
            <a:ext cx="2119084" cy="144789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avatars.mds.yandex.net/i?id=e092daea32b1e822e2fbb3ea6afcbd6817ce5dbd-9029247-images-thumbs&amp;n=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19166" y="2068437"/>
            <a:ext cx="2123396" cy="141821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s://avatars.mds.yandex.net/i?id=fc73d3303ce2635ff3f177f2eacd6f5dccd958c4-12569692-images-thumbs&amp;n=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95956" y="2068437"/>
            <a:ext cx="2466574" cy="1447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80999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95341" y="252638"/>
            <a:ext cx="4876463" cy="677108"/>
          </a:xfrm>
          <a:prstGeom prst="rect">
            <a:avLst/>
          </a:prstGeom>
          <a:noFill/>
        </p:spPr>
        <p:txBody>
          <a:bodyPr wrap="none" rtlCol="0">
            <a:spAutoFit/>
          </a:bodyPr>
          <a:lstStyle/>
          <a:p>
            <a:endParaRPr lang="ru-RU" dirty="0"/>
          </a:p>
          <a:p>
            <a:r>
              <a:rPr lang="ru-RU" sz="2000" b="1" dirty="0">
                <a:latin typeface="Veranda"/>
              </a:rPr>
              <a:t>Филлиал№1 ООО «Белый Медведь»</a:t>
            </a:r>
          </a:p>
        </p:txBody>
      </p:sp>
      <p:sp>
        <p:nvSpPr>
          <p:cNvPr id="3" name="TextBox 2"/>
          <p:cNvSpPr txBox="1"/>
          <p:nvPr/>
        </p:nvSpPr>
        <p:spPr>
          <a:xfrm>
            <a:off x="96370" y="247089"/>
            <a:ext cx="4285849" cy="646330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endParaRPr lang="ru-RU" dirty="0"/>
          </a:p>
          <a:p>
            <a:pPr algn="ctr"/>
            <a:r>
              <a:rPr lang="ru-RU" dirty="0">
                <a:latin typeface="Veranda"/>
              </a:rPr>
              <a:t>Филиал №1 ООО «Белый медведь» основан в 2002 году. Продукция молочного завода -экологически чистая и соответствует всем санитарно-эпидемиологическим нормам. На заводе используется современное оборудование отечественных и зарубежных производителей. Продукция ООО «Белый медведь» известна далеко за пределами Южного федерального округа. Качество продукции «Белый Медведь» неоднократно было отмечено покупателями и экспертами.</a:t>
            </a:r>
          </a:p>
          <a:p>
            <a:pPr algn="ctr"/>
            <a:r>
              <a:rPr lang="ru-RU" dirty="0">
                <a:latin typeface="Veranda"/>
              </a:rPr>
              <a:t>Продукция пользуется хорошим спросом, а вкусные и качественные сыры, отмечаются наградами Всероссийского смотра-конкурса «Молочные продукты».</a:t>
            </a:r>
          </a:p>
          <a:p>
            <a:pPr algn="ctr"/>
            <a:r>
              <a:rPr lang="ru-RU" dirty="0">
                <a:latin typeface="Veranda"/>
              </a:rPr>
              <a:t>Главное достоинство завода -безупречное качество и гибкая ценовая политика.</a:t>
            </a:r>
          </a:p>
        </p:txBody>
      </p:sp>
      <p:pic>
        <p:nvPicPr>
          <p:cNvPr id="3074" name="Picture 2" descr="https://avatars.mds.yandex.net/i?id=dd182d5272a7394dc215b52a56b65f26829b17cf-10806896-images-thumbs&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1804" y="1"/>
            <a:ext cx="2720195" cy="140610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804914" y="4956071"/>
            <a:ext cx="6980594"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endParaRPr lang="ru-RU" dirty="0"/>
          </a:p>
          <a:p>
            <a:pPr algn="ctr"/>
            <a:r>
              <a:rPr lang="ru-RU" dirty="0"/>
              <a:t>Наименование выпускаемой продукции:</a:t>
            </a:r>
          </a:p>
          <a:p>
            <a:pPr algn="ctr"/>
            <a:r>
              <a:rPr lang="ru-RU" dirty="0"/>
              <a:t>молоко, кефир, масла, спреды, глазированные сырки, творог, твороженные массы, сметана, йогурт, молоко сгущенное, мацони, ряженка, снежок, </a:t>
            </a:r>
            <a:r>
              <a:rPr lang="ru-RU" dirty="0" err="1"/>
              <a:t>тан</a:t>
            </a:r>
            <a:r>
              <a:rPr lang="ru-RU" dirty="0"/>
              <a:t>, айран, сыры рассольные, сыры плавленые, полуфабрикаты. </a:t>
            </a:r>
          </a:p>
        </p:txBody>
      </p:sp>
      <p:sp>
        <p:nvSpPr>
          <p:cNvPr id="5" name="TextBox 4"/>
          <p:cNvSpPr txBox="1"/>
          <p:nvPr/>
        </p:nvSpPr>
        <p:spPr>
          <a:xfrm>
            <a:off x="9471804" y="1406107"/>
            <a:ext cx="2720195" cy="2215991"/>
          </a:xfrm>
          <a:prstGeom prst="rect">
            <a:avLst/>
          </a:prstGeom>
          <a:noFill/>
        </p:spPr>
        <p:txBody>
          <a:bodyPr wrap="square" rtlCol="0">
            <a:spAutoFit/>
          </a:bodyPr>
          <a:lstStyle/>
          <a:p>
            <a:endParaRPr lang="ru-RU" dirty="0"/>
          </a:p>
          <a:p>
            <a:pPr algn="ctr"/>
            <a:r>
              <a:rPr lang="ru-RU" sz="1500" b="1" dirty="0">
                <a:latin typeface="Veranda"/>
              </a:rPr>
              <a:t>Адрес</a:t>
            </a:r>
            <a:r>
              <a:rPr lang="ru-RU" sz="1500" dirty="0">
                <a:latin typeface="Veranda"/>
              </a:rPr>
              <a:t>: Краснодарский край, </a:t>
            </a:r>
            <a:r>
              <a:rPr lang="ru-RU" sz="1500" dirty="0" err="1">
                <a:latin typeface="Veranda"/>
              </a:rPr>
              <a:t>Гулькевичский</a:t>
            </a:r>
            <a:r>
              <a:rPr lang="ru-RU" sz="1500" dirty="0">
                <a:latin typeface="Veranda"/>
              </a:rPr>
              <a:t> район,</a:t>
            </a:r>
          </a:p>
          <a:p>
            <a:pPr algn="ctr"/>
            <a:r>
              <a:rPr lang="ru-RU" sz="1500" dirty="0">
                <a:latin typeface="Veranda"/>
              </a:rPr>
              <a:t>с. </a:t>
            </a:r>
            <a:r>
              <a:rPr lang="ru-RU" sz="1500" dirty="0" err="1">
                <a:latin typeface="Veranda"/>
              </a:rPr>
              <a:t>Отрадо-Ольгинское</a:t>
            </a:r>
            <a:r>
              <a:rPr lang="ru-RU" sz="1500" dirty="0">
                <a:latin typeface="Veranda"/>
              </a:rPr>
              <a:t>, ул. Победы</a:t>
            </a:r>
          </a:p>
          <a:p>
            <a:pPr algn="ctr"/>
            <a:r>
              <a:rPr lang="ru-RU" sz="1500" b="1" dirty="0">
                <a:latin typeface="Veranda"/>
              </a:rPr>
              <a:t>Телефон: </a:t>
            </a:r>
            <a:r>
              <a:rPr lang="ru-RU" sz="1500" dirty="0">
                <a:latin typeface="Veranda"/>
              </a:rPr>
              <a:t>(86160) 9-31-36;</a:t>
            </a:r>
          </a:p>
          <a:p>
            <a:pPr algn="ctr"/>
            <a:r>
              <a:rPr lang="ru-RU" sz="1500" b="1" dirty="0">
                <a:latin typeface="Veranda"/>
              </a:rPr>
              <a:t>Сайт:</a:t>
            </a:r>
            <a:r>
              <a:rPr lang="en-US" sz="1500" dirty="0">
                <a:latin typeface="Veranda"/>
              </a:rPr>
              <a:t>http://polarbear.ru/</a:t>
            </a:r>
          </a:p>
          <a:p>
            <a:pPr algn="ctr"/>
            <a:r>
              <a:rPr lang="en-US" sz="1500" b="1" dirty="0">
                <a:latin typeface="Veranda"/>
              </a:rPr>
              <a:t>E-mail</a:t>
            </a:r>
            <a:r>
              <a:rPr lang="en-US" sz="1500" dirty="0">
                <a:latin typeface="Veranda"/>
              </a:rPr>
              <a:t>: </a:t>
            </a:r>
            <a:r>
              <a:rPr lang="en-US" sz="1500" dirty="0" smtClean="0">
                <a:latin typeface="Veranda"/>
                <a:hlinkClick r:id="rId3"/>
              </a:rPr>
              <a:t>polarbear@polarbear.ru</a:t>
            </a:r>
            <a:r>
              <a:rPr lang="ru-RU" sz="1500" dirty="0" smtClean="0">
                <a:latin typeface="Veranda"/>
              </a:rPr>
              <a:t> </a:t>
            </a:r>
            <a:endParaRPr lang="ru-RU" sz="1500" dirty="0">
              <a:latin typeface="Veranda"/>
            </a:endParaRPr>
          </a:p>
        </p:txBody>
      </p:sp>
      <p:pic>
        <p:nvPicPr>
          <p:cNvPr id="3078" name="Picture 6" descr="https://avatars.mds.yandex.net/i?id=50067c0deec45d3560e0ebf52b0ddf96ddc39ab4-11502102-images-thumbs&amp;n=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32858" y="3783205"/>
            <a:ext cx="2152650" cy="101175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avatars.mds.yandex.net/i?id=f83426a3cd38299f53b23f74dda89634a8188b3e-10843661-images-thumbs&amp;n=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8886" y="3783204"/>
            <a:ext cx="2152650" cy="101175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s://avatars.mds.yandex.net/i?id=5a9543903d52cde1b5698fa3e450dc1f0d741d56-12377907-images-thumbs&amp;n=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4914" y="1406107"/>
            <a:ext cx="2152650" cy="2108163"/>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ttps://avatars.mds.yandex.net/i?id=9d2537d50c71d4ec0ed58ce7c472e2027bb0908e-5648144-images-thumbs&amp;n=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4914" y="3783204"/>
            <a:ext cx="2152650" cy="1011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9589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2187558" y="3244334"/>
            <a:ext cx="7816883" cy="369332"/>
          </a:xfrm>
          <a:prstGeom prst="rect">
            <a:avLst/>
          </a:prstGeom>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ru-RU" spc="-55" dirty="0">
                <a:solidFill>
                  <a:schemeClr val="bg1"/>
                </a:solidFill>
                <a:latin typeface="Verdana"/>
                <a:cs typeface="Verdana"/>
              </a:rPr>
              <a:t>Производство</a:t>
            </a:r>
            <a:r>
              <a:rPr lang="ru-RU" spc="-80" dirty="0">
                <a:solidFill>
                  <a:schemeClr val="bg1"/>
                </a:solidFill>
                <a:latin typeface="Verdana"/>
                <a:cs typeface="Verdana"/>
              </a:rPr>
              <a:t> </a:t>
            </a:r>
            <a:r>
              <a:rPr lang="ru-RU" spc="-30" dirty="0">
                <a:solidFill>
                  <a:schemeClr val="bg1"/>
                </a:solidFill>
                <a:latin typeface="Verdana"/>
                <a:cs typeface="Verdana"/>
              </a:rPr>
              <a:t>прочей</a:t>
            </a:r>
            <a:r>
              <a:rPr lang="ru-RU" spc="-50" dirty="0">
                <a:solidFill>
                  <a:schemeClr val="bg1"/>
                </a:solidFill>
                <a:latin typeface="Verdana"/>
                <a:cs typeface="Verdana"/>
              </a:rPr>
              <a:t> </a:t>
            </a:r>
            <a:r>
              <a:rPr lang="ru-RU" spc="-10" dirty="0">
                <a:solidFill>
                  <a:schemeClr val="bg1"/>
                </a:solidFill>
                <a:latin typeface="Verdana"/>
                <a:cs typeface="Verdana"/>
              </a:rPr>
              <a:t>неметаллической</a:t>
            </a:r>
            <a:r>
              <a:rPr lang="ru-RU" spc="-80" dirty="0">
                <a:solidFill>
                  <a:schemeClr val="bg1"/>
                </a:solidFill>
                <a:latin typeface="Verdana"/>
                <a:cs typeface="Verdana"/>
              </a:rPr>
              <a:t> </a:t>
            </a:r>
            <a:r>
              <a:rPr lang="ru-RU" spc="-10" dirty="0">
                <a:solidFill>
                  <a:schemeClr val="bg1"/>
                </a:solidFill>
                <a:latin typeface="Verdana"/>
                <a:cs typeface="Verdana"/>
              </a:rPr>
              <a:t>минеральной продукции</a:t>
            </a:r>
            <a:endParaRPr lang="ru-RU" dirty="0">
              <a:solidFill>
                <a:schemeClr val="bg1"/>
              </a:solidFill>
            </a:endParaRPr>
          </a:p>
        </p:txBody>
      </p:sp>
    </p:spTree>
    <p:extLst>
      <p:ext uri="{BB962C8B-B14F-4D97-AF65-F5344CB8AC3E}">
        <p14:creationId xmlns:p14="http://schemas.microsoft.com/office/powerpoint/2010/main" val="3274516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92" y="418027"/>
            <a:ext cx="8229600" cy="369332"/>
          </a:xfrm>
          <a:prstGeom prst="rect">
            <a:avLst/>
          </a:prstGeom>
          <a:noFill/>
          <a:ln>
            <a:noFill/>
          </a:ln>
        </p:spPr>
        <p:txBody>
          <a:bodyPr wrap="square" rtlCol="0">
            <a:spAutoFit/>
          </a:bodyPr>
          <a:lstStyle/>
          <a:p>
            <a:pPr algn="ctr"/>
            <a:r>
              <a:rPr lang="ru-RU" b="1" dirty="0">
                <a:latin typeface="Times New Roman"/>
                <a:cs typeface="Times New Roman"/>
              </a:rPr>
              <a:t>АО</a:t>
            </a:r>
            <a:r>
              <a:rPr lang="ru-RU" b="1" spc="320" dirty="0">
                <a:latin typeface="Times New Roman"/>
                <a:cs typeface="Times New Roman"/>
              </a:rPr>
              <a:t> </a:t>
            </a:r>
            <a:r>
              <a:rPr lang="ru-RU" b="1" dirty="0">
                <a:latin typeface="Times New Roman"/>
                <a:cs typeface="Times New Roman"/>
              </a:rPr>
              <a:t>СЗ</a:t>
            </a:r>
            <a:r>
              <a:rPr lang="ru-RU" b="1" spc="-60" dirty="0">
                <a:latin typeface="Times New Roman"/>
                <a:cs typeface="Times New Roman"/>
              </a:rPr>
              <a:t> </a:t>
            </a:r>
            <a:r>
              <a:rPr lang="ru-RU" b="1" spc="-10" dirty="0">
                <a:latin typeface="Times New Roman"/>
                <a:cs typeface="Times New Roman"/>
              </a:rPr>
              <a:t>Агропромышленный</a:t>
            </a:r>
            <a:r>
              <a:rPr lang="ru-RU" b="1" spc="35" dirty="0">
                <a:latin typeface="Times New Roman"/>
                <a:cs typeface="Times New Roman"/>
              </a:rPr>
              <a:t> </a:t>
            </a:r>
            <a:r>
              <a:rPr lang="ru-RU" b="1" spc="-10" dirty="0">
                <a:latin typeface="Times New Roman"/>
                <a:cs typeface="Times New Roman"/>
              </a:rPr>
              <a:t>строительный</a:t>
            </a:r>
            <a:r>
              <a:rPr lang="ru-RU" b="1" spc="15" dirty="0">
                <a:latin typeface="Times New Roman"/>
                <a:cs typeface="Times New Roman"/>
              </a:rPr>
              <a:t> </a:t>
            </a:r>
            <a:r>
              <a:rPr lang="ru-RU" b="1" spc="-10" dirty="0">
                <a:latin typeface="Times New Roman"/>
                <a:cs typeface="Times New Roman"/>
              </a:rPr>
              <a:t>комбинат</a:t>
            </a:r>
            <a:r>
              <a:rPr lang="ru-RU" b="1" spc="-35" dirty="0">
                <a:latin typeface="Times New Roman"/>
                <a:cs typeface="Times New Roman"/>
              </a:rPr>
              <a:t> </a:t>
            </a:r>
            <a:r>
              <a:rPr lang="ru-RU" b="1" spc="-10" dirty="0">
                <a:latin typeface="Times New Roman"/>
                <a:cs typeface="Times New Roman"/>
              </a:rPr>
              <a:t>«</a:t>
            </a:r>
            <a:r>
              <a:rPr lang="ru-RU" b="1" spc="-10" dirty="0" err="1">
                <a:latin typeface="Times New Roman"/>
                <a:cs typeface="Times New Roman"/>
              </a:rPr>
              <a:t>Гулькевичский</a:t>
            </a:r>
            <a:r>
              <a:rPr lang="ru-RU" b="1" spc="-10" dirty="0">
                <a:latin typeface="Times New Roman"/>
                <a:cs typeface="Times New Roman"/>
              </a:rPr>
              <a:t>»</a:t>
            </a:r>
            <a:endParaRPr lang="ru-RU" b="1"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6758" y="86264"/>
            <a:ext cx="1322603" cy="1322603"/>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83517" y="1803021"/>
            <a:ext cx="4787317" cy="3402591"/>
          </a:xfrm>
          <a:prstGeom prst="rect">
            <a:avLst/>
          </a:prstGeom>
        </p:spPr>
      </p:pic>
      <p:sp>
        <p:nvSpPr>
          <p:cNvPr id="5" name="TextBox 4"/>
          <p:cNvSpPr txBox="1"/>
          <p:nvPr/>
        </p:nvSpPr>
        <p:spPr>
          <a:xfrm>
            <a:off x="394636" y="1803021"/>
            <a:ext cx="5710686" cy="295465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63525" marR="249554" indent="-6985" algn="ctr">
              <a:lnSpc>
                <a:spcPct val="100000"/>
              </a:lnSpc>
              <a:spcBef>
                <a:spcPts val="70"/>
              </a:spcBef>
            </a:pPr>
            <a:r>
              <a:rPr lang="ru-RU" sz="1200" dirty="0">
                <a:latin typeface="Verdana"/>
                <a:cs typeface="Verdana"/>
              </a:rPr>
              <a:t>Ведущим направлением</a:t>
            </a:r>
            <a:r>
              <a:rPr lang="ru-RU" sz="1200" spc="5" dirty="0">
                <a:latin typeface="Verdana"/>
                <a:cs typeface="Verdana"/>
              </a:rPr>
              <a:t> </a:t>
            </a:r>
            <a:r>
              <a:rPr lang="ru-RU" sz="1200" spc="-50" dirty="0">
                <a:latin typeface="Verdana"/>
                <a:cs typeface="Verdana"/>
              </a:rPr>
              <a:t>деятельности</a:t>
            </a:r>
            <a:r>
              <a:rPr lang="ru-RU" sz="1200" dirty="0">
                <a:latin typeface="Verdana"/>
                <a:cs typeface="Verdana"/>
              </a:rPr>
              <a:t> </a:t>
            </a:r>
            <a:r>
              <a:rPr lang="ru-RU" sz="1200" spc="-25" dirty="0">
                <a:latin typeface="Verdana"/>
                <a:cs typeface="Verdana"/>
              </a:rPr>
              <a:t>на </a:t>
            </a:r>
            <a:r>
              <a:rPr lang="ru-RU" sz="1200" spc="-20" dirty="0">
                <a:latin typeface="Verdana"/>
                <a:cs typeface="Verdana"/>
              </a:rPr>
              <a:t>сегодняшний</a:t>
            </a:r>
            <a:r>
              <a:rPr lang="ru-RU" sz="1200" spc="-40" dirty="0">
                <a:latin typeface="Verdana"/>
                <a:cs typeface="Verdana"/>
              </a:rPr>
              <a:t> день</a:t>
            </a:r>
            <a:r>
              <a:rPr lang="ru-RU" sz="1200" spc="-85" dirty="0">
                <a:latin typeface="Verdana"/>
                <a:cs typeface="Verdana"/>
              </a:rPr>
              <a:t> </a:t>
            </a:r>
            <a:r>
              <a:rPr lang="ru-RU" sz="1200" spc="-100" dirty="0">
                <a:latin typeface="Verdana"/>
                <a:cs typeface="Verdana"/>
              </a:rPr>
              <a:t>является</a:t>
            </a:r>
            <a:r>
              <a:rPr lang="ru-RU" sz="1200" spc="-20" dirty="0">
                <a:latin typeface="Verdana"/>
                <a:cs typeface="Verdana"/>
              </a:rPr>
              <a:t> </a:t>
            </a:r>
            <a:r>
              <a:rPr lang="ru-RU" sz="1200" spc="-30" dirty="0">
                <a:latin typeface="Verdana"/>
                <a:cs typeface="Verdana"/>
              </a:rPr>
              <a:t>строительство</a:t>
            </a:r>
            <a:r>
              <a:rPr lang="ru-RU" sz="1200" spc="-40" dirty="0">
                <a:latin typeface="Verdana"/>
                <a:cs typeface="Verdana"/>
              </a:rPr>
              <a:t> </a:t>
            </a:r>
            <a:r>
              <a:rPr lang="ru-RU" sz="1200" spc="-50" dirty="0">
                <a:latin typeface="Verdana"/>
                <a:cs typeface="Verdana"/>
              </a:rPr>
              <a:t>и</a:t>
            </a:r>
            <a:endParaRPr lang="ru-RU" sz="1200" dirty="0">
              <a:latin typeface="Verdana"/>
              <a:cs typeface="Verdana"/>
            </a:endParaRPr>
          </a:p>
          <a:p>
            <a:pPr marL="3810" algn="ctr">
              <a:lnSpc>
                <a:spcPct val="100000"/>
              </a:lnSpc>
            </a:pPr>
            <a:r>
              <a:rPr lang="ru-RU" sz="1200" spc="-30" dirty="0">
                <a:latin typeface="Verdana"/>
                <a:cs typeface="Verdana"/>
              </a:rPr>
              <a:t>комплектация </a:t>
            </a:r>
            <a:r>
              <a:rPr lang="ru-RU" sz="1200" spc="-40" dirty="0">
                <a:latin typeface="Verdana"/>
                <a:cs typeface="Verdana"/>
              </a:rPr>
              <a:t>панельно-</a:t>
            </a:r>
            <a:r>
              <a:rPr lang="ru-RU" sz="1200" spc="-80" dirty="0">
                <a:latin typeface="Verdana"/>
                <a:cs typeface="Verdana"/>
              </a:rPr>
              <a:t>блочных</a:t>
            </a:r>
            <a:r>
              <a:rPr lang="ru-RU" sz="1200" spc="-75" dirty="0">
                <a:latin typeface="Verdana"/>
                <a:cs typeface="Verdana"/>
              </a:rPr>
              <a:t> </a:t>
            </a:r>
            <a:r>
              <a:rPr lang="ru-RU" sz="1200" spc="-95" dirty="0">
                <a:latin typeface="Verdana"/>
                <a:cs typeface="Verdana"/>
              </a:rPr>
              <a:t>жилых</a:t>
            </a:r>
            <a:r>
              <a:rPr lang="ru-RU" sz="1200" spc="-20" dirty="0">
                <a:latin typeface="Verdana"/>
                <a:cs typeface="Verdana"/>
              </a:rPr>
              <a:t> </a:t>
            </a:r>
            <a:r>
              <a:rPr lang="ru-RU" sz="1200" spc="-10" dirty="0">
                <a:latin typeface="Verdana"/>
                <a:cs typeface="Verdana"/>
              </a:rPr>
              <a:t>домов</a:t>
            </a:r>
            <a:endParaRPr lang="ru-RU" sz="1200" dirty="0">
              <a:latin typeface="Verdana"/>
              <a:cs typeface="Verdana"/>
            </a:endParaRPr>
          </a:p>
          <a:p>
            <a:pPr marL="9525" algn="ctr">
              <a:lnSpc>
                <a:spcPct val="100000"/>
              </a:lnSpc>
              <a:spcBef>
                <a:spcPts val="5"/>
              </a:spcBef>
            </a:pPr>
            <a:r>
              <a:rPr lang="ru-RU" sz="1200" dirty="0">
                <a:latin typeface="Verdana"/>
                <a:cs typeface="Verdana"/>
              </a:rPr>
              <a:t>серии</a:t>
            </a:r>
            <a:r>
              <a:rPr lang="ru-RU" sz="1200" spc="-50" dirty="0">
                <a:latin typeface="Verdana"/>
                <a:cs typeface="Verdana"/>
              </a:rPr>
              <a:t> </a:t>
            </a:r>
            <a:r>
              <a:rPr lang="ru-RU" sz="1200" spc="-114" dirty="0">
                <a:latin typeface="Verdana"/>
                <a:cs typeface="Verdana"/>
              </a:rPr>
              <a:t>БКР-</a:t>
            </a:r>
            <a:r>
              <a:rPr lang="ru-RU" sz="1200" dirty="0">
                <a:latin typeface="Verdana"/>
                <a:cs typeface="Verdana"/>
              </a:rPr>
              <a:t>2с</a:t>
            </a:r>
            <a:r>
              <a:rPr lang="ru-RU" sz="1200" spc="-60" dirty="0">
                <a:latin typeface="Verdana"/>
                <a:cs typeface="Verdana"/>
              </a:rPr>
              <a:t> </a:t>
            </a:r>
            <a:r>
              <a:rPr lang="ru-RU" sz="1200" spc="-40" dirty="0">
                <a:latin typeface="Verdana"/>
                <a:cs typeface="Verdana"/>
              </a:rPr>
              <a:t>(до</a:t>
            </a:r>
            <a:r>
              <a:rPr lang="ru-RU" sz="1200" spc="5" dirty="0">
                <a:latin typeface="Verdana"/>
                <a:cs typeface="Verdana"/>
              </a:rPr>
              <a:t> </a:t>
            </a:r>
            <a:r>
              <a:rPr lang="ru-RU" sz="1200" spc="-100" dirty="0">
                <a:latin typeface="Verdana"/>
                <a:cs typeface="Verdana"/>
              </a:rPr>
              <a:t>18</a:t>
            </a:r>
            <a:r>
              <a:rPr lang="ru-RU" sz="1200" spc="-40" dirty="0">
                <a:latin typeface="Verdana"/>
                <a:cs typeface="Verdana"/>
              </a:rPr>
              <a:t> </a:t>
            </a:r>
            <a:r>
              <a:rPr lang="ru-RU" sz="1200" dirty="0">
                <a:latin typeface="Verdana"/>
                <a:cs typeface="Verdana"/>
              </a:rPr>
              <a:t>этажей</a:t>
            </a:r>
            <a:r>
              <a:rPr lang="ru-RU" sz="1200" spc="10" dirty="0">
                <a:latin typeface="Verdana"/>
                <a:cs typeface="Verdana"/>
              </a:rPr>
              <a:t> </a:t>
            </a:r>
            <a:r>
              <a:rPr lang="ru-RU" sz="1200" spc="-10" dirty="0">
                <a:latin typeface="Verdana"/>
                <a:cs typeface="Verdana"/>
              </a:rPr>
              <a:t>включительно).</a:t>
            </a:r>
            <a:endParaRPr lang="ru-RU" sz="1200" dirty="0">
              <a:latin typeface="Verdana"/>
              <a:cs typeface="Verdana"/>
            </a:endParaRPr>
          </a:p>
          <a:p>
            <a:pPr algn="ctr">
              <a:lnSpc>
                <a:spcPct val="100000"/>
              </a:lnSpc>
            </a:pPr>
            <a:r>
              <a:rPr lang="ru-RU" sz="1200" dirty="0">
                <a:latin typeface="Verdana"/>
                <a:cs typeface="Verdana"/>
              </a:rPr>
              <a:t>Комбинат</a:t>
            </a:r>
            <a:r>
              <a:rPr lang="ru-RU" sz="1200" spc="25" dirty="0">
                <a:latin typeface="Verdana"/>
                <a:cs typeface="Verdana"/>
              </a:rPr>
              <a:t> </a:t>
            </a:r>
            <a:r>
              <a:rPr lang="ru-RU" sz="1200" dirty="0">
                <a:latin typeface="Verdana"/>
                <a:cs typeface="Verdana"/>
              </a:rPr>
              <a:t>располагает</a:t>
            </a:r>
            <a:r>
              <a:rPr lang="ru-RU" sz="1200" spc="30" dirty="0">
                <a:latin typeface="Verdana"/>
                <a:cs typeface="Verdana"/>
              </a:rPr>
              <a:t> </a:t>
            </a:r>
            <a:r>
              <a:rPr lang="ru-RU" sz="1200" spc="55" dirty="0">
                <a:latin typeface="Verdana"/>
                <a:cs typeface="Verdana"/>
              </a:rPr>
              <a:t>мощной</a:t>
            </a:r>
            <a:endParaRPr lang="ru-RU" sz="1200" dirty="0">
              <a:latin typeface="Verdana"/>
              <a:cs typeface="Verdana"/>
            </a:endParaRPr>
          </a:p>
          <a:p>
            <a:pPr marL="107950" marR="103505" indent="5080" algn="ctr">
              <a:lnSpc>
                <a:spcPct val="100000"/>
              </a:lnSpc>
            </a:pPr>
            <a:r>
              <a:rPr lang="ru-RU" sz="1200" spc="-30" dirty="0">
                <a:latin typeface="Verdana"/>
                <a:cs typeface="Verdana"/>
              </a:rPr>
              <a:t>производственной</a:t>
            </a:r>
            <a:r>
              <a:rPr lang="ru-RU" sz="1200" spc="-60" dirty="0">
                <a:latin typeface="Verdana"/>
                <a:cs typeface="Verdana"/>
              </a:rPr>
              <a:t> </a:t>
            </a:r>
            <a:r>
              <a:rPr lang="ru-RU" sz="1200" spc="-10" dirty="0">
                <a:latin typeface="Verdana"/>
                <a:cs typeface="Verdana"/>
              </a:rPr>
              <a:t>базой, обеспечивающей комплектацию</a:t>
            </a:r>
            <a:r>
              <a:rPr lang="ru-RU" sz="1200" spc="-105" dirty="0">
                <a:latin typeface="Verdana"/>
                <a:cs typeface="Verdana"/>
              </a:rPr>
              <a:t> </a:t>
            </a:r>
            <a:r>
              <a:rPr lang="ru-RU" sz="1200" spc="-50" dirty="0">
                <a:latin typeface="Verdana"/>
                <a:cs typeface="Verdana"/>
              </a:rPr>
              <a:t>возводимых</a:t>
            </a:r>
            <a:r>
              <a:rPr lang="ru-RU" sz="1200" spc="-65" dirty="0">
                <a:latin typeface="Verdana"/>
                <a:cs typeface="Verdana"/>
              </a:rPr>
              <a:t> </a:t>
            </a:r>
            <a:r>
              <a:rPr lang="ru-RU" sz="1200" spc="-10" dirty="0">
                <a:latin typeface="Verdana"/>
                <a:cs typeface="Verdana"/>
              </a:rPr>
              <a:t>домов железобетонными</a:t>
            </a:r>
            <a:r>
              <a:rPr lang="ru-RU" sz="1200" spc="-90" dirty="0">
                <a:latin typeface="Verdana"/>
                <a:cs typeface="Verdana"/>
              </a:rPr>
              <a:t> </a:t>
            </a:r>
            <a:r>
              <a:rPr lang="ru-RU" sz="1200" spc="-35" dirty="0">
                <a:latin typeface="Verdana"/>
                <a:cs typeface="Verdana"/>
              </a:rPr>
              <a:t>конструкциями,</a:t>
            </a:r>
            <a:r>
              <a:rPr lang="ru-RU" sz="1200" spc="-30" dirty="0">
                <a:latin typeface="Verdana"/>
                <a:cs typeface="Verdana"/>
              </a:rPr>
              <a:t> </a:t>
            </a:r>
            <a:r>
              <a:rPr lang="ru-RU" sz="1200" spc="-10" dirty="0">
                <a:latin typeface="Verdana"/>
                <a:cs typeface="Verdana"/>
              </a:rPr>
              <a:t>столярными </a:t>
            </a:r>
            <a:r>
              <a:rPr lang="ru-RU" sz="1200" spc="-40" dirty="0">
                <a:latin typeface="Verdana"/>
                <a:cs typeface="Verdana"/>
              </a:rPr>
              <a:t>и</a:t>
            </a:r>
            <a:r>
              <a:rPr lang="ru-RU" sz="1200" spc="-70" dirty="0">
                <a:latin typeface="Verdana"/>
                <a:cs typeface="Verdana"/>
              </a:rPr>
              <a:t> </a:t>
            </a:r>
            <a:r>
              <a:rPr lang="ru-RU" sz="1200" spc="-110" dirty="0">
                <a:latin typeface="Verdana"/>
                <a:cs typeface="Verdana"/>
              </a:rPr>
              <a:t>ПВХ</a:t>
            </a:r>
            <a:r>
              <a:rPr lang="ru-RU" sz="1200" spc="-85" dirty="0">
                <a:latin typeface="Verdana"/>
                <a:cs typeface="Verdana"/>
              </a:rPr>
              <a:t> </a:t>
            </a:r>
            <a:r>
              <a:rPr lang="ru-RU" sz="1200" spc="-40" dirty="0">
                <a:latin typeface="Verdana"/>
                <a:cs typeface="Verdana"/>
              </a:rPr>
              <a:t>изделиями,</a:t>
            </a:r>
            <a:r>
              <a:rPr lang="ru-RU" sz="1200" spc="-90" dirty="0">
                <a:latin typeface="Verdana"/>
                <a:cs typeface="Verdana"/>
              </a:rPr>
              <a:t> </a:t>
            </a:r>
            <a:r>
              <a:rPr lang="ru-RU" sz="1200" spc="90" dirty="0">
                <a:latin typeface="Verdana"/>
                <a:cs typeface="Verdana"/>
              </a:rPr>
              <a:t>а</a:t>
            </a:r>
            <a:r>
              <a:rPr lang="ru-RU" sz="1200" spc="-80" dirty="0">
                <a:latin typeface="Verdana"/>
                <a:cs typeface="Verdana"/>
              </a:rPr>
              <a:t> </a:t>
            </a:r>
            <a:r>
              <a:rPr lang="ru-RU" sz="1200" spc="-30" dirty="0">
                <a:latin typeface="Verdana"/>
                <a:cs typeface="Verdana"/>
              </a:rPr>
              <a:t>также</a:t>
            </a:r>
            <a:r>
              <a:rPr lang="ru-RU" sz="1200" spc="-35" dirty="0">
                <a:latin typeface="Verdana"/>
                <a:cs typeface="Verdana"/>
              </a:rPr>
              <a:t> </a:t>
            </a:r>
            <a:r>
              <a:rPr lang="ru-RU" sz="1200" spc="-10" dirty="0">
                <a:latin typeface="Verdana"/>
                <a:cs typeface="Verdana"/>
              </a:rPr>
              <a:t>благоустройство прилегающих</a:t>
            </a:r>
            <a:r>
              <a:rPr lang="ru-RU" sz="1200" spc="-105" dirty="0">
                <a:latin typeface="Verdana"/>
                <a:cs typeface="Verdana"/>
              </a:rPr>
              <a:t> </a:t>
            </a:r>
            <a:r>
              <a:rPr lang="ru-RU" sz="1200" spc="-10" dirty="0">
                <a:latin typeface="Verdana"/>
                <a:cs typeface="Verdana"/>
              </a:rPr>
              <a:t>территорий</a:t>
            </a:r>
            <a:r>
              <a:rPr lang="ru-RU" sz="1200" spc="-75" dirty="0">
                <a:latin typeface="Verdana"/>
                <a:cs typeface="Verdana"/>
              </a:rPr>
              <a:t> </a:t>
            </a:r>
            <a:r>
              <a:rPr lang="ru-RU" sz="1200" spc="-20" dirty="0">
                <a:latin typeface="Verdana"/>
                <a:cs typeface="Verdana"/>
              </a:rPr>
              <a:t>тротуарной</a:t>
            </a:r>
            <a:r>
              <a:rPr lang="ru-RU" sz="1200" spc="-75" dirty="0">
                <a:latin typeface="Verdana"/>
                <a:cs typeface="Verdana"/>
              </a:rPr>
              <a:t> </a:t>
            </a:r>
            <a:r>
              <a:rPr lang="ru-RU" sz="1200" spc="-25" dirty="0">
                <a:latin typeface="Verdana"/>
                <a:cs typeface="Verdana"/>
              </a:rPr>
              <a:t>плиткой.</a:t>
            </a:r>
            <a:endParaRPr lang="ru-RU" sz="1200" dirty="0">
              <a:latin typeface="Verdana"/>
              <a:cs typeface="Verdana"/>
            </a:endParaRPr>
          </a:p>
          <a:p>
            <a:pPr marL="132715" marR="124460" algn="ctr">
              <a:lnSpc>
                <a:spcPct val="100000"/>
              </a:lnSpc>
            </a:pPr>
            <a:r>
              <a:rPr lang="ru-RU" sz="1200" spc="-35" dirty="0">
                <a:latin typeface="Verdana"/>
                <a:cs typeface="Verdana"/>
              </a:rPr>
              <a:t>Предприятие</a:t>
            </a:r>
            <a:r>
              <a:rPr lang="ru-RU" sz="1200" spc="70" dirty="0">
                <a:latin typeface="Verdana"/>
                <a:cs typeface="Verdana"/>
              </a:rPr>
              <a:t> </a:t>
            </a:r>
            <a:r>
              <a:rPr lang="ru-RU" sz="1200" dirty="0">
                <a:latin typeface="Verdana"/>
                <a:cs typeface="Verdana"/>
              </a:rPr>
              <a:t>имеет</a:t>
            </a:r>
            <a:r>
              <a:rPr lang="ru-RU" sz="1200" spc="15" dirty="0">
                <a:latin typeface="Verdana"/>
                <a:cs typeface="Verdana"/>
              </a:rPr>
              <a:t> </a:t>
            </a:r>
            <a:r>
              <a:rPr lang="ru-RU" sz="1200" dirty="0">
                <a:latin typeface="Verdana"/>
                <a:cs typeface="Verdana"/>
              </a:rPr>
              <a:t>географию</a:t>
            </a:r>
            <a:r>
              <a:rPr lang="ru-RU" sz="1200" spc="95" dirty="0">
                <a:latin typeface="Verdana"/>
                <a:cs typeface="Verdana"/>
              </a:rPr>
              <a:t> </a:t>
            </a:r>
            <a:r>
              <a:rPr lang="ru-RU" sz="1200" spc="-20" dirty="0">
                <a:latin typeface="Verdana"/>
                <a:cs typeface="Verdana"/>
              </a:rPr>
              <a:t>строительства </a:t>
            </a:r>
            <a:r>
              <a:rPr lang="ru-RU" sz="1200" dirty="0">
                <a:latin typeface="Verdana"/>
                <a:cs typeface="Verdana"/>
              </a:rPr>
              <a:t>и</a:t>
            </a:r>
            <a:r>
              <a:rPr lang="ru-RU" sz="1200" spc="335" dirty="0">
                <a:latin typeface="Verdana"/>
                <a:cs typeface="Verdana"/>
              </a:rPr>
              <a:t> </a:t>
            </a:r>
            <a:r>
              <a:rPr lang="ru-RU" sz="1200" spc="-20" dirty="0">
                <a:latin typeface="Verdana"/>
                <a:cs typeface="Verdana"/>
              </a:rPr>
              <a:t>поставок</a:t>
            </a:r>
            <a:r>
              <a:rPr lang="ru-RU" sz="1200" spc="-30" dirty="0">
                <a:latin typeface="Verdana"/>
                <a:cs typeface="Verdana"/>
              </a:rPr>
              <a:t> </a:t>
            </a:r>
            <a:r>
              <a:rPr lang="ru-RU" sz="1200" spc="-95" dirty="0">
                <a:latin typeface="Verdana"/>
                <a:cs typeface="Verdana"/>
              </a:rPr>
              <a:t>готовых</a:t>
            </a:r>
            <a:r>
              <a:rPr lang="ru-RU" sz="1200" spc="-45" dirty="0">
                <a:latin typeface="Verdana"/>
                <a:cs typeface="Verdana"/>
              </a:rPr>
              <a:t> изделий</a:t>
            </a:r>
            <a:r>
              <a:rPr lang="ru-RU" sz="1200" spc="-95" dirty="0">
                <a:latin typeface="Verdana"/>
                <a:cs typeface="Verdana"/>
              </a:rPr>
              <a:t> </a:t>
            </a:r>
            <a:r>
              <a:rPr lang="ru-RU" sz="1200" dirty="0">
                <a:latin typeface="Verdana"/>
                <a:cs typeface="Verdana"/>
              </a:rPr>
              <a:t>по</a:t>
            </a:r>
            <a:r>
              <a:rPr lang="ru-RU" sz="1200" spc="-45" dirty="0">
                <a:latin typeface="Verdana"/>
                <a:cs typeface="Verdana"/>
              </a:rPr>
              <a:t> </a:t>
            </a:r>
            <a:r>
              <a:rPr lang="ru-RU" sz="1200" dirty="0">
                <a:latin typeface="Verdana"/>
                <a:cs typeface="Verdana"/>
              </a:rPr>
              <a:t>всему</a:t>
            </a:r>
            <a:r>
              <a:rPr lang="ru-RU" sz="1200" spc="-65" dirty="0">
                <a:latin typeface="Verdana"/>
                <a:cs typeface="Verdana"/>
              </a:rPr>
              <a:t> </a:t>
            </a:r>
            <a:r>
              <a:rPr lang="ru-RU" sz="1200" spc="-20" dirty="0">
                <a:latin typeface="Verdana"/>
                <a:cs typeface="Verdana"/>
              </a:rPr>
              <a:t>ЮФО. </a:t>
            </a:r>
            <a:r>
              <a:rPr lang="ru-RU" sz="1200" spc="-35" dirty="0">
                <a:latin typeface="Verdana"/>
                <a:cs typeface="Verdana"/>
              </a:rPr>
              <a:t>Предприятие</a:t>
            </a:r>
            <a:r>
              <a:rPr lang="ru-RU" sz="1200" spc="-70" dirty="0">
                <a:latin typeface="Verdana"/>
                <a:cs typeface="Verdana"/>
              </a:rPr>
              <a:t> </a:t>
            </a:r>
            <a:r>
              <a:rPr lang="ru-RU" sz="1200" spc="130" dirty="0">
                <a:latin typeface="Verdana"/>
                <a:cs typeface="Verdana"/>
              </a:rPr>
              <a:t>с</a:t>
            </a:r>
            <a:r>
              <a:rPr lang="ru-RU" sz="1200" spc="-65" dirty="0">
                <a:latin typeface="Verdana"/>
                <a:cs typeface="Verdana"/>
              </a:rPr>
              <a:t> </a:t>
            </a:r>
            <a:r>
              <a:rPr lang="ru-RU" sz="1200" spc="-105" dirty="0">
                <a:latin typeface="Verdana"/>
                <a:cs typeface="Verdana"/>
              </a:rPr>
              <a:t>2019</a:t>
            </a:r>
            <a:r>
              <a:rPr lang="ru-RU" sz="1200" spc="-70" dirty="0">
                <a:latin typeface="Verdana"/>
                <a:cs typeface="Verdana"/>
              </a:rPr>
              <a:t> </a:t>
            </a:r>
            <a:r>
              <a:rPr lang="ru-RU" sz="1200" spc="-10" dirty="0">
                <a:latin typeface="Verdana"/>
                <a:cs typeface="Verdana"/>
              </a:rPr>
              <a:t>года</a:t>
            </a:r>
            <a:r>
              <a:rPr lang="ru-RU" sz="1200" spc="-60" dirty="0">
                <a:latin typeface="Verdana"/>
                <a:cs typeface="Verdana"/>
              </a:rPr>
              <a:t> </a:t>
            </a:r>
            <a:r>
              <a:rPr lang="ru-RU" sz="1200" spc="-105" dirty="0">
                <a:latin typeface="Verdana"/>
                <a:cs typeface="Verdana"/>
              </a:rPr>
              <a:t>является</a:t>
            </a:r>
            <a:r>
              <a:rPr lang="ru-RU" sz="1200" spc="-30" dirty="0">
                <a:latin typeface="Verdana"/>
                <a:cs typeface="Verdana"/>
              </a:rPr>
              <a:t> </a:t>
            </a:r>
            <a:r>
              <a:rPr lang="ru-RU" sz="1200" spc="-10" dirty="0">
                <a:latin typeface="Verdana"/>
                <a:cs typeface="Verdana"/>
              </a:rPr>
              <a:t>участником </a:t>
            </a:r>
            <a:r>
              <a:rPr lang="ru-RU" sz="1200" spc="-20" dirty="0">
                <a:latin typeface="Verdana"/>
                <a:cs typeface="Verdana"/>
              </a:rPr>
              <a:t>национального</a:t>
            </a:r>
            <a:r>
              <a:rPr lang="ru-RU" sz="1200" spc="-55" dirty="0">
                <a:latin typeface="Verdana"/>
                <a:cs typeface="Verdana"/>
              </a:rPr>
              <a:t> </a:t>
            </a:r>
            <a:r>
              <a:rPr lang="ru-RU" sz="1200" spc="-10" dirty="0">
                <a:latin typeface="Verdana"/>
                <a:cs typeface="Verdana"/>
              </a:rPr>
              <a:t>проекта</a:t>
            </a:r>
            <a:r>
              <a:rPr lang="ru-RU" sz="1200" spc="-35" dirty="0">
                <a:latin typeface="Verdana"/>
                <a:cs typeface="Verdana"/>
              </a:rPr>
              <a:t> </a:t>
            </a:r>
            <a:r>
              <a:rPr lang="ru-RU" sz="1200" spc="-10" dirty="0">
                <a:latin typeface="Verdana"/>
                <a:cs typeface="Verdana"/>
              </a:rPr>
              <a:t>«Производительность </a:t>
            </a:r>
            <a:r>
              <a:rPr lang="ru-RU" sz="1200" spc="-65" dirty="0">
                <a:latin typeface="Verdana"/>
                <a:cs typeface="Verdana"/>
              </a:rPr>
              <a:t>труда»</a:t>
            </a:r>
            <a:r>
              <a:rPr lang="ru-RU" sz="1200" spc="-15" dirty="0">
                <a:latin typeface="Verdana"/>
                <a:cs typeface="Verdana"/>
              </a:rPr>
              <a:t> </a:t>
            </a:r>
            <a:r>
              <a:rPr lang="ru-RU" sz="1200" spc="-35" dirty="0">
                <a:latin typeface="Verdana"/>
                <a:cs typeface="Verdana"/>
              </a:rPr>
              <a:t>и</a:t>
            </a:r>
            <a:r>
              <a:rPr lang="ru-RU" sz="1200" spc="-55" dirty="0">
                <a:latin typeface="Verdana"/>
                <a:cs typeface="Verdana"/>
              </a:rPr>
              <a:t> </a:t>
            </a:r>
            <a:r>
              <a:rPr lang="ru-RU" sz="1200" dirty="0">
                <a:latin typeface="Verdana"/>
                <a:cs typeface="Verdana"/>
              </a:rPr>
              <a:t>успешно</a:t>
            </a:r>
            <a:r>
              <a:rPr lang="ru-RU" sz="1200" spc="-50" dirty="0">
                <a:latin typeface="Verdana"/>
                <a:cs typeface="Verdana"/>
              </a:rPr>
              <a:t> </a:t>
            </a:r>
            <a:r>
              <a:rPr lang="ru-RU" sz="1200" spc="-55" dirty="0">
                <a:latin typeface="Verdana"/>
                <a:cs typeface="Verdana"/>
              </a:rPr>
              <a:t>внедряет</a:t>
            </a:r>
            <a:r>
              <a:rPr lang="ru-RU" sz="1200" spc="-40" dirty="0">
                <a:latin typeface="Verdana"/>
                <a:cs typeface="Verdana"/>
              </a:rPr>
              <a:t> </a:t>
            </a:r>
            <a:r>
              <a:rPr lang="ru-RU" sz="1200" spc="-55" dirty="0">
                <a:latin typeface="Verdana"/>
                <a:cs typeface="Verdana"/>
              </a:rPr>
              <a:t>практику </a:t>
            </a:r>
            <a:r>
              <a:rPr lang="ru-RU" sz="1200" spc="-165" dirty="0">
                <a:latin typeface="Verdana"/>
                <a:cs typeface="Verdana"/>
              </a:rPr>
              <a:t>в</a:t>
            </a:r>
            <a:r>
              <a:rPr lang="ru-RU" sz="1200" spc="-15" dirty="0">
                <a:latin typeface="Verdana"/>
                <a:cs typeface="Verdana"/>
              </a:rPr>
              <a:t> </a:t>
            </a:r>
            <a:r>
              <a:rPr lang="ru-RU" sz="1200" spc="-20" dirty="0">
                <a:latin typeface="Verdana"/>
                <a:cs typeface="Verdana"/>
              </a:rPr>
              <a:t>свой</a:t>
            </a:r>
            <a:endParaRPr lang="ru-RU" sz="1200" dirty="0">
              <a:latin typeface="Verdana"/>
              <a:cs typeface="Verdana"/>
            </a:endParaRPr>
          </a:p>
          <a:p>
            <a:pPr marL="1905" algn="ctr">
              <a:lnSpc>
                <a:spcPct val="100000"/>
              </a:lnSpc>
              <a:spcBef>
                <a:spcPts val="5"/>
              </a:spcBef>
            </a:pPr>
            <a:r>
              <a:rPr lang="ru-RU" sz="1200" spc="-45" dirty="0">
                <a:latin typeface="Verdana"/>
                <a:cs typeface="Verdana"/>
              </a:rPr>
              <a:t>производственный</a:t>
            </a:r>
            <a:r>
              <a:rPr lang="ru-RU" sz="1200" spc="-10" dirty="0">
                <a:latin typeface="Verdana"/>
                <a:cs typeface="Verdana"/>
              </a:rPr>
              <a:t> процесс.</a:t>
            </a:r>
            <a:endParaRPr lang="ru-RU" sz="1200" dirty="0">
              <a:latin typeface="Verdana"/>
              <a:cs typeface="Verdana"/>
            </a:endParaRPr>
          </a:p>
          <a:p>
            <a:endParaRPr lang="ru-RU" dirty="0"/>
          </a:p>
        </p:txBody>
      </p:sp>
      <p:sp>
        <p:nvSpPr>
          <p:cNvPr id="6" name="TextBox 5"/>
          <p:cNvSpPr txBox="1"/>
          <p:nvPr/>
        </p:nvSpPr>
        <p:spPr>
          <a:xfrm>
            <a:off x="0" y="5380672"/>
            <a:ext cx="12191999" cy="147732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dirty="0"/>
              <a:t>Наименование выпускаемой продукции: железобетонные изделия (объемные блоки, наружные стеновые панели трехслойные, наружные стеновые панели однослойные для вентилируемых фасадов, разделительные экраны, экраны балконов, лестничные марши, панели стеновые внутренние, панели стеновые наружные, плиты перекрытий, вентиляционные блоки); производство </a:t>
            </a:r>
            <a:r>
              <a:rPr lang="ru-RU" dirty="0" err="1"/>
              <a:t>светопрозрачных</a:t>
            </a:r>
            <a:r>
              <a:rPr lang="ru-RU" dirty="0"/>
              <a:t> конструкций, столярных изделий; тротуарная плитка, бордюры и стеновые блоки.</a:t>
            </a:r>
          </a:p>
        </p:txBody>
      </p:sp>
      <p:sp>
        <p:nvSpPr>
          <p:cNvPr id="7" name="TextBox 6"/>
          <p:cNvSpPr txBox="1"/>
          <p:nvPr/>
        </p:nvSpPr>
        <p:spPr>
          <a:xfrm>
            <a:off x="9184466" y="141028"/>
            <a:ext cx="2886368" cy="1661993"/>
          </a:xfrm>
          <a:prstGeom prst="rect">
            <a:avLst/>
          </a:prstGeom>
          <a:noFill/>
        </p:spPr>
        <p:txBody>
          <a:bodyPr wrap="none" rtlCol="0">
            <a:spAutoFit/>
          </a:bodyPr>
          <a:lstStyle/>
          <a:p>
            <a:pPr marL="4445" algn="ctr">
              <a:lnSpc>
                <a:spcPct val="100000"/>
              </a:lnSpc>
              <a:spcBef>
                <a:spcPts val="100"/>
              </a:spcBef>
            </a:pPr>
            <a:r>
              <a:rPr lang="ru-RU" sz="1200" b="1" dirty="0">
                <a:solidFill>
                  <a:srgbClr val="FFFFFF"/>
                </a:solidFill>
                <a:latin typeface="Verdana" panose="020B0604030504040204" pitchFamily="34" charset="0"/>
                <a:ea typeface="Verdana" panose="020B0604030504040204" pitchFamily="34" charset="0"/>
                <a:cs typeface="Tahoma"/>
              </a:rPr>
              <a:t>Адрес</a:t>
            </a:r>
            <a:r>
              <a:rPr lang="ru-RU" sz="1200" b="1" dirty="0">
                <a:solidFill>
                  <a:srgbClr val="FFFFFF"/>
                </a:solidFill>
                <a:latin typeface="Verdana" panose="020B0604030504040204" pitchFamily="34" charset="0"/>
                <a:ea typeface="Verdana" panose="020B0604030504040204" pitchFamily="34" charset="0"/>
                <a:cs typeface="Times New Roman"/>
              </a:rPr>
              <a:t>:</a:t>
            </a:r>
            <a:r>
              <a:rPr lang="ru-RU" sz="1200" b="1" spc="210" dirty="0">
                <a:solidFill>
                  <a:srgbClr val="FFFFFF"/>
                </a:solidFill>
                <a:latin typeface="Verdana" panose="020B0604030504040204" pitchFamily="34" charset="0"/>
                <a:ea typeface="Verdana" panose="020B0604030504040204" pitchFamily="34" charset="0"/>
                <a:cs typeface="Times New Roman"/>
              </a:rPr>
              <a:t> </a:t>
            </a:r>
            <a:r>
              <a:rPr lang="ru-RU" sz="1200" dirty="0">
                <a:solidFill>
                  <a:srgbClr val="FFFFFF"/>
                </a:solidFill>
                <a:latin typeface="Verdana" panose="020B0604030504040204" pitchFamily="34" charset="0"/>
                <a:ea typeface="Verdana" panose="020B0604030504040204" pitchFamily="34" charset="0"/>
                <a:cs typeface="Verdana"/>
              </a:rPr>
              <a:t>Краснодарский</a:t>
            </a:r>
            <a:r>
              <a:rPr lang="ru-RU" sz="1200" spc="135" dirty="0">
                <a:solidFill>
                  <a:srgbClr val="FFFFFF"/>
                </a:solidFill>
                <a:latin typeface="Verdana" panose="020B0604030504040204" pitchFamily="34" charset="0"/>
                <a:ea typeface="Verdana" panose="020B0604030504040204" pitchFamily="34" charset="0"/>
                <a:cs typeface="Verdana"/>
              </a:rPr>
              <a:t> </a:t>
            </a:r>
            <a:r>
              <a:rPr lang="ru-RU" sz="1200" spc="-20" dirty="0">
                <a:solidFill>
                  <a:srgbClr val="FFFFFF"/>
                </a:solidFill>
                <a:latin typeface="Verdana" panose="020B0604030504040204" pitchFamily="34" charset="0"/>
                <a:ea typeface="Verdana" panose="020B0604030504040204" pitchFamily="34" charset="0"/>
                <a:cs typeface="Verdana"/>
              </a:rPr>
              <a:t>край,</a:t>
            </a:r>
            <a:endParaRPr lang="ru-RU" sz="1200" dirty="0">
              <a:latin typeface="Verdana" panose="020B0604030504040204" pitchFamily="34" charset="0"/>
              <a:ea typeface="Verdana" panose="020B0604030504040204" pitchFamily="34" charset="0"/>
              <a:cs typeface="Verdana"/>
            </a:endParaRPr>
          </a:p>
          <a:p>
            <a:pPr algn="ctr">
              <a:lnSpc>
                <a:spcPct val="100000"/>
              </a:lnSpc>
              <a:spcBef>
                <a:spcPts val="30"/>
              </a:spcBef>
            </a:pPr>
            <a:r>
              <a:rPr lang="ru-RU" sz="1200" spc="-110" dirty="0">
                <a:solidFill>
                  <a:srgbClr val="FFFFFF"/>
                </a:solidFill>
                <a:latin typeface="Verdana" panose="020B0604030504040204" pitchFamily="34" charset="0"/>
                <a:ea typeface="Verdana" panose="020B0604030504040204" pitchFamily="34" charset="0"/>
                <a:cs typeface="Verdana"/>
              </a:rPr>
              <a:t>г.</a:t>
            </a:r>
            <a:r>
              <a:rPr lang="ru-RU" sz="1200" spc="-45" dirty="0">
                <a:solidFill>
                  <a:srgbClr val="FFFFFF"/>
                </a:solidFill>
                <a:latin typeface="Verdana" panose="020B0604030504040204" pitchFamily="34" charset="0"/>
                <a:ea typeface="Verdana" panose="020B0604030504040204" pitchFamily="34" charset="0"/>
                <a:cs typeface="Verdana"/>
              </a:rPr>
              <a:t> </a:t>
            </a:r>
            <a:r>
              <a:rPr lang="ru-RU" sz="1200" spc="-85" dirty="0">
                <a:solidFill>
                  <a:srgbClr val="FFFFFF"/>
                </a:solidFill>
                <a:latin typeface="Verdana" panose="020B0604030504040204" pitchFamily="34" charset="0"/>
                <a:ea typeface="Verdana" panose="020B0604030504040204" pitchFamily="34" charset="0"/>
                <a:cs typeface="Verdana"/>
              </a:rPr>
              <a:t>Гулькевичи,</a:t>
            </a:r>
            <a:r>
              <a:rPr lang="ru-RU" sz="1200" spc="-125" dirty="0">
                <a:solidFill>
                  <a:srgbClr val="FFFFFF"/>
                </a:solidFill>
                <a:latin typeface="Verdana" panose="020B0604030504040204" pitchFamily="34" charset="0"/>
                <a:ea typeface="Verdana" panose="020B0604030504040204" pitchFamily="34" charset="0"/>
                <a:cs typeface="Verdana"/>
              </a:rPr>
              <a:t> </a:t>
            </a:r>
            <a:r>
              <a:rPr lang="ru-RU" sz="1200" spc="-80" dirty="0">
                <a:solidFill>
                  <a:srgbClr val="FFFFFF"/>
                </a:solidFill>
                <a:latin typeface="Verdana" panose="020B0604030504040204" pitchFamily="34" charset="0"/>
                <a:ea typeface="Verdana" panose="020B0604030504040204" pitchFamily="34" charset="0"/>
                <a:cs typeface="Verdana"/>
              </a:rPr>
              <a:t>ул.</a:t>
            </a:r>
            <a:r>
              <a:rPr lang="ru-RU" sz="1200" spc="-70" dirty="0">
                <a:solidFill>
                  <a:srgbClr val="FFFFFF"/>
                </a:solidFill>
                <a:latin typeface="Verdana" panose="020B0604030504040204" pitchFamily="34" charset="0"/>
                <a:ea typeface="Verdana" panose="020B0604030504040204" pitchFamily="34" charset="0"/>
                <a:cs typeface="Verdana"/>
              </a:rPr>
              <a:t> </a:t>
            </a:r>
            <a:r>
              <a:rPr lang="ru-RU" sz="1200" spc="-30" dirty="0">
                <a:solidFill>
                  <a:srgbClr val="FFFFFF"/>
                </a:solidFill>
                <a:latin typeface="Verdana" panose="020B0604030504040204" pitchFamily="34" charset="0"/>
                <a:ea typeface="Verdana" panose="020B0604030504040204" pitchFamily="34" charset="0"/>
                <a:cs typeface="Verdana"/>
              </a:rPr>
              <a:t>Энергетиков,</a:t>
            </a:r>
            <a:r>
              <a:rPr lang="ru-RU" sz="1200" spc="-70" dirty="0">
                <a:solidFill>
                  <a:srgbClr val="FFFFFF"/>
                </a:solidFill>
                <a:latin typeface="Verdana" panose="020B0604030504040204" pitchFamily="34" charset="0"/>
                <a:ea typeface="Verdana" panose="020B0604030504040204" pitchFamily="34" charset="0"/>
                <a:cs typeface="Verdana"/>
              </a:rPr>
              <a:t> </a:t>
            </a:r>
            <a:r>
              <a:rPr lang="ru-RU" sz="1200" spc="-25" dirty="0">
                <a:solidFill>
                  <a:srgbClr val="FFFFFF"/>
                </a:solidFill>
                <a:latin typeface="Verdana" panose="020B0604030504040204" pitchFamily="34" charset="0"/>
                <a:ea typeface="Verdana" panose="020B0604030504040204" pitchFamily="34" charset="0"/>
                <a:cs typeface="Verdana"/>
              </a:rPr>
              <a:t>29</a:t>
            </a:r>
            <a:endParaRPr lang="ru-RU" sz="1200" dirty="0">
              <a:latin typeface="Verdana" panose="020B0604030504040204" pitchFamily="34" charset="0"/>
              <a:ea typeface="Verdana" panose="020B0604030504040204" pitchFamily="34" charset="0"/>
              <a:cs typeface="Verdana"/>
            </a:endParaRPr>
          </a:p>
          <a:p>
            <a:pPr marL="10795" algn="ctr">
              <a:lnSpc>
                <a:spcPct val="100000"/>
              </a:lnSpc>
            </a:pPr>
            <a:r>
              <a:rPr lang="ru-RU" sz="1200" b="1" spc="-40" dirty="0">
                <a:solidFill>
                  <a:srgbClr val="FFFFFF"/>
                </a:solidFill>
                <a:latin typeface="Verdana" panose="020B0604030504040204" pitchFamily="34" charset="0"/>
                <a:ea typeface="Verdana" panose="020B0604030504040204" pitchFamily="34" charset="0"/>
                <a:cs typeface="Tahoma"/>
              </a:rPr>
              <a:t>Телефоны:</a:t>
            </a:r>
            <a:r>
              <a:rPr lang="ru-RU" sz="1200" b="1" spc="45" dirty="0">
                <a:solidFill>
                  <a:srgbClr val="FFFFFF"/>
                </a:solidFill>
                <a:latin typeface="Verdana" panose="020B0604030504040204" pitchFamily="34" charset="0"/>
                <a:ea typeface="Verdana" panose="020B0604030504040204" pitchFamily="34" charset="0"/>
                <a:cs typeface="Tahoma"/>
              </a:rPr>
              <a:t> </a:t>
            </a:r>
            <a:r>
              <a:rPr lang="ru-RU" sz="1200" spc="-100" dirty="0">
                <a:solidFill>
                  <a:srgbClr val="FFFFFF"/>
                </a:solidFill>
                <a:latin typeface="Verdana" panose="020B0604030504040204" pitchFamily="34" charset="0"/>
                <a:ea typeface="Verdana" panose="020B0604030504040204" pitchFamily="34" charset="0"/>
                <a:cs typeface="Verdana"/>
              </a:rPr>
              <a:t>8</a:t>
            </a:r>
            <a:r>
              <a:rPr lang="ru-RU" sz="1200" spc="-65" dirty="0">
                <a:solidFill>
                  <a:srgbClr val="FFFFFF"/>
                </a:solidFill>
                <a:latin typeface="Verdana" panose="020B0604030504040204" pitchFamily="34" charset="0"/>
                <a:ea typeface="Verdana" panose="020B0604030504040204" pitchFamily="34" charset="0"/>
                <a:cs typeface="Verdana"/>
              </a:rPr>
              <a:t> </a:t>
            </a:r>
            <a:r>
              <a:rPr lang="ru-RU" sz="1200" spc="-95" dirty="0">
                <a:solidFill>
                  <a:srgbClr val="FFFFFF"/>
                </a:solidFill>
                <a:latin typeface="Verdana" panose="020B0604030504040204" pitchFamily="34" charset="0"/>
                <a:ea typeface="Verdana" panose="020B0604030504040204" pitchFamily="34" charset="0"/>
                <a:cs typeface="Verdana"/>
              </a:rPr>
              <a:t>(86160)</a:t>
            </a:r>
            <a:r>
              <a:rPr lang="ru-RU" sz="1200" spc="-130" dirty="0">
                <a:solidFill>
                  <a:srgbClr val="FFFFFF"/>
                </a:solidFill>
                <a:latin typeface="Verdana" panose="020B0604030504040204" pitchFamily="34" charset="0"/>
                <a:ea typeface="Verdana" panose="020B0604030504040204" pitchFamily="34" charset="0"/>
                <a:cs typeface="Verdana"/>
              </a:rPr>
              <a:t> </a:t>
            </a:r>
            <a:r>
              <a:rPr lang="ru-RU" sz="1200" spc="-114" dirty="0">
                <a:solidFill>
                  <a:srgbClr val="FFFFFF"/>
                </a:solidFill>
                <a:latin typeface="Verdana" panose="020B0604030504040204" pitchFamily="34" charset="0"/>
                <a:ea typeface="Verdana" panose="020B0604030504040204" pitchFamily="34" charset="0"/>
                <a:cs typeface="Verdana"/>
              </a:rPr>
              <a:t>5-</a:t>
            </a:r>
            <a:r>
              <a:rPr lang="ru-RU" sz="1200" spc="-110" dirty="0">
                <a:solidFill>
                  <a:srgbClr val="FFFFFF"/>
                </a:solidFill>
                <a:latin typeface="Verdana" panose="020B0604030504040204" pitchFamily="34" charset="0"/>
                <a:ea typeface="Verdana" panose="020B0604030504040204" pitchFamily="34" charset="0"/>
                <a:cs typeface="Verdana"/>
              </a:rPr>
              <a:t>51-</a:t>
            </a:r>
            <a:r>
              <a:rPr lang="ru-RU" sz="1200" spc="-25" dirty="0">
                <a:solidFill>
                  <a:srgbClr val="FFFFFF"/>
                </a:solidFill>
                <a:latin typeface="Verdana" panose="020B0604030504040204" pitchFamily="34" charset="0"/>
                <a:ea typeface="Verdana" panose="020B0604030504040204" pitchFamily="34" charset="0"/>
                <a:cs typeface="Verdana"/>
              </a:rPr>
              <a:t>01;</a:t>
            </a:r>
            <a:endParaRPr lang="ru-RU" sz="1200" dirty="0">
              <a:latin typeface="Verdana" panose="020B0604030504040204" pitchFamily="34" charset="0"/>
              <a:ea typeface="Verdana" panose="020B0604030504040204" pitchFamily="34" charset="0"/>
              <a:cs typeface="Verdana"/>
            </a:endParaRPr>
          </a:p>
          <a:p>
            <a:pPr marL="5080" algn="ctr">
              <a:lnSpc>
                <a:spcPct val="100000"/>
              </a:lnSpc>
            </a:pPr>
            <a:r>
              <a:rPr lang="ru-RU" sz="1200" spc="-100" dirty="0">
                <a:solidFill>
                  <a:srgbClr val="FFFFFF"/>
                </a:solidFill>
                <a:latin typeface="Verdana" panose="020B0604030504040204" pitchFamily="34" charset="0"/>
                <a:ea typeface="Verdana" panose="020B0604030504040204" pitchFamily="34" charset="0"/>
                <a:cs typeface="Verdana"/>
              </a:rPr>
              <a:t>8</a:t>
            </a:r>
            <a:r>
              <a:rPr lang="ru-RU" sz="1200" spc="-50" dirty="0">
                <a:solidFill>
                  <a:srgbClr val="FFFFFF"/>
                </a:solidFill>
                <a:latin typeface="Verdana" panose="020B0604030504040204" pitchFamily="34" charset="0"/>
                <a:ea typeface="Verdana" panose="020B0604030504040204" pitchFamily="34" charset="0"/>
                <a:cs typeface="Verdana"/>
              </a:rPr>
              <a:t> </a:t>
            </a:r>
            <a:r>
              <a:rPr lang="ru-RU" sz="1200" spc="-95" dirty="0">
                <a:solidFill>
                  <a:srgbClr val="FFFFFF"/>
                </a:solidFill>
                <a:latin typeface="Verdana" panose="020B0604030504040204" pitchFamily="34" charset="0"/>
                <a:ea typeface="Verdana" panose="020B0604030504040204" pitchFamily="34" charset="0"/>
                <a:cs typeface="Verdana"/>
              </a:rPr>
              <a:t>(86160)</a:t>
            </a:r>
            <a:r>
              <a:rPr lang="ru-RU" sz="1200" spc="-120" dirty="0">
                <a:solidFill>
                  <a:srgbClr val="FFFFFF"/>
                </a:solidFill>
                <a:latin typeface="Verdana" panose="020B0604030504040204" pitchFamily="34" charset="0"/>
                <a:ea typeface="Verdana" panose="020B0604030504040204" pitchFamily="34" charset="0"/>
                <a:cs typeface="Verdana"/>
              </a:rPr>
              <a:t> </a:t>
            </a:r>
            <a:r>
              <a:rPr lang="ru-RU" sz="1200" spc="-114" dirty="0">
                <a:solidFill>
                  <a:srgbClr val="FFFFFF"/>
                </a:solidFill>
                <a:latin typeface="Verdana" panose="020B0604030504040204" pitchFamily="34" charset="0"/>
                <a:ea typeface="Verdana" panose="020B0604030504040204" pitchFamily="34" charset="0"/>
                <a:cs typeface="Verdana"/>
              </a:rPr>
              <a:t>5-</a:t>
            </a:r>
            <a:r>
              <a:rPr lang="ru-RU" sz="1200" spc="-110" dirty="0">
                <a:solidFill>
                  <a:srgbClr val="FFFFFF"/>
                </a:solidFill>
                <a:latin typeface="Verdana" panose="020B0604030504040204" pitchFamily="34" charset="0"/>
                <a:ea typeface="Verdana" panose="020B0604030504040204" pitchFamily="34" charset="0"/>
                <a:cs typeface="Verdana"/>
              </a:rPr>
              <a:t>51-</a:t>
            </a:r>
            <a:r>
              <a:rPr lang="ru-RU" sz="1200" spc="-95" dirty="0">
                <a:solidFill>
                  <a:srgbClr val="FFFFFF"/>
                </a:solidFill>
                <a:latin typeface="Verdana" panose="020B0604030504040204" pitchFamily="34" charset="0"/>
                <a:ea typeface="Verdana" panose="020B0604030504040204" pitchFamily="34" charset="0"/>
                <a:cs typeface="Verdana"/>
              </a:rPr>
              <a:t>70</a:t>
            </a:r>
            <a:r>
              <a:rPr lang="ru-RU" sz="1200" spc="-80" dirty="0">
                <a:solidFill>
                  <a:srgbClr val="FFFFFF"/>
                </a:solidFill>
                <a:latin typeface="Verdana" panose="020B0604030504040204" pitchFamily="34" charset="0"/>
                <a:ea typeface="Verdana" panose="020B0604030504040204" pitchFamily="34" charset="0"/>
                <a:cs typeface="Verdana"/>
              </a:rPr>
              <a:t> </a:t>
            </a:r>
            <a:r>
              <a:rPr lang="ru-RU" sz="1200" spc="-10" dirty="0">
                <a:solidFill>
                  <a:srgbClr val="FFFFFF"/>
                </a:solidFill>
                <a:latin typeface="Verdana" panose="020B0604030504040204" pitchFamily="34" charset="0"/>
                <a:ea typeface="Verdana" panose="020B0604030504040204" pitchFamily="34" charset="0"/>
                <a:cs typeface="Verdana"/>
              </a:rPr>
              <a:t>(факс);</a:t>
            </a:r>
            <a:endParaRPr lang="ru-RU" sz="1200" dirty="0">
              <a:latin typeface="Verdana" panose="020B0604030504040204" pitchFamily="34" charset="0"/>
              <a:ea typeface="Verdana" panose="020B0604030504040204" pitchFamily="34" charset="0"/>
              <a:cs typeface="Verdana"/>
            </a:endParaRPr>
          </a:p>
          <a:p>
            <a:pPr marL="7620" algn="ctr">
              <a:lnSpc>
                <a:spcPct val="100000"/>
              </a:lnSpc>
            </a:pPr>
            <a:r>
              <a:rPr lang="ru-RU" sz="1200" spc="-100" dirty="0">
                <a:solidFill>
                  <a:srgbClr val="FFFFFF"/>
                </a:solidFill>
                <a:latin typeface="Verdana" panose="020B0604030504040204" pitchFamily="34" charset="0"/>
                <a:ea typeface="Verdana" panose="020B0604030504040204" pitchFamily="34" charset="0"/>
                <a:cs typeface="Verdana"/>
              </a:rPr>
              <a:t>8</a:t>
            </a:r>
            <a:r>
              <a:rPr lang="ru-RU" sz="1200" spc="-35" dirty="0">
                <a:solidFill>
                  <a:srgbClr val="FFFFFF"/>
                </a:solidFill>
                <a:latin typeface="Verdana" panose="020B0604030504040204" pitchFamily="34" charset="0"/>
                <a:ea typeface="Verdana" panose="020B0604030504040204" pitchFamily="34" charset="0"/>
                <a:cs typeface="Verdana"/>
              </a:rPr>
              <a:t> </a:t>
            </a:r>
            <a:r>
              <a:rPr lang="ru-RU" sz="1200" spc="-100" dirty="0">
                <a:solidFill>
                  <a:srgbClr val="FFFFFF"/>
                </a:solidFill>
                <a:latin typeface="Verdana" panose="020B0604030504040204" pitchFamily="34" charset="0"/>
                <a:ea typeface="Verdana" panose="020B0604030504040204" pitchFamily="34" charset="0"/>
                <a:cs typeface="Verdana"/>
              </a:rPr>
              <a:t>(86160)</a:t>
            </a:r>
            <a:r>
              <a:rPr lang="ru-RU" sz="1200" spc="-105" dirty="0">
                <a:solidFill>
                  <a:srgbClr val="FFFFFF"/>
                </a:solidFill>
                <a:latin typeface="Verdana" panose="020B0604030504040204" pitchFamily="34" charset="0"/>
                <a:ea typeface="Verdana" panose="020B0604030504040204" pitchFamily="34" charset="0"/>
                <a:cs typeface="Verdana"/>
              </a:rPr>
              <a:t> </a:t>
            </a:r>
            <a:r>
              <a:rPr lang="ru-RU" sz="1200" spc="-114" dirty="0">
                <a:solidFill>
                  <a:srgbClr val="FFFFFF"/>
                </a:solidFill>
                <a:latin typeface="Verdana" panose="020B0604030504040204" pitchFamily="34" charset="0"/>
                <a:ea typeface="Verdana" panose="020B0604030504040204" pitchFamily="34" charset="0"/>
                <a:cs typeface="Verdana"/>
              </a:rPr>
              <a:t>5-</a:t>
            </a:r>
            <a:r>
              <a:rPr lang="ru-RU" sz="1200" spc="-110" dirty="0">
                <a:solidFill>
                  <a:srgbClr val="FFFFFF"/>
                </a:solidFill>
                <a:latin typeface="Verdana" panose="020B0604030504040204" pitchFamily="34" charset="0"/>
                <a:ea typeface="Verdana" panose="020B0604030504040204" pitchFamily="34" charset="0"/>
                <a:cs typeface="Verdana"/>
              </a:rPr>
              <a:t>51-</a:t>
            </a:r>
            <a:r>
              <a:rPr lang="ru-RU" sz="1200" spc="-25" dirty="0">
                <a:solidFill>
                  <a:srgbClr val="FFFFFF"/>
                </a:solidFill>
                <a:latin typeface="Verdana" panose="020B0604030504040204" pitchFamily="34" charset="0"/>
                <a:ea typeface="Verdana" panose="020B0604030504040204" pitchFamily="34" charset="0"/>
                <a:cs typeface="Verdana"/>
              </a:rPr>
              <a:t>06.</a:t>
            </a:r>
            <a:endParaRPr lang="ru-RU" sz="1200" dirty="0">
              <a:latin typeface="Verdana" panose="020B0604030504040204" pitchFamily="34" charset="0"/>
              <a:ea typeface="Verdana" panose="020B0604030504040204" pitchFamily="34" charset="0"/>
              <a:cs typeface="Verdana"/>
            </a:endParaRPr>
          </a:p>
          <a:p>
            <a:pPr marL="6350" algn="ctr">
              <a:lnSpc>
                <a:spcPct val="100000"/>
              </a:lnSpc>
              <a:spcBef>
                <a:spcPts val="5"/>
              </a:spcBef>
            </a:pPr>
            <a:r>
              <a:rPr lang="ru-RU" sz="1200" b="1" dirty="0">
                <a:solidFill>
                  <a:srgbClr val="FFFFFF"/>
                </a:solidFill>
                <a:latin typeface="Verdana" panose="020B0604030504040204" pitchFamily="34" charset="0"/>
                <a:ea typeface="Verdana" panose="020B0604030504040204" pitchFamily="34" charset="0"/>
                <a:cs typeface="Tahoma"/>
              </a:rPr>
              <a:t>Сайт:</a:t>
            </a:r>
            <a:r>
              <a:rPr lang="ru-RU" sz="1200" b="1" spc="5" dirty="0">
                <a:solidFill>
                  <a:srgbClr val="FFFFFF"/>
                </a:solidFill>
                <a:latin typeface="Verdana" panose="020B0604030504040204" pitchFamily="34" charset="0"/>
                <a:ea typeface="Verdana" panose="020B0604030504040204" pitchFamily="34" charset="0"/>
                <a:cs typeface="Tahoma"/>
              </a:rPr>
              <a:t> </a:t>
            </a:r>
            <a:r>
              <a:rPr lang="ru-RU" sz="1200" spc="-10" dirty="0">
                <a:solidFill>
                  <a:srgbClr val="FFFFFF"/>
                </a:solidFill>
                <a:latin typeface="Verdana" panose="020B0604030504040204" pitchFamily="34" charset="0"/>
                <a:ea typeface="Verdana" panose="020B0604030504040204" pitchFamily="34" charset="0"/>
                <a:cs typeface="Verdana"/>
                <a:hlinkClick r:id="rId5"/>
              </a:rPr>
              <a:t>http://apskg.ru/</a:t>
            </a:r>
            <a:r>
              <a:rPr lang="ru-RU" sz="1200" spc="-10" dirty="0">
                <a:solidFill>
                  <a:srgbClr val="FFFFFF"/>
                </a:solidFill>
                <a:latin typeface="Verdana" panose="020B0604030504040204" pitchFamily="34" charset="0"/>
                <a:ea typeface="Verdana" panose="020B0604030504040204" pitchFamily="34" charset="0"/>
                <a:cs typeface="Verdana"/>
              </a:rPr>
              <a:t>.</a:t>
            </a:r>
            <a:endParaRPr lang="ru-RU" sz="1200" dirty="0">
              <a:latin typeface="Verdana" panose="020B0604030504040204" pitchFamily="34" charset="0"/>
              <a:ea typeface="Verdana" panose="020B0604030504040204" pitchFamily="34" charset="0"/>
              <a:cs typeface="Verdana"/>
            </a:endParaRPr>
          </a:p>
          <a:p>
            <a:pPr marL="6350" algn="ctr">
              <a:lnSpc>
                <a:spcPct val="100000"/>
              </a:lnSpc>
            </a:pPr>
            <a:r>
              <a:rPr lang="ru-RU" sz="1200" b="1" dirty="0">
                <a:solidFill>
                  <a:srgbClr val="FFFFFF"/>
                </a:solidFill>
                <a:latin typeface="Verdana" panose="020B0604030504040204" pitchFamily="34" charset="0"/>
                <a:ea typeface="Verdana" panose="020B0604030504040204" pitchFamily="34" charset="0"/>
                <a:cs typeface="Tahoma"/>
              </a:rPr>
              <a:t>e-</a:t>
            </a:r>
            <a:r>
              <a:rPr lang="ru-RU" sz="1200" b="1" spc="-40" dirty="0" err="1">
                <a:solidFill>
                  <a:srgbClr val="FFFFFF"/>
                </a:solidFill>
                <a:latin typeface="Verdana" panose="020B0604030504040204" pitchFamily="34" charset="0"/>
                <a:ea typeface="Verdana" panose="020B0604030504040204" pitchFamily="34" charset="0"/>
                <a:cs typeface="Tahoma"/>
              </a:rPr>
              <a:t>mail</a:t>
            </a:r>
            <a:r>
              <a:rPr lang="ru-RU" sz="1200" b="1" spc="-40" dirty="0">
                <a:solidFill>
                  <a:srgbClr val="FFFFFF"/>
                </a:solidFill>
                <a:latin typeface="Verdana" panose="020B0604030504040204" pitchFamily="34" charset="0"/>
                <a:ea typeface="Verdana" panose="020B0604030504040204" pitchFamily="34" charset="0"/>
                <a:cs typeface="Tahoma"/>
              </a:rPr>
              <a:t>:</a:t>
            </a:r>
            <a:r>
              <a:rPr lang="ru-RU" sz="1200" b="1" spc="5" dirty="0">
                <a:solidFill>
                  <a:srgbClr val="FFFFFF"/>
                </a:solidFill>
                <a:latin typeface="Verdana" panose="020B0604030504040204" pitchFamily="34" charset="0"/>
                <a:ea typeface="Verdana" panose="020B0604030504040204" pitchFamily="34" charset="0"/>
                <a:cs typeface="Tahoma"/>
              </a:rPr>
              <a:t> </a:t>
            </a:r>
            <a:r>
              <a:rPr lang="ru-RU" sz="1200" spc="-10" dirty="0">
                <a:solidFill>
                  <a:srgbClr val="FFFFFF"/>
                </a:solidFill>
                <a:latin typeface="Verdana" panose="020B0604030504040204" pitchFamily="34" charset="0"/>
                <a:ea typeface="Verdana" panose="020B0604030504040204" pitchFamily="34" charset="0"/>
                <a:cs typeface="Verdana"/>
                <a:hlinkClick r:id="rId6"/>
              </a:rPr>
              <a:t>apskg@apskg.ru</a:t>
            </a:r>
            <a:r>
              <a:rPr lang="ru-RU" sz="1200" spc="-10" dirty="0">
                <a:solidFill>
                  <a:srgbClr val="FFFFFF"/>
                </a:solidFill>
                <a:latin typeface="Verdana"/>
                <a:cs typeface="Verdana"/>
              </a:rPr>
              <a:t>.</a:t>
            </a:r>
            <a:endParaRPr lang="ru-RU" sz="1200" dirty="0">
              <a:latin typeface="Verdana"/>
              <a:cs typeface="Verdana"/>
            </a:endParaRPr>
          </a:p>
          <a:p>
            <a:endParaRPr lang="ru-RU" dirty="0"/>
          </a:p>
        </p:txBody>
      </p:sp>
    </p:spTree>
    <p:extLst>
      <p:ext uri="{BB962C8B-B14F-4D97-AF65-F5344CB8AC3E}">
        <p14:creationId xmlns:p14="http://schemas.microsoft.com/office/powerpoint/2010/main" val="1232443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62309" y="310551"/>
            <a:ext cx="9526436" cy="224287"/>
          </a:xfrm>
        </p:spPr>
        <p:txBody>
          <a:bodyPr>
            <a:noAutofit/>
          </a:bodyPr>
          <a:lstStyle/>
          <a:p>
            <a:r>
              <a:rPr lang="ru-RU" sz="1800" b="1" spc="-10" dirty="0">
                <a:effectLst>
                  <a:glow rad="38100">
                    <a:schemeClr val="bg1">
                      <a:lumMod val="65000"/>
                      <a:lumOff val="35000"/>
                      <a:alpha val="40000"/>
                    </a:schemeClr>
                  </a:glow>
                </a:effectLst>
                <a:latin typeface="Times New Roman"/>
                <a:cs typeface="Times New Roman"/>
              </a:rPr>
              <a:t>Кавказский</a:t>
            </a:r>
            <a:r>
              <a:rPr lang="ru-RU" sz="1800" b="1" spc="-55" dirty="0">
                <a:effectLst>
                  <a:glow rad="38100">
                    <a:schemeClr val="bg1">
                      <a:lumMod val="65000"/>
                      <a:lumOff val="35000"/>
                      <a:alpha val="40000"/>
                    </a:schemeClr>
                  </a:glow>
                </a:effectLst>
                <a:latin typeface="Times New Roman"/>
                <a:cs typeface="Times New Roman"/>
              </a:rPr>
              <a:t> </a:t>
            </a:r>
            <a:r>
              <a:rPr lang="ru-RU" sz="1800" b="1" dirty="0">
                <a:effectLst>
                  <a:glow rad="38100">
                    <a:schemeClr val="bg1">
                      <a:lumMod val="65000"/>
                      <a:lumOff val="35000"/>
                      <a:alpha val="40000"/>
                    </a:schemeClr>
                  </a:glow>
                </a:effectLst>
                <a:latin typeface="Times New Roman"/>
                <a:cs typeface="Times New Roman"/>
              </a:rPr>
              <a:t>завод</a:t>
            </a:r>
            <a:r>
              <a:rPr lang="ru-RU" sz="1800" b="1" spc="-65" dirty="0">
                <a:effectLst>
                  <a:glow rad="38100">
                    <a:schemeClr val="bg1">
                      <a:lumMod val="65000"/>
                      <a:lumOff val="35000"/>
                      <a:alpha val="40000"/>
                    </a:schemeClr>
                  </a:glow>
                </a:effectLst>
                <a:latin typeface="Times New Roman"/>
                <a:cs typeface="Times New Roman"/>
              </a:rPr>
              <a:t> </a:t>
            </a:r>
            <a:r>
              <a:rPr lang="ru-RU" sz="1800" b="1" spc="-10" dirty="0">
                <a:effectLst>
                  <a:glow rad="38100">
                    <a:schemeClr val="bg1">
                      <a:lumMod val="65000"/>
                      <a:lumOff val="35000"/>
                      <a:alpha val="40000"/>
                    </a:schemeClr>
                  </a:glow>
                </a:effectLst>
                <a:latin typeface="Times New Roman"/>
                <a:cs typeface="Times New Roman"/>
              </a:rPr>
              <a:t>железобетонных</a:t>
            </a:r>
            <a:r>
              <a:rPr lang="ru-RU" sz="1800" b="1" spc="-20" dirty="0">
                <a:effectLst>
                  <a:glow rad="38100">
                    <a:schemeClr val="bg1">
                      <a:lumMod val="65000"/>
                      <a:lumOff val="35000"/>
                      <a:alpha val="40000"/>
                    </a:schemeClr>
                  </a:glow>
                </a:effectLst>
                <a:latin typeface="Times New Roman"/>
                <a:cs typeface="Times New Roman"/>
              </a:rPr>
              <a:t> </a:t>
            </a:r>
            <a:r>
              <a:rPr lang="ru-RU" sz="1800" b="1" dirty="0">
                <a:effectLst>
                  <a:glow rad="38100">
                    <a:schemeClr val="bg1">
                      <a:lumMod val="65000"/>
                      <a:lumOff val="35000"/>
                      <a:alpha val="40000"/>
                    </a:schemeClr>
                  </a:glow>
                </a:effectLst>
                <a:latin typeface="Times New Roman"/>
                <a:cs typeface="Times New Roman"/>
              </a:rPr>
              <a:t>шпал</a:t>
            </a:r>
            <a:r>
              <a:rPr lang="ru-RU" sz="1800" b="1" spc="-70" dirty="0">
                <a:effectLst>
                  <a:glow rad="38100">
                    <a:schemeClr val="bg1">
                      <a:lumMod val="65000"/>
                      <a:lumOff val="35000"/>
                      <a:alpha val="40000"/>
                    </a:schemeClr>
                  </a:glow>
                </a:effectLst>
                <a:latin typeface="Times New Roman"/>
                <a:cs typeface="Times New Roman"/>
              </a:rPr>
              <a:t> </a:t>
            </a:r>
            <a:r>
              <a:rPr lang="ru-RU" sz="1800" b="1" dirty="0">
                <a:effectLst>
                  <a:glow rad="38100">
                    <a:schemeClr val="bg1">
                      <a:lumMod val="65000"/>
                      <a:lumOff val="35000"/>
                      <a:alpha val="40000"/>
                    </a:schemeClr>
                  </a:glow>
                </a:effectLst>
                <a:latin typeface="Times New Roman"/>
                <a:cs typeface="Times New Roman"/>
              </a:rPr>
              <a:t>филиал</a:t>
            </a:r>
            <a:r>
              <a:rPr lang="ru-RU" sz="1800" b="1" spc="-65" dirty="0">
                <a:effectLst>
                  <a:glow rad="38100">
                    <a:schemeClr val="bg1">
                      <a:lumMod val="65000"/>
                      <a:lumOff val="35000"/>
                      <a:alpha val="40000"/>
                    </a:schemeClr>
                  </a:glow>
                </a:effectLst>
                <a:latin typeface="Times New Roman"/>
                <a:cs typeface="Times New Roman"/>
              </a:rPr>
              <a:t> </a:t>
            </a:r>
            <a:r>
              <a:rPr lang="ru-RU" sz="1800" b="1" spc="-40" dirty="0">
                <a:effectLst>
                  <a:glow rad="38100">
                    <a:schemeClr val="bg1">
                      <a:lumMod val="65000"/>
                      <a:lumOff val="35000"/>
                      <a:alpha val="40000"/>
                    </a:schemeClr>
                  </a:glow>
                </a:effectLst>
                <a:latin typeface="Times New Roman"/>
                <a:cs typeface="Times New Roman"/>
              </a:rPr>
              <a:t>ОАО</a:t>
            </a:r>
            <a:r>
              <a:rPr lang="ru-RU" sz="1800" b="1" spc="-70" dirty="0">
                <a:effectLst>
                  <a:glow rad="38100">
                    <a:schemeClr val="bg1">
                      <a:lumMod val="65000"/>
                      <a:lumOff val="35000"/>
                      <a:alpha val="40000"/>
                    </a:schemeClr>
                  </a:glow>
                </a:effectLst>
                <a:latin typeface="Times New Roman"/>
                <a:cs typeface="Times New Roman"/>
              </a:rPr>
              <a:t> </a:t>
            </a:r>
            <a:r>
              <a:rPr lang="ru-RU" sz="1800" b="1" spc="-10" dirty="0">
                <a:effectLst>
                  <a:glow rad="38100">
                    <a:schemeClr val="bg1">
                      <a:lumMod val="65000"/>
                      <a:lumOff val="35000"/>
                      <a:alpha val="40000"/>
                    </a:schemeClr>
                  </a:glow>
                </a:effectLst>
                <a:latin typeface="Times New Roman"/>
                <a:cs typeface="Times New Roman"/>
              </a:rPr>
              <a:t>«</a:t>
            </a:r>
            <a:r>
              <a:rPr lang="ru-RU" sz="1800" b="1" spc="-10" dirty="0" err="1">
                <a:effectLst>
                  <a:glow rad="38100">
                    <a:schemeClr val="bg1">
                      <a:lumMod val="65000"/>
                      <a:lumOff val="35000"/>
                      <a:alpha val="40000"/>
                    </a:schemeClr>
                  </a:glow>
                </a:effectLst>
                <a:latin typeface="Times New Roman"/>
                <a:cs typeface="Times New Roman"/>
              </a:rPr>
              <a:t>БетЭлТранс</a:t>
            </a:r>
            <a:r>
              <a:rPr lang="ru-RU" sz="1800" b="1" spc="-10" dirty="0">
                <a:effectLst>
                  <a:glow rad="38100">
                    <a:schemeClr val="bg1">
                      <a:lumMod val="65000"/>
                      <a:lumOff val="35000"/>
                      <a:alpha val="40000"/>
                    </a:schemeClr>
                  </a:glow>
                </a:effectLst>
                <a:latin typeface="Times New Roman"/>
                <a:cs typeface="Times New Roman"/>
              </a:rPr>
              <a:t>»</a:t>
            </a:r>
            <a:endParaRPr lang="ru-RU" sz="1800" b="1" dirty="0">
              <a:effectLst>
                <a:glow rad="38100">
                  <a:schemeClr val="bg1">
                    <a:lumMod val="65000"/>
                    <a:lumOff val="35000"/>
                    <a:alpha val="40000"/>
                  </a:schemeClr>
                </a:glow>
              </a:effectLst>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2520" y="103516"/>
            <a:ext cx="1923691" cy="638355"/>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6374" y="4593025"/>
            <a:ext cx="1863306" cy="815735"/>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32520" y="4593025"/>
            <a:ext cx="1863306" cy="815735"/>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32520" y="3583737"/>
            <a:ext cx="1836755" cy="815735"/>
          </a:xfrm>
          <a:prstGeom prst="rect">
            <a:avLst/>
          </a:prstGeom>
        </p:spPr>
      </p:pic>
      <p:sp>
        <p:nvSpPr>
          <p:cNvPr id="7" name="TextBox 6"/>
          <p:cNvSpPr txBox="1"/>
          <p:nvPr/>
        </p:nvSpPr>
        <p:spPr>
          <a:xfrm>
            <a:off x="202223" y="1207698"/>
            <a:ext cx="11753988" cy="101566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198755" marR="194945" indent="-2540">
              <a:lnSpc>
                <a:spcPct val="100000"/>
              </a:lnSpc>
              <a:spcBef>
                <a:spcPts val="640"/>
              </a:spcBef>
            </a:pPr>
            <a:r>
              <a:rPr lang="ru-RU" sz="1200" spc="-45" dirty="0" smtClean="0">
                <a:latin typeface="Verdana"/>
                <a:cs typeface="Verdana"/>
              </a:rPr>
              <a:t>	Кавказский</a:t>
            </a:r>
            <a:r>
              <a:rPr lang="ru-RU" sz="1200" spc="-25" dirty="0" smtClean="0">
                <a:latin typeface="Verdana"/>
                <a:cs typeface="Verdana"/>
              </a:rPr>
              <a:t> </a:t>
            </a:r>
            <a:r>
              <a:rPr lang="ru-RU" sz="1200" spc="-45" dirty="0">
                <a:latin typeface="Verdana"/>
                <a:cs typeface="Verdana"/>
              </a:rPr>
              <a:t>завод</a:t>
            </a:r>
            <a:r>
              <a:rPr lang="ru-RU" sz="1200" spc="-35" dirty="0">
                <a:latin typeface="Verdana"/>
                <a:cs typeface="Verdana"/>
              </a:rPr>
              <a:t> </a:t>
            </a:r>
            <a:r>
              <a:rPr lang="ru-RU" sz="1200" spc="-75" dirty="0">
                <a:latin typeface="Verdana"/>
                <a:cs typeface="Verdana"/>
              </a:rPr>
              <a:t>ЖБШ</a:t>
            </a:r>
            <a:r>
              <a:rPr lang="ru-RU" sz="1200" spc="-50" dirty="0">
                <a:latin typeface="Verdana"/>
                <a:cs typeface="Verdana"/>
              </a:rPr>
              <a:t> </a:t>
            </a:r>
            <a:r>
              <a:rPr lang="ru-RU" sz="1200" spc="-175" dirty="0">
                <a:latin typeface="Verdana"/>
                <a:cs typeface="Verdana"/>
              </a:rPr>
              <a:t>–</a:t>
            </a:r>
            <a:r>
              <a:rPr lang="ru-RU" sz="1200" spc="-50" dirty="0">
                <a:latin typeface="Verdana"/>
                <a:cs typeface="Verdana"/>
              </a:rPr>
              <a:t> </a:t>
            </a:r>
            <a:r>
              <a:rPr lang="ru-RU" sz="1200" dirty="0">
                <a:latin typeface="Verdana"/>
                <a:cs typeface="Verdana"/>
              </a:rPr>
              <a:t>филиал</a:t>
            </a:r>
            <a:r>
              <a:rPr lang="ru-RU" sz="1200" spc="-50" dirty="0">
                <a:latin typeface="Verdana"/>
                <a:cs typeface="Verdana"/>
              </a:rPr>
              <a:t> </a:t>
            </a:r>
            <a:r>
              <a:rPr lang="ru-RU" sz="1200" spc="50" dirty="0">
                <a:latin typeface="Verdana"/>
                <a:cs typeface="Verdana"/>
              </a:rPr>
              <a:t>АО</a:t>
            </a:r>
            <a:r>
              <a:rPr lang="ru-RU" sz="1200" spc="-10" dirty="0">
                <a:latin typeface="Verdana"/>
                <a:cs typeface="Verdana"/>
              </a:rPr>
              <a:t> «БЭТ» </a:t>
            </a:r>
            <a:r>
              <a:rPr lang="ru-RU" sz="1200" dirty="0">
                <a:latin typeface="Verdana"/>
                <a:cs typeface="Verdana"/>
              </a:rPr>
              <a:t>расположен</a:t>
            </a:r>
            <a:r>
              <a:rPr lang="ru-RU" sz="1200" spc="-55" dirty="0">
                <a:latin typeface="Verdana"/>
                <a:cs typeface="Verdana"/>
              </a:rPr>
              <a:t> </a:t>
            </a:r>
            <a:r>
              <a:rPr lang="ru-RU" sz="1200" spc="-165" dirty="0">
                <a:latin typeface="Verdana"/>
                <a:cs typeface="Verdana"/>
              </a:rPr>
              <a:t>в</a:t>
            </a:r>
            <a:r>
              <a:rPr lang="ru-RU" sz="1200" spc="-15" dirty="0">
                <a:latin typeface="Verdana"/>
                <a:cs typeface="Verdana"/>
              </a:rPr>
              <a:t> </a:t>
            </a:r>
            <a:r>
              <a:rPr lang="ru-RU" sz="1200" dirty="0">
                <a:latin typeface="Verdana"/>
                <a:cs typeface="Verdana"/>
              </a:rPr>
              <a:t>границах</a:t>
            </a:r>
            <a:r>
              <a:rPr lang="ru-RU" sz="1200" spc="385" dirty="0">
                <a:latin typeface="Verdana"/>
                <a:cs typeface="Verdana"/>
              </a:rPr>
              <a:t> </a:t>
            </a:r>
            <a:r>
              <a:rPr lang="ru-RU" sz="1200" dirty="0">
                <a:latin typeface="Verdana"/>
                <a:cs typeface="Verdana"/>
              </a:rPr>
              <a:t>Северо-</a:t>
            </a:r>
            <a:r>
              <a:rPr lang="ru-RU" sz="1200" spc="-25" dirty="0">
                <a:latin typeface="Verdana"/>
                <a:cs typeface="Verdana"/>
              </a:rPr>
              <a:t>Кавказской железной</a:t>
            </a:r>
            <a:r>
              <a:rPr lang="ru-RU" sz="1200" spc="-105" dirty="0">
                <a:latin typeface="Verdana"/>
                <a:cs typeface="Verdana"/>
              </a:rPr>
              <a:t> </a:t>
            </a:r>
            <a:r>
              <a:rPr lang="ru-RU" sz="1200" spc="-10" dirty="0">
                <a:latin typeface="Verdana"/>
                <a:cs typeface="Verdana"/>
              </a:rPr>
              <a:t>дороги</a:t>
            </a:r>
            <a:r>
              <a:rPr lang="ru-RU" sz="1200" spc="-50" dirty="0">
                <a:latin typeface="Verdana"/>
                <a:cs typeface="Verdana"/>
              </a:rPr>
              <a:t> </a:t>
            </a:r>
            <a:r>
              <a:rPr lang="ru-RU" sz="1200" spc="-40" dirty="0">
                <a:latin typeface="Verdana"/>
                <a:cs typeface="Verdana"/>
              </a:rPr>
              <a:t>и</a:t>
            </a:r>
            <a:r>
              <a:rPr lang="ru-RU" sz="1200" spc="-45" dirty="0">
                <a:latin typeface="Verdana"/>
                <a:cs typeface="Verdana"/>
              </a:rPr>
              <a:t> </a:t>
            </a:r>
            <a:r>
              <a:rPr lang="ru-RU" sz="1200" spc="-105" dirty="0">
                <a:latin typeface="Verdana"/>
                <a:cs typeface="Verdana"/>
              </a:rPr>
              <a:t>является</a:t>
            </a:r>
            <a:r>
              <a:rPr lang="ru-RU" sz="1200" spc="-30" dirty="0">
                <a:latin typeface="Verdana"/>
                <a:cs typeface="Verdana"/>
              </a:rPr>
              <a:t> </a:t>
            </a:r>
            <a:r>
              <a:rPr lang="ru-RU" sz="1200" spc="-10" dirty="0">
                <a:latin typeface="Verdana"/>
                <a:cs typeface="Verdana"/>
              </a:rPr>
              <a:t>единственным </a:t>
            </a:r>
            <a:r>
              <a:rPr lang="ru-RU" sz="1200" dirty="0">
                <a:latin typeface="Verdana"/>
                <a:cs typeface="Verdana"/>
              </a:rPr>
              <a:t>заводом</a:t>
            </a:r>
            <a:r>
              <a:rPr lang="ru-RU" sz="1200" spc="-15" dirty="0">
                <a:latin typeface="Verdana"/>
                <a:cs typeface="Verdana"/>
              </a:rPr>
              <a:t> </a:t>
            </a:r>
            <a:r>
              <a:rPr lang="ru-RU" sz="1200" dirty="0">
                <a:latin typeface="Verdana"/>
                <a:cs typeface="Verdana"/>
              </a:rPr>
              <a:t>по</a:t>
            </a:r>
            <a:r>
              <a:rPr lang="ru-RU" sz="1200" spc="-55" dirty="0">
                <a:latin typeface="Verdana"/>
                <a:cs typeface="Verdana"/>
              </a:rPr>
              <a:t> </a:t>
            </a:r>
            <a:r>
              <a:rPr lang="ru-RU" sz="1200" spc="-45" dirty="0">
                <a:latin typeface="Verdana"/>
                <a:cs typeface="Verdana"/>
              </a:rPr>
              <a:t>производству</a:t>
            </a:r>
            <a:r>
              <a:rPr lang="ru-RU" sz="1200" spc="-5" dirty="0">
                <a:latin typeface="Verdana"/>
                <a:cs typeface="Verdana"/>
              </a:rPr>
              <a:t> </a:t>
            </a:r>
            <a:r>
              <a:rPr lang="ru-RU" sz="1200" spc="-10" dirty="0">
                <a:latin typeface="Verdana"/>
                <a:cs typeface="Verdana"/>
              </a:rPr>
              <a:t>железобетонных </a:t>
            </a:r>
            <a:r>
              <a:rPr lang="ru-RU" sz="1200" dirty="0">
                <a:latin typeface="Verdana"/>
                <a:cs typeface="Verdana"/>
              </a:rPr>
              <a:t>шпал</a:t>
            </a:r>
            <a:r>
              <a:rPr lang="ru-RU" sz="1200" spc="-10" dirty="0">
                <a:latin typeface="Verdana"/>
                <a:cs typeface="Verdana"/>
              </a:rPr>
              <a:t> </a:t>
            </a:r>
            <a:r>
              <a:rPr lang="ru-RU" sz="1200" spc="-165" dirty="0">
                <a:latin typeface="Verdana"/>
                <a:cs typeface="Verdana"/>
              </a:rPr>
              <a:t>в</a:t>
            </a:r>
            <a:r>
              <a:rPr lang="ru-RU" sz="1200" spc="5" dirty="0">
                <a:latin typeface="Verdana"/>
                <a:cs typeface="Verdana"/>
              </a:rPr>
              <a:t> </a:t>
            </a:r>
            <a:r>
              <a:rPr lang="ru-RU" sz="1200" dirty="0">
                <a:latin typeface="Verdana"/>
                <a:cs typeface="Verdana"/>
              </a:rPr>
              <a:t>Южном</a:t>
            </a:r>
            <a:r>
              <a:rPr lang="ru-RU" sz="1200" spc="-35" dirty="0">
                <a:latin typeface="Verdana"/>
                <a:cs typeface="Verdana"/>
              </a:rPr>
              <a:t> </a:t>
            </a:r>
            <a:r>
              <a:rPr lang="ru-RU" sz="1200" spc="50" dirty="0">
                <a:latin typeface="Verdana"/>
                <a:cs typeface="Verdana"/>
              </a:rPr>
              <a:t>федеральном</a:t>
            </a:r>
            <a:r>
              <a:rPr lang="ru-RU" sz="1200" spc="-75" dirty="0">
                <a:latin typeface="Verdana"/>
                <a:cs typeface="Verdana"/>
              </a:rPr>
              <a:t> </a:t>
            </a:r>
            <a:r>
              <a:rPr lang="ru-RU" sz="1200" spc="-10" dirty="0" smtClean="0">
                <a:latin typeface="Verdana"/>
                <a:cs typeface="Verdana"/>
              </a:rPr>
              <a:t>округе.</a:t>
            </a:r>
            <a:r>
              <a:rPr lang="ru-RU" sz="1200" dirty="0" smtClean="0">
                <a:latin typeface="Verdana"/>
                <a:cs typeface="Verdana"/>
              </a:rPr>
              <a:t> Мощность</a:t>
            </a:r>
            <a:r>
              <a:rPr lang="ru-RU" sz="1200" spc="-40" dirty="0" smtClean="0">
                <a:latin typeface="Verdana"/>
                <a:cs typeface="Verdana"/>
              </a:rPr>
              <a:t> </a:t>
            </a:r>
            <a:r>
              <a:rPr lang="ru-RU" sz="1200" spc="-10" dirty="0">
                <a:latin typeface="Verdana"/>
                <a:cs typeface="Verdana"/>
              </a:rPr>
              <a:t>завода</a:t>
            </a:r>
            <a:r>
              <a:rPr lang="ru-RU" sz="1200" spc="10" dirty="0">
                <a:latin typeface="Verdana"/>
                <a:cs typeface="Verdana"/>
              </a:rPr>
              <a:t> </a:t>
            </a:r>
            <a:r>
              <a:rPr lang="ru-RU" sz="1200" spc="-10" dirty="0">
                <a:latin typeface="Verdana"/>
                <a:cs typeface="Verdana"/>
              </a:rPr>
              <a:t>при</a:t>
            </a:r>
            <a:r>
              <a:rPr lang="ru-RU" sz="1200" spc="-65" dirty="0">
                <a:latin typeface="Verdana"/>
                <a:cs typeface="Verdana"/>
              </a:rPr>
              <a:t> </a:t>
            </a:r>
            <a:r>
              <a:rPr lang="ru-RU" sz="1200" dirty="0">
                <a:latin typeface="Verdana"/>
                <a:cs typeface="Verdana"/>
              </a:rPr>
              <a:t>двусменной</a:t>
            </a:r>
            <a:r>
              <a:rPr lang="ru-RU" sz="1200" spc="-70" dirty="0">
                <a:latin typeface="Verdana"/>
                <a:cs typeface="Verdana"/>
              </a:rPr>
              <a:t> </a:t>
            </a:r>
            <a:r>
              <a:rPr lang="ru-RU" sz="1200" spc="-10" dirty="0">
                <a:latin typeface="Verdana"/>
                <a:cs typeface="Verdana"/>
              </a:rPr>
              <a:t>работе </a:t>
            </a:r>
            <a:r>
              <a:rPr lang="ru-RU" sz="1200" spc="-30" dirty="0">
                <a:latin typeface="Verdana"/>
                <a:cs typeface="Verdana"/>
              </a:rPr>
              <a:t>составляет</a:t>
            </a:r>
            <a:r>
              <a:rPr lang="ru-RU" sz="1200" spc="-50" dirty="0">
                <a:latin typeface="Verdana"/>
                <a:cs typeface="Verdana"/>
              </a:rPr>
              <a:t> </a:t>
            </a:r>
            <a:r>
              <a:rPr lang="ru-RU" sz="1200" spc="-105" dirty="0">
                <a:latin typeface="Verdana"/>
                <a:cs typeface="Verdana"/>
              </a:rPr>
              <a:t>1250</a:t>
            </a:r>
            <a:r>
              <a:rPr lang="ru-RU" sz="1200" spc="-90" dirty="0">
                <a:latin typeface="Verdana"/>
                <a:cs typeface="Verdana"/>
              </a:rPr>
              <a:t> </a:t>
            </a:r>
            <a:r>
              <a:rPr lang="ru-RU" sz="1200" spc="-114" dirty="0">
                <a:latin typeface="Verdana"/>
                <a:cs typeface="Verdana"/>
              </a:rPr>
              <a:t>тысяч</a:t>
            </a:r>
            <a:r>
              <a:rPr lang="ru-RU" sz="1200" spc="-65" dirty="0">
                <a:latin typeface="Verdana"/>
                <a:cs typeface="Verdana"/>
              </a:rPr>
              <a:t> </a:t>
            </a:r>
            <a:r>
              <a:rPr lang="ru-RU" sz="1200" dirty="0">
                <a:latin typeface="Verdana"/>
                <a:cs typeface="Verdana"/>
              </a:rPr>
              <a:t>шпал</a:t>
            </a:r>
            <a:r>
              <a:rPr lang="ru-RU" sz="1200" spc="-65" dirty="0">
                <a:latin typeface="Verdana"/>
                <a:cs typeface="Verdana"/>
              </a:rPr>
              <a:t> </a:t>
            </a:r>
            <a:r>
              <a:rPr lang="ru-RU" sz="1200" spc="-160" dirty="0">
                <a:latin typeface="Verdana"/>
                <a:cs typeface="Verdana"/>
              </a:rPr>
              <a:t>в</a:t>
            </a:r>
            <a:r>
              <a:rPr lang="ru-RU" sz="1200" spc="-80" dirty="0">
                <a:latin typeface="Verdana"/>
                <a:cs typeface="Verdana"/>
              </a:rPr>
              <a:t> </a:t>
            </a:r>
            <a:r>
              <a:rPr lang="ru-RU" sz="1200" spc="-60" dirty="0">
                <a:latin typeface="Verdana"/>
                <a:cs typeface="Verdana"/>
              </a:rPr>
              <a:t>год.</a:t>
            </a:r>
            <a:r>
              <a:rPr lang="ru-RU" sz="1200" spc="-40" dirty="0">
                <a:latin typeface="Verdana"/>
                <a:cs typeface="Verdana"/>
              </a:rPr>
              <a:t> </a:t>
            </a:r>
            <a:r>
              <a:rPr lang="ru-RU" sz="1200" spc="-20" dirty="0" smtClean="0">
                <a:latin typeface="Verdana"/>
                <a:cs typeface="Verdana"/>
              </a:rPr>
              <a:t>Завод</a:t>
            </a:r>
            <a:r>
              <a:rPr lang="ru-RU" sz="1200" dirty="0" smtClean="0">
                <a:latin typeface="Verdana"/>
                <a:cs typeface="Verdana"/>
              </a:rPr>
              <a:t> располагает</a:t>
            </a:r>
            <a:r>
              <a:rPr lang="ru-RU" sz="1200" spc="15" dirty="0" smtClean="0">
                <a:latin typeface="Verdana"/>
                <a:cs typeface="Verdana"/>
              </a:rPr>
              <a:t> </a:t>
            </a:r>
            <a:r>
              <a:rPr lang="ru-RU" sz="1200" dirty="0" smtClean="0">
                <a:latin typeface="Verdana"/>
                <a:cs typeface="Verdana"/>
              </a:rPr>
              <a:t>хорошо</a:t>
            </a:r>
            <a:r>
              <a:rPr lang="ru-RU" sz="1200" spc="30" dirty="0">
                <a:latin typeface="Verdana"/>
                <a:cs typeface="Verdana"/>
              </a:rPr>
              <a:t> </a:t>
            </a:r>
            <a:r>
              <a:rPr lang="ru-RU" sz="1200" spc="-40" dirty="0" smtClean="0">
                <a:latin typeface="Verdana"/>
                <a:cs typeface="Verdana"/>
              </a:rPr>
              <a:t>развитой</a:t>
            </a:r>
            <a:r>
              <a:rPr lang="ru-RU" sz="1200" spc="65" dirty="0" smtClean="0">
                <a:latin typeface="Verdana"/>
                <a:cs typeface="Verdana"/>
              </a:rPr>
              <a:t> </a:t>
            </a:r>
            <a:r>
              <a:rPr lang="ru-RU" sz="1200" spc="-10" dirty="0" smtClean="0">
                <a:latin typeface="Verdana"/>
                <a:cs typeface="Verdana"/>
              </a:rPr>
              <a:t>транспортной</a:t>
            </a:r>
            <a:r>
              <a:rPr lang="ru-RU" sz="1200" dirty="0" smtClean="0">
                <a:latin typeface="Verdana"/>
                <a:cs typeface="Verdana"/>
              </a:rPr>
              <a:t> инфраструктурой</a:t>
            </a:r>
            <a:r>
              <a:rPr lang="ru-RU" sz="1200" spc="-75" dirty="0" smtClean="0">
                <a:latin typeface="Verdana"/>
                <a:cs typeface="Verdana"/>
              </a:rPr>
              <a:t> </a:t>
            </a:r>
            <a:r>
              <a:rPr lang="ru-RU" sz="1200" spc="-20" dirty="0">
                <a:latin typeface="Verdana"/>
                <a:cs typeface="Verdana"/>
              </a:rPr>
              <a:t>(имеются</a:t>
            </a:r>
            <a:r>
              <a:rPr lang="ru-RU" sz="1200" spc="-30" dirty="0">
                <a:latin typeface="Verdana"/>
                <a:cs typeface="Verdana"/>
              </a:rPr>
              <a:t> </a:t>
            </a:r>
            <a:r>
              <a:rPr lang="ru-RU" sz="1200" spc="-10" dirty="0" smtClean="0">
                <a:latin typeface="Verdana"/>
                <a:cs typeface="Verdana"/>
              </a:rPr>
              <a:t>собственные</a:t>
            </a:r>
            <a:r>
              <a:rPr lang="ru-RU" sz="1200" dirty="0" smtClean="0">
                <a:latin typeface="Verdana"/>
                <a:cs typeface="Verdana"/>
              </a:rPr>
              <a:t> </a:t>
            </a:r>
            <a:r>
              <a:rPr lang="ru-RU" sz="1200" spc="-45" dirty="0" smtClean="0">
                <a:latin typeface="Verdana"/>
                <a:cs typeface="Verdana"/>
              </a:rPr>
              <a:t>подъездные</a:t>
            </a:r>
            <a:r>
              <a:rPr lang="ru-RU" sz="1200" spc="-70" dirty="0" smtClean="0">
                <a:latin typeface="Verdana"/>
                <a:cs typeface="Verdana"/>
              </a:rPr>
              <a:t> </a:t>
            </a:r>
            <a:r>
              <a:rPr lang="ru-RU" sz="1200" spc="-95" dirty="0" err="1">
                <a:latin typeface="Verdana"/>
                <a:cs typeface="Verdana"/>
              </a:rPr>
              <a:t>ж.д</a:t>
            </a:r>
            <a:r>
              <a:rPr lang="ru-RU" sz="1200" spc="-95" dirty="0">
                <a:latin typeface="Verdana"/>
                <a:cs typeface="Verdana"/>
              </a:rPr>
              <a:t>.</a:t>
            </a:r>
            <a:r>
              <a:rPr lang="ru-RU" sz="1200" spc="35" dirty="0">
                <a:latin typeface="Verdana"/>
                <a:cs typeface="Verdana"/>
              </a:rPr>
              <a:t> </a:t>
            </a:r>
            <a:r>
              <a:rPr lang="ru-RU" sz="1200" spc="-85" dirty="0">
                <a:latin typeface="Verdana"/>
                <a:cs typeface="Verdana"/>
              </a:rPr>
              <a:t>пути,</a:t>
            </a:r>
            <a:r>
              <a:rPr lang="ru-RU" sz="1200" spc="-50" dirty="0">
                <a:latin typeface="Verdana"/>
                <a:cs typeface="Verdana"/>
              </a:rPr>
              <a:t> погрузочно-</a:t>
            </a:r>
            <a:r>
              <a:rPr lang="ru-RU" sz="1200" spc="-35" dirty="0">
                <a:latin typeface="Verdana"/>
                <a:cs typeface="Verdana"/>
              </a:rPr>
              <a:t>разгрузочные </a:t>
            </a:r>
            <a:r>
              <a:rPr lang="ru-RU" sz="1200" spc="-10" dirty="0">
                <a:latin typeface="Verdana"/>
                <a:cs typeface="Verdana"/>
              </a:rPr>
              <a:t>площадки</a:t>
            </a:r>
            <a:r>
              <a:rPr lang="ru-RU" sz="1200" spc="-55" dirty="0">
                <a:latin typeface="Verdana"/>
                <a:cs typeface="Verdana"/>
              </a:rPr>
              <a:t> </a:t>
            </a:r>
            <a:r>
              <a:rPr lang="ru-RU" sz="1200" spc="-10" dirty="0">
                <a:latin typeface="Verdana"/>
                <a:cs typeface="Verdana"/>
              </a:rPr>
              <a:t>железнодорожного</a:t>
            </a:r>
            <a:r>
              <a:rPr lang="ru-RU" sz="1200" spc="-55" dirty="0">
                <a:latin typeface="Verdana"/>
                <a:cs typeface="Verdana"/>
              </a:rPr>
              <a:t> </a:t>
            </a:r>
            <a:r>
              <a:rPr lang="ru-RU" sz="1200" spc="-50" dirty="0" smtClean="0">
                <a:latin typeface="Verdana"/>
                <a:cs typeface="Verdana"/>
              </a:rPr>
              <a:t>и</a:t>
            </a:r>
            <a:r>
              <a:rPr lang="ru-RU" sz="1200" dirty="0" smtClean="0">
                <a:latin typeface="Verdana"/>
                <a:cs typeface="Verdana"/>
              </a:rPr>
              <a:t> </a:t>
            </a:r>
            <a:r>
              <a:rPr lang="ru-RU" sz="1200" spc="-10" dirty="0" smtClean="0">
                <a:latin typeface="Verdana"/>
                <a:cs typeface="Verdana"/>
              </a:rPr>
              <a:t>автомобильного</a:t>
            </a:r>
            <a:r>
              <a:rPr lang="ru-RU" sz="1200" spc="-110" dirty="0" smtClean="0">
                <a:latin typeface="Verdana"/>
                <a:cs typeface="Verdana"/>
              </a:rPr>
              <a:t> </a:t>
            </a:r>
            <a:r>
              <a:rPr lang="ru-RU" sz="1200" dirty="0">
                <a:latin typeface="Verdana"/>
                <a:cs typeface="Verdana"/>
              </a:rPr>
              <a:t>транспорта,</a:t>
            </a:r>
            <a:r>
              <a:rPr lang="ru-RU" sz="1200" spc="-65" dirty="0">
                <a:latin typeface="Verdana"/>
                <a:cs typeface="Verdana"/>
              </a:rPr>
              <a:t> </a:t>
            </a:r>
            <a:r>
              <a:rPr lang="ru-RU" sz="1200" spc="-10" dirty="0">
                <a:latin typeface="Verdana"/>
                <a:cs typeface="Verdana"/>
              </a:rPr>
              <a:t>автомобильные </a:t>
            </a:r>
            <a:r>
              <a:rPr lang="ru-RU" sz="1200" spc="-35" dirty="0">
                <a:latin typeface="Verdana"/>
                <a:cs typeface="Verdana"/>
              </a:rPr>
              <a:t>дороги).</a:t>
            </a:r>
            <a:r>
              <a:rPr lang="ru-RU" sz="1200" spc="-5" dirty="0">
                <a:latin typeface="Verdana"/>
                <a:cs typeface="Verdana"/>
              </a:rPr>
              <a:t> </a:t>
            </a:r>
            <a:r>
              <a:rPr lang="ru-RU" sz="1200" spc="-35" dirty="0">
                <a:latin typeface="Verdana"/>
                <a:cs typeface="Verdana"/>
              </a:rPr>
              <a:t>Логистический</a:t>
            </a:r>
            <a:r>
              <a:rPr lang="ru-RU" sz="1200" spc="-60" dirty="0">
                <a:latin typeface="Verdana"/>
                <a:cs typeface="Verdana"/>
              </a:rPr>
              <a:t> </a:t>
            </a:r>
            <a:r>
              <a:rPr lang="ru-RU" sz="1200" spc="-10" dirty="0">
                <a:latin typeface="Verdana"/>
                <a:cs typeface="Verdana"/>
              </a:rPr>
              <a:t>транспортный </a:t>
            </a:r>
            <a:r>
              <a:rPr lang="ru-RU" sz="1200" spc="-45" dirty="0">
                <a:latin typeface="Verdana"/>
                <a:cs typeface="Verdana"/>
              </a:rPr>
              <a:t>грузопоток</a:t>
            </a:r>
            <a:r>
              <a:rPr lang="ru-RU" sz="1200" spc="-55" dirty="0">
                <a:latin typeface="Verdana"/>
                <a:cs typeface="Verdana"/>
              </a:rPr>
              <a:t> </a:t>
            </a:r>
            <a:r>
              <a:rPr lang="ru-RU" sz="1200" spc="-70" dirty="0">
                <a:latin typeface="Verdana"/>
                <a:cs typeface="Verdana"/>
              </a:rPr>
              <a:t>позволяет</a:t>
            </a:r>
            <a:r>
              <a:rPr lang="ru-RU" sz="1200" spc="-15" dirty="0">
                <a:latin typeface="Verdana"/>
                <a:cs typeface="Verdana"/>
              </a:rPr>
              <a:t> </a:t>
            </a:r>
            <a:r>
              <a:rPr lang="ru-RU" sz="1200" spc="-10" dirty="0" smtClean="0">
                <a:latin typeface="Verdana"/>
                <a:cs typeface="Verdana"/>
              </a:rPr>
              <a:t>перенаправлять</a:t>
            </a:r>
            <a:r>
              <a:rPr lang="ru-RU" sz="1200" dirty="0" smtClean="0">
                <a:latin typeface="Verdana"/>
                <a:cs typeface="Verdana"/>
              </a:rPr>
              <a:t> </a:t>
            </a:r>
            <a:r>
              <a:rPr lang="ru-RU" sz="1200" spc="-35" dirty="0" smtClean="0">
                <a:latin typeface="Verdana"/>
                <a:cs typeface="Verdana"/>
              </a:rPr>
              <a:t>шпальную</a:t>
            </a:r>
            <a:r>
              <a:rPr lang="ru-RU" sz="1200" spc="-114" dirty="0" smtClean="0">
                <a:latin typeface="Verdana"/>
                <a:cs typeface="Verdana"/>
              </a:rPr>
              <a:t> </a:t>
            </a:r>
            <a:r>
              <a:rPr lang="ru-RU" sz="1200" spc="-25" dirty="0">
                <a:latin typeface="Verdana"/>
                <a:cs typeface="Verdana"/>
              </a:rPr>
              <a:t>продукцию</a:t>
            </a:r>
            <a:r>
              <a:rPr lang="ru-RU" sz="1200" spc="-85" dirty="0">
                <a:latin typeface="Verdana"/>
                <a:cs typeface="Verdana"/>
              </a:rPr>
              <a:t> </a:t>
            </a:r>
            <a:r>
              <a:rPr lang="ru-RU" sz="1200" spc="-10" dirty="0">
                <a:latin typeface="Verdana"/>
                <a:cs typeface="Verdana"/>
              </a:rPr>
              <a:t>завода</a:t>
            </a:r>
            <a:r>
              <a:rPr lang="ru-RU" sz="1200" spc="-15" dirty="0">
                <a:latin typeface="Verdana"/>
                <a:cs typeface="Verdana"/>
              </a:rPr>
              <a:t> </a:t>
            </a:r>
            <a:r>
              <a:rPr lang="ru-RU" sz="1200" spc="-35" dirty="0">
                <a:latin typeface="Verdana"/>
                <a:cs typeface="Verdana"/>
              </a:rPr>
              <a:t>также</a:t>
            </a:r>
            <a:r>
              <a:rPr lang="ru-RU" sz="1200" spc="-50" dirty="0">
                <a:latin typeface="Verdana"/>
                <a:cs typeface="Verdana"/>
              </a:rPr>
              <a:t> </a:t>
            </a:r>
            <a:r>
              <a:rPr lang="ru-RU" sz="1200" dirty="0">
                <a:latin typeface="Verdana"/>
                <a:cs typeface="Verdana"/>
              </a:rPr>
              <a:t>на</a:t>
            </a:r>
            <a:r>
              <a:rPr lang="ru-RU" sz="1200" spc="-70" dirty="0">
                <a:latin typeface="Verdana"/>
                <a:cs typeface="Verdana"/>
              </a:rPr>
              <a:t> </a:t>
            </a:r>
            <a:r>
              <a:rPr lang="ru-RU" sz="1200" spc="-70" dirty="0" smtClean="0">
                <a:latin typeface="Verdana"/>
                <a:cs typeface="Verdana"/>
              </a:rPr>
              <a:t>               </a:t>
            </a:r>
            <a:r>
              <a:rPr lang="ru-RU" sz="1200" spc="-20" dirty="0" smtClean="0">
                <a:latin typeface="Verdana"/>
                <a:cs typeface="Verdana"/>
              </a:rPr>
              <a:t>Юго-</a:t>
            </a:r>
            <a:r>
              <a:rPr lang="ru-RU" sz="1200" spc="-45" dirty="0" smtClean="0">
                <a:latin typeface="Verdana"/>
                <a:cs typeface="Verdana"/>
              </a:rPr>
              <a:t>Восточную</a:t>
            </a:r>
            <a:r>
              <a:rPr lang="ru-RU" sz="1200" spc="-55" dirty="0" smtClean="0">
                <a:latin typeface="Verdana"/>
                <a:cs typeface="Verdana"/>
              </a:rPr>
              <a:t> </a:t>
            </a:r>
            <a:r>
              <a:rPr lang="ru-RU" sz="1200" spc="-40" dirty="0">
                <a:latin typeface="Verdana"/>
                <a:cs typeface="Verdana"/>
              </a:rPr>
              <a:t>и</a:t>
            </a:r>
            <a:r>
              <a:rPr lang="ru-RU" sz="1200" spc="-35" dirty="0">
                <a:latin typeface="Verdana"/>
                <a:cs typeface="Verdana"/>
              </a:rPr>
              <a:t> </a:t>
            </a:r>
            <a:r>
              <a:rPr lang="ru-RU" sz="1200" spc="-40" dirty="0">
                <a:latin typeface="Verdana"/>
                <a:cs typeface="Verdana"/>
              </a:rPr>
              <a:t>Приволжскую</a:t>
            </a:r>
            <a:r>
              <a:rPr lang="ru-RU" sz="1200" spc="-45" dirty="0">
                <a:latin typeface="Verdana"/>
                <a:cs typeface="Verdana"/>
              </a:rPr>
              <a:t> </a:t>
            </a:r>
            <a:r>
              <a:rPr lang="ru-RU" sz="1200" spc="-40" dirty="0">
                <a:latin typeface="Verdana"/>
                <a:cs typeface="Verdana"/>
              </a:rPr>
              <a:t>железные</a:t>
            </a:r>
            <a:r>
              <a:rPr lang="ru-RU" sz="1200" spc="-75" dirty="0">
                <a:latin typeface="Verdana"/>
                <a:cs typeface="Verdana"/>
              </a:rPr>
              <a:t> </a:t>
            </a:r>
            <a:r>
              <a:rPr lang="ru-RU" sz="1200" spc="-10" dirty="0" smtClean="0">
                <a:latin typeface="Verdana"/>
                <a:cs typeface="Verdana"/>
              </a:rPr>
              <a:t>дороги.</a:t>
            </a:r>
            <a:endParaRPr lang="ru-RU" sz="1200" dirty="0"/>
          </a:p>
        </p:txBody>
      </p:sp>
      <p:sp>
        <p:nvSpPr>
          <p:cNvPr id="8" name="TextBox 7"/>
          <p:cNvSpPr txBox="1"/>
          <p:nvPr/>
        </p:nvSpPr>
        <p:spPr>
          <a:xfrm>
            <a:off x="349035" y="3583737"/>
            <a:ext cx="7021225" cy="221599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93345" marR="84455" indent="5080" algn="ctr">
              <a:lnSpc>
                <a:spcPct val="100000"/>
              </a:lnSpc>
              <a:spcBef>
                <a:spcPts val="890"/>
              </a:spcBef>
            </a:pPr>
            <a:r>
              <a:rPr lang="ru-RU" sz="1200" dirty="0">
                <a:solidFill>
                  <a:schemeClr val="bg1"/>
                </a:solidFill>
                <a:latin typeface="Verdana"/>
                <a:cs typeface="Verdana"/>
              </a:rPr>
              <a:t>Наименование</a:t>
            </a:r>
            <a:r>
              <a:rPr lang="ru-RU" sz="1200" spc="30" dirty="0">
                <a:solidFill>
                  <a:schemeClr val="bg1"/>
                </a:solidFill>
                <a:latin typeface="Verdana"/>
                <a:cs typeface="Verdana"/>
              </a:rPr>
              <a:t> </a:t>
            </a:r>
            <a:r>
              <a:rPr lang="ru-RU" sz="1200" spc="-10" dirty="0">
                <a:solidFill>
                  <a:schemeClr val="bg1"/>
                </a:solidFill>
                <a:latin typeface="Verdana"/>
                <a:cs typeface="Verdana"/>
              </a:rPr>
              <a:t>выпускаемой</a:t>
            </a:r>
            <a:r>
              <a:rPr lang="ru-RU" sz="1200" dirty="0">
                <a:solidFill>
                  <a:schemeClr val="bg1"/>
                </a:solidFill>
                <a:latin typeface="Verdana"/>
                <a:cs typeface="Verdana"/>
              </a:rPr>
              <a:t> </a:t>
            </a:r>
            <a:r>
              <a:rPr lang="ru-RU" sz="1200" spc="-10" dirty="0">
                <a:solidFill>
                  <a:schemeClr val="bg1"/>
                </a:solidFill>
                <a:latin typeface="Verdana"/>
                <a:cs typeface="Verdana"/>
              </a:rPr>
              <a:t>продукции: </a:t>
            </a:r>
            <a:r>
              <a:rPr lang="ru-RU" sz="1200" spc="-20" dirty="0">
                <a:solidFill>
                  <a:schemeClr val="bg1"/>
                </a:solidFill>
                <a:latin typeface="Verdana"/>
                <a:cs typeface="Verdana"/>
              </a:rPr>
              <a:t>железобетонные</a:t>
            </a:r>
            <a:r>
              <a:rPr lang="ru-RU" sz="1200" spc="-55" dirty="0">
                <a:solidFill>
                  <a:schemeClr val="bg1"/>
                </a:solidFill>
                <a:latin typeface="Verdana"/>
                <a:cs typeface="Verdana"/>
              </a:rPr>
              <a:t> </a:t>
            </a:r>
            <a:r>
              <a:rPr lang="ru-RU" sz="1200" spc="-25" dirty="0">
                <a:solidFill>
                  <a:schemeClr val="bg1"/>
                </a:solidFill>
                <a:latin typeface="Verdana"/>
                <a:cs typeface="Verdana"/>
              </a:rPr>
              <a:t>предварительно</a:t>
            </a:r>
            <a:r>
              <a:rPr lang="ru-RU" sz="1200" spc="-60" dirty="0">
                <a:solidFill>
                  <a:schemeClr val="bg1"/>
                </a:solidFill>
                <a:latin typeface="Verdana"/>
                <a:cs typeface="Verdana"/>
              </a:rPr>
              <a:t> </a:t>
            </a:r>
            <a:r>
              <a:rPr lang="ru-RU" sz="1200" spc="-25" dirty="0">
                <a:solidFill>
                  <a:schemeClr val="bg1"/>
                </a:solidFill>
                <a:latin typeface="Verdana"/>
                <a:cs typeface="Verdana"/>
              </a:rPr>
              <a:t>напряженные </a:t>
            </a:r>
            <a:r>
              <a:rPr lang="ru-RU" sz="1200" spc="-35" dirty="0">
                <a:solidFill>
                  <a:schemeClr val="bg1"/>
                </a:solidFill>
                <a:latin typeface="Verdana"/>
                <a:cs typeface="Verdana"/>
              </a:rPr>
              <a:t>шпалы</a:t>
            </a:r>
            <a:r>
              <a:rPr lang="ru-RU" sz="1200" spc="-75" dirty="0">
                <a:solidFill>
                  <a:schemeClr val="bg1"/>
                </a:solidFill>
                <a:latin typeface="Verdana"/>
                <a:cs typeface="Verdana"/>
              </a:rPr>
              <a:t> </a:t>
            </a:r>
            <a:r>
              <a:rPr lang="ru-RU" sz="1200" spc="-114" dirty="0">
                <a:solidFill>
                  <a:schemeClr val="bg1"/>
                </a:solidFill>
                <a:latin typeface="Verdana"/>
                <a:cs typeface="Verdana"/>
              </a:rPr>
              <a:t>для</a:t>
            </a:r>
            <a:r>
              <a:rPr lang="ru-RU" sz="1200" spc="-40" dirty="0">
                <a:solidFill>
                  <a:schemeClr val="bg1"/>
                </a:solidFill>
                <a:latin typeface="Verdana"/>
                <a:cs typeface="Verdana"/>
              </a:rPr>
              <a:t> </a:t>
            </a:r>
            <a:r>
              <a:rPr lang="ru-RU" sz="1200" spc="-65" dirty="0">
                <a:solidFill>
                  <a:schemeClr val="bg1"/>
                </a:solidFill>
                <a:latin typeface="Verdana"/>
                <a:cs typeface="Verdana"/>
              </a:rPr>
              <a:t>железных</a:t>
            </a:r>
            <a:r>
              <a:rPr lang="ru-RU" sz="1200" spc="-105" dirty="0">
                <a:solidFill>
                  <a:schemeClr val="bg1"/>
                </a:solidFill>
                <a:latin typeface="Verdana"/>
                <a:cs typeface="Verdana"/>
              </a:rPr>
              <a:t> </a:t>
            </a:r>
            <a:r>
              <a:rPr lang="ru-RU" sz="1200" dirty="0">
                <a:solidFill>
                  <a:schemeClr val="bg1"/>
                </a:solidFill>
                <a:latin typeface="Verdana"/>
                <a:cs typeface="Verdana"/>
              </a:rPr>
              <a:t>дорог</a:t>
            </a:r>
            <a:r>
              <a:rPr lang="ru-RU" sz="1200" spc="-60" dirty="0">
                <a:solidFill>
                  <a:schemeClr val="bg1"/>
                </a:solidFill>
                <a:latin typeface="Verdana"/>
                <a:cs typeface="Verdana"/>
              </a:rPr>
              <a:t> </a:t>
            </a:r>
            <a:r>
              <a:rPr lang="ru-RU" sz="1200" spc="-25" dirty="0">
                <a:solidFill>
                  <a:schemeClr val="bg1"/>
                </a:solidFill>
                <a:latin typeface="Verdana"/>
                <a:cs typeface="Verdana"/>
              </a:rPr>
              <a:t>колеи</a:t>
            </a:r>
            <a:r>
              <a:rPr lang="ru-RU" sz="1200" spc="-110" dirty="0">
                <a:solidFill>
                  <a:schemeClr val="bg1"/>
                </a:solidFill>
                <a:latin typeface="Verdana"/>
                <a:cs typeface="Verdana"/>
              </a:rPr>
              <a:t> </a:t>
            </a:r>
            <a:r>
              <a:rPr lang="ru-RU" sz="1200" spc="-105" dirty="0">
                <a:solidFill>
                  <a:schemeClr val="bg1"/>
                </a:solidFill>
                <a:latin typeface="Verdana"/>
                <a:cs typeface="Verdana"/>
              </a:rPr>
              <a:t>1520</a:t>
            </a:r>
            <a:r>
              <a:rPr lang="ru-RU" sz="1200" spc="-75" dirty="0">
                <a:solidFill>
                  <a:schemeClr val="bg1"/>
                </a:solidFill>
                <a:latin typeface="Verdana"/>
                <a:cs typeface="Verdana"/>
              </a:rPr>
              <a:t> </a:t>
            </a:r>
            <a:r>
              <a:rPr lang="ru-RU" sz="1200" spc="204" dirty="0">
                <a:solidFill>
                  <a:schemeClr val="bg1"/>
                </a:solidFill>
                <a:latin typeface="Verdana"/>
                <a:cs typeface="Verdana"/>
              </a:rPr>
              <a:t>мм</a:t>
            </a:r>
            <a:r>
              <a:rPr lang="ru-RU" sz="1200" spc="-80" dirty="0">
                <a:solidFill>
                  <a:schemeClr val="bg1"/>
                </a:solidFill>
                <a:latin typeface="Verdana"/>
                <a:cs typeface="Verdana"/>
              </a:rPr>
              <a:t> </a:t>
            </a:r>
            <a:r>
              <a:rPr lang="ru-RU" sz="1200" spc="-25" dirty="0">
                <a:solidFill>
                  <a:schemeClr val="bg1"/>
                </a:solidFill>
                <a:latin typeface="Verdana"/>
                <a:cs typeface="Verdana"/>
              </a:rPr>
              <a:t>РФ </a:t>
            </a:r>
            <a:r>
              <a:rPr lang="ru-RU" sz="1200" spc="-85" dirty="0">
                <a:solidFill>
                  <a:schemeClr val="bg1"/>
                </a:solidFill>
                <a:latin typeface="Verdana"/>
                <a:cs typeface="Verdana"/>
              </a:rPr>
              <a:t>Ш1,</a:t>
            </a:r>
            <a:r>
              <a:rPr lang="ru-RU" sz="1200" spc="-55" dirty="0">
                <a:solidFill>
                  <a:schemeClr val="bg1"/>
                </a:solidFill>
                <a:latin typeface="Verdana"/>
                <a:cs typeface="Verdana"/>
              </a:rPr>
              <a:t> </a:t>
            </a:r>
            <a:r>
              <a:rPr lang="ru-RU" sz="1200" spc="-90" dirty="0">
                <a:solidFill>
                  <a:schemeClr val="bg1"/>
                </a:solidFill>
                <a:latin typeface="Verdana"/>
                <a:cs typeface="Verdana"/>
              </a:rPr>
              <a:t>Ш3,</a:t>
            </a:r>
            <a:r>
              <a:rPr lang="ru-RU" sz="1200" spc="-25" dirty="0">
                <a:solidFill>
                  <a:schemeClr val="bg1"/>
                </a:solidFill>
                <a:latin typeface="Verdana"/>
                <a:cs typeface="Verdana"/>
              </a:rPr>
              <a:t> </a:t>
            </a:r>
            <a:r>
              <a:rPr lang="ru-RU" sz="1200" spc="-105" dirty="0">
                <a:solidFill>
                  <a:schemeClr val="bg1"/>
                </a:solidFill>
                <a:latin typeface="Verdana"/>
                <a:cs typeface="Verdana"/>
              </a:rPr>
              <a:t>Ш3-</a:t>
            </a:r>
            <a:r>
              <a:rPr lang="ru-RU" sz="1200" spc="-125" dirty="0">
                <a:solidFill>
                  <a:schemeClr val="bg1"/>
                </a:solidFill>
                <a:latin typeface="Verdana"/>
                <a:cs typeface="Verdana"/>
              </a:rPr>
              <a:t>К,</a:t>
            </a:r>
            <a:r>
              <a:rPr lang="ru-RU" sz="1200" spc="-80" dirty="0">
                <a:solidFill>
                  <a:schemeClr val="bg1"/>
                </a:solidFill>
                <a:latin typeface="Verdana"/>
                <a:cs typeface="Verdana"/>
              </a:rPr>
              <a:t> </a:t>
            </a:r>
            <a:r>
              <a:rPr lang="ru-RU" sz="1200" dirty="0" smtClean="0">
                <a:solidFill>
                  <a:schemeClr val="bg1"/>
                </a:solidFill>
                <a:latin typeface="Verdana"/>
                <a:cs typeface="Verdana"/>
              </a:rPr>
              <a:t>мостовые</a:t>
            </a:r>
            <a:r>
              <a:rPr lang="ru-RU" sz="1200" spc="-70" dirty="0" smtClean="0">
                <a:solidFill>
                  <a:schemeClr val="bg1"/>
                </a:solidFill>
                <a:latin typeface="Verdana"/>
                <a:cs typeface="Verdana"/>
              </a:rPr>
              <a:t> </a:t>
            </a:r>
            <a:r>
              <a:rPr lang="ru-RU" sz="1200" spc="-30" dirty="0" smtClean="0">
                <a:solidFill>
                  <a:schemeClr val="bg1"/>
                </a:solidFill>
                <a:latin typeface="Verdana"/>
                <a:cs typeface="Verdana"/>
              </a:rPr>
              <a:t>шпалы</a:t>
            </a:r>
            <a:r>
              <a:rPr lang="ru-RU" sz="1200" spc="-45" dirty="0" smtClean="0">
                <a:solidFill>
                  <a:schemeClr val="bg1"/>
                </a:solidFill>
                <a:latin typeface="Verdana"/>
                <a:cs typeface="Verdana"/>
              </a:rPr>
              <a:t> </a:t>
            </a:r>
            <a:r>
              <a:rPr lang="ru-RU" sz="1200" spc="-100" dirty="0">
                <a:solidFill>
                  <a:schemeClr val="bg1"/>
                </a:solidFill>
                <a:latin typeface="Verdana"/>
                <a:cs typeface="Verdana"/>
              </a:rPr>
              <a:t>Ш1-</a:t>
            </a:r>
            <a:r>
              <a:rPr lang="ru-RU" sz="1200" spc="-25" dirty="0">
                <a:solidFill>
                  <a:schemeClr val="bg1"/>
                </a:solidFill>
                <a:latin typeface="Verdana"/>
                <a:cs typeface="Verdana"/>
              </a:rPr>
              <a:t>М,</a:t>
            </a:r>
            <a:endParaRPr lang="ru-RU" sz="1200" dirty="0">
              <a:solidFill>
                <a:schemeClr val="bg1"/>
              </a:solidFill>
              <a:latin typeface="Verdana"/>
              <a:cs typeface="Verdana"/>
            </a:endParaRPr>
          </a:p>
          <a:p>
            <a:pPr marL="123825" marR="107950" indent="-4445" algn="ctr">
              <a:lnSpc>
                <a:spcPct val="100000"/>
              </a:lnSpc>
              <a:spcBef>
                <a:spcPts val="5"/>
              </a:spcBef>
            </a:pPr>
            <a:r>
              <a:rPr lang="ru-RU" sz="1200" spc="-40" dirty="0" err="1">
                <a:solidFill>
                  <a:schemeClr val="bg1"/>
                </a:solidFill>
                <a:latin typeface="Verdana"/>
                <a:cs typeface="Verdana"/>
              </a:rPr>
              <a:t>полушпалы</a:t>
            </a:r>
            <a:r>
              <a:rPr lang="ru-RU" sz="1200" spc="-80" dirty="0">
                <a:solidFill>
                  <a:schemeClr val="bg1"/>
                </a:solidFill>
                <a:latin typeface="Verdana"/>
                <a:cs typeface="Verdana"/>
              </a:rPr>
              <a:t> </a:t>
            </a:r>
            <a:r>
              <a:rPr lang="ru-RU" sz="1200" spc="-114" dirty="0">
                <a:solidFill>
                  <a:schemeClr val="bg1"/>
                </a:solidFill>
                <a:latin typeface="Verdana"/>
                <a:cs typeface="Verdana"/>
              </a:rPr>
              <a:t>для</a:t>
            </a:r>
            <a:r>
              <a:rPr lang="ru-RU" sz="1200" spc="-50" dirty="0">
                <a:solidFill>
                  <a:schemeClr val="bg1"/>
                </a:solidFill>
                <a:latin typeface="Verdana"/>
                <a:cs typeface="Verdana"/>
              </a:rPr>
              <a:t> </a:t>
            </a:r>
            <a:r>
              <a:rPr lang="ru-RU" sz="1200" spc="-45" dirty="0">
                <a:solidFill>
                  <a:schemeClr val="bg1"/>
                </a:solidFill>
                <a:latin typeface="Verdana"/>
                <a:cs typeface="Verdana"/>
              </a:rPr>
              <a:t>подкрановых</a:t>
            </a:r>
            <a:r>
              <a:rPr lang="ru-RU" sz="1200" spc="-40" dirty="0">
                <a:solidFill>
                  <a:schemeClr val="bg1"/>
                </a:solidFill>
                <a:latin typeface="Verdana"/>
                <a:cs typeface="Verdana"/>
              </a:rPr>
              <a:t> </a:t>
            </a:r>
            <a:r>
              <a:rPr lang="ru-RU" sz="1200" spc="-65" dirty="0">
                <a:solidFill>
                  <a:schemeClr val="bg1"/>
                </a:solidFill>
                <a:latin typeface="Verdana"/>
                <a:cs typeface="Verdana"/>
              </a:rPr>
              <a:t>путей,</a:t>
            </a:r>
            <a:r>
              <a:rPr lang="ru-RU" sz="1200" spc="-90" dirty="0">
                <a:solidFill>
                  <a:schemeClr val="bg1"/>
                </a:solidFill>
                <a:latin typeface="Verdana"/>
                <a:cs typeface="Verdana"/>
              </a:rPr>
              <a:t> </a:t>
            </a:r>
            <a:r>
              <a:rPr lang="ru-RU" sz="1200" spc="-30" dirty="0">
                <a:solidFill>
                  <a:schemeClr val="bg1"/>
                </a:solidFill>
                <a:latin typeface="Verdana"/>
                <a:cs typeface="Verdana"/>
              </a:rPr>
              <a:t>шпалы</a:t>
            </a:r>
            <a:r>
              <a:rPr lang="ru-RU" sz="1200" spc="-35" dirty="0">
                <a:solidFill>
                  <a:schemeClr val="bg1"/>
                </a:solidFill>
                <a:latin typeface="Verdana"/>
                <a:cs typeface="Verdana"/>
              </a:rPr>
              <a:t> </a:t>
            </a:r>
            <a:r>
              <a:rPr lang="ru-RU" sz="1200" spc="90" dirty="0">
                <a:solidFill>
                  <a:schemeClr val="bg1"/>
                </a:solidFill>
                <a:latin typeface="Verdana"/>
                <a:cs typeface="Verdana"/>
              </a:rPr>
              <a:t>с </a:t>
            </a:r>
            <a:r>
              <a:rPr lang="ru-RU" sz="1200" dirty="0">
                <a:solidFill>
                  <a:schemeClr val="bg1"/>
                </a:solidFill>
                <a:latin typeface="Verdana"/>
                <a:cs typeface="Verdana"/>
              </a:rPr>
              <a:t>видами</a:t>
            </a:r>
            <a:r>
              <a:rPr lang="ru-RU" sz="1200" spc="-35" dirty="0">
                <a:solidFill>
                  <a:schemeClr val="bg1"/>
                </a:solidFill>
                <a:latin typeface="Verdana"/>
                <a:cs typeface="Verdana"/>
              </a:rPr>
              <a:t> </a:t>
            </a:r>
            <a:r>
              <a:rPr lang="ru-RU" sz="1200" spc="-30" dirty="0">
                <a:solidFill>
                  <a:schemeClr val="bg1"/>
                </a:solidFill>
                <a:latin typeface="Verdana"/>
                <a:cs typeface="Verdana"/>
              </a:rPr>
              <a:t>скреплений:</a:t>
            </a:r>
            <a:r>
              <a:rPr lang="ru-RU" sz="1200" spc="-95" dirty="0">
                <a:solidFill>
                  <a:schemeClr val="bg1"/>
                </a:solidFill>
                <a:latin typeface="Verdana"/>
                <a:cs typeface="Verdana"/>
              </a:rPr>
              <a:t> </a:t>
            </a:r>
            <a:r>
              <a:rPr lang="ru-RU" sz="1200" spc="-100" dirty="0">
                <a:solidFill>
                  <a:schemeClr val="bg1"/>
                </a:solidFill>
                <a:latin typeface="Verdana"/>
                <a:cs typeface="Verdana"/>
              </a:rPr>
              <a:t>Ш3-</a:t>
            </a:r>
            <a:r>
              <a:rPr lang="ru-RU" sz="1200" spc="-70" dirty="0">
                <a:solidFill>
                  <a:schemeClr val="bg1"/>
                </a:solidFill>
                <a:latin typeface="Verdana"/>
                <a:cs typeface="Verdana"/>
              </a:rPr>
              <a:t>Д,</a:t>
            </a:r>
            <a:r>
              <a:rPr lang="ru-RU" sz="1200" spc="-30" dirty="0">
                <a:solidFill>
                  <a:schemeClr val="bg1"/>
                </a:solidFill>
                <a:latin typeface="Verdana"/>
                <a:cs typeface="Verdana"/>
              </a:rPr>
              <a:t> </a:t>
            </a:r>
            <a:r>
              <a:rPr lang="ru-RU" sz="1200" dirty="0">
                <a:solidFill>
                  <a:schemeClr val="bg1"/>
                </a:solidFill>
                <a:latin typeface="Verdana"/>
                <a:cs typeface="Verdana"/>
              </a:rPr>
              <a:t>АРС,</a:t>
            </a:r>
            <a:r>
              <a:rPr lang="ru-RU" sz="1200" spc="-5" dirty="0">
                <a:solidFill>
                  <a:schemeClr val="bg1"/>
                </a:solidFill>
                <a:latin typeface="Verdana"/>
                <a:cs typeface="Verdana"/>
              </a:rPr>
              <a:t> </a:t>
            </a:r>
            <a:r>
              <a:rPr lang="ru-RU" sz="1200" spc="-10" dirty="0">
                <a:solidFill>
                  <a:schemeClr val="bg1"/>
                </a:solidFill>
                <a:latin typeface="Verdana"/>
                <a:cs typeface="Verdana"/>
              </a:rPr>
              <a:t>АРС-</a:t>
            </a:r>
            <a:r>
              <a:rPr lang="ru-RU" sz="1200" spc="-160" dirty="0">
                <a:solidFill>
                  <a:schemeClr val="bg1"/>
                </a:solidFill>
                <a:latin typeface="Verdana"/>
                <a:cs typeface="Verdana"/>
              </a:rPr>
              <a:t>Ч,</a:t>
            </a:r>
            <a:r>
              <a:rPr lang="ru-RU" sz="1200" spc="20" dirty="0">
                <a:solidFill>
                  <a:schemeClr val="bg1"/>
                </a:solidFill>
                <a:latin typeface="Verdana"/>
                <a:cs typeface="Verdana"/>
              </a:rPr>
              <a:t> </a:t>
            </a:r>
            <a:r>
              <a:rPr lang="ru-RU" sz="1200" spc="-10" dirty="0">
                <a:solidFill>
                  <a:schemeClr val="bg1"/>
                </a:solidFill>
                <a:latin typeface="Verdana"/>
                <a:cs typeface="Verdana"/>
              </a:rPr>
              <a:t>АРС-</a:t>
            </a:r>
            <a:r>
              <a:rPr lang="ru-RU" sz="1200" spc="-25" dirty="0">
                <a:solidFill>
                  <a:schemeClr val="bg1"/>
                </a:solidFill>
                <a:latin typeface="Verdana"/>
                <a:cs typeface="Verdana"/>
              </a:rPr>
              <a:t>М, </a:t>
            </a:r>
            <a:r>
              <a:rPr lang="ru-RU" sz="1200" spc="-10" dirty="0">
                <a:solidFill>
                  <a:schemeClr val="bg1"/>
                </a:solidFill>
                <a:latin typeface="Verdana"/>
                <a:cs typeface="Verdana"/>
              </a:rPr>
              <a:t>АРС-</a:t>
            </a:r>
            <a:r>
              <a:rPr lang="ru-RU" sz="1200" spc="-125" dirty="0">
                <a:solidFill>
                  <a:schemeClr val="bg1"/>
                </a:solidFill>
                <a:latin typeface="Verdana"/>
                <a:cs typeface="Verdana"/>
              </a:rPr>
              <a:t>К,</a:t>
            </a:r>
            <a:r>
              <a:rPr lang="ru-RU" sz="1200" spc="-25" dirty="0">
                <a:solidFill>
                  <a:schemeClr val="bg1"/>
                </a:solidFill>
                <a:latin typeface="Verdana"/>
                <a:cs typeface="Verdana"/>
              </a:rPr>
              <a:t> </a:t>
            </a:r>
            <a:r>
              <a:rPr lang="ru-RU" sz="1200" spc="-105" dirty="0">
                <a:solidFill>
                  <a:schemeClr val="bg1"/>
                </a:solidFill>
                <a:latin typeface="Verdana"/>
                <a:cs typeface="Verdana"/>
              </a:rPr>
              <a:t>Ш5-</a:t>
            </a:r>
            <a:r>
              <a:rPr lang="ru-RU" sz="1200" dirty="0">
                <a:solidFill>
                  <a:schemeClr val="bg1"/>
                </a:solidFill>
                <a:latin typeface="Verdana"/>
                <a:cs typeface="Verdana"/>
              </a:rPr>
              <a:t>ДФ</a:t>
            </a:r>
            <a:r>
              <a:rPr lang="ru-RU" sz="1200" spc="-45" dirty="0">
                <a:solidFill>
                  <a:schemeClr val="bg1"/>
                </a:solidFill>
                <a:latin typeface="Verdana"/>
                <a:cs typeface="Verdana"/>
              </a:rPr>
              <a:t> </a:t>
            </a:r>
            <a:r>
              <a:rPr lang="ru-RU" sz="1200" spc="-70" dirty="0">
                <a:solidFill>
                  <a:schemeClr val="bg1"/>
                </a:solidFill>
                <a:latin typeface="Verdana"/>
                <a:cs typeface="Verdana"/>
              </a:rPr>
              <a:t>(</a:t>
            </a:r>
            <a:r>
              <a:rPr lang="ru-RU" sz="1200" spc="-70" dirty="0" err="1">
                <a:solidFill>
                  <a:schemeClr val="bg1"/>
                </a:solidFill>
                <a:latin typeface="Verdana"/>
                <a:cs typeface="Verdana"/>
              </a:rPr>
              <a:t>Vossloh</a:t>
            </a:r>
            <a:r>
              <a:rPr lang="ru-RU" sz="1200" spc="-70" dirty="0">
                <a:solidFill>
                  <a:schemeClr val="bg1"/>
                </a:solidFill>
                <a:latin typeface="Verdana"/>
                <a:cs typeface="Verdana"/>
              </a:rPr>
              <a:t>),</a:t>
            </a:r>
            <a:r>
              <a:rPr lang="ru-RU" sz="1200" spc="-25" dirty="0">
                <a:solidFill>
                  <a:schemeClr val="bg1"/>
                </a:solidFill>
                <a:latin typeface="Verdana"/>
                <a:cs typeface="Verdana"/>
              </a:rPr>
              <a:t> </a:t>
            </a:r>
            <a:r>
              <a:rPr lang="ru-RU" sz="1200" spc="-100" dirty="0">
                <a:solidFill>
                  <a:schemeClr val="bg1"/>
                </a:solidFill>
                <a:latin typeface="Verdana"/>
                <a:cs typeface="Verdana"/>
              </a:rPr>
              <a:t>ШП-</a:t>
            </a:r>
            <a:r>
              <a:rPr lang="ru-RU" sz="1200" spc="-105" dirty="0">
                <a:solidFill>
                  <a:schemeClr val="bg1"/>
                </a:solidFill>
                <a:latin typeface="Verdana"/>
                <a:cs typeface="Verdana"/>
              </a:rPr>
              <a:t>350</a:t>
            </a:r>
            <a:r>
              <a:rPr lang="ru-RU" sz="1200" spc="-50" dirty="0">
                <a:solidFill>
                  <a:schemeClr val="bg1"/>
                </a:solidFill>
                <a:latin typeface="Verdana"/>
                <a:cs typeface="Verdana"/>
              </a:rPr>
              <a:t> </a:t>
            </a:r>
            <a:r>
              <a:rPr lang="ru-RU" sz="1200" spc="-10" dirty="0">
                <a:solidFill>
                  <a:schemeClr val="bg1"/>
                </a:solidFill>
                <a:latin typeface="Verdana"/>
                <a:cs typeface="Verdana"/>
              </a:rPr>
              <a:t>(</a:t>
            </a:r>
            <a:r>
              <a:rPr lang="ru-RU" sz="1200" spc="-10" dirty="0" err="1">
                <a:solidFill>
                  <a:schemeClr val="bg1"/>
                </a:solidFill>
                <a:latin typeface="Verdana"/>
                <a:cs typeface="Verdana"/>
              </a:rPr>
              <a:t>Пандрол</a:t>
            </a:r>
            <a:r>
              <a:rPr lang="ru-RU" sz="1200" spc="-10" dirty="0">
                <a:solidFill>
                  <a:schemeClr val="bg1"/>
                </a:solidFill>
                <a:latin typeface="Verdana"/>
                <a:cs typeface="Verdana"/>
              </a:rPr>
              <a:t>), </a:t>
            </a:r>
            <a:r>
              <a:rPr lang="ru-RU" sz="1200" spc="-45" dirty="0">
                <a:solidFill>
                  <a:schemeClr val="bg1"/>
                </a:solidFill>
                <a:latin typeface="Verdana"/>
                <a:cs typeface="Verdana"/>
              </a:rPr>
              <a:t>забивные</a:t>
            </a:r>
            <a:r>
              <a:rPr lang="ru-RU" sz="1200" spc="-40" dirty="0">
                <a:solidFill>
                  <a:schemeClr val="bg1"/>
                </a:solidFill>
                <a:latin typeface="Verdana"/>
                <a:cs typeface="Verdana"/>
              </a:rPr>
              <a:t> </a:t>
            </a:r>
            <a:r>
              <a:rPr lang="ru-RU" sz="1200" spc="-20" dirty="0">
                <a:solidFill>
                  <a:schemeClr val="bg1"/>
                </a:solidFill>
                <a:latin typeface="Verdana"/>
                <a:cs typeface="Verdana"/>
              </a:rPr>
              <a:t>железобетонные</a:t>
            </a:r>
            <a:r>
              <a:rPr lang="ru-RU" sz="1200" spc="-145" dirty="0">
                <a:solidFill>
                  <a:schemeClr val="bg1"/>
                </a:solidFill>
                <a:latin typeface="Verdana"/>
                <a:cs typeface="Verdana"/>
              </a:rPr>
              <a:t> </a:t>
            </a:r>
            <a:r>
              <a:rPr lang="ru-RU" sz="1200" spc="-30" dirty="0">
                <a:solidFill>
                  <a:schemeClr val="bg1"/>
                </a:solidFill>
                <a:latin typeface="Verdana"/>
                <a:cs typeface="Verdana"/>
              </a:rPr>
              <a:t>шпалы</a:t>
            </a:r>
            <a:r>
              <a:rPr lang="ru-RU" sz="1200" spc="-35" dirty="0">
                <a:solidFill>
                  <a:schemeClr val="bg1"/>
                </a:solidFill>
                <a:latin typeface="Verdana"/>
                <a:cs typeface="Verdana"/>
              </a:rPr>
              <a:t> </a:t>
            </a:r>
            <a:r>
              <a:rPr lang="ru-RU" sz="1200" spc="-30" dirty="0">
                <a:solidFill>
                  <a:schemeClr val="bg1"/>
                </a:solidFill>
                <a:latin typeface="Verdana"/>
                <a:cs typeface="Verdana"/>
              </a:rPr>
              <a:t>сечения</a:t>
            </a:r>
            <a:r>
              <a:rPr lang="ru-RU" sz="1200" spc="-110" dirty="0">
                <a:solidFill>
                  <a:schemeClr val="bg1"/>
                </a:solidFill>
                <a:latin typeface="Verdana"/>
                <a:cs typeface="Verdana"/>
              </a:rPr>
              <a:t> </a:t>
            </a:r>
            <a:r>
              <a:rPr lang="ru-RU" sz="1200" spc="-105" dirty="0">
                <a:solidFill>
                  <a:schemeClr val="bg1"/>
                </a:solidFill>
                <a:latin typeface="Verdana"/>
                <a:cs typeface="Verdana"/>
              </a:rPr>
              <a:t>35</a:t>
            </a:r>
            <a:r>
              <a:rPr lang="ru-RU" sz="1200" spc="-5" dirty="0">
                <a:solidFill>
                  <a:schemeClr val="bg1"/>
                </a:solidFill>
                <a:latin typeface="Verdana"/>
                <a:cs typeface="Verdana"/>
              </a:rPr>
              <a:t> </a:t>
            </a:r>
            <a:r>
              <a:rPr lang="ru-RU" sz="1200" spc="-50" dirty="0">
                <a:solidFill>
                  <a:schemeClr val="bg1"/>
                </a:solidFill>
                <a:latin typeface="Verdana"/>
                <a:cs typeface="Verdana"/>
              </a:rPr>
              <a:t>х </a:t>
            </a:r>
            <a:r>
              <a:rPr lang="ru-RU" sz="1200" spc="-105" dirty="0">
                <a:solidFill>
                  <a:schemeClr val="bg1"/>
                </a:solidFill>
                <a:latin typeface="Verdana"/>
                <a:cs typeface="Verdana"/>
              </a:rPr>
              <a:t>35</a:t>
            </a:r>
            <a:r>
              <a:rPr lang="ru-RU" sz="1200" spc="-75" dirty="0">
                <a:solidFill>
                  <a:schemeClr val="bg1"/>
                </a:solidFill>
                <a:latin typeface="Verdana"/>
                <a:cs typeface="Verdana"/>
              </a:rPr>
              <a:t> </a:t>
            </a:r>
            <a:r>
              <a:rPr lang="ru-RU" sz="1200" spc="204" dirty="0">
                <a:solidFill>
                  <a:schemeClr val="bg1"/>
                </a:solidFill>
                <a:latin typeface="Verdana"/>
                <a:cs typeface="Verdana"/>
              </a:rPr>
              <a:t>мм</a:t>
            </a:r>
            <a:r>
              <a:rPr lang="ru-RU" sz="1200" spc="-50" dirty="0">
                <a:solidFill>
                  <a:schemeClr val="bg1"/>
                </a:solidFill>
                <a:latin typeface="Verdana"/>
                <a:cs typeface="Verdana"/>
              </a:rPr>
              <a:t> </a:t>
            </a:r>
            <a:r>
              <a:rPr lang="ru-RU" sz="1200" spc="-40" dirty="0">
                <a:solidFill>
                  <a:schemeClr val="bg1"/>
                </a:solidFill>
                <a:latin typeface="Verdana"/>
                <a:cs typeface="Verdana"/>
              </a:rPr>
              <a:t>различной</a:t>
            </a:r>
            <a:r>
              <a:rPr lang="ru-RU" sz="1200" spc="-75" dirty="0">
                <a:solidFill>
                  <a:schemeClr val="bg1"/>
                </a:solidFill>
                <a:latin typeface="Verdana"/>
                <a:cs typeface="Verdana"/>
              </a:rPr>
              <a:t> </a:t>
            </a:r>
            <a:r>
              <a:rPr lang="ru-RU" sz="1200" spc="-55" dirty="0">
                <a:solidFill>
                  <a:schemeClr val="bg1"/>
                </a:solidFill>
                <a:latin typeface="Verdana"/>
                <a:cs typeface="Verdana"/>
              </a:rPr>
              <a:t>нагрузки</a:t>
            </a:r>
            <a:r>
              <a:rPr lang="ru-RU" sz="1200" spc="-50" dirty="0">
                <a:solidFill>
                  <a:schemeClr val="bg1"/>
                </a:solidFill>
                <a:latin typeface="Verdana"/>
                <a:cs typeface="Verdana"/>
              </a:rPr>
              <a:t> </a:t>
            </a:r>
            <a:r>
              <a:rPr lang="ru-RU" sz="1200" spc="-35" dirty="0">
                <a:solidFill>
                  <a:schemeClr val="bg1"/>
                </a:solidFill>
                <a:latin typeface="Verdana"/>
                <a:cs typeface="Verdana"/>
              </a:rPr>
              <a:t>длиной</a:t>
            </a:r>
            <a:r>
              <a:rPr lang="ru-RU" sz="1200" spc="-80" dirty="0">
                <a:solidFill>
                  <a:schemeClr val="bg1"/>
                </a:solidFill>
                <a:latin typeface="Verdana"/>
                <a:cs typeface="Verdana"/>
              </a:rPr>
              <a:t> </a:t>
            </a:r>
            <a:r>
              <a:rPr lang="ru-RU" sz="1200" dirty="0">
                <a:solidFill>
                  <a:schemeClr val="bg1"/>
                </a:solidFill>
                <a:latin typeface="Verdana"/>
                <a:cs typeface="Verdana"/>
              </a:rPr>
              <a:t>до</a:t>
            </a:r>
            <a:r>
              <a:rPr lang="ru-RU" sz="1200" spc="-50" dirty="0">
                <a:solidFill>
                  <a:schemeClr val="bg1"/>
                </a:solidFill>
                <a:latin typeface="Verdana"/>
                <a:cs typeface="Verdana"/>
              </a:rPr>
              <a:t> </a:t>
            </a:r>
            <a:r>
              <a:rPr lang="ru-RU" sz="1200" spc="-25" dirty="0">
                <a:solidFill>
                  <a:schemeClr val="bg1"/>
                </a:solidFill>
                <a:latin typeface="Verdana"/>
                <a:cs typeface="Verdana"/>
              </a:rPr>
              <a:t>14</a:t>
            </a:r>
            <a:endParaRPr lang="ru-RU" sz="1200" dirty="0">
              <a:solidFill>
                <a:schemeClr val="bg1"/>
              </a:solidFill>
              <a:latin typeface="Verdana"/>
              <a:cs typeface="Verdana"/>
            </a:endParaRPr>
          </a:p>
          <a:p>
            <a:pPr marL="121285" marR="108585" algn="ctr">
              <a:lnSpc>
                <a:spcPct val="100000"/>
              </a:lnSpc>
              <a:spcBef>
                <a:spcPts val="5"/>
              </a:spcBef>
            </a:pPr>
            <a:r>
              <a:rPr lang="ru-RU" sz="1200" dirty="0">
                <a:solidFill>
                  <a:schemeClr val="bg1"/>
                </a:solidFill>
                <a:latin typeface="Verdana"/>
                <a:cs typeface="Verdana"/>
              </a:rPr>
              <a:t>метров,</a:t>
            </a:r>
            <a:r>
              <a:rPr lang="ru-RU" sz="1200" spc="-50" dirty="0">
                <a:solidFill>
                  <a:schemeClr val="bg1"/>
                </a:solidFill>
                <a:latin typeface="Verdana"/>
                <a:cs typeface="Verdana"/>
              </a:rPr>
              <a:t> </a:t>
            </a:r>
            <a:r>
              <a:rPr lang="ru-RU" sz="1200" spc="-10" dirty="0">
                <a:solidFill>
                  <a:schemeClr val="bg1"/>
                </a:solidFill>
                <a:latin typeface="Verdana"/>
                <a:cs typeface="Verdana"/>
              </a:rPr>
              <a:t>стоек</a:t>
            </a:r>
            <a:r>
              <a:rPr lang="ru-RU" sz="1200" spc="-80" dirty="0">
                <a:solidFill>
                  <a:schemeClr val="bg1"/>
                </a:solidFill>
                <a:latin typeface="Verdana"/>
                <a:cs typeface="Verdana"/>
              </a:rPr>
              <a:t> </a:t>
            </a:r>
            <a:r>
              <a:rPr lang="ru-RU" sz="1200" spc="-35" dirty="0">
                <a:solidFill>
                  <a:schemeClr val="bg1"/>
                </a:solidFill>
                <a:latin typeface="Verdana"/>
                <a:cs typeface="Verdana"/>
              </a:rPr>
              <a:t>железобетонных</a:t>
            </a:r>
            <a:r>
              <a:rPr lang="ru-RU" sz="1200" spc="-85" dirty="0">
                <a:solidFill>
                  <a:schemeClr val="bg1"/>
                </a:solidFill>
                <a:latin typeface="Verdana"/>
                <a:cs typeface="Verdana"/>
              </a:rPr>
              <a:t> </a:t>
            </a:r>
            <a:r>
              <a:rPr lang="ru-RU" sz="1200" spc="-25" dirty="0" err="1">
                <a:solidFill>
                  <a:schemeClr val="bg1"/>
                </a:solidFill>
                <a:latin typeface="Verdana"/>
                <a:cs typeface="Verdana"/>
              </a:rPr>
              <a:t>вибрированных</a:t>
            </a:r>
            <a:r>
              <a:rPr lang="ru-RU" sz="1200" spc="-25" dirty="0">
                <a:solidFill>
                  <a:schemeClr val="bg1"/>
                </a:solidFill>
                <a:latin typeface="Verdana"/>
                <a:cs typeface="Verdana"/>
              </a:rPr>
              <a:t> </a:t>
            </a:r>
            <a:r>
              <a:rPr lang="ru-RU" sz="1200" spc="-110" dirty="0">
                <a:solidFill>
                  <a:schemeClr val="bg1"/>
                </a:solidFill>
                <a:latin typeface="Verdana"/>
                <a:cs typeface="Verdana"/>
              </a:rPr>
              <a:t>для</a:t>
            </a:r>
            <a:r>
              <a:rPr lang="ru-RU" sz="1200" spc="-65" dirty="0">
                <a:solidFill>
                  <a:schemeClr val="bg1"/>
                </a:solidFill>
                <a:latin typeface="Verdana"/>
                <a:cs typeface="Verdana"/>
              </a:rPr>
              <a:t> </a:t>
            </a:r>
            <a:r>
              <a:rPr lang="ru-RU" sz="1200" dirty="0">
                <a:solidFill>
                  <a:schemeClr val="bg1"/>
                </a:solidFill>
                <a:latin typeface="Verdana"/>
                <a:cs typeface="Verdana"/>
              </a:rPr>
              <a:t>опор</a:t>
            </a:r>
            <a:r>
              <a:rPr lang="ru-RU" sz="1200" spc="-50" dirty="0">
                <a:solidFill>
                  <a:schemeClr val="bg1"/>
                </a:solidFill>
                <a:latin typeface="Verdana"/>
                <a:cs typeface="Verdana"/>
              </a:rPr>
              <a:t> </a:t>
            </a:r>
            <a:r>
              <a:rPr lang="ru-RU" sz="1200" spc="-100" dirty="0">
                <a:solidFill>
                  <a:schemeClr val="bg1"/>
                </a:solidFill>
                <a:latin typeface="Verdana"/>
                <a:cs typeface="Verdana"/>
              </a:rPr>
              <a:t>ВЛ</a:t>
            </a:r>
            <a:r>
              <a:rPr lang="ru-RU" sz="1200" spc="-80" dirty="0">
                <a:solidFill>
                  <a:schemeClr val="bg1"/>
                </a:solidFill>
                <a:latin typeface="Verdana"/>
                <a:cs typeface="Verdana"/>
              </a:rPr>
              <a:t> </a:t>
            </a:r>
            <a:r>
              <a:rPr lang="ru-RU" sz="1200" spc="-55" dirty="0">
                <a:solidFill>
                  <a:schemeClr val="bg1"/>
                </a:solidFill>
                <a:latin typeface="Verdana"/>
                <a:cs typeface="Verdana"/>
              </a:rPr>
              <a:t>0,4…10</a:t>
            </a:r>
            <a:r>
              <a:rPr lang="ru-RU" sz="1200" spc="-65" dirty="0">
                <a:solidFill>
                  <a:schemeClr val="bg1"/>
                </a:solidFill>
                <a:latin typeface="Verdana"/>
                <a:cs typeface="Verdana"/>
              </a:rPr>
              <a:t> </a:t>
            </a:r>
            <a:r>
              <a:rPr lang="ru-RU" sz="1200" spc="-140" dirty="0" err="1">
                <a:solidFill>
                  <a:schemeClr val="bg1"/>
                </a:solidFill>
                <a:latin typeface="Verdana"/>
                <a:cs typeface="Verdana"/>
              </a:rPr>
              <a:t>кВ</a:t>
            </a:r>
            <a:r>
              <a:rPr lang="ru-RU" sz="1200" spc="-75" dirty="0">
                <a:solidFill>
                  <a:schemeClr val="bg1"/>
                </a:solidFill>
                <a:latin typeface="Verdana"/>
                <a:cs typeface="Verdana"/>
              </a:rPr>
              <a:t> </a:t>
            </a:r>
            <a:r>
              <a:rPr lang="ru-RU" sz="1200" spc="-50" dirty="0">
                <a:solidFill>
                  <a:schemeClr val="bg1"/>
                </a:solidFill>
                <a:latin typeface="Verdana"/>
                <a:cs typeface="Verdana"/>
              </a:rPr>
              <a:t>(СВ</a:t>
            </a:r>
            <a:r>
              <a:rPr lang="ru-RU" sz="1200" spc="-15" dirty="0">
                <a:solidFill>
                  <a:schemeClr val="bg1"/>
                </a:solidFill>
                <a:latin typeface="Verdana"/>
                <a:cs typeface="Verdana"/>
              </a:rPr>
              <a:t> </a:t>
            </a:r>
            <a:r>
              <a:rPr lang="ru-RU" sz="1200" spc="-114" dirty="0">
                <a:solidFill>
                  <a:schemeClr val="bg1"/>
                </a:solidFill>
                <a:latin typeface="Verdana"/>
                <a:cs typeface="Verdana"/>
              </a:rPr>
              <a:t>95-</a:t>
            </a:r>
            <a:r>
              <a:rPr lang="ru-RU" sz="1200" spc="-110" dirty="0">
                <a:solidFill>
                  <a:schemeClr val="bg1"/>
                </a:solidFill>
                <a:latin typeface="Verdana"/>
                <a:cs typeface="Verdana"/>
              </a:rPr>
              <a:t>3,</a:t>
            </a:r>
            <a:r>
              <a:rPr lang="ru-RU" sz="1200" spc="-75" dirty="0">
                <a:solidFill>
                  <a:schemeClr val="bg1"/>
                </a:solidFill>
                <a:latin typeface="Verdana"/>
                <a:cs typeface="Verdana"/>
              </a:rPr>
              <a:t> </a:t>
            </a:r>
            <a:r>
              <a:rPr lang="ru-RU" sz="1200" dirty="0">
                <a:solidFill>
                  <a:schemeClr val="bg1"/>
                </a:solidFill>
                <a:latin typeface="Verdana"/>
                <a:cs typeface="Verdana"/>
              </a:rPr>
              <a:t>СВ</a:t>
            </a:r>
            <a:r>
              <a:rPr lang="ru-RU" sz="1200" spc="-65" dirty="0">
                <a:solidFill>
                  <a:schemeClr val="bg1"/>
                </a:solidFill>
                <a:latin typeface="Verdana"/>
                <a:cs typeface="Verdana"/>
              </a:rPr>
              <a:t> </a:t>
            </a:r>
            <a:r>
              <a:rPr lang="ru-RU" sz="1200" spc="-114" dirty="0">
                <a:solidFill>
                  <a:schemeClr val="bg1"/>
                </a:solidFill>
                <a:latin typeface="Verdana"/>
                <a:cs typeface="Verdana"/>
              </a:rPr>
              <a:t>110-3,5,</a:t>
            </a:r>
            <a:r>
              <a:rPr lang="ru-RU" sz="1200" spc="-75" dirty="0">
                <a:solidFill>
                  <a:schemeClr val="bg1"/>
                </a:solidFill>
                <a:latin typeface="Verdana"/>
                <a:cs typeface="Verdana"/>
              </a:rPr>
              <a:t> </a:t>
            </a:r>
            <a:r>
              <a:rPr lang="ru-RU" sz="1200" spc="-25" dirty="0">
                <a:solidFill>
                  <a:schemeClr val="bg1"/>
                </a:solidFill>
                <a:latin typeface="Verdana"/>
                <a:cs typeface="Verdana"/>
              </a:rPr>
              <a:t>СВ</a:t>
            </a:r>
            <a:endParaRPr lang="ru-RU" sz="1200" dirty="0">
              <a:solidFill>
                <a:schemeClr val="bg1"/>
              </a:solidFill>
              <a:latin typeface="Verdana"/>
              <a:cs typeface="Verdana"/>
            </a:endParaRPr>
          </a:p>
          <a:p>
            <a:pPr marL="96520" marR="87630" indent="-1905" algn="ctr">
              <a:lnSpc>
                <a:spcPct val="100000"/>
              </a:lnSpc>
            </a:pPr>
            <a:r>
              <a:rPr lang="ru-RU" sz="1200" spc="-114" dirty="0">
                <a:solidFill>
                  <a:schemeClr val="bg1"/>
                </a:solidFill>
                <a:latin typeface="Verdana"/>
                <a:cs typeface="Verdana"/>
              </a:rPr>
              <a:t>110-</a:t>
            </a:r>
            <a:r>
              <a:rPr lang="ru-RU" sz="1200" spc="-125" dirty="0">
                <a:solidFill>
                  <a:schemeClr val="bg1"/>
                </a:solidFill>
                <a:latin typeface="Verdana"/>
                <a:cs typeface="Verdana"/>
              </a:rPr>
              <a:t>5).</a:t>
            </a:r>
            <a:r>
              <a:rPr lang="ru-RU" sz="1200" spc="-80" dirty="0">
                <a:solidFill>
                  <a:schemeClr val="bg1"/>
                </a:solidFill>
                <a:latin typeface="Verdana"/>
                <a:cs typeface="Verdana"/>
              </a:rPr>
              <a:t> </a:t>
            </a:r>
            <a:r>
              <a:rPr lang="ru-RU" sz="1200" spc="130" dirty="0">
                <a:solidFill>
                  <a:schemeClr val="bg1"/>
                </a:solidFill>
                <a:latin typeface="Verdana"/>
                <a:cs typeface="Verdana"/>
              </a:rPr>
              <a:t>С</a:t>
            </a:r>
            <a:r>
              <a:rPr lang="ru-RU" sz="1200" spc="-40" dirty="0">
                <a:solidFill>
                  <a:schemeClr val="bg1"/>
                </a:solidFill>
                <a:latin typeface="Verdana"/>
                <a:cs typeface="Verdana"/>
              </a:rPr>
              <a:t> </a:t>
            </a:r>
            <a:r>
              <a:rPr lang="ru-RU" sz="1200" spc="-105" dirty="0">
                <a:solidFill>
                  <a:schemeClr val="bg1"/>
                </a:solidFill>
                <a:latin typeface="Verdana"/>
                <a:cs typeface="Verdana"/>
              </a:rPr>
              <a:t>2016</a:t>
            </a:r>
            <a:r>
              <a:rPr lang="ru-RU" sz="1200" spc="-70" dirty="0">
                <a:solidFill>
                  <a:schemeClr val="bg1"/>
                </a:solidFill>
                <a:latin typeface="Verdana"/>
                <a:cs typeface="Verdana"/>
              </a:rPr>
              <a:t> </a:t>
            </a:r>
            <a:r>
              <a:rPr lang="ru-RU" sz="1200" spc="-10" dirty="0">
                <a:solidFill>
                  <a:schemeClr val="bg1"/>
                </a:solidFill>
                <a:latin typeface="Verdana"/>
                <a:cs typeface="Verdana"/>
              </a:rPr>
              <a:t>года</a:t>
            </a:r>
            <a:r>
              <a:rPr lang="ru-RU" sz="1200" spc="-50" dirty="0">
                <a:solidFill>
                  <a:schemeClr val="bg1"/>
                </a:solidFill>
                <a:latin typeface="Verdana"/>
                <a:cs typeface="Verdana"/>
              </a:rPr>
              <a:t> </a:t>
            </a:r>
            <a:r>
              <a:rPr lang="ru-RU" sz="1200" dirty="0">
                <a:solidFill>
                  <a:schemeClr val="bg1"/>
                </a:solidFill>
                <a:latin typeface="Verdana"/>
                <a:cs typeface="Verdana"/>
              </a:rPr>
              <a:t>по</a:t>
            </a:r>
            <a:r>
              <a:rPr lang="ru-RU" sz="1200" spc="-45" dirty="0">
                <a:solidFill>
                  <a:schemeClr val="bg1"/>
                </a:solidFill>
                <a:latin typeface="Verdana"/>
                <a:cs typeface="Verdana"/>
              </a:rPr>
              <a:t> </a:t>
            </a:r>
            <a:r>
              <a:rPr lang="ru-RU" sz="1200" dirty="0">
                <a:solidFill>
                  <a:schemeClr val="bg1"/>
                </a:solidFill>
                <a:latin typeface="Verdana"/>
                <a:cs typeface="Verdana"/>
              </a:rPr>
              <a:t>согласованным</a:t>
            </a:r>
            <a:r>
              <a:rPr lang="ru-RU" sz="1200" spc="-45" dirty="0">
                <a:solidFill>
                  <a:schemeClr val="bg1"/>
                </a:solidFill>
                <a:latin typeface="Verdana"/>
                <a:cs typeface="Verdana"/>
              </a:rPr>
              <a:t> </a:t>
            </a:r>
            <a:r>
              <a:rPr lang="ru-RU" sz="1200" spc="-10" dirty="0">
                <a:solidFill>
                  <a:schemeClr val="bg1"/>
                </a:solidFill>
                <a:latin typeface="Verdana"/>
                <a:cs typeface="Verdana"/>
              </a:rPr>
              <a:t>заявкам </a:t>
            </a:r>
            <a:r>
              <a:rPr lang="ru-RU" sz="1200" spc="-65" dirty="0">
                <a:solidFill>
                  <a:schemeClr val="bg1"/>
                </a:solidFill>
                <a:latin typeface="Verdana"/>
                <a:cs typeface="Verdana"/>
              </a:rPr>
              <a:t>заказчиков</a:t>
            </a:r>
            <a:r>
              <a:rPr lang="ru-RU" sz="1200" spc="-40" dirty="0">
                <a:solidFill>
                  <a:schemeClr val="bg1"/>
                </a:solidFill>
                <a:latin typeface="Verdana"/>
                <a:cs typeface="Verdana"/>
              </a:rPr>
              <a:t> </a:t>
            </a:r>
            <a:r>
              <a:rPr lang="ru-RU" sz="1200" spc="-55" dirty="0">
                <a:solidFill>
                  <a:schemeClr val="bg1"/>
                </a:solidFill>
                <a:latin typeface="Verdana"/>
                <a:cs typeface="Verdana"/>
              </a:rPr>
              <a:t>производятся</a:t>
            </a:r>
            <a:r>
              <a:rPr lang="ru-RU" sz="1200" spc="-5" dirty="0">
                <a:solidFill>
                  <a:schemeClr val="bg1"/>
                </a:solidFill>
                <a:latin typeface="Verdana"/>
                <a:cs typeface="Verdana"/>
              </a:rPr>
              <a:t> </a:t>
            </a:r>
            <a:r>
              <a:rPr lang="ru-RU" sz="1200" spc="-20" dirty="0">
                <a:solidFill>
                  <a:schemeClr val="bg1"/>
                </a:solidFill>
                <a:latin typeface="Verdana"/>
                <a:cs typeface="Verdana"/>
              </a:rPr>
              <a:t>железобетонные</a:t>
            </a:r>
            <a:r>
              <a:rPr lang="ru-RU" sz="1200" spc="-145" dirty="0">
                <a:solidFill>
                  <a:schemeClr val="bg1"/>
                </a:solidFill>
                <a:latin typeface="Verdana"/>
                <a:cs typeface="Verdana"/>
              </a:rPr>
              <a:t> </a:t>
            </a:r>
            <a:r>
              <a:rPr lang="ru-RU" sz="1200" spc="-55" dirty="0">
                <a:solidFill>
                  <a:schemeClr val="bg1"/>
                </a:solidFill>
                <a:latin typeface="Verdana"/>
                <a:cs typeface="Verdana"/>
              </a:rPr>
              <a:t>плиты </a:t>
            </a:r>
            <a:r>
              <a:rPr lang="ru-RU" sz="1200" spc="-40" dirty="0" err="1">
                <a:solidFill>
                  <a:schemeClr val="bg1"/>
                </a:solidFill>
                <a:latin typeface="Verdana"/>
                <a:cs typeface="Verdana"/>
              </a:rPr>
              <a:t>межпутия</a:t>
            </a:r>
            <a:r>
              <a:rPr lang="ru-RU" sz="1200" spc="-55" dirty="0">
                <a:solidFill>
                  <a:schemeClr val="bg1"/>
                </a:solidFill>
                <a:latin typeface="Verdana"/>
                <a:cs typeface="Verdana"/>
              </a:rPr>
              <a:t> </a:t>
            </a:r>
            <a:r>
              <a:rPr lang="ru-RU" sz="1200" spc="-35" dirty="0">
                <a:solidFill>
                  <a:schemeClr val="bg1"/>
                </a:solidFill>
                <a:latin typeface="Verdana"/>
                <a:cs typeface="Verdana"/>
              </a:rPr>
              <a:t>центральные</a:t>
            </a:r>
            <a:r>
              <a:rPr lang="ru-RU" sz="1200" spc="-100" dirty="0">
                <a:solidFill>
                  <a:schemeClr val="bg1"/>
                </a:solidFill>
                <a:latin typeface="Verdana"/>
                <a:cs typeface="Verdana"/>
              </a:rPr>
              <a:t> </a:t>
            </a:r>
            <a:r>
              <a:rPr lang="ru-RU" sz="1200" spc="-40" dirty="0">
                <a:solidFill>
                  <a:schemeClr val="bg1"/>
                </a:solidFill>
                <a:latin typeface="Verdana"/>
                <a:cs typeface="Verdana"/>
              </a:rPr>
              <a:t>и</a:t>
            </a:r>
            <a:r>
              <a:rPr lang="ru-RU" sz="1200" spc="-30" dirty="0">
                <a:solidFill>
                  <a:schemeClr val="bg1"/>
                </a:solidFill>
                <a:latin typeface="Verdana"/>
                <a:cs typeface="Verdana"/>
              </a:rPr>
              <a:t> </a:t>
            </a:r>
            <a:r>
              <a:rPr lang="ru-RU" sz="1200" spc="-10" dirty="0">
                <a:solidFill>
                  <a:schemeClr val="bg1"/>
                </a:solidFill>
                <a:latin typeface="Verdana"/>
                <a:cs typeface="Verdana"/>
              </a:rPr>
              <a:t>боковые</a:t>
            </a:r>
            <a:endParaRPr lang="ru-RU" sz="1200" dirty="0">
              <a:solidFill>
                <a:schemeClr val="bg1"/>
              </a:solidFill>
              <a:latin typeface="Verdana"/>
              <a:cs typeface="Verdana"/>
            </a:endParaRPr>
          </a:p>
          <a:p>
            <a:endParaRPr lang="ru-RU" dirty="0"/>
          </a:p>
        </p:txBody>
      </p:sp>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32519" y="5602316"/>
            <a:ext cx="1836755" cy="815735"/>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89650" y="5602316"/>
            <a:ext cx="1836755" cy="815735"/>
          </a:xfrm>
          <a:prstGeom prst="rect">
            <a:avLst/>
          </a:prstGeom>
        </p:spPr>
      </p:pic>
      <p:sp>
        <p:nvSpPr>
          <p:cNvPr id="11" name="TextBox 10"/>
          <p:cNvSpPr txBox="1"/>
          <p:nvPr/>
        </p:nvSpPr>
        <p:spPr>
          <a:xfrm>
            <a:off x="7228934" y="2920215"/>
            <a:ext cx="2803585" cy="1723549"/>
          </a:xfrm>
          <a:prstGeom prst="rect">
            <a:avLst/>
          </a:prstGeom>
          <a:noFill/>
        </p:spPr>
        <p:txBody>
          <a:bodyPr wrap="square" rtlCol="0">
            <a:spAutoFit/>
          </a:bodyPr>
          <a:lstStyle/>
          <a:p>
            <a:pPr marL="210185" marR="200025" algn="ctr">
              <a:lnSpc>
                <a:spcPct val="100000"/>
              </a:lnSpc>
              <a:spcBef>
                <a:spcPts val="100"/>
              </a:spcBef>
            </a:pPr>
            <a:r>
              <a:rPr lang="ru-RU" sz="1100" b="1" dirty="0">
                <a:solidFill>
                  <a:srgbClr val="FFFFFF"/>
                </a:solidFill>
                <a:latin typeface="Tahoma"/>
                <a:cs typeface="Tahoma"/>
              </a:rPr>
              <a:t>Адрес:</a:t>
            </a:r>
            <a:r>
              <a:rPr lang="ru-RU" sz="1100" b="1" spc="180" dirty="0">
                <a:solidFill>
                  <a:srgbClr val="FFFFFF"/>
                </a:solidFill>
                <a:latin typeface="Tahoma"/>
                <a:cs typeface="Tahoma"/>
              </a:rPr>
              <a:t> </a:t>
            </a:r>
            <a:r>
              <a:rPr lang="ru-RU" sz="1100" dirty="0">
                <a:solidFill>
                  <a:srgbClr val="FFFFFF"/>
                </a:solidFill>
                <a:latin typeface="Verdana"/>
                <a:cs typeface="Verdana"/>
              </a:rPr>
              <a:t>Краснодарский</a:t>
            </a:r>
            <a:r>
              <a:rPr lang="ru-RU" sz="1100" spc="55" dirty="0">
                <a:solidFill>
                  <a:srgbClr val="FFFFFF"/>
                </a:solidFill>
                <a:latin typeface="Verdana"/>
                <a:cs typeface="Verdana"/>
              </a:rPr>
              <a:t> </a:t>
            </a:r>
            <a:r>
              <a:rPr lang="ru-RU" sz="1100" spc="-20" dirty="0">
                <a:solidFill>
                  <a:srgbClr val="FFFFFF"/>
                </a:solidFill>
                <a:latin typeface="Verdana"/>
                <a:cs typeface="Verdana"/>
              </a:rPr>
              <a:t>край, </a:t>
            </a:r>
            <a:r>
              <a:rPr lang="ru-RU" sz="1100" spc="-65" dirty="0" err="1">
                <a:solidFill>
                  <a:srgbClr val="FFFFFF"/>
                </a:solidFill>
                <a:latin typeface="Verdana"/>
                <a:cs typeface="Verdana"/>
              </a:rPr>
              <a:t>Гулькевичский</a:t>
            </a:r>
            <a:r>
              <a:rPr lang="ru-RU" sz="1100" spc="-45" dirty="0">
                <a:solidFill>
                  <a:srgbClr val="FFFFFF"/>
                </a:solidFill>
                <a:latin typeface="Verdana"/>
                <a:cs typeface="Verdana"/>
              </a:rPr>
              <a:t> </a:t>
            </a:r>
            <a:r>
              <a:rPr lang="ru-RU" sz="1100" spc="-10" dirty="0">
                <a:solidFill>
                  <a:srgbClr val="FFFFFF"/>
                </a:solidFill>
                <a:latin typeface="Verdana"/>
                <a:cs typeface="Verdana"/>
              </a:rPr>
              <a:t>район,</a:t>
            </a:r>
            <a:endParaRPr lang="ru-RU" sz="1100" dirty="0">
              <a:latin typeface="Verdana"/>
              <a:cs typeface="Verdana"/>
            </a:endParaRPr>
          </a:p>
          <a:p>
            <a:pPr algn="ctr">
              <a:lnSpc>
                <a:spcPct val="100000"/>
              </a:lnSpc>
              <a:spcBef>
                <a:spcPts val="5"/>
              </a:spcBef>
            </a:pPr>
            <a:r>
              <a:rPr lang="ru-RU" sz="1100" spc="-70" dirty="0">
                <a:solidFill>
                  <a:srgbClr val="FFFFFF"/>
                </a:solidFill>
                <a:latin typeface="Verdana"/>
                <a:cs typeface="Verdana"/>
              </a:rPr>
              <a:t>п.</a:t>
            </a:r>
            <a:r>
              <a:rPr lang="ru-RU" sz="1100" spc="-65" dirty="0">
                <a:solidFill>
                  <a:srgbClr val="FFFFFF"/>
                </a:solidFill>
                <a:latin typeface="Verdana"/>
                <a:cs typeface="Verdana"/>
              </a:rPr>
              <a:t> </a:t>
            </a:r>
            <a:r>
              <a:rPr lang="ru-RU" sz="1100" dirty="0" err="1">
                <a:solidFill>
                  <a:srgbClr val="FFFFFF"/>
                </a:solidFill>
                <a:latin typeface="Verdana"/>
                <a:cs typeface="Verdana"/>
              </a:rPr>
              <a:t>Красносельский</a:t>
            </a:r>
            <a:r>
              <a:rPr lang="ru-RU" sz="1100" dirty="0">
                <a:solidFill>
                  <a:srgbClr val="FFFFFF"/>
                </a:solidFill>
                <a:latin typeface="Verdana"/>
                <a:cs typeface="Verdana"/>
              </a:rPr>
              <a:t>,</a:t>
            </a:r>
            <a:r>
              <a:rPr lang="ru-RU" sz="1100" spc="-114" dirty="0">
                <a:solidFill>
                  <a:srgbClr val="FFFFFF"/>
                </a:solidFill>
                <a:latin typeface="Verdana"/>
                <a:cs typeface="Verdana"/>
              </a:rPr>
              <a:t> </a:t>
            </a:r>
            <a:r>
              <a:rPr lang="ru-RU" sz="1100" spc="-80" dirty="0">
                <a:solidFill>
                  <a:srgbClr val="FFFFFF"/>
                </a:solidFill>
                <a:latin typeface="Verdana"/>
                <a:cs typeface="Verdana"/>
              </a:rPr>
              <a:t>ул.</a:t>
            </a:r>
            <a:r>
              <a:rPr lang="ru-RU" sz="1100" spc="-85" dirty="0">
                <a:solidFill>
                  <a:srgbClr val="FFFFFF"/>
                </a:solidFill>
                <a:latin typeface="Verdana"/>
                <a:cs typeface="Verdana"/>
              </a:rPr>
              <a:t> </a:t>
            </a:r>
            <a:r>
              <a:rPr lang="ru-RU" sz="1100" spc="-20" dirty="0">
                <a:solidFill>
                  <a:srgbClr val="FFFFFF"/>
                </a:solidFill>
                <a:latin typeface="Verdana"/>
                <a:cs typeface="Verdana"/>
              </a:rPr>
              <a:t>Красная,</a:t>
            </a:r>
            <a:r>
              <a:rPr lang="ru-RU" sz="1100" spc="-55" dirty="0">
                <a:solidFill>
                  <a:srgbClr val="FFFFFF"/>
                </a:solidFill>
                <a:latin typeface="Verdana"/>
                <a:cs typeface="Verdana"/>
              </a:rPr>
              <a:t> </a:t>
            </a:r>
            <a:r>
              <a:rPr lang="ru-RU" sz="1100" spc="-25" dirty="0">
                <a:solidFill>
                  <a:srgbClr val="FFFFFF"/>
                </a:solidFill>
                <a:latin typeface="Verdana"/>
                <a:cs typeface="Verdana"/>
              </a:rPr>
              <a:t>83</a:t>
            </a:r>
            <a:endParaRPr lang="ru-RU" sz="1100" dirty="0">
              <a:latin typeface="Verdana"/>
              <a:cs typeface="Verdana"/>
            </a:endParaRPr>
          </a:p>
          <a:p>
            <a:pPr marL="1905" algn="ctr">
              <a:lnSpc>
                <a:spcPct val="100000"/>
              </a:lnSpc>
            </a:pPr>
            <a:r>
              <a:rPr lang="ru-RU" sz="1100" b="1" spc="-40" dirty="0">
                <a:solidFill>
                  <a:srgbClr val="FFFFFF"/>
                </a:solidFill>
                <a:latin typeface="Tahoma"/>
                <a:cs typeface="Tahoma"/>
              </a:rPr>
              <a:t>Телефоны:</a:t>
            </a:r>
            <a:r>
              <a:rPr lang="ru-RU" sz="1100" b="1" spc="45" dirty="0">
                <a:solidFill>
                  <a:srgbClr val="FFFFFF"/>
                </a:solidFill>
                <a:latin typeface="Tahoma"/>
                <a:cs typeface="Tahoma"/>
              </a:rPr>
              <a:t> </a:t>
            </a:r>
            <a:r>
              <a:rPr lang="ru-RU" sz="1100" spc="-100" dirty="0">
                <a:solidFill>
                  <a:srgbClr val="FFFFFF"/>
                </a:solidFill>
                <a:latin typeface="Verdana"/>
                <a:cs typeface="Verdana"/>
              </a:rPr>
              <a:t>8</a:t>
            </a:r>
            <a:r>
              <a:rPr lang="ru-RU" sz="1100" spc="-65" dirty="0">
                <a:solidFill>
                  <a:srgbClr val="FFFFFF"/>
                </a:solidFill>
                <a:latin typeface="Verdana"/>
                <a:cs typeface="Verdana"/>
              </a:rPr>
              <a:t> </a:t>
            </a:r>
            <a:r>
              <a:rPr lang="ru-RU" sz="1100" spc="-95" dirty="0">
                <a:solidFill>
                  <a:srgbClr val="FFFFFF"/>
                </a:solidFill>
                <a:latin typeface="Verdana"/>
                <a:cs typeface="Verdana"/>
              </a:rPr>
              <a:t>(86160)</a:t>
            </a:r>
            <a:r>
              <a:rPr lang="ru-RU" sz="1100" spc="-130" dirty="0">
                <a:solidFill>
                  <a:srgbClr val="FFFFFF"/>
                </a:solidFill>
                <a:latin typeface="Verdana"/>
                <a:cs typeface="Verdana"/>
              </a:rPr>
              <a:t> </a:t>
            </a:r>
            <a:r>
              <a:rPr lang="ru-RU" sz="1100" spc="-114" dirty="0">
                <a:solidFill>
                  <a:srgbClr val="FFFFFF"/>
                </a:solidFill>
                <a:latin typeface="Verdana"/>
                <a:cs typeface="Verdana"/>
              </a:rPr>
              <a:t>3-</a:t>
            </a:r>
            <a:r>
              <a:rPr lang="ru-RU" sz="1100" spc="-110" dirty="0">
                <a:solidFill>
                  <a:srgbClr val="FFFFFF"/>
                </a:solidFill>
                <a:latin typeface="Verdana"/>
                <a:cs typeface="Verdana"/>
              </a:rPr>
              <a:t>07-</a:t>
            </a:r>
            <a:r>
              <a:rPr lang="ru-RU" sz="1100" spc="-25" dirty="0">
                <a:solidFill>
                  <a:srgbClr val="FFFFFF"/>
                </a:solidFill>
                <a:latin typeface="Verdana"/>
                <a:cs typeface="Verdana"/>
              </a:rPr>
              <a:t>97;</a:t>
            </a:r>
            <a:endParaRPr lang="ru-RU" sz="1100" dirty="0">
              <a:latin typeface="Verdana"/>
              <a:cs typeface="Verdana"/>
            </a:endParaRPr>
          </a:p>
          <a:p>
            <a:pPr algn="ctr">
              <a:lnSpc>
                <a:spcPct val="100000"/>
              </a:lnSpc>
            </a:pPr>
            <a:r>
              <a:rPr lang="ru-RU" sz="1100" spc="-100" dirty="0">
                <a:solidFill>
                  <a:srgbClr val="FFFFFF"/>
                </a:solidFill>
                <a:latin typeface="Verdana"/>
                <a:cs typeface="Verdana"/>
              </a:rPr>
              <a:t>8</a:t>
            </a:r>
            <a:r>
              <a:rPr lang="ru-RU" sz="1100" spc="-40" dirty="0">
                <a:solidFill>
                  <a:srgbClr val="FFFFFF"/>
                </a:solidFill>
                <a:latin typeface="Verdana"/>
                <a:cs typeface="Verdana"/>
              </a:rPr>
              <a:t> </a:t>
            </a:r>
            <a:r>
              <a:rPr lang="ru-RU" sz="1100" spc="-95" dirty="0">
                <a:solidFill>
                  <a:srgbClr val="FFFFFF"/>
                </a:solidFill>
                <a:latin typeface="Verdana"/>
                <a:cs typeface="Verdana"/>
              </a:rPr>
              <a:t>(86160)</a:t>
            </a:r>
            <a:r>
              <a:rPr lang="ru-RU" sz="1100" spc="-110" dirty="0">
                <a:solidFill>
                  <a:srgbClr val="FFFFFF"/>
                </a:solidFill>
                <a:latin typeface="Verdana"/>
                <a:cs typeface="Verdana"/>
              </a:rPr>
              <a:t> </a:t>
            </a:r>
            <a:r>
              <a:rPr lang="ru-RU" sz="1100" spc="-114" dirty="0">
                <a:solidFill>
                  <a:srgbClr val="FFFFFF"/>
                </a:solidFill>
                <a:latin typeface="Verdana"/>
                <a:cs typeface="Verdana"/>
              </a:rPr>
              <a:t>3-</a:t>
            </a:r>
            <a:r>
              <a:rPr lang="ru-RU" sz="1100" spc="-110" dirty="0">
                <a:solidFill>
                  <a:srgbClr val="FFFFFF"/>
                </a:solidFill>
                <a:latin typeface="Verdana"/>
                <a:cs typeface="Verdana"/>
              </a:rPr>
              <a:t>06-</a:t>
            </a:r>
            <a:r>
              <a:rPr lang="ru-RU" sz="1100" spc="-25" dirty="0">
                <a:solidFill>
                  <a:srgbClr val="FFFFFF"/>
                </a:solidFill>
                <a:latin typeface="Verdana"/>
                <a:cs typeface="Verdana"/>
              </a:rPr>
              <a:t>10.</a:t>
            </a:r>
            <a:endParaRPr lang="ru-RU" sz="1100" dirty="0">
              <a:latin typeface="Verdana"/>
              <a:cs typeface="Verdana"/>
            </a:endParaRPr>
          </a:p>
          <a:p>
            <a:pPr algn="ctr">
              <a:lnSpc>
                <a:spcPct val="100000"/>
              </a:lnSpc>
            </a:pPr>
            <a:r>
              <a:rPr lang="ru-RU" sz="1100" b="1" spc="-25" dirty="0">
                <a:solidFill>
                  <a:srgbClr val="FFFFFF"/>
                </a:solidFill>
                <a:latin typeface="Tahoma"/>
                <a:cs typeface="Tahoma"/>
              </a:rPr>
              <a:t>Факс:</a:t>
            </a:r>
            <a:r>
              <a:rPr lang="ru-RU" sz="1100" b="1" spc="15" dirty="0">
                <a:solidFill>
                  <a:srgbClr val="FFFFFF"/>
                </a:solidFill>
                <a:latin typeface="Tahoma"/>
                <a:cs typeface="Tahoma"/>
              </a:rPr>
              <a:t> </a:t>
            </a:r>
            <a:r>
              <a:rPr lang="ru-RU" sz="1100" spc="-95" dirty="0">
                <a:solidFill>
                  <a:srgbClr val="FFFFFF"/>
                </a:solidFill>
                <a:latin typeface="Verdana"/>
                <a:cs typeface="Verdana"/>
              </a:rPr>
              <a:t>8(86160)</a:t>
            </a:r>
            <a:r>
              <a:rPr lang="ru-RU" sz="1100" spc="-105" dirty="0">
                <a:solidFill>
                  <a:srgbClr val="FFFFFF"/>
                </a:solidFill>
                <a:latin typeface="Verdana"/>
                <a:cs typeface="Verdana"/>
              </a:rPr>
              <a:t> </a:t>
            </a:r>
            <a:r>
              <a:rPr lang="ru-RU" sz="1100" spc="-114" dirty="0">
                <a:solidFill>
                  <a:srgbClr val="FFFFFF"/>
                </a:solidFill>
                <a:latin typeface="Verdana"/>
                <a:cs typeface="Verdana"/>
              </a:rPr>
              <a:t>3-</a:t>
            </a:r>
            <a:r>
              <a:rPr lang="ru-RU" sz="1100" spc="-110" dirty="0">
                <a:solidFill>
                  <a:srgbClr val="FFFFFF"/>
                </a:solidFill>
                <a:latin typeface="Verdana"/>
                <a:cs typeface="Verdana"/>
              </a:rPr>
              <a:t>08-</a:t>
            </a:r>
            <a:r>
              <a:rPr lang="ru-RU" sz="1100" spc="-25" dirty="0">
                <a:solidFill>
                  <a:srgbClr val="FFFFFF"/>
                </a:solidFill>
                <a:latin typeface="Verdana"/>
                <a:cs typeface="Verdana"/>
              </a:rPr>
              <a:t>00.</a:t>
            </a:r>
            <a:endParaRPr lang="ru-RU" sz="1100" dirty="0">
              <a:latin typeface="Verdana"/>
              <a:cs typeface="Verdana"/>
            </a:endParaRPr>
          </a:p>
          <a:p>
            <a:pPr algn="ctr">
              <a:lnSpc>
                <a:spcPct val="100000"/>
              </a:lnSpc>
            </a:pPr>
            <a:r>
              <a:rPr lang="ru-RU" sz="1100" b="1" dirty="0">
                <a:solidFill>
                  <a:srgbClr val="FFFFFF"/>
                </a:solidFill>
                <a:latin typeface="Tahoma"/>
                <a:cs typeface="Tahoma"/>
              </a:rPr>
              <a:t>Сайт:</a:t>
            </a:r>
            <a:r>
              <a:rPr lang="ru-RU" sz="1100" b="1" spc="15" dirty="0">
                <a:solidFill>
                  <a:srgbClr val="FFFFFF"/>
                </a:solidFill>
                <a:latin typeface="Tahoma"/>
                <a:cs typeface="Tahoma"/>
              </a:rPr>
              <a:t> </a:t>
            </a:r>
            <a:r>
              <a:rPr lang="ru-RU" sz="1100" spc="-10" dirty="0">
                <a:solidFill>
                  <a:srgbClr val="FFFFFF"/>
                </a:solidFill>
                <a:latin typeface="Verdana"/>
                <a:cs typeface="Verdana"/>
                <a:hlinkClick r:id="rId8"/>
              </a:rPr>
              <a:t>http://www.beteltrans.ru/</a:t>
            </a:r>
            <a:endParaRPr lang="ru-RU" sz="1100" dirty="0">
              <a:latin typeface="Verdana"/>
              <a:cs typeface="Verdana"/>
            </a:endParaRPr>
          </a:p>
          <a:p>
            <a:pPr algn="ctr">
              <a:lnSpc>
                <a:spcPct val="100000"/>
              </a:lnSpc>
              <a:spcBef>
                <a:spcPts val="5"/>
              </a:spcBef>
            </a:pPr>
            <a:r>
              <a:rPr lang="ru-RU" sz="1100" b="1" dirty="0">
                <a:solidFill>
                  <a:srgbClr val="FFFFFF"/>
                </a:solidFill>
                <a:latin typeface="Tahoma"/>
                <a:cs typeface="Tahoma"/>
              </a:rPr>
              <a:t>e-</a:t>
            </a:r>
            <a:r>
              <a:rPr lang="ru-RU" sz="1100" b="1" spc="-35" dirty="0" err="1">
                <a:solidFill>
                  <a:srgbClr val="FFFFFF"/>
                </a:solidFill>
                <a:latin typeface="Tahoma"/>
                <a:cs typeface="Tahoma"/>
              </a:rPr>
              <a:t>mail</a:t>
            </a:r>
            <a:r>
              <a:rPr lang="ru-RU" sz="1100" b="1" spc="-35" dirty="0">
                <a:solidFill>
                  <a:srgbClr val="FFFFFF"/>
                </a:solidFill>
                <a:latin typeface="Tahoma"/>
                <a:cs typeface="Tahoma"/>
              </a:rPr>
              <a:t>:</a:t>
            </a:r>
            <a:r>
              <a:rPr lang="ru-RU" sz="1100" b="1" spc="-20" dirty="0">
                <a:solidFill>
                  <a:srgbClr val="FFFFFF"/>
                </a:solidFill>
                <a:latin typeface="Tahoma"/>
                <a:cs typeface="Tahoma"/>
              </a:rPr>
              <a:t> </a:t>
            </a:r>
            <a:r>
              <a:rPr lang="ru-RU" sz="1100" spc="-10" dirty="0">
                <a:solidFill>
                  <a:srgbClr val="FFFFFF"/>
                </a:solidFill>
                <a:latin typeface="Verdana"/>
                <a:cs typeface="Verdana"/>
                <a:hlinkClick r:id="rId9"/>
              </a:rPr>
              <a:t>kavkaz@beteltrans.ru</a:t>
            </a:r>
            <a:endParaRPr lang="ru-RU" sz="1100" dirty="0">
              <a:latin typeface="Verdana"/>
              <a:cs typeface="Verdana"/>
            </a:endParaRPr>
          </a:p>
          <a:p>
            <a:endParaRPr lang="ru-RU" dirty="0"/>
          </a:p>
        </p:txBody>
      </p:sp>
    </p:spTree>
    <p:extLst>
      <p:ext uri="{BB962C8B-B14F-4D97-AF65-F5344CB8AC3E}">
        <p14:creationId xmlns:p14="http://schemas.microsoft.com/office/powerpoint/2010/main" val="40276705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09078" y="307147"/>
            <a:ext cx="3950120" cy="584775"/>
          </a:xfrm>
          <a:prstGeom prst="rect">
            <a:avLst/>
          </a:prstGeom>
          <a:noFill/>
        </p:spPr>
        <p:txBody>
          <a:bodyPr wrap="none" rtlCol="0">
            <a:spAutoFit/>
          </a:bodyPr>
          <a:lstStyle/>
          <a:p>
            <a:r>
              <a:rPr lang="ru-RU" sz="3200" b="1" dirty="0" smtClean="0">
                <a:solidFill>
                  <a:schemeClr val="accent5">
                    <a:lumMod val="20000"/>
                    <a:lumOff val="80000"/>
                  </a:schemeClr>
                </a:solidFill>
                <a:latin typeface="Verdana" panose="020B0604030504040204" pitchFamily="34" charset="0"/>
                <a:ea typeface="Verdana" panose="020B0604030504040204" pitchFamily="34" charset="0"/>
              </a:rPr>
              <a:t>АО</a:t>
            </a:r>
            <a:r>
              <a:rPr lang="ru-RU" sz="3200" dirty="0" smtClean="0">
                <a:solidFill>
                  <a:schemeClr val="accent5">
                    <a:lumMod val="20000"/>
                    <a:lumOff val="80000"/>
                  </a:schemeClr>
                </a:solidFill>
                <a:latin typeface="Verdana" panose="020B0604030504040204" pitchFamily="34" charset="0"/>
                <a:ea typeface="Verdana" panose="020B0604030504040204" pitchFamily="34" charset="0"/>
              </a:rPr>
              <a:t> </a:t>
            </a:r>
            <a:r>
              <a:rPr lang="ru-RU" sz="3200" b="1" dirty="0" smtClean="0">
                <a:solidFill>
                  <a:schemeClr val="accent5">
                    <a:lumMod val="20000"/>
                    <a:lumOff val="80000"/>
                  </a:schemeClr>
                </a:solidFill>
                <a:latin typeface="Verdana" panose="020B0604030504040204" pitchFamily="34" charset="0"/>
                <a:ea typeface="Verdana" panose="020B0604030504040204" pitchFamily="34" charset="0"/>
              </a:rPr>
              <a:t>«СИЛИКАТ»</a:t>
            </a:r>
            <a:endParaRPr lang="ru-RU" sz="3200" b="1" dirty="0">
              <a:solidFill>
                <a:schemeClr val="accent5">
                  <a:lumMod val="20000"/>
                  <a:lumOff val="80000"/>
                </a:schemeClr>
              </a:solidFill>
              <a:latin typeface="Verdana" panose="020B0604030504040204" pitchFamily="34" charset="0"/>
              <a:ea typeface="Verdana" panose="020B0604030504040204" pitchFamily="34" charset="0"/>
            </a:endParaRPr>
          </a:p>
        </p:txBody>
      </p:sp>
      <p:sp>
        <p:nvSpPr>
          <p:cNvPr id="4" name="TextBox 3"/>
          <p:cNvSpPr txBox="1"/>
          <p:nvPr/>
        </p:nvSpPr>
        <p:spPr>
          <a:xfrm>
            <a:off x="350531" y="94890"/>
            <a:ext cx="3419211" cy="646330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lnSpc>
                <a:spcPct val="100000"/>
              </a:lnSpc>
            </a:pPr>
            <a:r>
              <a:rPr lang="ru-RU" dirty="0">
                <a:latin typeface="Verdana"/>
                <a:cs typeface="Verdana"/>
              </a:rPr>
              <a:t>АО</a:t>
            </a:r>
            <a:r>
              <a:rPr lang="ru-RU" spc="35" dirty="0">
                <a:latin typeface="Verdana"/>
                <a:cs typeface="Verdana"/>
              </a:rPr>
              <a:t> </a:t>
            </a:r>
            <a:r>
              <a:rPr lang="ru-RU" spc="-90" dirty="0">
                <a:latin typeface="Verdana"/>
                <a:cs typeface="Verdana"/>
              </a:rPr>
              <a:t>«Силикат»</a:t>
            </a:r>
            <a:r>
              <a:rPr lang="ru-RU" spc="-20" dirty="0">
                <a:latin typeface="Verdana"/>
                <a:cs typeface="Verdana"/>
              </a:rPr>
              <a:t> </a:t>
            </a:r>
            <a:r>
              <a:rPr lang="ru-RU" dirty="0">
                <a:latin typeface="Verdana"/>
                <a:cs typeface="Verdana"/>
              </a:rPr>
              <a:t>работает</a:t>
            </a:r>
            <a:r>
              <a:rPr lang="ru-RU" spc="15" dirty="0">
                <a:latin typeface="Verdana"/>
                <a:cs typeface="Verdana"/>
              </a:rPr>
              <a:t> </a:t>
            </a:r>
            <a:r>
              <a:rPr lang="ru-RU" dirty="0">
                <a:latin typeface="Verdana"/>
                <a:cs typeface="Verdana"/>
              </a:rPr>
              <a:t>на</a:t>
            </a:r>
            <a:r>
              <a:rPr lang="ru-RU" spc="-15" dirty="0">
                <a:latin typeface="Verdana"/>
                <a:cs typeface="Verdana"/>
              </a:rPr>
              <a:t> </a:t>
            </a:r>
            <a:r>
              <a:rPr lang="ru-RU" spc="-20" dirty="0" smtClean="0">
                <a:latin typeface="Verdana"/>
                <a:cs typeface="Verdana"/>
              </a:rPr>
              <a:t>рынке</a:t>
            </a:r>
            <a:r>
              <a:rPr lang="ru-RU" dirty="0" smtClean="0">
                <a:latin typeface="Verdana"/>
                <a:cs typeface="Verdana"/>
              </a:rPr>
              <a:t> </a:t>
            </a:r>
            <a:r>
              <a:rPr lang="ru-RU" spc="-30" dirty="0" smtClean="0">
                <a:latin typeface="Verdana"/>
                <a:cs typeface="Verdana"/>
              </a:rPr>
              <a:t>производства</a:t>
            </a:r>
            <a:r>
              <a:rPr lang="ru-RU" spc="-15" dirty="0" smtClean="0">
                <a:latin typeface="Verdana"/>
                <a:cs typeface="Verdana"/>
              </a:rPr>
              <a:t> </a:t>
            </a:r>
            <a:r>
              <a:rPr lang="ru-RU" spc="-30" dirty="0">
                <a:latin typeface="Verdana"/>
                <a:cs typeface="Verdana"/>
              </a:rPr>
              <a:t>силикатного</a:t>
            </a:r>
            <a:r>
              <a:rPr lang="ru-RU" spc="-40" dirty="0">
                <a:latin typeface="Verdana"/>
                <a:cs typeface="Verdana"/>
              </a:rPr>
              <a:t> </a:t>
            </a:r>
            <a:r>
              <a:rPr lang="ru-RU" spc="-45" dirty="0">
                <a:latin typeface="Verdana"/>
                <a:cs typeface="Verdana"/>
              </a:rPr>
              <a:t>кирпича</a:t>
            </a:r>
            <a:r>
              <a:rPr lang="ru-RU" spc="-65" dirty="0">
                <a:latin typeface="Verdana"/>
                <a:cs typeface="Verdana"/>
              </a:rPr>
              <a:t> </a:t>
            </a:r>
            <a:r>
              <a:rPr lang="ru-RU" spc="80" dirty="0">
                <a:latin typeface="Verdana"/>
                <a:cs typeface="Verdana"/>
              </a:rPr>
              <a:t>с </a:t>
            </a:r>
            <a:r>
              <a:rPr lang="ru-RU" spc="-105" dirty="0">
                <a:latin typeface="Verdana"/>
                <a:cs typeface="Verdana"/>
              </a:rPr>
              <a:t>1962</a:t>
            </a:r>
            <a:r>
              <a:rPr lang="ru-RU" spc="-114" dirty="0">
                <a:latin typeface="Verdana"/>
                <a:cs typeface="Verdana"/>
              </a:rPr>
              <a:t> </a:t>
            </a:r>
            <a:r>
              <a:rPr lang="ru-RU" spc="-25" dirty="0">
                <a:latin typeface="Verdana"/>
                <a:cs typeface="Verdana"/>
              </a:rPr>
              <a:t>года.</a:t>
            </a:r>
            <a:r>
              <a:rPr lang="ru-RU" spc="-40" dirty="0">
                <a:latin typeface="Verdana"/>
                <a:cs typeface="Verdana"/>
              </a:rPr>
              <a:t> </a:t>
            </a:r>
            <a:r>
              <a:rPr lang="ru-RU" dirty="0">
                <a:latin typeface="Verdana"/>
                <a:cs typeface="Verdana"/>
              </a:rPr>
              <a:t>На</a:t>
            </a:r>
            <a:r>
              <a:rPr lang="ru-RU" spc="-45" dirty="0">
                <a:latin typeface="Verdana"/>
                <a:cs typeface="Verdana"/>
              </a:rPr>
              <a:t> данный</a:t>
            </a:r>
            <a:r>
              <a:rPr lang="ru-RU" spc="-95" dirty="0">
                <a:latin typeface="Verdana"/>
                <a:cs typeface="Verdana"/>
              </a:rPr>
              <a:t> </a:t>
            </a:r>
            <a:r>
              <a:rPr lang="ru-RU" spc="50" dirty="0">
                <a:latin typeface="Verdana"/>
                <a:cs typeface="Verdana"/>
              </a:rPr>
              <a:t>момент</a:t>
            </a:r>
            <a:endParaRPr lang="ru-RU" dirty="0">
              <a:latin typeface="Verdana"/>
              <a:cs typeface="Verdana"/>
            </a:endParaRPr>
          </a:p>
          <a:p>
            <a:pPr algn="ctr">
              <a:lnSpc>
                <a:spcPct val="100000"/>
              </a:lnSpc>
            </a:pPr>
            <a:r>
              <a:rPr lang="ru-RU" spc="-40" dirty="0" smtClean="0">
                <a:latin typeface="Verdana"/>
                <a:cs typeface="Verdana"/>
              </a:rPr>
              <a:t>представляет</a:t>
            </a:r>
            <a:r>
              <a:rPr lang="ru-RU" spc="-65" dirty="0" smtClean="0">
                <a:latin typeface="Verdana"/>
                <a:cs typeface="Verdana"/>
              </a:rPr>
              <a:t> </a:t>
            </a:r>
            <a:r>
              <a:rPr lang="ru-RU" spc="55" dirty="0" smtClean="0">
                <a:latin typeface="Verdana"/>
                <a:cs typeface="Verdana"/>
              </a:rPr>
              <a:t>собой</a:t>
            </a:r>
            <a:r>
              <a:rPr lang="ru-RU" spc="-55" dirty="0" smtClean="0">
                <a:latin typeface="Verdana"/>
                <a:cs typeface="Verdana"/>
              </a:rPr>
              <a:t> </a:t>
            </a:r>
            <a:r>
              <a:rPr lang="ru-RU" spc="-10" dirty="0">
                <a:latin typeface="Verdana"/>
                <a:cs typeface="Verdana"/>
              </a:rPr>
              <a:t>крупнейшую</a:t>
            </a:r>
            <a:endParaRPr lang="ru-RU" dirty="0">
              <a:latin typeface="Verdana"/>
              <a:cs typeface="Verdana"/>
            </a:endParaRPr>
          </a:p>
          <a:p>
            <a:pPr marL="203200" marR="197485" algn="ctr">
              <a:lnSpc>
                <a:spcPct val="100000"/>
              </a:lnSpc>
            </a:pPr>
            <a:r>
              <a:rPr lang="ru-RU" dirty="0">
                <a:latin typeface="Verdana"/>
                <a:cs typeface="Verdana"/>
              </a:rPr>
              <a:t>компанию</a:t>
            </a:r>
            <a:r>
              <a:rPr lang="ru-RU" spc="-60" dirty="0">
                <a:latin typeface="Verdana"/>
                <a:cs typeface="Verdana"/>
              </a:rPr>
              <a:t> </a:t>
            </a:r>
            <a:r>
              <a:rPr lang="ru-RU" dirty="0">
                <a:latin typeface="Verdana"/>
                <a:cs typeface="Verdana"/>
              </a:rPr>
              <a:t>по</a:t>
            </a:r>
            <a:r>
              <a:rPr lang="ru-RU" spc="-50" dirty="0">
                <a:latin typeface="Verdana"/>
                <a:cs typeface="Verdana"/>
              </a:rPr>
              <a:t> </a:t>
            </a:r>
            <a:r>
              <a:rPr lang="ru-RU" spc="-45" dirty="0">
                <a:latin typeface="Verdana"/>
                <a:cs typeface="Verdana"/>
              </a:rPr>
              <a:t>производству</a:t>
            </a:r>
            <a:r>
              <a:rPr lang="ru-RU" spc="5" dirty="0">
                <a:latin typeface="Verdana"/>
                <a:cs typeface="Verdana"/>
              </a:rPr>
              <a:t> </a:t>
            </a:r>
            <a:r>
              <a:rPr lang="ru-RU" spc="-45" dirty="0">
                <a:latin typeface="Verdana"/>
                <a:cs typeface="Verdana"/>
              </a:rPr>
              <a:t>кирпича</a:t>
            </a:r>
            <a:r>
              <a:rPr lang="ru-RU" spc="-65" dirty="0">
                <a:latin typeface="Verdana"/>
                <a:cs typeface="Verdana"/>
              </a:rPr>
              <a:t> </a:t>
            </a:r>
            <a:r>
              <a:rPr lang="ru-RU" spc="-50" dirty="0">
                <a:latin typeface="Verdana"/>
                <a:cs typeface="Verdana"/>
              </a:rPr>
              <a:t>в </a:t>
            </a:r>
            <a:r>
              <a:rPr lang="ru-RU" dirty="0">
                <a:latin typeface="Verdana"/>
                <a:cs typeface="Verdana"/>
              </a:rPr>
              <a:t>Краснодарском</a:t>
            </a:r>
            <a:r>
              <a:rPr lang="ru-RU" spc="175" dirty="0">
                <a:latin typeface="Verdana"/>
                <a:cs typeface="Verdana"/>
              </a:rPr>
              <a:t> </a:t>
            </a:r>
            <a:r>
              <a:rPr lang="ru-RU" dirty="0">
                <a:latin typeface="Verdana"/>
                <a:cs typeface="Verdana"/>
              </a:rPr>
              <a:t>крае.</a:t>
            </a:r>
            <a:r>
              <a:rPr lang="ru-RU" spc="190" dirty="0">
                <a:latin typeface="Verdana"/>
                <a:cs typeface="Verdana"/>
              </a:rPr>
              <a:t> </a:t>
            </a:r>
            <a:r>
              <a:rPr lang="ru-RU" spc="-10" dirty="0">
                <a:latin typeface="Verdana"/>
                <a:cs typeface="Verdana"/>
              </a:rPr>
              <a:t>Имеется </a:t>
            </a:r>
            <a:r>
              <a:rPr lang="ru-RU" spc="-30" dirty="0">
                <a:latin typeface="Verdana"/>
                <a:cs typeface="Verdana"/>
              </a:rPr>
              <a:t>высококвалифицированный</a:t>
            </a:r>
            <a:r>
              <a:rPr lang="ru-RU" spc="70" dirty="0">
                <a:latin typeface="Verdana"/>
                <a:cs typeface="Verdana"/>
              </a:rPr>
              <a:t> </a:t>
            </a:r>
            <a:r>
              <a:rPr lang="ru-RU" spc="-20" dirty="0">
                <a:latin typeface="Verdana"/>
                <a:cs typeface="Verdana"/>
              </a:rPr>
              <a:t>штат </a:t>
            </a:r>
            <a:r>
              <a:rPr lang="ru-RU" spc="-40" dirty="0">
                <a:latin typeface="Verdana"/>
                <a:cs typeface="Verdana"/>
              </a:rPr>
              <a:t>сотрудников,</a:t>
            </a:r>
            <a:r>
              <a:rPr lang="ru-RU" spc="-75" dirty="0">
                <a:latin typeface="Verdana"/>
                <a:cs typeface="Verdana"/>
              </a:rPr>
              <a:t> </a:t>
            </a:r>
            <a:r>
              <a:rPr lang="ru-RU" spc="90" dirty="0">
                <a:latin typeface="Verdana"/>
                <a:cs typeface="Verdana"/>
              </a:rPr>
              <a:t>а</a:t>
            </a:r>
            <a:r>
              <a:rPr lang="ru-RU" spc="-85" dirty="0">
                <a:latin typeface="Verdana"/>
                <a:cs typeface="Verdana"/>
              </a:rPr>
              <a:t> </a:t>
            </a:r>
            <a:r>
              <a:rPr lang="ru-RU" spc="-30" dirty="0">
                <a:latin typeface="Verdana"/>
                <a:cs typeface="Verdana"/>
              </a:rPr>
              <a:t>также</a:t>
            </a:r>
            <a:r>
              <a:rPr lang="ru-RU" spc="-45" dirty="0">
                <a:latin typeface="Verdana"/>
                <a:cs typeface="Verdana"/>
              </a:rPr>
              <a:t> </a:t>
            </a:r>
            <a:r>
              <a:rPr lang="ru-RU" spc="-10" dirty="0">
                <a:latin typeface="Verdana"/>
                <a:cs typeface="Verdana"/>
              </a:rPr>
              <a:t>собственный </a:t>
            </a:r>
            <a:r>
              <a:rPr lang="ru-RU" dirty="0">
                <a:latin typeface="Verdana"/>
                <a:cs typeface="Verdana"/>
              </a:rPr>
              <a:t>склад</a:t>
            </a:r>
            <a:r>
              <a:rPr lang="ru-RU" spc="10" dirty="0">
                <a:latin typeface="Verdana"/>
                <a:cs typeface="Verdana"/>
              </a:rPr>
              <a:t> </a:t>
            </a:r>
            <a:r>
              <a:rPr lang="ru-RU" spc="-160" dirty="0">
                <a:latin typeface="Verdana"/>
                <a:cs typeface="Verdana"/>
              </a:rPr>
              <a:t>в</a:t>
            </a:r>
            <a:r>
              <a:rPr lang="ru-RU" spc="-20" dirty="0">
                <a:latin typeface="Verdana"/>
                <a:cs typeface="Verdana"/>
              </a:rPr>
              <a:t> </a:t>
            </a:r>
            <a:r>
              <a:rPr lang="ru-RU" dirty="0">
                <a:latin typeface="Verdana"/>
                <a:cs typeface="Verdana"/>
              </a:rPr>
              <a:t>Краснодаре</a:t>
            </a:r>
            <a:r>
              <a:rPr lang="ru-RU" spc="15" dirty="0">
                <a:latin typeface="Verdana"/>
                <a:cs typeface="Verdana"/>
              </a:rPr>
              <a:t> </a:t>
            </a:r>
            <a:r>
              <a:rPr lang="ru-RU" spc="150" dirty="0">
                <a:latin typeface="Verdana"/>
                <a:cs typeface="Verdana"/>
              </a:rPr>
              <a:t>c</a:t>
            </a:r>
            <a:r>
              <a:rPr lang="ru-RU" spc="-20" dirty="0">
                <a:latin typeface="Verdana"/>
                <a:cs typeface="Verdana"/>
              </a:rPr>
              <a:t> </a:t>
            </a:r>
            <a:r>
              <a:rPr lang="ru-RU" spc="-10" dirty="0">
                <a:latin typeface="Verdana"/>
                <a:cs typeface="Verdana"/>
              </a:rPr>
              <a:t>наличием</a:t>
            </a:r>
            <a:endParaRPr lang="ru-RU" dirty="0">
              <a:latin typeface="Verdana"/>
              <a:cs typeface="Verdana"/>
            </a:endParaRPr>
          </a:p>
          <a:p>
            <a:pPr marL="117475" marR="114300" algn="ctr">
              <a:lnSpc>
                <a:spcPct val="100000"/>
              </a:lnSpc>
              <a:spcBef>
                <a:spcPts val="5"/>
              </a:spcBef>
            </a:pPr>
            <a:r>
              <a:rPr lang="ru-RU" dirty="0">
                <a:latin typeface="Verdana"/>
                <a:cs typeface="Verdana"/>
              </a:rPr>
              <a:t>необходимого</a:t>
            </a:r>
            <a:r>
              <a:rPr lang="ru-RU" spc="70" dirty="0">
                <a:latin typeface="Verdana"/>
                <a:cs typeface="Verdana"/>
              </a:rPr>
              <a:t> </a:t>
            </a:r>
            <a:r>
              <a:rPr lang="ru-RU" dirty="0">
                <a:latin typeface="Verdana"/>
                <a:cs typeface="Verdana"/>
              </a:rPr>
              <a:t>запаса</a:t>
            </a:r>
            <a:r>
              <a:rPr lang="ru-RU" spc="140" dirty="0">
                <a:latin typeface="Verdana"/>
                <a:cs typeface="Verdana"/>
              </a:rPr>
              <a:t> </a:t>
            </a:r>
            <a:r>
              <a:rPr lang="ru-RU" spc="-10" dirty="0">
                <a:latin typeface="Verdana"/>
                <a:cs typeface="Verdana"/>
              </a:rPr>
              <a:t>строительного </a:t>
            </a:r>
            <a:r>
              <a:rPr lang="ru-RU" dirty="0">
                <a:latin typeface="Verdana"/>
                <a:cs typeface="Verdana"/>
              </a:rPr>
              <a:t>материала.</a:t>
            </a:r>
            <a:r>
              <a:rPr lang="ru-RU" spc="65" dirty="0">
                <a:latin typeface="Verdana"/>
                <a:cs typeface="Verdana"/>
              </a:rPr>
              <a:t> </a:t>
            </a:r>
            <a:r>
              <a:rPr lang="ru-RU" spc="-35" dirty="0">
                <a:latin typeface="Verdana"/>
                <a:cs typeface="Verdana"/>
              </a:rPr>
              <a:t>Предприятие</a:t>
            </a:r>
            <a:r>
              <a:rPr lang="ru-RU" spc="45" dirty="0">
                <a:latin typeface="Verdana"/>
                <a:cs typeface="Verdana"/>
              </a:rPr>
              <a:t> </a:t>
            </a:r>
            <a:r>
              <a:rPr lang="ru-RU" spc="-10" dirty="0">
                <a:latin typeface="Verdana"/>
                <a:cs typeface="Verdana"/>
              </a:rPr>
              <a:t>является </a:t>
            </a:r>
            <a:r>
              <a:rPr lang="ru-RU" dirty="0">
                <a:latin typeface="Verdana"/>
                <a:cs typeface="Verdana"/>
              </a:rPr>
              <a:t>обладателем</a:t>
            </a:r>
            <a:r>
              <a:rPr lang="ru-RU" spc="-15" dirty="0">
                <a:latin typeface="Verdana"/>
                <a:cs typeface="Verdana"/>
              </a:rPr>
              <a:t> </a:t>
            </a:r>
            <a:r>
              <a:rPr lang="ru-RU" spc="-20" dirty="0">
                <a:latin typeface="Verdana"/>
                <a:cs typeface="Verdana"/>
              </a:rPr>
              <a:t>знака</a:t>
            </a:r>
            <a:r>
              <a:rPr lang="ru-RU" spc="40" dirty="0">
                <a:latin typeface="Verdana"/>
                <a:cs typeface="Verdana"/>
              </a:rPr>
              <a:t> </a:t>
            </a:r>
            <a:r>
              <a:rPr lang="ru-RU" spc="-35" dirty="0">
                <a:latin typeface="Verdana"/>
                <a:cs typeface="Verdana"/>
              </a:rPr>
              <a:t>качества</a:t>
            </a:r>
            <a:r>
              <a:rPr lang="ru-RU" spc="40" dirty="0">
                <a:latin typeface="Verdana"/>
                <a:cs typeface="Verdana"/>
              </a:rPr>
              <a:t> </a:t>
            </a:r>
            <a:r>
              <a:rPr lang="ru-RU" spc="-10" dirty="0">
                <a:latin typeface="Verdana"/>
                <a:cs typeface="Verdana"/>
              </a:rPr>
              <a:t>«Сделано </a:t>
            </a:r>
            <a:r>
              <a:rPr lang="ru-RU" dirty="0">
                <a:latin typeface="Verdana"/>
                <a:cs typeface="Verdana"/>
              </a:rPr>
              <a:t>на</a:t>
            </a:r>
            <a:r>
              <a:rPr lang="ru-RU" spc="-55" dirty="0">
                <a:latin typeface="Verdana"/>
                <a:cs typeface="Verdana"/>
              </a:rPr>
              <a:t> </a:t>
            </a:r>
            <a:r>
              <a:rPr lang="ru-RU" spc="-10" dirty="0">
                <a:latin typeface="Verdana"/>
                <a:cs typeface="Verdana"/>
              </a:rPr>
              <a:t>Кубани».</a:t>
            </a:r>
            <a:endParaRPr lang="ru-RU" dirty="0">
              <a:latin typeface="Verdana"/>
              <a:cs typeface="Verdana"/>
            </a:endParaRPr>
          </a:p>
          <a:p>
            <a:endParaRPr lang="ru-RU" dirty="0"/>
          </a:p>
        </p:txBody>
      </p:sp>
      <p:sp>
        <p:nvSpPr>
          <p:cNvPr id="5" name="TextBox 4"/>
          <p:cNvSpPr txBox="1"/>
          <p:nvPr/>
        </p:nvSpPr>
        <p:spPr>
          <a:xfrm>
            <a:off x="4385093" y="4178835"/>
            <a:ext cx="7568243" cy="230832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lnSpc>
                <a:spcPct val="100000"/>
              </a:lnSpc>
            </a:pPr>
            <a:r>
              <a:rPr lang="ru-RU" dirty="0">
                <a:solidFill>
                  <a:schemeClr val="bg1"/>
                </a:solidFill>
                <a:latin typeface="Verdana"/>
                <a:cs typeface="Verdana"/>
              </a:rPr>
              <a:t>Наименование</a:t>
            </a:r>
            <a:r>
              <a:rPr lang="ru-RU" spc="75" dirty="0">
                <a:solidFill>
                  <a:schemeClr val="bg1"/>
                </a:solidFill>
                <a:latin typeface="Verdana"/>
                <a:cs typeface="Verdana"/>
              </a:rPr>
              <a:t> </a:t>
            </a:r>
            <a:r>
              <a:rPr lang="ru-RU" spc="-10" dirty="0">
                <a:solidFill>
                  <a:schemeClr val="bg1"/>
                </a:solidFill>
                <a:latin typeface="Verdana"/>
                <a:cs typeface="Verdana"/>
              </a:rPr>
              <a:t>выпускаемой</a:t>
            </a:r>
            <a:endParaRPr lang="ru-RU" dirty="0">
              <a:solidFill>
                <a:schemeClr val="bg1"/>
              </a:solidFill>
              <a:latin typeface="Verdana"/>
              <a:cs typeface="Verdana"/>
            </a:endParaRPr>
          </a:p>
          <a:p>
            <a:pPr marL="1905" algn="ctr">
              <a:lnSpc>
                <a:spcPct val="100000"/>
              </a:lnSpc>
              <a:spcBef>
                <a:spcPts val="5"/>
              </a:spcBef>
            </a:pPr>
            <a:r>
              <a:rPr lang="ru-RU" spc="-10" dirty="0">
                <a:solidFill>
                  <a:schemeClr val="bg1"/>
                </a:solidFill>
                <a:latin typeface="Verdana"/>
                <a:cs typeface="Verdana"/>
              </a:rPr>
              <a:t>продукции:</a:t>
            </a:r>
            <a:endParaRPr lang="ru-RU" dirty="0">
              <a:solidFill>
                <a:schemeClr val="bg1"/>
              </a:solidFill>
              <a:latin typeface="Verdana"/>
              <a:cs typeface="Verdana"/>
            </a:endParaRPr>
          </a:p>
          <a:p>
            <a:pPr marL="254000" marR="238125" indent="-6985" algn="ctr">
              <a:lnSpc>
                <a:spcPct val="100000"/>
              </a:lnSpc>
            </a:pPr>
            <a:r>
              <a:rPr lang="ru-RU" spc="-50" dirty="0">
                <a:solidFill>
                  <a:schemeClr val="bg1"/>
                </a:solidFill>
                <a:latin typeface="Verdana"/>
                <a:cs typeface="Verdana"/>
              </a:rPr>
              <a:t>силикатный</a:t>
            </a:r>
            <a:r>
              <a:rPr lang="ru-RU" spc="-60" dirty="0">
                <a:solidFill>
                  <a:schemeClr val="bg1"/>
                </a:solidFill>
                <a:latin typeface="Verdana"/>
                <a:cs typeface="Verdana"/>
              </a:rPr>
              <a:t> </a:t>
            </a:r>
            <a:r>
              <a:rPr lang="ru-RU" spc="-65" dirty="0">
                <a:solidFill>
                  <a:schemeClr val="bg1"/>
                </a:solidFill>
                <a:latin typeface="Verdana"/>
                <a:cs typeface="Verdana"/>
              </a:rPr>
              <a:t>кирпич</a:t>
            </a:r>
            <a:r>
              <a:rPr lang="ru-RU" spc="-55" dirty="0">
                <a:solidFill>
                  <a:schemeClr val="bg1"/>
                </a:solidFill>
                <a:latin typeface="Verdana"/>
                <a:cs typeface="Verdana"/>
              </a:rPr>
              <a:t> </a:t>
            </a:r>
            <a:r>
              <a:rPr lang="ru-RU" spc="-10" dirty="0">
                <a:solidFill>
                  <a:schemeClr val="bg1"/>
                </a:solidFill>
                <a:latin typeface="Verdana"/>
                <a:cs typeface="Verdana"/>
              </a:rPr>
              <a:t>«СИЛИТ»; </a:t>
            </a:r>
            <a:r>
              <a:rPr lang="ru-RU" spc="10" dirty="0">
                <a:solidFill>
                  <a:schemeClr val="bg1"/>
                </a:solidFill>
                <a:latin typeface="Verdana"/>
                <a:cs typeface="Verdana"/>
              </a:rPr>
              <a:t>крупноформатные</a:t>
            </a:r>
            <a:r>
              <a:rPr lang="ru-RU" spc="-10" dirty="0">
                <a:solidFill>
                  <a:schemeClr val="bg1"/>
                </a:solidFill>
                <a:latin typeface="Verdana"/>
                <a:cs typeface="Verdana"/>
              </a:rPr>
              <a:t> </a:t>
            </a:r>
            <a:r>
              <a:rPr lang="ru-RU" spc="-25" dirty="0">
                <a:solidFill>
                  <a:schemeClr val="bg1"/>
                </a:solidFill>
                <a:latin typeface="Verdana"/>
                <a:cs typeface="Verdana"/>
              </a:rPr>
              <a:t>силикатные </a:t>
            </a:r>
            <a:r>
              <a:rPr lang="ru-RU" spc="-10" dirty="0">
                <a:solidFill>
                  <a:schemeClr val="bg1"/>
                </a:solidFill>
                <a:latin typeface="Verdana"/>
                <a:cs typeface="Verdana"/>
              </a:rPr>
              <a:t>изделия;</a:t>
            </a:r>
            <a:endParaRPr lang="ru-RU" dirty="0">
              <a:solidFill>
                <a:schemeClr val="bg1"/>
              </a:solidFill>
              <a:latin typeface="Verdana"/>
              <a:cs typeface="Verdana"/>
            </a:endParaRPr>
          </a:p>
          <a:p>
            <a:pPr marL="260350" marR="244475" algn="ctr">
              <a:lnSpc>
                <a:spcPct val="100000"/>
              </a:lnSpc>
            </a:pPr>
            <a:r>
              <a:rPr lang="ru-RU" spc="-50" dirty="0">
                <a:solidFill>
                  <a:schemeClr val="bg1"/>
                </a:solidFill>
                <a:latin typeface="Verdana"/>
                <a:cs typeface="Verdana"/>
              </a:rPr>
              <a:t>клей </a:t>
            </a:r>
            <a:r>
              <a:rPr lang="ru-RU" spc="-20" dirty="0">
                <a:solidFill>
                  <a:schemeClr val="bg1"/>
                </a:solidFill>
                <a:latin typeface="Verdana"/>
                <a:cs typeface="Verdana"/>
              </a:rPr>
              <a:t>монтажный</a:t>
            </a:r>
            <a:r>
              <a:rPr lang="ru-RU" spc="-50" dirty="0">
                <a:solidFill>
                  <a:schemeClr val="bg1"/>
                </a:solidFill>
                <a:latin typeface="Verdana"/>
                <a:cs typeface="Verdana"/>
              </a:rPr>
              <a:t> </a:t>
            </a:r>
            <a:r>
              <a:rPr lang="ru-RU" spc="-45" dirty="0">
                <a:solidFill>
                  <a:schemeClr val="bg1"/>
                </a:solidFill>
                <a:latin typeface="Verdana"/>
                <a:cs typeface="Verdana"/>
              </a:rPr>
              <a:t>строительный; </a:t>
            </a:r>
            <a:r>
              <a:rPr lang="ru-RU" spc="-60" dirty="0">
                <a:solidFill>
                  <a:schemeClr val="bg1"/>
                </a:solidFill>
                <a:latin typeface="Verdana"/>
                <a:cs typeface="Verdana"/>
              </a:rPr>
              <a:t>известь</a:t>
            </a:r>
            <a:r>
              <a:rPr lang="ru-RU" spc="-65" dirty="0">
                <a:solidFill>
                  <a:schemeClr val="bg1"/>
                </a:solidFill>
                <a:latin typeface="Verdana"/>
                <a:cs typeface="Verdana"/>
              </a:rPr>
              <a:t> </a:t>
            </a:r>
            <a:r>
              <a:rPr lang="ru-RU" spc="-10" dirty="0">
                <a:solidFill>
                  <a:schemeClr val="bg1"/>
                </a:solidFill>
                <a:latin typeface="Verdana"/>
                <a:cs typeface="Verdana"/>
              </a:rPr>
              <a:t>молотая;</a:t>
            </a:r>
            <a:endParaRPr lang="ru-RU" dirty="0">
              <a:solidFill>
                <a:schemeClr val="bg1"/>
              </a:solidFill>
              <a:latin typeface="Verdana"/>
              <a:cs typeface="Verdana"/>
            </a:endParaRPr>
          </a:p>
          <a:p>
            <a:pPr marL="132080" marR="120650" indent="-5715" algn="ctr">
              <a:lnSpc>
                <a:spcPct val="100000"/>
              </a:lnSpc>
            </a:pPr>
            <a:r>
              <a:rPr lang="ru-RU" spc="-35" dirty="0">
                <a:solidFill>
                  <a:schemeClr val="bg1"/>
                </a:solidFill>
                <a:latin typeface="Verdana"/>
                <a:cs typeface="Verdana"/>
              </a:rPr>
              <a:t>инертные</a:t>
            </a:r>
            <a:r>
              <a:rPr lang="ru-RU" spc="-80" dirty="0">
                <a:solidFill>
                  <a:schemeClr val="bg1"/>
                </a:solidFill>
                <a:latin typeface="Verdana"/>
                <a:cs typeface="Verdana"/>
              </a:rPr>
              <a:t> </a:t>
            </a:r>
            <a:r>
              <a:rPr lang="ru-RU" dirty="0">
                <a:solidFill>
                  <a:schemeClr val="bg1"/>
                </a:solidFill>
                <a:latin typeface="Verdana"/>
                <a:cs typeface="Verdana"/>
              </a:rPr>
              <a:t>материалы</a:t>
            </a:r>
            <a:r>
              <a:rPr lang="ru-RU" spc="-20" dirty="0">
                <a:solidFill>
                  <a:schemeClr val="bg1"/>
                </a:solidFill>
                <a:latin typeface="Verdana"/>
                <a:cs typeface="Verdana"/>
              </a:rPr>
              <a:t> </a:t>
            </a:r>
            <a:r>
              <a:rPr lang="ru-RU" spc="-10" dirty="0">
                <a:solidFill>
                  <a:schemeClr val="bg1"/>
                </a:solidFill>
                <a:latin typeface="Verdana"/>
                <a:cs typeface="Verdana"/>
              </a:rPr>
              <a:t>(гравий </a:t>
            </a:r>
            <a:r>
              <a:rPr lang="ru-RU" dirty="0">
                <a:solidFill>
                  <a:schemeClr val="bg1"/>
                </a:solidFill>
                <a:latin typeface="Verdana"/>
                <a:cs typeface="Verdana"/>
              </a:rPr>
              <a:t>фракции</a:t>
            </a:r>
            <a:r>
              <a:rPr lang="ru-RU" spc="30" dirty="0">
                <a:solidFill>
                  <a:schemeClr val="bg1"/>
                </a:solidFill>
                <a:latin typeface="Verdana"/>
                <a:cs typeface="Verdana"/>
              </a:rPr>
              <a:t> </a:t>
            </a:r>
            <a:r>
              <a:rPr lang="ru-RU" spc="-120" dirty="0">
                <a:solidFill>
                  <a:schemeClr val="bg1"/>
                </a:solidFill>
                <a:latin typeface="Verdana"/>
                <a:cs typeface="Verdana"/>
              </a:rPr>
              <a:t>10-</a:t>
            </a:r>
            <a:r>
              <a:rPr lang="ru-RU" spc="-105" dirty="0">
                <a:solidFill>
                  <a:schemeClr val="bg1"/>
                </a:solidFill>
                <a:latin typeface="Verdana"/>
                <a:cs typeface="Verdana"/>
              </a:rPr>
              <a:t>50</a:t>
            </a:r>
            <a:r>
              <a:rPr lang="ru-RU" spc="-10" dirty="0">
                <a:solidFill>
                  <a:schemeClr val="bg1"/>
                </a:solidFill>
                <a:latin typeface="Verdana"/>
                <a:cs typeface="Verdana"/>
              </a:rPr>
              <a:t> </a:t>
            </a:r>
            <a:r>
              <a:rPr lang="ru-RU" dirty="0">
                <a:solidFill>
                  <a:schemeClr val="bg1"/>
                </a:solidFill>
                <a:latin typeface="Verdana"/>
                <a:cs typeface="Verdana"/>
              </a:rPr>
              <a:t>мм.,</a:t>
            </a:r>
            <a:r>
              <a:rPr lang="ru-RU" spc="80" dirty="0">
                <a:solidFill>
                  <a:schemeClr val="bg1"/>
                </a:solidFill>
                <a:latin typeface="Verdana"/>
                <a:cs typeface="Verdana"/>
              </a:rPr>
              <a:t> </a:t>
            </a:r>
            <a:r>
              <a:rPr lang="ru-RU" spc="-25" dirty="0">
                <a:solidFill>
                  <a:schemeClr val="bg1"/>
                </a:solidFill>
                <a:latin typeface="Verdana"/>
                <a:cs typeface="Verdana"/>
              </a:rPr>
              <a:t>ПГС</a:t>
            </a:r>
            <a:r>
              <a:rPr lang="ru-RU" spc="45" dirty="0">
                <a:solidFill>
                  <a:schemeClr val="bg1"/>
                </a:solidFill>
                <a:latin typeface="Verdana"/>
                <a:cs typeface="Verdana"/>
              </a:rPr>
              <a:t> </a:t>
            </a:r>
            <a:r>
              <a:rPr lang="ru-RU" spc="-10" dirty="0">
                <a:solidFill>
                  <a:schemeClr val="bg1"/>
                </a:solidFill>
                <a:latin typeface="Verdana"/>
                <a:cs typeface="Verdana"/>
              </a:rPr>
              <a:t>фракции </a:t>
            </a:r>
            <a:r>
              <a:rPr lang="ru-RU" spc="-130" dirty="0">
                <a:solidFill>
                  <a:schemeClr val="bg1"/>
                </a:solidFill>
                <a:latin typeface="Verdana"/>
                <a:cs typeface="Verdana"/>
              </a:rPr>
              <a:t>0-</a:t>
            </a:r>
            <a:r>
              <a:rPr lang="ru-RU" spc="-105" dirty="0">
                <a:solidFill>
                  <a:schemeClr val="bg1"/>
                </a:solidFill>
                <a:latin typeface="Verdana"/>
                <a:cs typeface="Verdana"/>
              </a:rPr>
              <a:t>40</a:t>
            </a:r>
            <a:r>
              <a:rPr lang="ru-RU" spc="-35" dirty="0">
                <a:solidFill>
                  <a:schemeClr val="bg1"/>
                </a:solidFill>
                <a:latin typeface="Verdana"/>
                <a:cs typeface="Verdana"/>
              </a:rPr>
              <a:t> </a:t>
            </a:r>
            <a:r>
              <a:rPr lang="ru-RU" dirty="0">
                <a:solidFill>
                  <a:schemeClr val="bg1"/>
                </a:solidFill>
                <a:latin typeface="Verdana"/>
                <a:cs typeface="Verdana"/>
              </a:rPr>
              <a:t>мм.,</a:t>
            </a:r>
            <a:r>
              <a:rPr lang="ru-RU" spc="-5" dirty="0">
                <a:solidFill>
                  <a:schemeClr val="bg1"/>
                </a:solidFill>
                <a:latin typeface="Verdana"/>
                <a:cs typeface="Verdana"/>
              </a:rPr>
              <a:t> </a:t>
            </a:r>
            <a:r>
              <a:rPr lang="ru-RU" spc="-10" dirty="0">
                <a:solidFill>
                  <a:schemeClr val="bg1"/>
                </a:solidFill>
                <a:latin typeface="Verdana"/>
                <a:cs typeface="Verdana"/>
              </a:rPr>
              <a:t>отсев</a:t>
            </a:r>
            <a:r>
              <a:rPr lang="ru-RU" spc="-30" dirty="0">
                <a:solidFill>
                  <a:schemeClr val="bg1"/>
                </a:solidFill>
                <a:latin typeface="Verdana"/>
                <a:cs typeface="Verdana"/>
              </a:rPr>
              <a:t> </a:t>
            </a:r>
            <a:r>
              <a:rPr lang="ru-RU" spc="-10" dirty="0">
                <a:solidFill>
                  <a:schemeClr val="bg1"/>
                </a:solidFill>
                <a:latin typeface="Verdana"/>
                <a:cs typeface="Verdana"/>
              </a:rPr>
              <a:t>известняка)</a:t>
            </a:r>
            <a:endParaRPr lang="ru-RU" dirty="0">
              <a:solidFill>
                <a:schemeClr val="bg1"/>
              </a:solidFill>
              <a:latin typeface="Verdana"/>
              <a:cs typeface="Verdana"/>
            </a:endParaRPr>
          </a:p>
          <a:p>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89697" y="2959625"/>
            <a:ext cx="2363639" cy="1132946"/>
          </a:xfrm>
          <a:prstGeom prst="rect">
            <a:avLst/>
          </a:prstGeom>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282" y="-1"/>
            <a:ext cx="3608718" cy="1199073"/>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87395" y="2959626"/>
            <a:ext cx="2363639" cy="1132946"/>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85093" y="2959625"/>
            <a:ext cx="2363639" cy="1132945"/>
          </a:xfrm>
          <a:prstGeom prst="rect">
            <a:avLst/>
          </a:prstGeom>
        </p:spPr>
      </p:pic>
      <p:sp>
        <p:nvSpPr>
          <p:cNvPr id="11" name="TextBox 10"/>
          <p:cNvSpPr txBox="1"/>
          <p:nvPr/>
        </p:nvSpPr>
        <p:spPr>
          <a:xfrm>
            <a:off x="8583282" y="1307891"/>
            <a:ext cx="3691649" cy="1651734"/>
          </a:xfrm>
          <a:prstGeom prst="rect">
            <a:avLst/>
          </a:prstGeom>
          <a:noFill/>
        </p:spPr>
        <p:txBody>
          <a:bodyPr wrap="square" rtlCol="0">
            <a:spAutoFit/>
          </a:bodyPr>
          <a:lstStyle/>
          <a:p>
            <a:pPr marL="12700">
              <a:lnSpc>
                <a:spcPct val="100000"/>
              </a:lnSpc>
              <a:spcBef>
                <a:spcPts val="105"/>
              </a:spcBef>
            </a:pPr>
            <a:r>
              <a:rPr lang="ru-RU" sz="1600" b="1" dirty="0" smtClean="0">
                <a:solidFill>
                  <a:srgbClr val="FFFFFF"/>
                </a:solidFill>
                <a:latin typeface="Tahoma"/>
                <a:cs typeface="Tahoma"/>
              </a:rPr>
              <a:t>Адрес</a:t>
            </a:r>
            <a:r>
              <a:rPr lang="ru-RU" sz="1600" dirty="0">
                <a:solidFill>
                  <a:srgbClr val="FFFFFF"/>
                </a:solidFill>
                <a:latin typeface="Verdana"/>
                <a:cs typeface="Verdana"/>
              </a:rPr>
              <a:t>:</a:t>
            </a:r>
            <a:r>
              <a:rPr lang="ru-RU" sz="1600" spc="25" dirty="0">
                <a:solidFill>
                  <a:srgbClr val="FFFFFF"/>
                </a:solidFill>
                <a:latin typeface="Verdana"/>
                <a:cs typeface="Verdana"/>
              </a:rPr>
              <a:t> </a:t>
            </a:r>
            <a:r>
              <a:rPr lang="ru-RU" sz="1600" dirty="0">
                <a:solidFill>
                  <a:srgbClr val="FFFFFF"/>
                </a:solidFill>
                <a:latin typeface="Verdana"/>
                <a:cs typeface="Verdana"/>
              </a:rPr>
              <a:t>Краснодарский</a:t>
            </a:r>
            <a:r>
              <a:rPr lang="ru-RU" sz="1600" spc="35" dirty="0">
                <a:solidFill>
                  <a:srgbClr val="FFFFFF"/>
                </a:solidFill>
                <a:latin typeface="Verdana"/>
                <a:cs typeface="Verdana"/>
              </a:rPr>
              <a:t> </a:t>
            </a:r>
            <a:r>
              <a:rPr lang="ru-RU" sz="1600" spc="-20" dirty="0" smtClean="0">
                <a:solidFill>
                  <a:srgbClr val="FFFFFF"/>
                </a:solidFill>
                <a:latin typeface="Verdana"/>
                <a:cs typeface="Verdana"/>
              </a:rPr>
              <a:t>край,</a:t>
            </a:r>
          </a:p>
          <a:p>
            <a:pPr marL="12700">
              <a:lnSpc>
                <a:spcPct val="100000"/>
              </a:lnSpc>
              <a:spcBef>
                <a:spcPts val="105"/>
              </a:spcBef>
            </a:pPr>
            <a:r>
              <a:rPr lang="ru-RU" sz="1600" spc="-110" dirty="0" smtClean="0">
                <a:solidFill>
                  <a:srgbClr val="FFFFFF"/>
                </a:solidFill>
                <a:latin typeface="Verdana"/>
                <a:cs typeface="Verdana"/>
              </a:rPr>
              <a:t>г.</a:t>
            </a:r>
            <a:r>
              <a:rPr lang="ru-RU" sz="1600" spc="-85" dirty="0" smtClean="0">
                <a:solidFill>
                  <a:srgbClr val="FFFFFF"/>
                </a:solidFill>
                <a:latin typeface="Verdana"/>
                <a:cs typeface="Verdana"/>
              </a:rPr>
              <a:t> </a:t>
            </a:r>
            <a:r>
              <a:rPr lang="ru-RU" sz="1600" spc="-10" dirty="0">
                <a:solidFill>
                  <a:srgbClr val="FFFFFF"/>
                </a:solidFill>
                <a:latin typeface="Verdana"/>
                <a:cs typeface="Verdana"/>
              </a:rPr>
              <a:t>Гулькевичи, </a:t>
            </a:r>
            <a:r>
              <a:rPr lang="ru-RU" sz="1600" dirty="0" err="1">
                <a:solidFill>
                  <a:srgbClr val="FFFFFF"/>
                </a:solidFill>
                <a:latin typeface="Verdana"/>
                <a:cs typeface="Verdana"/>
              </a:rPr>
              <a:t>Промзона</a:t>
            </a:r>
            <a:r>
              <a:rPr lang="ru-RU" sz="1600" dirty="0">
                <a:solidFill>
                  <a:srgbClr val="FFFFFF"/>
                </a:solidFill>
                <a:latin typeface="Verdana"/>
                <a:cs typeface="Verdana"/>
              </a:rPr>
              <a:t>, а\я</a:t>
            </a:r>
            <a:r>
              <a:rPr lang="ru-RU" sz="1600" spc="-25" dirty="0">
                <a:solidFill>
                  <a:srgbClr val="FFFFFF"/>
                </a:solidFill>
                <a:latin typeface="Verdana"/>
                <a:cs typeface="Verdana"/>
              </a:rPr>
              <a:t> </a:t>
            </a:r>
            <a:r>
              <a:rPr lang="ru-RU" sz="1600" spc="-70" dirty="0" smtClean="0">
                <a:solidFill>
                  <a:srgbClr val="FFFFFF"/>
                </a:solidFill>
                <a:latin typeface="Verdana"/>
                <a:cs typeface="Verdana"/>
              </a:rPr>
              <a:t>10</a:t>
            </a:r>
            <a:endParaRPr lang="ru-RU" sz="1600" dirty="0" smtClean="0">
              <a:latin typeface="Verdana"/>
              <a:cs typeface="Verdana"/>
            </a:endParaRPr>
          </a:p>
          <a:p>
            <a:pPr marL="12700">
              <a:lnSpc>
                <a:spcPct val="100000"/>
              </a:lnSpc>
              <a:spcBef>
                <a:spcPts val="105"/>
              </a:spcBef>
            </a:pPr>
            <a:r>
              <a:rPr lang="ru-RU" sz="1600" b="1" spc="-30" dirty="0" smtClean="0">
                <a:solidFill>
                  <a:srgbClr val="FFFFFF"/>
                </a:solidFill>
                <a:latin typeface="Tahoma"/>
                <a:cs typeface="Tahoma"/>
              </a:rPr>
              <a:t>Телефон</a:t>
            </a:r>
            <a:r>
              <a:rPr lang="ru-RU" sz="1600" b="1" spc="-30" dirty="0">
                <a:solidFill>
                  <a:srgbClr val="FFFFFF"/>
                </a:solidFill>
                <a:latin typeface="Tahoma"/>
                <a:cs typeface="Tahoma"/>
              </a:rPr>
              <a:t>:</a:t>
            </a:r>
            <a:r>
              <a:rPr lang="ru-RU" sz="1600" b="1" spc="35" dirty="0">
                <a:solidFill>
                  <a:srgbClr val="FFFFFF"/>
                </a:solidFill>
                <a:latin typeface="Tahoma"/>
                <a:cs typeface="Tahoma"/>
              </a:rPr>
              <a:t> </a:t>
            </a:r>
            <a:r>
              <a:rPr lang="ru-RU" sz="1600" spc="-100" dirty="0">
                <a:solidFill>
                  <a:srgbClr val="FFFFFF"/>
                </a:solidFill>
                <a:latin typeface="Verdana"/>
                <a:cs typeface="Verdana"/>
              </a:rPr>
              <a:t>8</a:t>
            </a:r>
            <a:r>
              <a:rPr lang="ru-RU" sz="1600" spc="-65" dirty="0">
                <a:solidFill>
                  <a:srgbClr val="FFFFFF"/>
                </a:solidFill>
                <a:latin typeface="Verdana"/>
                <a:cs typeface="Verdana"/>
              </a:rPr>
              <a:t> </a:t>
            </a:r>
            <a:r>
              <a:rPr lang="ru-RU" sz="1600" spc="-95" dirty="0">
                <a:solidFill>
                  <a:srgbClr val="FFFFFF"/>
                </a:solidFill>
                <a:latin typeface="Verdana"/>
                <a:cs typeface="Verdana"/>
              </a:rPr>
              <a:t>(86160)</a:t>
            </a:r>
            <a:r>
              <a:rPr lang="ru-RU" sz="1600" spc="-130" dirty="0">
                <a:solidFill>
                  <a:srgbClr val="FFFFFF"/>
                </a:solidFill>
                <a:latin typeface="Verdana"/>
                <a:cs typeface="Verdana"/>
              </a:rPr>
              <a:t> </a:t>
            </a:r>
            <a:r>
              <a:rPr lang="ru-RU" sz="1600" spc="-130" dirty="0" smtClean="0">
                <a:solidFill>
                  <a:srgbClr val="FFFFFF"/>
                </a:solidFill>
                <a:latin typeface="Verdana"/>
                <a:cs typeface="Verdana"/>
              </a:rPr>
              <a:t>5-</a:t>
            </a:r>
            <a:r>
              <a:rPr lang="ru-RU" sz="1600" spc="-110" dirty="0" smtClean="0">
                <a:solidFill>
                  <a:srgbClr val="FFFFFF"/>
                </a:solidFill>
                <a:latin typeface="Verdana"/>
                <a:cs typeface="Verdana"/>
              </a:rPr>
              <a:t>30-</a:t>
            </a:r>
            <a:r>
              <a:rPr lang="ru-RU" sz="1600" spc="-25" dirty="0" smtClean="0">
                <a:solidFill>
                  <a:srgbClr val="FFFFFF"/>
                </a:solidFill>
                <a:latin typeface="Verdana"/>
                <a:cs typeface="Verdana"/>
              </a:rPr>
              <a:t>05.</a:t>
            </a:r>
            <a:endParaRPr lang="ru-RU" sz="1600" dirty="0" smtClean="0">
              <a:latin typeface="Verdana"/>
              <a:cs typeface="Verdana"/>
            </a:endParaRPr>
          </a:p>
          <a:p>
            <a:pPr marL="12700">
              <a:lnSpc>
                <a:spcPct val="100000"/>
              </a:lnSpc>
              <a:spcBef>
                <a:spcPts val="105"/>
              </a:spcBef>
            </a:pPr>
            <a:r>
              <a:rPr lang="ru-RU" sz="1600" b="1" dirty="0" smtClean="0">
                <a:solidFill>
                  <a:srgbClr val="FFFFFF"/>
                </a:solidFill>
                <a:latin typeface="Tahoma"/>
                <a:cs typeface="Tahoma"/>
              </a:rPr>
              <a:t>Сайт</a:t>
            </a:r>
            <a:r>
              <a:rPr lang="ru-RU" sz="1600" b="1" dirty="0">
                <a:solidFill>
                  <a:srgbClr val="FFFFFF"/>
                </a:solidFill>
                <a:latin typeface="Tahoma"/>
                <a:cs typeface="Tahoma"/>
              </a:rPr>
              <a:t>:</a:t>
            </a:r>
            <a:r>
              <a:rPr lang="ru-RU" sz="1600" b="1" spc="15" dirty="0">
                <a:solidFill>
                  <a:srgbClr val="FFFFFF"/>
                </a:solidFill>
                <a:latin typeface="Tahoma"/>
                <a:cs typeface="Tahoma"/>
              </a:rPr>
              <a:t> </a:t>
            </a:r>
            <a:r>
              <a:rPr lang="ru-RU" sz="1600" spc="-10" dirty="0">
                <a:solidFill>
                  <a:srgbClr val="FFFFFF"/>
                </a:solidFill>
                <a:latin typeface="Verdana"/>
                <a:cs typeface="Verdana"/>
                <a:hlinkClick r:id="rId6"/>
              </a:rPr>
              <a:t>https://oaosilikat.ru</a:t>
            </a:r>
            <a:r>
              <a:rPr lang="ru-RU" sz="1600" spc="-10" dirty="0" smtClean="0">
                <a:solidFill>
                  <a:srgbClr val="FFFFFF"/>
                </a:solidFill>
                <a:latin typeface="Verdana"/>
                <a:cs typeface="Verdana"/>
                <a:hlinkClick r:id="rId6"/>
              </a:rPr>
              <a:t>/</a:t>
            </a:r>
            <a:endParaRPr lang="ru-RU" sz="1600" dirty="0" smtClean="0">
              <a:latin typeface="Verdana"/>
              <a:cs typeface="Verdana"/>
            </a:endParaRPr>
          </a:p>
          <a:p>
            <a:pPr marL="12700">
              <a:lnSpc>
                <a:spcPct val="100000"/>
              </a:lnSpc>
              <a:spcBef>
                <a:spcPts val="105"/>
              </a:spcBef>
            </a:pPr>
            <a:r>
              <a:rPr lang="ru-RU" sz="1600" b="1" spc="-70" dirty="0" smtClean="0">
                <a:solidFill>
                  <a:srgbClr val="FFFFFF"/>
                </a:solidFill>
                <a:latin typeface="Tahoma"/>
                <a:cs typeface="Tahoma"/>
              </a:rPr>
              <a:t>E-</a:t>
            </a:r>
            <a:r>
              <a:rPr lang="ru-RU" sz="1600" b="1" spc="-65" dirty="0" err="1" smtClean="0">
                <a:solidFill>
                  <a:srgbClr val="FFFFFF"/>
                </a:solidFill>
                <a:latin typeface="Tahoma"/>
                <a:cs typeface="Tahoma"/>
              </a:rPr>
              <a:t>mail</a:t>
            </a:r>
            <a:r>
              <a:rPr lang="ru-RU" sz="1600" spc="-65" dirty="0">
                <a:solidFill>
                  <a:srgbClr val="FFFFFF"/>
                </a:solidFill>
                <a:latin typeface="Verdana"/>
                <a:cs typeface="Verdana"/>
              </a:rPr>
              <a:t>:</a:t>
            </a:r>
            <a:r>
              <a:rPr lang="ru-RU" sz="1600" spc="-55" dirty="0">
                <a:solidFill>
                  <a:srgbClr val="FFFFFF"/>
                </a:solidFill>
                <a:latin typeface="Verdana"/>
                <a:cs typeface="Verdana"/>
              </a:rPr>
              <a:t> </a:t>
            </a:r>
            <a:r>
              <a:rPr lang="ru-RU" sz="1600" spc="-20" dirty="0" smtClean="0">
                <a:solidFill>
                  <a:srgbClr val="FFFFFF"/>
                </a:solidFill>
                <a:latin typeface="Verdana"/>
                <a:cs typeface="Verdana"/>
                <a:hlinkClick r:id="rId7"/>
              </a:rPr>
              <a:t>silikat93@mail.ru</a:t>
            </a:r>
            <a:endParaRPr lang="ru-RU" sz="1600" dirty="0">
              <a:latin typeface="Verdana"/>
              <a:cs typeface="Verdana"/>
            </a:endParaRPr>
          </a:p>
          <a:p>
            <a:endParaRPr lang="ru-RU" dirty="0"/>
          </a:p>
        </p:txBody>
      </p:sp>
    </p:spTree>
    <p:extLst>
      <p:ext uri="{BB962C8B-B14F-4D97-AF65-F5344CB8AC3E}">
        <p14:creationId xmlns:p14="http://schemas.microsoft.com/office/powerpoint/2010/main" val="33331853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517" y="252323"/>
            <a:ext cx="6310382" cy="369332"/>
          </a:xfrm>
          <a:prstGeom prst="rect">
            <a:avLst/>
          </a:prstGeom>
          <a:noFill/>
        </p:spPr>
        <p:txBody>
          <a:bodyPr wrap="none" rtlCol="0">
            <a:spAutoFit/>
          </a:bodyPr>
          <a:lstStyle/>
          <a:p>
            <a:r>
              <a:rPr lang="ru-RU" dirty="0">
                <a:latin typeface="Verdana" panose="020B0604030504040204" pitchFamily="34" charset="0"/>
                <a:ea typeface="Verdana" panose="020B0604030504040204" pitchFamily="34" charset="0"/>
                <a:cs typeface="Times New Roman"/>
              </a:rPr>
              <a:t>АО</a:t>
            </a:r>
            <a:r>
              <a:rPr lang="ru-RU" spc="-70" dirty="0">
                <a:latin typeface="Verdana" panose="020B0604030504040204" pitchFamily="34" charset="0"/>
                <a:ea typeface="Verdana" panose="020B0604030504040204" pitchFamily="34" charset="0"/>
                <a:cs typeface="Times New Roman"/>
              </a:rPr>
              <a:t> </a:t>
            </a:r>
            <a:r>
              <a:rPr lang="ru-RU" spc="-20" dirty="0">
                <a:latin typeface="Verdana" panose="020B0604030504040204" pitchFamily="34" charset="0"/>
                <a:ea typeface="Verdana" panose="020B0604030504040204" pitchFamily="34" charset="0"/>
                <a:cs typeface="Times New Roman"/>
              </a:rPr>
              <a:t>«</a:t>
            </a:r>
            <a:r>
              <a:rPr lang="ru-RU" spc="-20" dirty="0" err="1">
                <a:latin typeface="Verdana" panose="020B0604030504040204" pitchFamily="34" charset="0"/>
                <a:ea typeface="Verdana" panose="020B0604030504040204" pitchFamily="34" charset="0"/>
                <a:cs typeface="Times New Roman"/>
              </a:rPr>
              <a:t>Гулькевичский</a:t>
            </a:r>
            <a:r>
              <a:rPr lang="ru-RU" spc="-90" dirty="0">
                <a:latin typeface="Verdana" panose="020B0604030504040204" pitchFamily="34" charset="0"/>
                <a:ea typeface="Verdana" panose="020B0604030504040204" pitchFamily="34" charset="0"/>
                <a:cs typeface="Times New Roman"/>
              </a:rPr>
              <a:t> </a:t>
            </a:r>
            <a:r>
              <a:rPr lang="ru-RU" dirty="0">
                <a:latin typeface="Verdana" panose="020B0604030504040204" pitchFamily="34" charset="0"/>
                <a:ea typeface="Verdana" panose="020B0604030504040204" pitchFamily="34" charset="0"/>
                <a:cs typeface="Times New Roman"/>
              </a:rPr>
              <a:t>завод</a:t>
            </a:r>
            <a:r>
              <a:rPr lang="ru-RU" spc="-65" dirty="0">
                <a:latin typeface="Verdana" panose="020B0604030504040204" pitchFamily="34" charset="0"/>
                <a:ea typeface="Verdana" panose="020B0604030504040204" pitchFamily="34" charset="0"/>
                <a:cs typeface="Times New Roman"/>
              </a:rPr>
              <a:t> </a:t>
            </a:r>
            <a:r>
              <a:rPr lang="ru-RU" spc="-10" dirty="0">
                <a:latin typeface="Verdana" panose="020B0604030504040204" pitchFamily="34" charset="0"/>
                <a:ea typeface="Verdana" panose="020B0604030504040204" pitchFamily="34" charset="0"/>
                <a:cs typeface="Times New Roman"/>
              </a:rPr>
              <a:t>бетонных</a:t>
            </a:r>
            <a:r>
              <a:rPr lang="ru-RU" spc="-60" dirty="0">
                <a:latin typeface="Verdana" panose="020B0604030504040204" pitchFamily="34" charset="0"/>
                <a:ea typeface="Verdana" panose="020B0604030504040204" pitchFamily="34" charset="0"/>
                <a:cs typeface="Times New Roman"/>
              </a:rPr>
              <a:t> </a:t>
            </a:r>
            <a:r>
              <a:rPr lang="ru-RU" spc="-10" dirty="0">
                <a:latin typeface="Verdana" panose="020B0604030504040204" pitchFamily="34" charset="0"/>
                <a:ea typeface="Verdana" panose="020B0604030504040204" pitchFamily="34" charset="0"/>
                <a:cs typeface="Times New Roman"/>
              </a:rPr>
              <a:t>блоков</a:t>
            </a:r>
            <a:r>
              <a:rPr lang="ru-RU" spc="-55" dirty="0">
                <a:latin typeface="Verdana" panose="020B0604030504040204" pitchFamily="34" charset="0"/>
                <a:ea typeface="Verdana" panose="020B0604030504040204" pitchFamily="34" charset="0"/>
                <a:cs typeface="Times New Roman"/>
              </a:rPr>
              <a:t> </a:t>
            </a:r>
            <a:r>
              <a:rPr lang="ru-RU" spc="-10" dirty="0">
                <a:latin typeface="Verdana" panose="020B0604030504040204" pitchFamily="34" charset="0"/>
                <a:ea typeface="Verdana" panose="020B0604030504040204" pitchFamily="34" charset="0"/>
                <a:cs typeface="Times New Roman"/>
              </a:rPr>
              <a:t>«Блок»</a:t>
            </a:r>
            <a:endParaRPr lang="ru-RU" dirty="0">
              <a:latin typeface="Verdana" panose="020B0604030504040204" pitchFamily="34" charset="0"/>
              <a:ea typeface="Verdana" panose="020B0604030504040204" pitchFamily="34"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13899" y="29391"/>
            <a:ext cx="659761" cy="815197"/>
          </a:xfrm>
          <a:prstGeom prst="rect">
            <a:avLst/>
          </a:prstGeom>
        </p:spPr>
      </p:pic>
      <p:sp>
        <p:nvSpPr>
          <p:cNvPr id="4" name="TextBox 3"/>
          <p:cNvSpPr txBox="1"/>
          <p:nvPr/>
        </p:nvSpPr>
        <p:spPr>
          <a:xfrm>
            <a:off x="188865" y="975338"/>
            <a:ext cx="4322750" cy="553997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48285" marR="249554" algn="ctr">
              <a:lnSpc>
                <a:spcPct val="100000"/>
              </a:lnSpc>
              <a:spcBef>
                <a:spcPts val="625"/>
              </a:spcBef>
            </a:pPr>
            <a:r>
              <a:rPr lang="ru-RU" sz="1600" spc="-75" dirty="0" err="1">
                <a:latin typeface="Verdana"/>
                <a:cs typeface="Verdana"/>
              </a:rPr>
              <a:t>Гулькевичский</a:t>
            </a:r>
            <a:r>
              <a:rPr lang="ru-RU" sz="1600" spc="-85" dirty="0">
                <a:latin typeface="Verdana"/>
                <a:cs typeface="Verdana"/>
              </a:rPr>
              <a:t> </a:t>
            </a:r>
            <a:r>
              <a:rPr lang="ru-RU" sz="1600" spc="-35" dirty="0">
                <a:latin typeface="Verdana"/>
                <a:cs typeface="Verdana"/>
              </a:rPr>
              <a:t>завод</a:t>
            </a:r>
            <a:r>
              <a:rPr lang="ru-RU" sz="1600" spc="-10" dirty="0">
                <a:latin typeface="Verdana"/>
                <a:cs typeface="Verdana"/>
              </a:rPr>
              <a:t> </a:t>
            </a:r>
            <a:r>
              <a:rPr lang="ru-RU" sz="1600" spc="-50" dirty="0">
                <a:latin typeface="Verdana"/>
                <a:cs typeface="Verdana"/>
              </a:rPr>
              <a:t>бетонных</a:t>
            </a:r>
            <a:r>
              <a:rPr lang="ru-RU" sz="1600" spc="-90" dirty="0">
                <a:latin typeface="Verdana"/>
                <a:cs typeface="Verdana"/>
              </a:rPr>
              <a:t> </a:t>
            </a:r>
            <a:r>
              <a:rPr lang="ru-RU" sz="1600" spc="-40" dirty="0">
                <a:latin typeface="Verdana"/>
                <a:cs typeface="Verdana"/>
              </a:rPr>
              <a:t>блоков</a:t>
            </a:r>
            <a:r>
              <a:rPr lang="ru-RU" sz="1600" spc="-45" dirty="0">
                <a:latin typeface="Verdana"/>
                <a:cs typeface="Verdana"/>
              </a:rPr>
              <a:t> </a:t>
            </a:r>
            <a:r>
              <a:rPr lang="ru-RU" sz="1600" spc="-50" dirty="0">
                <a:latin typeface="Verdana"/>
                <a:cs typeface="Verdana"/>
              </a:rPr>
              <a:t>и </a:t>
            </a:r>
            <a:r>
              <a:rPr lang="ru-RU" sz="1600" spc="-20" dirty="0">
                <a:latin typeface="Verdana"/>
                <a:cs typeface="Verdana"/>
              </a:rPr>
              <a:t>металлоконструкций</a:t>
            </a:r>
            <a:r>
              <a:rPr lang="ru-RU" sz="1600" spc="-50" dirty="0">
                <a:latin typeface="Verdana"/>
                <a:cs typeface="Verdana"/>
              </a:rPr>
              <a:t> </a:t>
            </a:r>
            <a:r>
              <a:rPr lang="ru-RU" sz="1600" spc="-70" dirty="0">
                <a:latin typeface="Verdana"/>
                <a:cs typeface="Verdana"/>
              </a:rPr>
              <a:t>был</a:t>
            </a:r>
            <a:r>
              <a:rPr lang="ru-RU" sz="1600" spc="-15" dirty="0">
                <a:latin typeface="Verdana"/>
                <a:cs typeface="Verdana"/>
              </a:rPr>
              <a:t> </a:t>
            </a:r>
            <a:r>
              <a:rPr lang="ru-RU" sz="1600" dirty="0">
                <a:latin typeface="Verdana"/>
                <a:cs typeface="Verdana"/>
              </a:rPr>
              <a:t>основан</a:t>
            </a:r>
            <a:r>
              <a:rPr lang="ru-RU" sz="1600" spc="5" dirty="0">
                <a:latin typeface="Verdana"/>
                <a:cs typeface="Verdana"/>
              </a:rPr>
              <a:t> </a:t>
            </a:r>
            <a:r>
              <a:rPr lang="ru-RU" sz="1600" spc="-25" dirty="0">
                <a:latin typeface="Verdana"/>
                <a:cs typeface="Verdana"/>
              </a:rPr>
              <a:t>23 </a:t>
            </a:r>
            <a:r>
              <a:rPr lang="ru-RU" sz="1600" dirty="0">
                <a:latin typeface="Verdana"/>
                <a:cs typeface="Verdana"/>
              </a:rPr>
              <a:t>февраля</a:t>
            </a:r>
            <a:r>
              <a:rPr lang="ru-RU" sz="1600" spc="-30" dirty="0">
                <a:latin typeface="Verdana"/>
                <a:cs typeface="Verdana"/>
              </a:rPr>
              <a:t> </a:t>
            </a:r>
            <a:r>
              <a:rPr lang="ru-RU" sz="1600" spc="-105" dirty="0">
                <a:latin typeface="Verdana"/>
                <a:cs typeface="Verdana"/>
              </a:rPr>
              <a:t>1973</a:t>
            </a:r>
            <a:r>
              <a:rPr lang="ru-RU" sz="1600" spc="-30" dirty="0">
                <a:latin typeface="Verdana"/>
                <a:cs typeface="Verdana"/>
              </a:rPr>
              <a:t> </a:t>
            </a:r>
            <a:r>
              <a:rPr lang="ru-RU" sz="1600" spc="-120" dirty="0">
                <a:latin typeface="Verdana"/>
                <a:cs typeface="Verdana"/>
              </a:rPr>
              <a:t>г.</a:t>
            </a:r>
            <a:r>
              <a:rPr lang="ru-RU" sz="1600" spc="-10" dirty="0">
                <a:latin typeface="Verdana"/>
                <a:cs typeface="Verdana"/>
              </a:rPr>
              <a:t> </a:t>
            </a:r>
            <a:r>
              <a:rPr lang="ru-RU" sz="1600" dirty="0">
                <a:latin typeface="Verdana"/>
                <a:cs typeface="Verdana"/>
              </a:rPr>
              <a:t>Мощности</a:t>
            </a:r>
            <a:r>
              <a:rPr lang="ru-RU" sz="1600" spc="20" dirty="0">
                <a:latin typeface="Verdana"/>
                <a:cs typeface="Verdana"/>
              </a:rPr>
              <a:t> </a:t>
            </a:r>
            <a:r>
              <a:rPr lang="ru-RU" sz="1600" spc="-10" dirty="0">
                <a:latin typeface="Verdana"/>
                <a:cs typeface="Verdana"/>
              </a:rPr>
              <a:t>завода</a:t>
            </a:r>
            <a:endParaRPr lang="ru-RU" sz="1600" dirty="0">
              <a:latin typeface="Verdana"/>
              <a:cs typeface="Verdana"/>
            </a:endParaRPr>
          </a:p>
          <a:p>
            <a:pPr marL="144780" marR="143510" algn="ctr">
              <a:lnSpc>
                <a:spcPct val="100000"/>
              </a:lnSpc>
            </a:pPr>
            <a:r>
              <a:rPr lang="ru-RU" sz="1600" spc="-80" dirty="0">
                <a:latin typeface="Verdana"/>
                <a:cs typeface="Verdana"/>
              </a:rPr>
              <a:t>позволяют</a:t>
            </a:r>
            <a:r>
              <a:rPr lang="ru-RU" sz="1600" spc="-55" dirty="0">
                <a:latin typeface="Verdana"/>
                <a:cs typeface="Verdana"/>
              </a:rPr>
              <a:t> </a:t>
            </a:r>
            <a:r>
              <a:rPr lang="ru-RU" sz="1600" spc="-85" dirty="0">
                <a:latin typeface="Verdana"/>
                <a:cs typeface="Verdana"/>
              </a:rPr>
              <a:t>изготовить</a:t>
            </a:r>
            <a:r>
              <a:rPr lang="ru-RU" sz="1600" spc="-45" dirty="0">
                <a:latin typeface="Verdana"/>
                <a:cs typeface="Verdana"/>
              </a:rPr>
              <a:t> </a:t>
            </a:r>
            <a:r>
              <a:rPr lang="ru-RU" sz="1600" spc="-40" dirty="0">
                <a:latin typeface="Verdana"/>
                <a:cs typeface="Verdana"/>
              </a:rPr>
              <a:t>и</a:t>
            </a:r>
            <a:r>
              <a:rPr lang="ru-RU" sz="1600" spc="-45" dirty="0">
                <a:latin typeface="Verdana"/>
                <a:cs typeface="Verdana"/>
              </a:rPr>
              <a:t> </a:t>
            </a:r>
            <a:r>
              <a:rPr lang="ru-RU" sz="1600" spc="-50" dirty="0">
                <a:latin typeface="Verdana"/>
                <a:cs typeface="Verdana"/>
              </a:rPr>
              <a:t>поставить</a:t>
            </a:r>
            <a:r>
              <a:rPr lang="ru-RU" sz="1600" spc="-45" dirty="0">
                <a:latin typeface="Verdana"/>
                <a:cs typeface="Verdana"/>
              </a:rPr>
              <a:t> </a:t>
            </a:r>
            <a:r>
              <a:rPr lang="ru-RU" sz="1600" spc="-50" dirty="0">
                <a:latin typeface="Verdana"/>
                <a:cs typeface="Verdana"/>
              </a:rPr>
              <a:t>от</a:t>
            </a:r>
            <a:r>
              <a:rPr lang="ru-RU" sz="1600" spc="-30" dirty="0">
                <a:latin typeface="Verdana"/>
                <a:cs typeface="Verdana"/>
              </a:rPr>
              <a:t> </a:t>
            </a:r>
            <a:r>
              <a:rPr lang="ru-RU" sz="1600" spc="-105" dirty="0">
                <a:latin typeface="Verdana"/>
                <a:cs typeface="Verdana"/>
              </a:rPr>
              <a:t>350</a:t>
            </a:r>
            <a:r>
              <a:rPr lang="ru-RU" sz="1600" spc="-95" dirty="0">
                <a:latin typeface="Verdana"/>
                <a:cs typeface="Verdana"/>
              </a:rPr>
              <a:t> </a:t>
            </a:r>
            <a:r>
              <a:rPr lang="ru-RU" sz="1600" spc="-25" dirty="0">
                <a:latin typeface="Verdana"/>
                <a:cs typeface="Verdana"/>
              </a:rPr>
              <a:t>до </a:t>
            </a:r>
            <a:r>
              <a:rPr lang="ru-RU" sz="1600" spc="-105" dirty="0">
                <a:latin typeface="Verdana"/>
                <a:cs typeface="Verdana"/>
              </a:rPr>
              <a:t>400</a:t>
            </a:r>
            <a:r>
              <a:rPr lang="ru-RU" sz="1600" spc="-80" dirty="0">
                <a:latin typeface="Verdana"/>
                <a:cs typeface="Verdana"/>
              </a:rPr>
              <a:t> </a:t>
            </a:r>
            <a:r>
              <a:rPr lang="ru-RU" sz="1600" dirty="0">
                <a:latin typeface="Verdana"/>
                <a:cs typeface="Verdana"/>
              </a:rPr>
              <a:t>свай</a:t>
            </a:r>
            <a:r>
              <a:rPr lang="ru-RU" sz="1600" spc="-30" dirty="0">
                <a:latin typeface="Verdana"/>
                <a:cs typeface="Verdana"/>
              </a:rPr>
              <a:t> </a:t>
            </a:r>
            <a:r>
              <a:rPr lang="ru-RU" sz="1600" spc="-160" dirty="0">
                <a:latin typeface="Verdana"/>
                <a:cs typeface="Verdana"/>
              </a:rPr>
              <a:t>в</a:t>
            </a:r>
            <a:r>
              <a:rPr lang="ru-RU" sz="1600" spc="-75" dirty="0">
                <a:latin typeface="Verdana"/>
                <a:cs typeface="Verdana"/>
              </a:rPr>
              <a:t> </a:t>
            </a:r>
            <a:r>
              <a:rPr lang="ru-RU" sz="1600" spc="-55" dirty="0">
                <a:latin typeface="Verdana"/>
                <a:cs typeface="Verdana"/>
              </a:rPr>
              <a:t>сутки</a:t>
            </a:r>
            <a:r>
              <a:rPr lang="ru-RU" sz="1600" spc="-60" dirty="0">
                <a:latin typeface="Verdana"/>
                <a:cs typeface="Verdana"/>
              </a:rPr>
              <a:t> </a:t>
            </a:r>
            <a:r>
              <a:rPr lang="ru-RU" sz="1600" dirty="0">
                <a:latin typeface="Verdana"/>
                <a:cs typeface="Verdana"/>
              </a:rPr>
              <a:t>на</a:t>
            </a:r>
            <a:r>
              <a:rPr lang="ru-RU" sz="1600" spc="-70" dirty="0">
                <a:latin typeface="Verdana"/>
                <a:cs typeface="Verdana"/>
              </a:rPr>
              <a:t> </a:t>
            </a:r>
            <a:r>
              <a:rPr lang="ru-RU" sz="1600" spc="-10" dirty="0">
                <a:latin typeface="Verdana"/>
                <a:cs typeface="Verdana"/>
              </a:rPr>
              <a:t>площадки</a:t>
            </a:r>
            <a:r>
              <a:rPr lang="ru-RU" sz="1600" spc="-55" dirty="0">
                <a:latin typeface="Verdana"/>
                <a:cs typeface="Verdana"/>
              </a:rPr>
              <a:t> </a:t>
            </a:r>
            <a:r>
              <a:rPr lang="ru-RU" sz="1600" spc="-10" dirty="0">
                <a:latin typeface="Verdana"/>
                <a:cs typeface="Verdana"/>
              </a:rPr>
              <a:t>заказчика.</a:t>
            </a:r>
            <a:endParaRPr lang="ru-RU" sz="1600" dirty="0">
              <a:latin typeface="Verdana"/>
              <a:cs typeface="Verdana"/>
            </a:endParaRPr>
          </a:p>
          <a:p>
            <a:pPr algn="ctr">
              <a:lnSpc>
                <a:spcPct val="100000"/>
              </a:lnSpc>
              <a:spcBef>
                <a:spcPts val="5"/>
              </a:spcBef>
            </a:pPr>
            <a:r>
              <a:rPr lang="ru-RU" sz="1600" spc="-35" dirty="0">
                <a:latin typeface="Verdana"/>
                <a:cs typeface="Verdana"/>
              </a:rPr>
              <a:t>Многопустотные</a:t>
            </a:r>
            <a:r>
              <a:rPr lang="ru-RU" sz="1600" spc="-15" dirty="0">
                <a:latin typeface="Verdana"/>
                <a:cs typeface="Verdana"/>
              </a:rPr>
              <a:t> </a:t>
            </a:r>
            <a:r>
              <a:rPr lang="ru-RU" sz="1600" spc="-100" dirty="0">
                <a:latin typeface="Verdana"/>
                <a:cs typeface="Verdana"/>
              </a:rPr>
              <a:t>плиты</a:t>
            </a:r>
            <a:r>
              <a:rPr lang="ru-RU" sz="1600" spc="-50" dirty="0">
                <a:latin typeface="Verdana"/>
                <a:cs typeface="Verdana"/>
              </a:rPr>
              <a:t> </a:t>
            </a:r>
            <a:r>
              <a:rPr lang="ru-RU" sz="1600" spc="-10" dirty="0">
                <a:latin typeface="Verdana"/>
                <a:cs typeface="Verdana"/>
              </a:rPr>
              <a:t>перекрытия</a:t>
            </a:r>
            <a:endParaRPr lang="ru-RU" sz="1600" dirty="0">
              <a:latin typeface="Verdana"/>
              <a:cs typeface="Verdana"/>
            </a:endParaRPr>
          </a:p>
          <a:p>
            <a:pPr algn="ctr">
              <a:lnSpc>
                <a:spcPct val="100000"/>
              </a:lnSpc>
            </a:pPr>
            <a:r>
              <a:rPr lang="ru-RU" sz="1600" spc="-60" dirty="0">
                <a:latin typeface="Verdana"/>
                <a:cs typeface="Verdana"/>
              </a:rPr>
              <a:t>изготавливаются</a:t>
            </a:r>
            <a:r>
              <a:rPr lang="ru-RU" sz="1600" dirty="0">
                <a:latin typeface="Verdana"/>
                <a:cs typeface="Verdana"/>
              </a:rPr>
              <a:t> </a:t>
            </a:r>
            <a:r>
              <a:rPr lang="ru-RU" sz="1600" spc="-25" dirty="0">
                <a:latin typeface="Verdana"/>
                <a:cs typeface="Verdana"/>
              </a:rPr>
              <a:t>на</a:t>
            </a:r>
            <a:endParaRPr lang="ru-RU" sz="1600" dirty="0">
              <a:latin typeface="Verdana"/>
              <a:cs typeface="Verdana"/>
            </a:endParaRPr>
          </a:p>
          <a:p>
            <a:pPr marL="223520" marR="221615" indent="-3175" algn="ctr">
              <a:lnSpc>
                <a:spcPct val="100000"/>
              </a:lnSpc>
            </a:pPr>
            <a:r>
              <a:rPr lang="ru-RU" sz="1600" spc="-25" dirty="0">
                <a:latin typeface="Verdana"/>
                <a:cs typeface="Verdana"/>
              </a:rPr>
              <a:t>высокотехнологическом</a:t>
            </a:r>
            <a:r>
              <a:rPr lang="ru-RU" sz="1600" spc="-40" dirty="0">
                <a:latin typeface="Verdana"/>
                <a:cs typeface="Verdana"/>
              </a:rPr>
              <a:t> </a:t>
            </a:r>
            <a:r>
              <a:rPr lang="ru-RU" sz="1600" spc="-10" dirty="0">
                <a:latin typeface="Verdana"/>
                <a:cs typeface="Verdana"/>
              </a:rPr>
              <a:t>оборудовании </a:t>
            </a:r>
            <a:r>
              <a:rPr lang="ru-RU" sz="1600" dirty="0">
                <a:latin typeface="Verdana"/>
                <a:cs typeface="Verdana"/>
              </a:rPr>
              <a:t>испанской</a:t>
            </a:r>
            <a:r>
              <a:rPr lang="ru-RU" sz="1600" spc="-50" dirty="0">
                <a:latin typeface="Verdana"/>
                <a:cs typeface="Verdana"/>
              </a:rPr>
              <a:t> </a:t>
            </a:r>
            <a:r>
              <a:rPr lang="ru-RU" sz="1600" spc="75" dirty="0">
                <a:latin typeface="Verdana"/>
                <a:cs typeface="Verdana"/>
              </a:rPr>
              <a:t>фирмы</a:t>
            </a:r>
            <a:r>
              <a:rPr lang="ru-RU" sz="1600" spc="-55" dirty="0">
                <a:latin typeface="Verdana"/>
                <a:cs typeface="Verdana"/>
              </a:rPr>
              <a:t> </a:t>
            </a:r>
            <a:r>
              <a:rPr lang="ru-RU" sz="1600" spc="-70" dirty="0" err="1">
                <a:latin typeface="Verdana"/>
                <a:cs typeface="Verdana"/>
              </a:rPr>
              <a:t>Resimart</a:t>
            </a:r>
            <a:r>
              <a:rPr lang="ru-RU" sz="1600" spc="-70" dirty="0">
                <a:latin typeface="Verdana"/>
                <a:cs typeface="Verdana"/>
              </a:rPr>
              <a:t>.</a:t>
            </a:r>
            <a:r>
              <a:rPr lang="ru-RU" sz="1600" spc="-20" dirty="0">
                <a:latin typeface="Verdana"/>
                <a:cs typeface="Verdana"/>
              </a:rPr>
              <a:t> </a:t>
            </a:r>
            <a:r>
              <a:rPr lang="ru-RU" sz="1600" spc="-60" dirty="0">
                <a:latin typeface="Verdana"/>
                <a:cs typeface="Verdana"/>
              </a:rPr>
              <a:t>Технология </a:t>
            </a:r>
            <a:r>
              <a:rPr lang="ru-RU" sz="1600" spc="-35" dirty="0">
                <a:latin typeface="Verdana"/>
                <a:cs typeface="Verdana"/>
              </a:rPr>
              <a:t>экструзии</a:t>
            </a:r>
            <a:r>
              <a:rPr lang="ru-RU" sz="1600" spc="-10" dirty="0">
                <a:latin typeface="Verdana"/>
                <a:cs typeface="Verdana"/>
              </a:rPr>
              <a:t> обеспечивает</a:t>
            </a:r>
            <a:r>
              <a:rPr lang="ru-RU" sz="1600" spc="-35" dirty="0">
                <a:latin typeface="Verdana"/>
                <a:cs typeface="Verdana"/>
              </a:rPr>
              <a:t> </a:t>
            </a:r>
            <a:r>
              <a:rPr lang="ru-RU" sz="1600" spc="-10" dirty="0">
                <a:latin typeface="Verdana"/>
                <a:cs typeface="Verdana"/>
              </a:rPr>
              <a:t>изделиям </a:t>
            </a:r>
            <a:r>
              <a:rPr lang="ru-RU" sz="1600" spc="-20" dirty="0">
                <a:latin typeface="Verdana"/>
                <a:cs typeface="Verdana"/>
              </a:rPr>
              <a:t>большую</a:t>
            </a:r>
            <a:r>
              <a:rPr lang="ru-RU" sz="1600" spc="-40" dirty="0">
                <a:latin typeface="Verdana"/>
                <a:cs typeface="Verdana"/>
              </a:rPr>
              <a:t> </a:t>
            </a:r>
            <a:r>
              <a:rPr lang="ru-RU" sz="1600" spc="-10" dirty="0">
                <a:latin typeface="Verdana"/>
                <a:cs typeface="Verdana"/>
              </a:rPr>
              <a:t>механическую</a:t>
            </a:r>
            <a:r>
              <a:rPr lang="ru-RU" sz="1600" spc="-90" dirty="0">
                <a:latin typeface="Verdana"/>
                <a:cs typeface="Verdana"/>
              </a:rPr>
              <a:t> </a:t>
            </a:r>
            <a:r>
              <a:rPr lang="ru-RU" sz="1600" spc="-35" dirty="0">
                <a:latin typeface="Verdana"/>
                <a:cs typeface="Verdana"/>
              </a:rPr>
              <a:t>прочность </a:t>
            </a:r>
            <a:r>
              <a:rPr lang="ru-RU" sz="1600" spc="-25" dirty="0">
                <a:latin typeface="Verdana"/>
                <a:cs typeface="Verdana"/>
              </a:rPr>
              <a:t>при </a:t>
            </a:r>
            <a:r>
              <a:rPr lang="ru-RU" sz="1600" dirty="0">
                <a:latin typeface="Verdana"/>
                <a:cs typeface="Verdana"/>
              </a:rPr>
              <a:t>этом,</a:t>
            </a:r>
            <a:r>
              <a:rPr lang="ru-RU" sz="1600" spc="-30" dirty="0">
                <a:latin typeface="Verdana"/>
                <a:cs typeface="Verdana"/>
              </a:rPr>
              <a:t> </a:t>
            </a:r>
            <a:r>
              <a:rPr lang="ru-RU" sz="1600" spc="-90" dirty="0">
                <a:latin typeface="Verdana"/>
                <a:cs typeface="Verdana"/>
              </a:rPr>
              <a:t>позволяя</a:t>
            </a:r>
            <a:r>
              <a:rPr lang="ru-RU" sz="1600" spc="-10" dirty="0">
                <a:latin typeface="Verdana"/>
                <a:cs typeface="Verdana"/>
              </a:rPr>
              <a:t> </a:t>
            </a:r>
            <a:r>
              <a:rPr lang="ru-RU" sz="1600" spc="-75" dirty="0">
                <a:latin typeface="Verdana"/>
                <a:cs typeface="Verdana"/>
              </a:rPr>
              <a:t>выпускать</a:t>
            </a:r>
            <a:r>
              <a:rPr lang="ru-RU" sz="1600" spc="-50" dirty="0">
                <a:latin typeface="Verdana"/>
                <a:cs typeface="Verdana"/>
              </a:rPr>
              <a:t> </a:t>
            </a:r>
            <a:r>
              <a:rPr lang="ru-RU" sz="1600" spc="-100" dirty="0">
                <a:latin typeface="Verdana"/>
                <a:cs typeface="Verdana"/>
              </a:rPr>
              <a:t>плиты</a:t>
            </a:r>
            <a:r>
              <a:rPr lang="ru-RU" sz="1600" spc="-50" dirty="0">
                <a:latin typeface="Verdana"/>
                <a:cs typeface="Verdana"/>
              </a:rPr>
              <a:t> </a:t>
            </a:r>
            <a:r>
              <a:rPr lang="ru-RU" sz="1600" spc="-25" dirty="0">
                <a:latin typeface="Verdana"/>
                <a:cs typeface="Verdana"/>
              </a:rPr>
              <a:t>по</a:t>
            </a:r>
            <a:endParaRPr lang="ru-RU" sz="1600" dirty="0">
              <a:latin typeface="Verdana"/>
              <a:cs typeface="Verdana"/>
            </a:endParaRPr>
          </a:p>
          <a:p>
            <a:pPr algn="ctr">
              <a:lnSpc>
                <a:spcPct val="100000"/>
              </a:lnSpc>
              <a:spcBef>
                <a:spcPts val="5"/>
              </a:spcBef>
            </a:pPr>
            <a:r>
              <a:rPr lang="ru-RU" sz="1600" spc="-35" dirty="0">
                <a:latin typeface="Verdana"/>
                <a:cs typeface="Verdana"/>
              </a:rPr>
              <a:t>индивидуальному</a:t>
            </a:r>
            <a:r>
              <a:rPr lang="ru-RU" sz="1600" spc="-85" dirty="0">
                <a:latin typeface="Verdana"/>
                <a:cs typeface="Verdana"/>
              </a:rPr>
              <a:t> </a:t>
            </a:r>
            <a:r>
              <a:rPr lang="ru-RU" sz="1600" spc="-45" dirty="0">
                <a:latin typeface="Verdana"/>
                <a:cs typeface="Verdana"/>
              </a:rPr>
              <a:t>заказу</a:t>
            </a:r>
            <a:r>
              <a:rPr lang="ru-RU" sz="1600" dirty="0">
                <a:latin typeface="Verdana"/>
                <a:cs typeface="Verdana"/>
              </a:rPr>
              <a:t> </a:t>
            </a:r>
            <a:r>
              <a:rPr lang="ru-RU" sz="1600" spc="-45" dirty="0">
                <a:latin typeface="Verdana"/>
                <a:cs typeface="Verdana"/>
              </a:rPr>
              <a:t>клиента</a:t>
            </a:r>
            <a:r>
              <a:rPr lang="ru-RU" sz="1600" spc="-70" dirty="0">
                <a:latin typeface="Verdana"/>
                <a:cs typeface="Verdana"/>
              </a:rPr>
              <a:t> </a:t>
            </a:r>
            <a:r>
              <a:rPr lang="ru-RU" sz="1600" spc="-10" dirty="0">
                <a:latin typeface="Verdana"/>
                <a:cs typeface="Verdana"/>
              </a:rPr>
              <a:t>длиной</a:t>
            </a:r>
            <a:endParaRPr lang="ru-RU" sz="1600" dirty="0">
              <a:latin typeface="Verdana"/>
              <a:cs typeface="Verdana"/>
            </a:endParaRPr>
          </a:p>
          <a:p>
            <a:pPr algn="ctr">
              <a:lnSpc>
                <a:spcPct val="100000"/>
              </a:lnSpc>
            </a:pPr>
            <a:r>
              <a:rPr lang="ru-RU" sz="1600" spc="-50" dirty="0">
                <a:latin typeface="Verdana"/>
                <a:cs typeface="Verdana"/>
              </a:rPr>
              <a:t>от</a:t>
            </a:r>
            <a:r>
              <a:rPr lang="ru-RU" sz="1600" spc="-85" dirty="0">
                <a:latin typeface="Verdana"/>
                <a:cs typeface="Verdana"/>
              </a:rPr>
              <a:t> </a:t>
            </a:r>
            <a:r>
              <a:rPr lang="ru-RU" sz="1600" spc="-110" dirty="0">
                <a:latin typeface="Verdana"/>
                <a:cs typeface="Verdana"/>
              </a:rPr>
              <a:t>1,5</a:t>
            </a:r>
            <a:r>
              <a:rPr lang="ru-RU" sz="1600" spc="-75" dirty="0">
                <a:latin typeface="Verdana"/>
                <a:cs typeface="Verdana"/>
              </a:rPr>
              <a:t> </a:t>
            </a:r>
            <a:r>
              <a:rPr lang="ru-RU" sz="1600" spc="50" dirty="0">
                <a:latin typeface="Verdana"/>
                <a:cs typeface="Verdana"/>
              </a:rPr>
              <a:t>м.</a:t>
            </a:r>
            <a:r>
              <a:rPr lang="ru-RU" sz="1600" spc="-75" dirty="0">
                <a:latin typeface="Verdana"/>
                <a:cs typeface="Verdana"/>
              </a:rPr>
              <a:t> </a:t>
            </a:r>
            <a:r>
              <a:rPr lang="ru-RU" sz="1600" dirty="0">
                <a:latin typeface="Verdana"/>
                <a:cs typeface="Verdana"/>
              </a:rPr>
              <a:t>до</a:t>
            </a:r>
            <a:r>
              <a:rPr lang="ru-RU" sz="1600" spc="-75" dirty="0">
                <a:latin typeface="Verdana"/>
                <a:cs typeface="Verdana"/>
              </a:rPr>
              <a:t> </a:t>
            </a:r>
            <a:r>
              <a:rPr lang="ru-RU" sz="1600" spc="-105" dirty="0">
                <a:latin typeface="Verdana"/>
                <a:cs typeface="Verdana"/>
              </a:rPr>
              <a:t>9</a:t>
            </a:r>
            <a:r>
              <a:rPr lang="ru-RU" sz="1600" spc="-75" dirty="0">
                <a:latin typeface="Verdana"/>
                <a:cs typeface="Verdana"/>
              </a:rPr>
              <a:t> </a:t>
            </a:r>
            <a:r>
              <a:rPr lang="ru-RU" sz="1600" spc="25" dirty="0">
                <a:latin typeface="Verdana"/>
                <a:cs typeface="Verdana"/>
              </a:rPr>
              <a:t>м.</a:t>
            </a:r>
            <a:endParaRPr lang="ru-RU" sz="1600" dirty="0">
              <a:latin typeface="Verdana"/>
              <a:cs typeface="Verdana"/>
            </a:endParaRPr>
          </a:p>
          <a:p>
            <a:pPr marL="172085" marR="170180" indent="-4445" algn="ctr">
              <a:lnSpc>
                <a:spcPct val="100000"/>
              </a:lnSpc>
            </a:pPr>
            <a:r>
              <a:rPr lang="ru-RU" sz="1600" dirty="0">
                <a:latin typeface="Verdana"/>
                <a:cs typeface="Verdana"/>
              </a:rPr>
              <a:t>АО</a:t>
            </a:r>
            <a:r>
              <a:rPr lang="ru-RU" sz="1600" spc="40" dirty="0">
                <a:latin typeface="Verdana"/>
                <a:cs typeface="Verdana"/>
              </a:rPr>
              <a:t> </a:t>
            </a:r>
            <a:r>
              <a:rPr lang="ru-RU" sz="1600" spc="-145" dirty="0">
                <a:latin typeface="Verdana"/>
                <a:cs typeface="Verdana"/>
              </a:rPr>
              <a:t>«Блок»</a:t>
            </a:r>
            <a:r>
              <a:rPr lang="ru-RU" sz="1600" spc="-20" dirty="0">
                <a:latin typeface="Verdana"/>
                <a:cs typeface="Verdana"/>
              </a:rPr>
              <a:t> </a:t>
            </a:r>
            <a:r>
              <a:rPr lang="ru-RU" sz="1600" spc="-45" dirty="0">
                <a:latin typeface="Verdana"/>
                <a:cs typeface="Verdana"/>
              </a:rPr>
              <a:t>производит</a:t>
            </a:r>
            <a:r>
              <a:rPr lang="ru-RU" sz="1600" spc="-10" dirty="0">
                <a:latin typeface="Verdana"/>
                <a:cs typeface="Verdana"/>
              </a:rPr>
              <a:t> </a:t>
            </a:r>
            <a:r>
              <a:rPr lang="ru-RU" sz="1600" spc="-70" dirty="0">
                <a:latin typeface="Verdana"/>
                <a:cs typeface="Verdana"/>
              </a:rPr>
              <a:t>изделия</a:t>
            </a:r>
            <a:r>
              <a:rPr lang="ru-RU" sz="1600" spc="-45" dirty="0">
                <a:latin typeface="Verdana"/>
                <a:cs typeface="Verdana"/>
              </a:rPr>
              <a:t> </a:t>
            </a:r>
            <a:r>
              <a:rPr lang="ru-RU" sz="1600" dirty="0">
                <a:latin typeface="Verdana"/>
                <a:cs typeface="Verdana"/>
              </a:rPr>
              <a:t>более</a:t>
            </a:r>
            <a:r>
              <a:rPr lang="ru-RU" sz="1600" spc="-20" dirty="0">
                <a:latin typeface="Verdana"/>
                <a:cs typeface="Verdana"/>
              </a:rPr>
              <a:t> </a:t>
            </a:r>
            <a:r>
              <a:rPr lang="ru-RU" sz="1600" spc="-25" dirty="0">
                <a:latin typeface="Verdana"/>
                <a:cs typeface="Verdana"/>
              </a:rPr>
              <a:t>400 </a:t>
            </a:r>
            <a:r>
              <a:rPr lang="ru-RU" sz="1600" dirty="0">
                <a:latin typeface="Verdana"/>
                <a:cs typeface="Verdana"/>
              </a:rPr>
              <a:t>наименований</a:t>
            </a:r>
            <a:r>
              <a:rPr lang="ru-RU" sz="1600" spc="-40" dirty="0">
                <a:latin typeface="Verdana"/>
                <a:cs typeface="Verdana"/>
              </a:rPr>
              <a:t> </a:t>
            </a:r>
            <a:r>
              <a:rPr lang="ru-RU" sz="1600" spc="-25" dirty="0">
                <a:latin typeface="Verdana"/>
                <a:cs typeface="Verdana"/>
              </a:rPr>
              <a:t>строительной</a:t>
            </a:r>
            <a:r>
              <a:rPr lang="ru-RU" sz="1600" spc="-35" dirty="0">
                <a:latin typeface="Verdana"/>
                <a:cs typeface="Verdana"/>
              </a:rPr>
              <a:t> </a:t>
            </a:r>
            <a:r>
              <a:rPr lang="ru-RU" sz="1600" spc="-20" dirty="0">
                <a:latin typeface="Verdana"/>
                <a:cs typeface="Verdana"/>
              </a:rPr>
              <a:t>продукции.</a:t>
            </a:r>
            <a:endParaRPr lang="ru-RU" sz="1600" dirty="0">
              <a:latin typeface="Verdana"/>
              <a:cs typeface="Verdana"/>
            </a:endParaRPr>
          </a:p>
          <a:p>
            <a:endParaRPr lang="ru-RU" dirty="0"/>
          </a:p>
        </p:txBody>
      </p:sp>
      <p:sp>
        <p:nvSpPr>
          <p:cNvPr id="5" name="TextBox 4"/>
          <p:cNvSpPr txBox="1"/>
          <p:nvPr/>
        </p:nvSpPr>
        <p:spPr>
          <a:xfrm>
            <a:off x="4926401" y="4422435"/>
            <a:ext cx="7265599" cy="209288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lnSpc>
                <a:spcPct val="100000"/>
              </a:lnSpc>
              <a:spcBef>
                <a:spcPts val="345"/>
              </a:spcBef>
            </a:pPr>
            <a:r>
              <a:rPr lang="ru-RU" sz="1400" dirty="0">
                <a:solidFill>
                  <a:schemeClr val="bg1"/>
                </a:solidFill>
                <a:latin typeface="Verdana"/>
                <a:cs typeface="Verdana"/>
              </a:rPr>
              <a:t>Наименование</a:t>
            </a:r>
            <a:r>
              <a:rPr lang="ru-RU" sz="1400" spc="35" dirty="0">
                <a:solidFill>
                  <a:schemeClr val="bg1"/>
                </a:solidFill>
                <a:latin typeface="Verdana"/>
                <a:cs typeface="Verdana"/>
              </a:rPr>
              <a:t> </a:t>
            </a:r>
            <a:r>
              <a:rPr lang="ru-RU" sz="1400" spc="-10" dirty="0">
                <a:solidFill>
                  <a:schemeClr val="bg1"/>
                </a:solidFill>
                <a:latin typeface="Verdana"/>
                <a:cs typeface="Verdana"/>
              </a:rPr>
              <a:t>выпускаемой продукции:</a:t>
            </a:r>
            <a:endParaRPr lang="ru-RU" sz="1400" dirty="0">
              <a:solidFill>
                <a:schemeClr val="bg1"/>
              </a:solidFill>
              <a:latin typeface="Verdana"/>
              <a:cs typeface="Verdana"/>
            </a:endParaRPr>
          </a:p>
          <a:p>
            <a:pPr algn="ctr">
              <a:lnSpc>
                <a:spcPct val="100000"/>
              </a:lnSpc>
            </a:pPr>
            <a:r>
              <a:rPr lang="ru-RU" sz="1400" spc="-100" dirty="0">
                <a:solidFill>
                  <a:schemeClr val="bg1"/>
                </a:solidFill>
                <a:latin typeface="Verdana"/>
                <a:cs typeface="Verdana"/>
              </a:rPr>
              <a:t>плиты</a:t>
            </a:r>
            <a:r>
              <a:rPr lang="ru-RU" sz="1400" spc="-25" dirty="0">
                <a:solidFill>
                  <a:schemeClr val="bg1"/>
                </a:solidFill>
                <a:latin typeface="Verdana"/>
                <a:cs typeface="Verdana"/>
              </a:rPr>
              <a:t> </a:t>
            </a:r>
            <a:r>
              <a:rPr lang="ru-RU" sz="1400" spc="-50" dirty="0">
                <a:solidFill>
                  <a:schemeClr val="bg1"/>
                </a:solidFill>
                <a:latin typeface="Verdana"/>
                <a:cs typeface="Verdana"/>
              </a:rPr>
              <a:t>перекрытия</a:t>
            </a:r>
            <a:r>
              <a:rPr lang="ru-RU" sz="1400" spc="-100" dirty="0">
                <a:solidFill>
                  <a:schemeClr val="bg1"/>
                </a:solidFill>
                <a:latin typeface="Verdana"/>
                <a:cs typeface="Verdana"/>
              </a:rPr>
              <a:t> </a:t>
            </a:r>
            <a:r>
              <a:rPr lang="ru-RU" sz="1400" spc="-35" dirty="0">
                <a:solidFill>
                  <a:schemeClr val="bg1"/>
                </a:solidFill>
                <a:latin typeface="Verdana"/>
                <a:cs typeface="Verdana"/>
              </a:rPr>
              <a:t>многопустотные;</a:t>
            </a:r>
            <a:r>
              <a:rPr lang="ru-RU" sz="1400" spc="-60" dirty="0">
                <a:solidFill>
                  <a:schemeClr val="bg1"/>
                </a:solidFill>
                <a:latin typeface="Verdana"/>
                <a:cs typeface="Verdana"/>
              </a:rPr>
              <a:t> </a:t>
            </a:r>
            <a:r>
              <a:rPr lang="ru-RU" sz="1400" spc="-20" dirty="0">
                <a:solidFill>
                  <a:schemeClr val="bg1"/>
                </a:solidFill>
                <a:latin typeface="Verdana"/>
                <a:cs typeface="Verdana"/>
              </a:rPr>
              <a:t>сваи</a:t>
            </a:r>
            <a:endParaRPr lang="ru-RU" sz="1400" dirty="0">
              <a:solidFill>
                <a:schemeClr val="bg1"/>
              </a:solidFill>
              <a:latin typeface="Verdana"/>
              <a:cs typeface="Verdana"/>
            </a:endParaRPr>
          </a:p>
          <a:p>
            <a:pPr marL="97155" marR="92710" algn="ctr">
              <a:lnSpc>
                <a:spcPct val="100000"/>
              </a:lnSpc>
            </a:pPr>
            <a:r>
              <a:rPr lang="ru-RU" sz="1400" spc="-40" dirty="0">
                <a:solidFill>
                  <a:schemeClr val="bg1"/>
                </a:solidFill>
                <a:latin typeface="Verdana"/>
                <a:cs typeface="Verdana"/>
              </a:rPr>
              <a:t>забивные</a:t>
            </a:r>
            <a:r>
              <a:rPr lang="ru-RU" sz="1400" spc="-45" dirty="0">
                <a:solidFill>
                  <a:schemeClr val="bg1"/>
                </a:solidFill>
                <a:latin typeface="Verdana"/>
                <a:cs typeface="Verdana"/>
              </a:rPr>
              <a:t> </a:t>
            </a:r>
            <a:r>
              <a:rPr lang="ru-RU" sz="1400" spc="-20" dirty="0">
                <a:solidFill>
                  <a:schemeClr val="bg1"/>
                </a:solidFill>
                <a:latin typeface="Verdana"/>
                <a:cs typeface="Verdana"/>
              </a:rPr>
              <a:t>железобетонные</a:t>
            </a:r>
            <a:r>
              <a:rPr lang="ru-RU" sz="1400" spc="-145" dirty="0">
                <a:solidFill>
                  <a:schemeClr val="bg1"/>
                </a:solidFill>
                <a:latin typeface="Verdana"/>
                <a:cs typeface="Verdana"/>
              </a:rPr>
              <a:t> </a:t>
            </a:r>
            <a:r>
              <a:rPr lang="ru-RU" sz="1400" spc="-25" dirty="0">
                <a:solidFill>
                  <a:schemeClr val="bg1"/>
                </a:solidFill>
                <a:latin typeface="Verdana"/>
                <a:cs typeface="Verdana"/>
              </a:rPr>
              <a:t>(Серии:</a:t>
            </a:r>
            <a:r>
              <a:rPr lang="ru-RU" sz="1400" spc="-50" dirty="0">
                <a:solidFill>
                  <a:schemeClr val="bg1"/>
                </a:solidFill>
                <a:latin typeface="Verdana"/>
                <a:cs typeface="Verdana"/>
              </a:rPr>
              <a:t> </a:t>
            </a:r>
            <a:r>
              <a:rPr lang="ru-RU" sz="1400" spc="-105" dirty="0">
                <a:solidFill>
                  <a:schemeClr val="bg1"/>
                </a:solidFill>
                <a:latin typeface="Verdana"/>
                <a:cs typeface="Verdana"/>
              </a:rPr>
              <a:t>1.011.1-10</a:t>
            </a:r>
            <a:r>
              <a:rPr lang="ru-RU" sz="1400" spc="-75" dirty="0">
                <a:solidFill>
                  <a:schemeClr val="bg1"/>
                </a:solidFill>
                <a:latin typeface="Verdana"/>
                <a:cs typeface="Verdana"/>
              </a:rPr>
              <a:t> выпуск</a:t>
            </a:r>
            <a:r>
              <a:rPr lang="ru-RU" sz="1400" spc="-60" dirty="0">
                <a:solidFill>
                  <a:schemeClr val="bg1"/>
                </a:solidFill>
                <a:latin typeface="Verdana"/>
                <a:cs typeface="Verdana"/>
              </a:rPr>
              <a:t> </a:t>
            </a:r>
            <a:r>
              <a:rPr lang="ru-RU" sz="1400" spc="-110" dirty="0">
                <a:solidFill>
                  <a:schemeClr val="bg1"/>
                </a:solidFill>
                <a:latin typeface="Verdana"/>
                <a:cs typeface="Verdana"/>
              </a:rPr>
              <a:t>1,</a:t>
            </a:r>
            <a:r>
              <a:rPr lang="ru-RU" sz="1400" spc="-80" dirty="0">
                <a:solidFill>
                  <a:schemeClr val="bg1"/>
                </a:solidFill>
                <a:latin typeface="Verdana"/>
                <a:cs typeface="Verdana"/>
              </a:rPr>
              <a:t> </a:t>
            </a:r>
            <a:r>
              <a:rPr lang="ru-RU" sz="1400" spc="-114" dirty="0">
                <a:solidFill>
                  <a:schemeClr val="bg1"/>
                </a:solidFill>
                <a:latin typeface="Verdana"/>
                <a:cs typeface="Verdana"/>
              </a:rPr>
              <a:t>1.011.1-</a:t>
            </a:r>
            <a:r>
              <a:rPr lang="ru-RU" sz="1400" spc="-105" dirty="0">
                <a:solidFill>
                  <a:schemeClr val="bg1"/>
                </a:solidFill>
                <a:latin typeface="Verdana"/>
                <a:cs typeface="Verdana"/>
              </a:rPr>
              <a:t>10</a:t>
            </a:r>
            <a:r>
              <a:rPr lang="ru-RU" sz="1400" spc="-75" dirty="0">
                <a:solidFill>
                  <a:schemeClr val="bg1"/>
                </a:solidFill>
                <a:latin typeface="Verdana"/>
                <a:cs typeface="Verdana"/>
              </a:rPr>
              <a:t> выпуск</a:t>
            </a:r>
            <a:r>
              <a:rPr lang="ru-RU" sz="1400" spc="-60" dirty="0">
                <a:solidFill>
                  <a:schemeClr val="bg1"/>
                </a:solidFill>
                <a:latin typeface="Verdana"/>
                <a:cs typeface="Verdana"/>
              </a:rPr>
              <a:t> </a:t>
            </a:r>
            <a:r>
              <a:rPr lang="ru-RU" sz="1400" spc="-25" dirty="0">
                <a:solidFill>
                  <a:schemeClr val="bg1"/>
                </a:solidFill>
                <a:latin typeface="Verdana"/>
                <a:cs typeface="Verdana"/>
              </a:rPr>
              <a:t>8,</a:t>
            </a:r>
            <a:endParaRPr lang="ru-RU" sz="1400" dirty="0">
              <a:solidFill>
                <a:schemeClr val="bg1"/>
              </a:solidFill>
              <a:latin typeface="Verdana"/>
              <a:cs typeface="Verdana"/>
            </a:endParaRPr>
          </a:p>
          <a:p>
            <a:pPr algn="ctr">
              <a:lnSpc>
                <a:spcPct val="100000"/>
              </a:lnSpc>
            </a:pPr>
            <a:r>
              <a:rPr lang="ru-RU" sz="1400" spc="-120" dirty="0">
                <a:solidFill>
                  <a:schemeClr val="bg1"/>
                </a:solidFill>
                <a:latin typeface="Verdana"/>
                <a:cs typeface="Verdana"/>
              </a:rPr>
              <a:t>3.500.1-</a:t>
            </a:r>
            <a:r>
              <a:rPr lang="ru-RU" sz="1400" spc="-110" dirty="0">
                <a:solidFill>
                  <a:schemeClr val="bg1"/>
                </a:solidFill>
                <a:latin typeface="Verdana"/>
                <a:cs typeface="Verdana"/>
              </a:rPr>
              <a:t>1.93</a:t>
            </a:r>
            <a:r>
              <a:rPr lang="ru-RU" sz="1400" spc="-10" dirty="0">
                <a:solidFill>
                  <a:schemeClr val="bg1"/>
                </a:solidFill>
                <a:latin typeface="Verdana"/>
                <a:cs typeface="Verdana"/>
              </a:rPr>
              <a:t> </a:t>
            </a:r>
            <a:r>
              <a:rPr lang="ru-RU" sz="1400" spc="-80" dirty="0">
                <a:solidFill>
                  <a:schemeClr val="bg1"/>
                </a:solidFill>
                <a:latin typeface="Verdana"/>
                <a:cs typeface="Verdana"/>
              </a:rPr>
              <a:t>выпуск</a:t>
            </a:r>
            <a:r>
              <a:rPr lang="ru-RU" sz="1400" spc="-50" dirty="0">
                <a:solidFill>
                  <a:schemeClr val="bg1"/>
                </a:solidFill>
                <a:latin typeface="Verdana"/>
                <a:cs typeface="Verdana"/>
              </a:rPr>
              <a:t> </a:t>
            </a:r>
            <a:r>
              <a:rPr lang="ru-RU" sz="1400" spc="-114" dirty="0">
                <a:solidFill>
                  <a:schemeClr val="bg1"/>
                </a:solidFill>
                <a:latin typeface="Verdana"/>
                <a:cs typeface="Verdana"/>
              </a:rPr>
              <a:t>1,3.407-</a:t>
            </a:r>
            <a:r>
              <a:rPr lang="ru-RU" sz="1400" spc="-105" dirty="0">
                <a:solidFill>
                  <a:schemeClr val="bg1"/>
                </a:solidFill>
                <a:latin typeface="Verdana"/>
                <a:cs typeface="Verdana"/>
              </a:rPr>
              <a:t>115</a:t>
            </a:r>
            <a:r>
              <a:rPr lang="ru-RU" sz="1400" spc="-30" dirty="0">
                <a:solidFill>
                  <a:schemeClr val="bg1"/>
                </a:solidFill>
                <a:latin typeface="Verdana"/>
                <a:cs typeface="Verdana"/>
              </a:rPr>
              <a:t> </a:t>
            </a:r>
            <a:r>
              <a:rPr lang="ru-RU" sz="1400" spc="-80" dirty="0">
                <a:solidFill>
                  <a:schemeClr val="bg1"/>
                </a:solidFill>
                <a:latin typeface="Verdana"/>
                <a:cs typeface="Verdana"/>
              </a:rPr>
              <a:t>выпуск</a:t>
            </a:r>
            <a:r>
              <a:rPr lang="ru-RU" sz="1400" spc="-45" dirty="0">
                <a:solidFill>
                  <a:schemeClr val="bg1"/>
                </a:solidFill>
                <a:latin typeface="Verdana"/>
                <a:cs typeface="Verdana"/>
              </a:rPr>
              <a:t> </a:t>
            </a:r>
            <a:r>
              <a:rPr lang="ru-RU" sz="1400" spc="-25" dirty="0">
                <a:solidFill>
                  <a:schemeClr val="bg1"/>
                </a:solidFill>
                <a:latin typeface="Verdana"/>
                <a:cs typeface="Verdana"/>
              </a:rPr>
              <a:t>4</a:t>
            </a:r>
            <a:r>
              <a:rPr lang="ru-RU" sz="1400" spc="-25" dirty="0" smtClean="0">
                <a:solidFill>
                  <a:schemeClr val="bg1"/>
                </a:solidFill>
                <a:latin typeface="Verdana"/>
                <a:cs typeface="Verdana"/>
              </a:rPr>
              <a:t>);</a:t>
            </a:r>
            <a:r>
              <a:rPr lang="en-US" sz="1400" dirty="0" smtClean="0">
                <a:solidFill>
                  <a:schemeClr val="bg1"/>
                </a:solidFill>
                <a:latin typeface="Verdana"/>
                <a:cs typeface="Verdana"/>
              </a:rPr>
              <a:t> </a:t>
            </a:r>
            <a:r>
              <a:rPr lang="ru-RU" sz="1400" spc="-10" dirty="0" smtClean="0">
                <a:solidFill>
                  <a:schemeClr val="bg1"/>
                </a:solidFill>
                <a:latin typeface="Verdana"/>
                <a:cs typeface="Verdana"/>
              </a:rPr>
              <a:t>дорожные</a:t>
            </a:r>
            <a:r>
              <a:rPr lang="ru-RU" sz="1400" spc="-60" dirty="0" smtClean="0">
                <a:solidFill>
                  <a:schemeClr val="bg1"/>
                </a:solidFill>
                <a:latin typeface="Verdana"/>
                <a:cs typeface="Verdana"/>
              </a:rPr>
              <a:t> </a:t>
            </a:r>
            <a:r>
              <a:rPr lang="ru-RU" sz="1400" spc="-10" dirty="0">
                <a:solidFill>
                  <a:schemeClr val="bg1"/>
                </a:solidFill>
                <a:latin typeface="Verdana"/>
                <a:cs typeface="Verdana"/>
              </a:rPr>
              <a:t>плиты;</a:t>
            </a:r>
            <a:endParaRPr lang="ru-RU" sz="1400" dirty="0">
              <a:solidFill>
                <a:schemeClr val="bg1"/>
              </a:solidFill>
              <a:latin typeface="Verdana"/>
              <a:cs typeface="Verdana"/>
            </a:endParaRPr>
          </a:p>
          <a:p>
            <a:pPr marL="106045" marR="95250" indent="-5715" algn="ctr">
              <a:lnSpc>
                <a:spcPct val="100000"/>
              </a:lnSpc>
              <a:spcBef>
                <a:spcPts val="5"/>
              </a:spcBef>
            </a:pPr>
            <a:r>
              <a:rPr lang="ru-RU" sz="1400" spc="-50" dirty="0">
                <a:solidFill>
                  <a:schemeClr val="bg1"/>
                </a:solidFill>
                <a:latin typeface="Verdana"/>
                <a:cs typeface="Verdana"/>
              </a:rPr>
              <a:t>лестничные</a:t>
            </a:r>
            <a:r>
              <a:rPr lang="ru-RU" sz="1400" spc="-110" dirty="0">
                <a:solidFill>
                  <a:schemeClr val="bg1"/>
                </a:solidFill>
                <a:latin typeface="Verdana"/>
                <a:cs typeface="Verdana"/>
              </a:rPr>
              <a:t> </a:t>
            </a:r>
            <a:r>
              <a:rPr lang="ru-RU" sz="1400" spc="75" dirty="0">
                <a:solidFill>
                  <a:schemeClr val="bg1"/>
                </a:solidFill>
                <a:latin typeface="Verdana"/>
                <a:cs typeface="Verdana"/>
              </a:rPr>
              <a:t>марши</a:t>
            </a:r>
            <a:r>
              <a:rPr lang="ru-RU" sz="1400" spc="-40" dirty="0">
                <a:solidFill>
                  <a:schemeClr val="bg1"/>
                </a:solidFill>
                <a:latin typeface="Verdana"/>
                <a:cs typeface="Verdana"/>
              </a:rPr>
              <a:t> </a:t>
            </a:r>
            <a:r>
              <a:rPr lang="ru-RU" sz="1400" spc="-10" dirty="0">
                <a:solidFill>
                  <a:schemeClr val="bg1"/>
                </a:solidFill>
                <a:latin typeface="Verdana"/>
                <a:cs typeface="Verdana"/>
              </a:rPr>
              <a:t>плоские</a:t>
            </a:r>
            <a:r>
              <a:rPr lang="ru-RU" sz="1400" spc="-50" dirty="0">
                <a:solidFill>
                  <a:schemeClr val="bg1"/>
                </a:solidFill>
                <a:latin typeface="Verdana"/>
                <a:cs typeface="Verdana"/>
              </a:rPr>
              <a:t> </a:t>
            </a:r>
            <a:r>
              <a:rPr lang="ru-RU" sz="1400" spc="-20" dirty="0">
                <a:solidFill>
                  <a:schemeClr val="bg1"/>
                </a:solidFill>
                <a:latin typeface="Verdana"/>
                <a:cs typeface="Verdana"/>
              </a:rPr>
              <a:t>(1ЛМ </a:t>
            </a:r>
            <a:r>
              <a:rPr lang="ru-RU" sz="1400" spc="-110" dirty="0">
                <a:solidFill>
                  <a:schemeClr val="bg1"/>
                </a:solidFill>
                <a:latin typeface="Verdana"/>
                <a:cs typeface="Verdana"/>
              </a:rPr>
              <a:t>27.11.14.4),</a:t>
            </a:r>
            <a:r>
              <a:rPr lang="ru-RU" sz="1400" spc="35" dirty="0">
                <a:solidFill>
                  <a:schemeClr val="bg1"/>
                </a:solidFill>
                <a:latin typeface="Verdana"/>
                <a:cs typeface="Verdana"/>
              </a:rPr>
              <a:t> </a:t>
            </a:r>
            <a:r>
              <a:rPr lang="ru-RU" sz="1400" spc="-50" dirty="0">
                <a:solidFill>
                  <a:schemeClr val="bg1"/>
                </a:solidFill>
                <a:latin typeface="Verdana"/>
                <a:cs typeface="Verdana"/>
              </a:rPr>
              <a:t>лестничные</a:t>
            </a:r>
            <a:r>
              <a:rPr lang="ru-RU" sz="1400" spc="-95" dirty="0">
                <a:solidFill>
                  <a:schemeClr val="bg1"/>
                </a:solidFill>
                <a:latin typeface="Verdana"/>
                <a:cs typeface="Verdana"/>
              </a:rPr>
              <a:t> </a:t>
            </a:r>
            <a:r>
              <a:rPr lang="ru-RU" sz="1400" spc="-35" dirty="0">
                <a:solidFill>
                  <a:schemeClr val="bg1"/>
                </a:solidFill>
                <a:latin typeface="Verdana"/>
                <a:cs typeface="Verdana"/>
              </a:rPr>
              <a:t>площадки;</a:t>
            </a:r>
            <a:r>
              <a:rPr lang="ru-RU" sz="1400" spc="-45" dirty="0">
                <a:solidFill>
                  <a:schemeClr val="bg1"/>
                </a:solidFill>
                <a:latin typeface="Verdana"/>
                <a:cs typeface="Verdana"/>
              </a:rPr>
              <a:t> </a:t>
            </a:r>
            <a:r>
              <a:rPr lang="ru-RU" sz="1400" spc="-10" dirty="0">
                <a:solidFill>
                  <a:schemeClr val="bg1"/>
                </a:solidFill>
                <a:latin typeface="Verdana"/>
                <a:cs typeface="Verdana"/>
              </a:rPr>
              <a:t>прогоны </a:t>
            </a:r>
            <a:r>
              <a:rPr lang="ru-RU" sz="1400" spc="-35" dirty="0">
                <a:solidFill>
                  <a:schemeClr val="bg1"/>
                </a:solidFill>
                <a:latin typeface="Verdana"/>
                <a:cs typeface="Verdana"/>
              </a:rPr>
              <a:t>железобетонные;</a:t>
            </a:r>
            <a:r>
              <a:rPr lang="ru-RU" sz="1400" spc="-65" dirty="0">
                <a:solidFill>
                  <a:schemeClr val="bg1"/>
                </a:solidFill>
                <a:latin typeface="Verdana"/>
                <a:cs typeface="Verdana"/>
              </a:rPr>
              <a:t> </a:t>
            </a:r>
            <a:r>
              <a:rPr lang="ru-RU" sz="1400" spc="-20" dirty="0">
                <a:solidFill>
                  <a:schemeClr val="bg1"/>
                </a:solidFill>
                <a:latin typeface="Verdana"/>
                <a:cs typeface="Verdana"/>
              </a:rPr>
              <a:t>перемычки</a:t>
            </a:r>
            <a:r>
              <a:rPr lang="ru-RU" sz="1400" spc="-40" dirty="0">
                <a:solidFill>
                  <a:schemeClr val="bg1"/>
                </a:solidFill>
                <a:latin typeface="Verdana"/>
                <a:cs typeface="Verdana"/>
              </a:rPr>
              <a:t> </a:t>
            </a:r>
            <a:r>
              <a:rPr lang="ru-RU" sz="1400" spc="-10" dirty="0">
                <a:solidFill>
                  <a:schemeClr val="bg1"/>
                </a:solidFill>
                <a:latin typeface="Verdana"/>
                <a:cs typeface="Verdana"/>
              </a:rPr>
              <a:t>плитные;</a:t>
            </a:r>
            <a:endParaRPr lang="ru-RU" sz="1400" dirty="0">
              <a:solidFill>
                <a:schemeClr val="bg1"/>
              </a:solidFill>
              <a:latin typeface="Verdana"/>
              <a:cs typeface="Verdana"/>
            </a:endParaRPr>
          </a:p>
          <a:p>
            <a:pPr marL="386715" marR="381635" algn="ctr">
              <a:lnSpc>
                <a:spcPct val="100000"/>
              </a:lnSpc>
            </a:pPr>
            <a:r>
              <a:rPr lang="ru-RU" sz="1400" spc="-35" dirty="0">
                <a:solidFill>
                  <a:schemeClr val="bg1"/>
                </a:solidFill>
                <a:latin typeface="Verdana"/>
                <a:cs typeface="Verdana"/>
              </a:rPr>
              <a:t>кольца</a:t>
            </a:r>
            <a:r>
              <a:rPr lang="ru-RU" sz="1400" spc="-65" dirty="0">
                <a:solidFill>
                  <a:schemeClr val="bg1"/>
                </a:solidFill>
                <a:latin typeface="Verdana"/>
                <a:cs typeface="Verdana"/>
              </a:rPr>
              <a:t> </a:t>
            </a:r>
            <a:r>
              <a:rPr lang="ru-RU" sz="1400" spc="-50" dirty="0">
                <a:solidFill>
                  <a:schemeClr val="bg1"/>
                </a:solidFill>
                <a:latin typeface="Verdana"/>
                <a:cs typeface="Verdana"/>
              </a:rPr>
              <a:t>стеновые;</a:t>
            </a:r>
            <a:r>
              <a:rPr lang="ru-RU" sz="1400" spc="-55" dirty="0">
                <a:solidFill>
                  <a:schemeClr val="bg1"/>
                </a:solidFill>
                <a:latin typeface="Verdana"/>
                <a:cs typeface="Verdana"/>
              </a:rPr>
              <a:t> </a:t>
            </a:r>
            <a:r>
              <a:rPr lang="ru-RU" sz="1400" spc="-100" dirty="0">
                <a:solidFill>
                  <a:schemeClr val="bg1"/>
                </a:solidFill>
                <a:latin typeface="Verdana"/>
                <a:cs typeface="Verdana"/>
              </a:rPr>
              <a:t>плиты</a:t>
            </a:r>
            <a:r>
              <a:rPr lang="ru-RU" sz="1400" spc="-75" dirty="0">
                <a:solidFill>
                  <a:schemeClr val="bg1"/>
                </a:solidFill>
                <a:latin typeface="Verdana"/>
                <a:cs typeface="Verdana"/>
              </a:rPr>
              <a:t> </a:t>
            </a:r>
            <a:r>
              <a:rPr lang="ru-RU" sz="1400" spc="-40" dirty="0">
                <a:solidFill>
                  <a:schemeClr val="bg1"/>
                </a:solidFill>
                <a:latin typeface="Verdana"/>
                <a:cs typeface="Verdana"/>
              </a:rPr>
              <a:t>перекрытия </a:t>
            </a:r>
            <a:r>
              <a:rPr lang="ru-RU" sz="1400" spc="-55" dirty="0">
                <a:solidFill>
                  <a:schemeClr val="bg1"/>
                </a:solidFill>
                <a:latin typeface="Verdana"/>
                <a:cs typeface="Verdana"/>
              </a:rPr>
              <a:t>колодцев;</a:t>
            </a:r>
            <a:r>
              <a:rPr lang="ru-RU" sz="1400" spc="-35" dirty="0">
                <a:solidFill>
                  <a:schemeClr val="bg1"/>
                </a:solidFill>
                <a:latin typeface="Verdana"/>
                <a:cs typeface="Verdana"/>
              </a:rPr>
              <a:t> </a:t>
            </a:r>
            <a:r>
              <a:rPr lang="ru-RU" sz="1400" spc="-100" dirty="0">
                <a:solidFill>
                  <a:schemeClr val="bg1"/>
                </a:solidFill>
                <a:latin typeface="Verdana"/>
                <a:cs typeface="Verdana"/>
              </a:rPr>
              <a:t>плиты</a:t>
            </a:r>
            <a:r>
              <a:rPr lang="ru-RU" sz="1400" spc="-30" dirty="0">
                <a:solidFill>
                  <a:schemeClr val="bg1"/>
                </a:solidFill>
                <a:latin typeface="Verdana"/>
                <a:cs typeface="Verdana"/>
              </a:rPr>
              <a:t> </a:t>
            </a:r>
            <a:r>
              <a:rPr lang="ru-RU" sz="1400" dirty="0">
                <a:solidFill>
                  <a:schemeClr val="bg1"/>
                </a:solidFill>
                <a:latin typeface="Verdana"/>
                <a:cs typeface="Verdana"/>
              </a:rPr>
              <a:t>днища</a:t>
            </a:r>
            <a:r>
              <a:rPr lang="ru-RU" sz="1400" spc="-15" dirty="0">
                <a:solidFill>
                  <a:schemeClr val="bg1"/>
                </a:solidFill>
                <a:latin typeface="Verdana"/>
                <a:cs typeface="Verdana"/>
              </a:rPr>
              <a:t> </a:t>
            </a:r>
            <a:r>
              <a:rPr lang="ru-RU" sz="1400" spc="-10" dirty="0">
                <a:solidFill>
                  <a:schemeClr val="bg1"/>
                </a:solidFill>
                <a:latin typeface="Verdana"/>
                <a:cs typeface="Verdana"/>
              </a:rPr>
              <a:t>колодцев; </a:t>
            </a:r>
            <a:r>
              <a:rPr lang="ru-RU" sz="1400" spc="-20" dirty="0">
                <a:solidFill>
                  <a:schemeClr val="bg1"/>
                </a:solidFill>
                <a:latin typeface="Verdana"/>
                <a:cs typeface="Verdana"/>
              </a:rPr>
              <a:t>перемычки</a:t>
            </a:r>
            <a:r>
              <a:rPr lang="ru-RU" sz="1400" spc="-75" dirty="0">
                <a:solidFill>
                  <a:schemeClr val="bg1"/>
                </a:solidFill>
                <a:latin typeface="Verdana"/>
                <a:cs typeface="Verdana"/>
              </a:rPr>
              <a:t> </a:t>
            </a:r>
            <a:r>
              <a:rPr lang="ru-RU" sz="1400" spc="-10" dirty="0">
                <a:solidFill>
                  <a:schemeClr val="bg1"/>
                </a:solidFill>
                <a:latin typeface="Verdana"/>
                <a:cs typeface="Verdana"/>
              </a:rPr>
              <a:t>брусковые.</a:t>
            </a:r>
            <a:endParaRPr lang="ru-RU" sz="1400" dirty="0">
              <a:solidFill>
                <a:schemeClr val="bg1"/>
              </a:solidFill>
              <a:latin typeface="Verdana"/>
              <a:cs typeface="Verdana"/>
            </a:endParaRPr>
          </a:p>
          <a:p>
            <a:endParaRPr lang="ru-RU" dirty="0"/>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6025" y="2848179"/>
            <a:ext cx="3324838" cy="1309653"/>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6401" y="2848179"/>
            <a:ext cx="3324838" cy="1309653"/>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66025" y="1371600"/>
            <a:ext cx="3324838" cy="1295314"/>
          </a:xfrm>
          <a:prstGeom prst="rect">
            <a:avLst/>
          </a:prstGeom>
        </p:spPr>
      </p:pic>
      <p:sp>
        <p:nvSpPr>
          <p:cNvPr id="9" name="TextBox 8"/>
          <p:cNvSpPr txBox="1"/>
          <p:nvPr/>
        </p:nvSpPr>
        <p:spPr>
          <a:xfrm>
            <a:off x="7073660" y="67452"/>
            <a:ext cx="5118341" cy="1384995"/>
          </a:xfrm>
          <a:prstGeom prst="rect">
            <a:avLst/>
          </a:prstGeom>
          <a:noFill/>
        </p:spPr>
        <p:txBody>
          <a:bodyPr wrap="square" rtlCol="0">
            <a:spAutoFit/>
          </a:bodyPr>
          <a:lstStyle/>
          <a:p>
            <a:pPr marL="12700" marR="5080" algn="ctr">
              <a:lnSpc>
                <a:spcPct val="100000"/>
              </a:lnSpc>
              <a:spcBef>
                <a:spcPts val="100"/>
              </a:spcBef>
            </a:pPr>
            <a:r>
              <a:rPr lang="ru-RU" sz="1100" b="1" dirty="0">
                <a:solidFill>
                  <a:srgbClr val="FFFFFF"/>
                </a:solidFill>
                <a:latin typeface="Tahoma"/>
                <a:cs typeface="Tahoma"/>
              </a:rPr>
              <a:t>Адрес:</a:t>
            </a:r>
            <a:r>
              <a:rPr lang="ru-RU" sz="1100" b="1" spc="175" dirty="0">
                <a:solidFill>
                  <a:srgbClr val="FFFFFF"/>
                </a:solidFill>
                <a:latin typeface="Tahoma"/>
                <a:cs typeface="Tahoma"/>
              </a:rPr>
              <a:t> </a:t>
            </a:r>
            <a:r>
              <a:rPr lang="ru-RU" sz="1100" dirty="0">
                <a:solidFill>
                  <a:srgbClr val="FFFFFF"/>
                </a:solidFill>
                <a:latin typeface="Verdana"/>
                <a:cs typeface="Verdana"/>
              </a:rPr>
              <a:t>Краснодарский</a:t>
            </a:r>
            <a:r>
              <a:rPr lang="ru-RU" sz="1100" spc="55" dirty="0">
                <a:solidFill>
                  <a:srgbClr val="FFFFFF"/>
                </a:solidFill>
                <a:latin typeface="Verdana"/>
                <a:cs typeface="Verdana"/>
              </a:rPr>
              <a:t> </a:t>
            </a:r>
            <a:r>
              <a:rPr lang="ru-RU" sz="1100" spc="-20" dirty="0">
                <a:solidFill>
                  <a:srgbClr val="FFFFFF"/>
                </a:solidFill>
                <a:latin typeface="Verdana"/>
                <a:cs typeface="Verdana"/>
              </a:rPr>
              <a:t>край, </a:t>
            </a:r>
            <a:r>
              <a:rPr lang="ru-RU" sz="1100" spc="-65" dirty="0" err="1">
                <a:solidFill>
                  <a:srgbClr val="FFFFFF"/>
                </a:solidFill>
                <a:latin typeface="Verdana"/>
                <a:cs typeface="Verdana"/>
              </a:rPr>
              <a:t>Гулькевичский</a:t>
            </a:r>
            <a:r>
              <a:rPr lang="ru-RU" sz="1100" spc="-70" dirty="0">
                <a:solidFill>
                  <a:srgbClr val="FFFFFF"/>
                </a:solidFill>
                <a:latin typeface="Verdana"/>
                <a:cs typeface="Verdana"/>
              </a:rPr>
              <a:t> </a:t>
            </a:r>
            <a:r>
              <a:rPr lang="ru-RU" sz="1100" spc="-10" dirty="0">
                <a:solidFill>
                  <a:srgbClr val="FFFFFF"/>
                </a:solidFill>
                <a:latin typeface="Verdana"/>
                <a:cs typeface="Verdana"/>
              </a:rPr>
              <a:t>район,</a:t>
            </a:r>
            <a:endParaRPr lang="ru-RU" sz="1100" dirty="0">
              <a:latin typeface="Verdana"/>
              <a:cs typeface="Verdana"/>
            </a:endParaRPr>
          </a:p>
          <a:p>
            <a:pPr marL="311150" marR="307975" indent="5080" algn="ctr">
              <a:lnSpc>
                <a:spcPct val="100000"/>
              </a:lnSpc>
              <a:spcBef>
                <a:spcPts val="5"/>
              </a:spcBef>
            </a:pPr>
            <a:r>
              <a:rPr lang="ru-RU" sz="1100" spc="-70" dirty="0">
                <a:solidFill>
                  <a:srgbClr val="FFFFFF"/>
                </a:solidFill>
                <a:latin typeface="Verdana"/>
                <a:cs typeface="Verdana"/>
              </a:rPr>
              <a:t>п.</a:t>
            </a:r>
            <a:r>
              <a:rPr lang="ru-RU" sz="1100" spc="-85" dirty="0">
                <a:solidFill>
                  <a:srgbClr val="FFFFFF"/>
                </a:solidFill>
                <a:latin typeface="Verdana"/>
                <a:cs typeface="Verdana"/>
              </a:rPr>
              <a:t> </a:t>
            </a:r>
            <a:r>
              <a:rPr lang="ru-RU" sz="1100" spc="-10" dirty="0" err="1">
                <a:solidFill>
                  <a:srgbClr val="FFFFFF"/>
                </a:solidFill>
                <a:latin typeface="Verdana"/>
                <a:cs typeface="Verdana"/>
              </a:rPr>
              <a:t>Красносельский</a:t>
            </a:r>
            <a:r>
              <a:rPr lang="ru-RU" sz="1100" spc="-10" dirty="0">
                <a:solidFill>
                  <a:srgbClr val="FFFFFF"/>
                </a:solidFill>
                <a:latin typeface="Verdana"/>
                <a:cs typeface="Verdana"/>
              </a:rPr>
              <a:t>, </a:t>
            </a:r>
            <a:r>
              <a:rPr lang="ru-RU" sz="1100" spc="-80" dirty="0">
                <a:solidFill>
                  <a:srgbClr val="FFFFFF"/>
                </a:solidFill>
                <a:latin typeface="Verdana"/>
                <a:cs typeface="Verdana"/>
              </a:rPr>
              <a:t>ул.</a:t>
            </a:r>
            <a:r>
              <a:rPr lang="ru-RU" sz="1100" spc="-110" dirty="0">
                <a:solidFill>
                  <a:srgbClr val="FFFFFF"/>
                </a:solidFill>
                <a:latin typeface="Verdana"/>
                <a:cs typeface="Verdana"/>
              </a:rPr>
              <a:t> </a:t>
            </a:r>
            <a:r>
              <a:rPr lang="ru-RU" sz="1100" spc="-10" dirty="0">
                <a:solidFill>
                  <a:srgbClr val="FFFFFF"/>
                </a:solidFill>
                <a:latin typeface="Verdana"/>
                <a:cs typeface="Verdana"/>
              </a:rPr>
              <a:t>Промышленная,</a:t>
            </a:r>
            <a:r>
              <a:rPr lang="ru-RU" sz="1100" spc="-110" dirty="0">
                <a:solidFill>
                  <a:srgbClr val="FFFFFF"/>
                </a:solidFill>
                <a:latin typeface="Verdana"/>
                <a:cs typeface="Verdana"/>
              </a:rPr>
              <a:t> </a:t>
            </a:r>
            <a:r>
              <a:rPr lang="ru-RU" sz="1100" spc="-50" dirty="0">
                <a:solidFill>
                  <a:srgbClr val="FFFFFF"/>
                </a:solidFill>
                <a:latin typeface="Verdana"/>
                <a:cs typeface="Verdana"/>
              </a:rPr>
              <a:t>2</a:t>
            </a:r>
            <a:endParaRPr lang="ru-RU" sz="1100" dirty="0">
              <a:latin typeface="Verdana"/>
              <a:cs typeface="Verdana"/>
            </a:endParaRPr>
          </a:p>
          <a:p>
            <a:pPr algn="ctr">
              <a:lnSpc>
                <a:spcPct val="100000"/>
              </a:lnSpc>
            </a:pPr>
            <a:r>
              <a:rPr lang="ru-RU" sz="1100" b="1" spc="-40" dirty="0">
                <a:solidFill>
                  <a:srgbClr val="FFFFFF"/>
                </a:solidFill>
                <a:latin typeface="Tahoma"/>
                <a:cs typeface="Tahoma"/>
              </a:rPr>
              <a:t>Телефоны:</a:t>
            </a:r>
            <a:r>
              <a:rPr lang="ru-RU" sz="1100" b="1" spc="45" dirty="0">
                <a:solidFill>
                  <a:srgbClr val="FFFFFF"/>
                </a:solidFill>
                <a:latin typeface="Tahoma"/>
                <a:cs typeface="Tahoma"/>
              </a:rPr>
              <a:t> </a:t>
            </a:r>
            <a:r>
              <a:rPr lang="ru-RU" sz="1100" spc="-165" dirty="0">
                <a:solidFill>
                  <a:srgbClr val="FFFFFF"/>
                </a:solidFill>
                <a:latin typeface="Verdana"/>
                <a:cs typeface="Verdana"/>
              </a:rPr>
              <a:t>+7</a:t>
            </a:r>
            <a:r>
              <a:rPr lang="ru-RU" sz="1100" spc="-60" dirty="0">
                <a:solidFill>
                  <a:srgbClr val="FFFFFF"/>
                </a:solidFill>
                <a:latin typeface="Verdana"/>
                <a:cs typeface="Verdana"/>
              </a:rPr>
              <a:t> </a:t>
            </a:r>
            <a:r>
              <a:rPr lang="ru-RU" sz="1100" spc="-95" dirty="0">
                <a:solidFill>
                  <a:srgbClr val="FFFFFF"/>
                </a:solidFill>
                <a:latin typeface="Verdana"/>
                <a:cs typeface="Verdana"/>
              </a:rPr>
              <a:t>(86160)</a:t>
            </a:r>
            <a:r>
              <a:rPr lang="ru-RU" sz="1100" spc="-130" dirty="0">
                <a:solidFill>
                  <a:srgbClr val="FFFFFF"/>
                </a:solidFill>
                <a:latin typeface="Verdana"/>
                <a:cs typeface="Verdana"/>
              </a:rPr>
              <a:t> </a:t>
            </a:r>
            <a:r>
              <a:rPr lang="ru-RU" sz="1100" spc="-114" dirty="0">
                <a:solidFill>
                  <a:srgbClr val="FFFFFF"/>
                </a:solidFill>
                <a:latin typeface="Verdana"/>
                <a:cs typeface="Verdana"/>
              </a:rPr>
              <a:t>3-</a:t>
            </a:r>
            <a:r>
              <a:rPr lang="ru-RU" sz="1100" spc="-110" dirty="0">
                <a:solidFill>
                  <a:srgbClr val="FFFFFF"/>
                </a:solidFill>
                <a:latin typeface="Verdana"/>
                <a:cs typeface="Verdana"/>
              </a:rPr>
              <a:t>08-</a:t>
            </a:r>
            <a:r>
              <a:rPr lang="ru-RU" sz="1100" spc="-25" dirty="0">
                <a:solidFill>
                  <a:srgbClr val="FFFFFF"/>
                </a:solidFill>
                <a:latin typeface="Verdana"/>
                <a:cs typeface="Verdana"/>
              </a:rPr>
              <a:t>82,</a:t>
            </a:r>
            <a:endParaRPr lang="ru-RU" sz="1100" dirty="0">
              <a:latin typeface="Verdana"/>
              <a:cs typeface="Verdana"/>
            </a:endParaRPr>
          </a:p>
          <a:p>
            <a:pPr marL="39370" algn="ctr">
              <a:lnSpc>
                <a:spcPct val="100000"/>
              </a:lnSpc>
            </a:pPr>
            <a:r>
              <a:rPr lang="ru-RU" sz="1100" spc="-170" dirty="0">
                <a:solidFill>
                  <a:srgbClr val="FFFFFF"/>
                </a:solidFill>
                <a:latin typeface="Verdana"/>
                <a:cs typeface="Verdana"/>
              </a:rPr>
              <a:t>+7</a:t>
            </a:r>
            <a:r>
              <a:rPr lang="ru-RU" sz="1100" spc="-65" dirty="0">
                <a:solidFill>
                  <a:srgbClr val="FFFFFF"/>
                </a:solidFill>
                <a:latin typeface="Verdana"/>
                <a:cs typeface="Verdana"/>
              </a:rPr>
              <a:t> </a:t>
            </a:r>
            <a:r>
              <a:rPr lang="ru-RU" sz="1100" spc="-95" dirty="0">
                <a:solidFill>
                  <a:srgbClr val="FFFFFF"/>
                </a:solidFill>
                <a:latin typeface="Verdana"/>
                <a:cs typeface="Verdana"/>
              </a:rPr>
              <a:t>(86160)</a:t>
            </a:r>
            <a:r>
              <a:rPr lang="ru-RU" sz="1100" spc="-75" dirty="0">
                <a:solidFill>
                  <a:srgbClr val="FFFFFF"/>
                </a:solidFill>
                <a:latin typeface="Verdana"/>
                <a:cs typeface="Verdana"/>
              </a:rPr>
              <a:t> </a:t>
            </a:r>
            <a:r>
              <a:rPr lang="ru-RU" sz="1100" spc="-114" dirty="0">
                <a:solidFill>
                  <a:srgbClr val="FFFFFF"/>
                </a:solidFill>
                <a:latin typeface="Verdana"/>
                <a:cs typeface="Verdana"/>
              </a:rPr>
              <a:t>3-</a:t>
            </a:r>
            <a:r>
              <a:rPr lang="ru-RU" sz="1100" spc="-110" dirty="0">
                <a:solidFill>
                  <a:srgbClr val="FFFFFF"/>
                </a:solidFill>
                <a:latin typeface="Verdana"/>
                <a:cs typeface="Verdana"/>
              </a:rPr>
              <a:t>09-</a:t>
            </a:r>
            <a:r>
              <a:rPr lang="ru-RU" sz="1100" spc="-25" dirty="0">
                <a:solidFill>
                  <a:srgbClr val="FFFFFF"/>
                </a:solidFill>
                <a:latin typeface="Verdana"/>
                <a:cs typeface="Verdana"/>
              </a:rPr>
              <a:t>22.</a:t>
            </a:r>
            <a:endParaRPr lang="ru-RU" sz="1100" dirty="0">
              <a:latin typeface="Verdana"/>
              <a:cs typeface="Verdana"/>
            </a:endParaRPr>
          </a:p>
          <a:p>
            <a:pPr algn="ctr">
              <a:lnSpc>
                <a:spcPct val="100000"/>
              </a:lnSpc>
            </a:pPr>
            <a:r>
              <a:rPr lang="ru-RU" sz="1100" b="1" dirty="0">
                <a:solidFill>
                  <a:srgbClr val="FFFFFF"/>
                </a:solidFill>
                <a:latin typeface="Tahoma"/>
                <a:cs typeface="Tahoma"/>
              </a:rPr>
              <a:t>Сайт:</a:t>
            </a:r>
            <a:r>
              <a:rPr lang="ru-RU" sz="1100" b="1" spc="170" dirty="0">
                <a:solidFill>
                  <a:srgbClr val="FFFFFF"/>
                </a:solidFill>
                <a:latin typeface="Tahoma"/>
                <a:cs typeface="Tahoma"/>
              </a:rPr>
              <a:t> </a:t>
            </a:r>
            <a:r>
              <a:rPr lang="ru-RU" sz="1100" spc="-50" dirty="0">
                <a:solidFill>
                  <a:srgbClr val="FFFFFF"/>
                </a:solidFill>
                <a:latin typeface="Verdana"/>
                <a:cs typeface="Verdana"/>
                <a:hlinkClick r:id="rId7"/>
              </a:rPr>
              <a:t>http://www.blok-</a:t>
            </a:r>
            <a:r>
              <a:rPr lang="ru-RU" sz="1100" spc="-10" dirty="0">
                <a:solidFill>
                  <a:srgbClr val="FFFFFF"/>
                </a:solidFill>
                <a:latin typeface="Verdana"/>
                <a:cs typeface="Verdana"/>
                <a:hlinkClick r:id="rId7"/>
              </a:rPr>
              <a:t>gbi.ru/</a:t>
            </a:r>
            <a:endParaRPr lang="ru-RU" sz="1100" dirty="0">
              <a:latin typeface="Verdana"/>
              <a:cs typeface="Verdana"/>
            </a:endParaRPr>
          </a:p>
          <a:p>
            <a:pPr algn="ctr">
              <a:lnSpc>
                <a:spcPct val="100000"/>
              </a:lnSpc>
              <a:spcBef>
                <a:spcPts val="5"/>
              </a:spcBef>
            </a:pPr>
            <a:r>
              <a:rPr lang="ru-RU" sz="1100" b="1" dirty="0">
                <a:solidFill>
                  <a:srgbClr val="FFFFFF"/>
                </a:solidFill>
                <a:latin typeface="Tahoma"/>
                <a:cs typeface="Tahoma"/>
              </a:rPr>
              <a:t>e-</a:t>
            </a:r>
            <a:r>
              <a:rPr lang="ru-RU" sz="1100" b="1" spc="-35" dirty="0" err="1">
                <a:solidFill>
                  <a:srgbClr val="FFFFFF"/>
                </a:solidFill>
                <a:latin typeface="Tahoma"/>
                <a:cs typeface="Tahoma"/>
              </a:rPr>
              <a:t>mail</a:t>
            </a:r>
            <a:r>
              <a:rPr lang="ru-RU" sz="1100" b="1" spc="-35" dirty="0">
                <a:solidFill>
                  <a:srgbClr val="FFFFFF"/>
                </a:solidFill>
                <a:latin typeface="Tahoma"/>
                <a:cs typeface="Tahoma"/>
              </a:rPr>
              <a:t>:</a:t>
            </a:r>
            <a:r>
              <a:rPr lang="ru-RU" sz="1100" b="1" spc="120" dirty="0">
                <a:solidFill>
                  <a:srgbClr val="FFFFFF"/>
                </a:solidFill>
                <a:latin typeface="Tahoma"/>
                <a:cs typeface="Tahoma"/>
              </a:rPr>
              <a:t> </a:t>
            </a:r>
            <a:r>
              <a:rPr lang="ru-RU" sz="1100" spc="-30" dirty="0">
                <a:solidFill>
                  <a:srgbClr val="FFFFFF"/>
                </a:solidFill>
                <a:latin typeface="Verdana"/>
                <a:cs typeface="Verdana"/>
                <a:hlinkClick r:id="rId8"/>
              </a:rPr>
              <a:t>reception@blok-</a:t>
            </a:r>
            <a:r>
              <a:rPr lang="ru-RU" sz="1100" spc="-10" dirty="0">
                <a:solidFill>
                  <a:srgbClr val="FFFFFF"/>
                </a:solidFill>
                <a:latin typeface="Verdana"/>
                <a:cs typeface="Verdana"/>
                <a:hlinkClick r:id="rId8"/>
              </a:rPr>
              <a:t>gbi.ru</a:t>
            </a:r>
            <a:endParaRPr lang="ru-RU" sz="1100" dirty="0">
              <a:latin typeface="Verdana"/>
              <a:cs typeface="Verdana"/>
            </a:endParaRPr>
          </a:p>
          <a:p>
            <a:endParaRPr lang="ru-RU" dirty="0"/>
          </a:p>
        </p:txBody>
      </p:sp>
    </p:spTree>
    <p:extLst>
      <p:ext uri="{BB962C8B-B14F-4D97-AF65-F5344CB8AC3E}">
        <p14:creationId xmlns:p14="http://schemas.microsoft.com/office/powerpoint/2010/main" val="36555875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5392" y="338509"/>
            <a:ext cx="5337680" cy="461665"/>
          </a:xfrm>
          <a:prstGeom prst="rect">
            <a:avLst/>
          </a:prstGeom>
          <a:noFill/>
        </p:spPr>
        <p:txBody>
          <a:bodyPr wrap="none" rtlCol="0">
            <a:spAutoFit/>
          </a:bodyPr>
          <a:lstStyle/>
          <a:p>
            <a:r>
              <a:rPr lang="ru-RU" sz="2400" spc="-10" dirty="0" err="1">
                <a:latin typeface="Verdana" panose="020B0604030504040204" pitchFamily="34" charset="0"/>
                <a:ea typeface="Verdana" panose="020B0604030504040204" pitchFamily="34" charset="0"/>
                <a:cs typeface="Times New Roman"/>
              </a:rPr>
              <a:t>Гирейское</a:t>
            </a:r>
            <a:r>
              <a:rPr lang="ru-RU" sz="2400" spc="-55" dirty="0">
                <a:latin typeface="Verdana" panose="020B0604030504040204" pitchFamily="34" charset="0"/>
                <a:ea typeface="Verdana" panose="020B0604030504040204" pitchFamily="34" charset="0"/>
                <a:cs typeface="Times New Roman"/>
              </a:rPr>
              <a:t> </a:t>
            </a:r>
            <a:r>
              <a:rPr lang="ru-RU" sz="2400" spc="-10" dirty="0">
                <a:latin typeface="Verdana" panose="020B0604030504040204" pitchFamily="34" charset="0"/>
                <a:ea typeface="Verdana" panose="020B0604030504040204" pitchFamily="34" charset="0"/>
                <a:cs typeface="Times New Roman"/>
              </a:rPr>
              <a:t>ЗАО</a:t>
            </a:r>
            <a:r>
              <a:rPr lang="ru-RU" sz="2400" spc="-100" dirty="0">
                <a:latin typeface="Verdana" panose="020B0604030504040204" pitchFamily="34" charset="0"/>
                <a:ea typeface="Verdana" panose="020B0604030504040204" pitchFamily="34" charset="0"/>
                <a:cs typeface="Times New Roman"/>
              </a:rPr>
              <a:t> </a:t>
            </a:r>
            <a:r>
              <a:rPr lang="ru-RU" sz="2400" spc="-10" dirty="0">
                <a:latin typeface="Verdana" panose="020B0604030504040204" pitchFamily="34" charset="0"/>
                <a:ea typeface="Verdana" panose="020B0604030504040204" pitchFamily="34" charset="0"/>
                <a:cs typeface="Times New Roman"/>
              </a:rPr>
              <a:t>«Железобетон»</a:t>
            </a:r>
            <a:r>
              <a:rPr lang="ru-RU" sz="2400" spc="500" dirty="0">
                <a:latin typeface="Verdana" panose="020B0604030504040204" pitchFamily="34" charset="0"/>
                <a:ea typeface="Verdana" panose="020B0604030504040204" pitchFamily="34" charset="0"/>
                <a:cs typeface="Times New Roman"/>
              </a:rPr>
              <a:t> </a:t>
            </a:r>
            <a:endParaRPr lang="ru-RU" sz="2400" dirty="0">
              <a:latin typeface="Verdana" panose="020B0604030504040204" pitchFamily="34" charset="0"/>
              <a:ea typeface="Verdana" panose="020B060403050404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43072" y="-1"/>
            <a:ext cx="1848928" cy="1138687"/>
          </a:xfrm>
          <a:prstGeom prst="rect">
            <a:avLst/>
          </a:prstGeom>
        </p:spPr>
      </p:pic>
      <p:sp>
        <p:nvSpPr>
          <p:cNvPr id="4" name="TextBox 3"/>
          <p:cNvSpPr txBox="1"/>
          <p:nvPr/>
        </p:nvSpPr>
        <p:spPr>
          <a:xfrm>
            <a:off x="151623" y="163901"/>
            <a:ext cx="3592241" cy="655564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lnSpc>
                <a:spcPct val="100000"/>
              </a:lnSpc>
              <a:spcBef>
                <a:spcPts val="325"/>
              </a:spcBef>
            </a:pPr>
            <a:r>
              <a:rPr lang="ru-RU" sz="1400" spc="-35" dirty="0">
                <a:latin typeface="Verdana"/>
                <a:cs typeface="Verdana"/>
              </a:rPr>
              <a:t>Предприятие</a:t>
            </a:r>
            <a:r>
              <a:rPr lang="ru-RU" sz="1400" spc="-40" dirty="0">
                <a:latin typeface="Verdana"/>
                <a:cs typeface="Verdana"/>
              </a:rPr>
              <a:t> </a:t>
            </a:r>
            <a:r>
              <a:rPr lang="ru-RU" sz="1400" dirty="0">
                <a:latin typeface="Verdana"/>
                <a:cs typeface="Verdana"/>
              </a:rPr>
              <a:t>образовано</a:t>
            </a:r>
            <a:r>
              <a:rPr lang="ru-RU" sz="1400" spc="5" dirty="0">
                <a:latin typeface="Verdana"/>
                <a:cs typeface="Verdana"/>
              </a:rPr>
              <a:t> </a:t>
            </a:r>
            <a:r>
              <a:rPr lang="ru-RU" sz="1400" spc="-160" dirty="0">
                <a:latin typeface="Verdana"/>
                <a:cs typeface="Verdana"/>
              </a:rPr>
              <a:t>в</a:t>
            </a:r>
            <a:r>
              <a:rPr lang="ru-RU" sz="1400" spc="-40" dirty="0">
                <a:latin typeface="Verdana"/>
                <a:cs typeface="Verdana"/>
              </a:rPr>
              <a:t> </a:t>
            </a:r>
            <a:r>
              <a:rPr lang="ru-RU" sz="1400" spc="-105" dirty="0">
                <a:latin typeface="Verdana"/>
                <a:cs typeface="Verdana"/>
              </a:rPr>
              <a:t>1953</a:t>
            </a:r>
            <a:r>
              <a:rPr lang="ru-RU" sz="1400" spc="-45" dirty="0">
                <a:latin typeface="Verdana"/>
                <a:cs typeface="Verdana"/>
              </a:rPr>
              <a:t> </a:t>
            </a:r>
            <a:r>
              <a:rPr lang="ru-RU" sz="1400" spc="-20" dirty="0">
                <a:latin typeface="Verdana"/>
                <a:cs typeface="Verdana"/>
              </a:rPr>
              <a:t>году.</a:t>
            </a:r>
            <a:endParaRPr lang="ru-RU" sz="1400" dirty="0">
              <a:latin typeface="Verdana"/>
              <a:cs typeface="Verdana"/>
            </a:endParaRPr>
          </a:p>
          <a:p>
            <a:pPr marL="244475" marR="241300" algn="ctr">
              <a:lnSpc>
                <a:spcPct val="100000"/>
              </a:lnSpc>
            </a:pPr>
            <a:r>
              <a:rPr lang="ru-RU" sz="1400" spc="-35" dirty="0">
                <a:latin typeface="Verdana"/>
                <a:cs typeface="Verdana"/>
              </a:rPr>
              <a:t>Предприятие</a:t>
            </a:r>
            <a:r>
              <a:rPr lang="ru-RU" sz="1400" spc="30" dirty="0">
                <a:latin typeface="Verdana"/>
                <a:cs typeface="Verdana"/>
              </a:rPr>
              <a:t> </a:t>
            </a:r>
            <a:r>
              <a:rPr lang="ru-RU" sz="1400" dirty="0">
                <a:latin typeface="Verdana"/>
                <a:cs typeface="Verdana"/>
              </a:rPr>
              <a:t>имеет</a:t>
            </a:r>
            <a:r>
              <a:rPr lang="ru-RU" sz="1400" spc="-25" dirty="0">
                <a:latin typeface="Verdana"/>
                <a:cs typeface="Verdana"/>
              </a:rPr>
              <a:t> </a:t>
            </a:r>
            <a:r>
              <a:rPr lang="ru-RU" sz="1400" dirty="0">
                <a:latin typeface="Verdana"/>
                <a:cs typeface="Verdana"/>
              </a:rPr>
              <a:t>фабрику</a:t>
            </a:r>
            <a:r>
              <a:rPr lang="ru-RU" sz="1400" spc="55" dirty="0">
                <a:latin typeface="Verdana"/>
                <a:cs typeface="Verdana"/>
              </a:rPr>
              <a:t> </a:t>
            </a:r>
            <a:r>
              <a:rPr lang="ru-RU" sz="1400" dirty="0">
                <a:latin typeface="Verdana"/>
                <a:cs typeface="Verdana"/>
              </a:rPr>
              <a:t>по</a:t>
            </a:r>
            <a:r>
              <a:rPr lang="ru-RU" sz="1400" spc="50" dirty="0">
                <a:latin typeface="Verdana"/>
                <a:cs typeface="Verdana"/>
              </a:rPr>
              <a:t> </a:t>
            </a:r>
            <a:r>
              <a:rPr lang="ru-RU" sz="1400" spc="-55" dirty="0">
                <a:latin typeface="Verdana"/>
                <a:cs typeface="Verdana"/>
              </a:rPr>
              <a:t>выпуску </a:t>
            </a:r>
            <a:r>
              <a:rPr lang="ru-RU" sz="1400" spc="-65" dirty="0">
                <a:latin typeface="Verdana"/>
                <a:cs typeface="Verdana"/>
              </a:rPr>
              <a:t>гравия</a:t>
            </a:r>
            <a:r>
              <a:rPr lang="ru-RU" sz="1400" spc="-50" dirty="0">
                <a:latin typeface="Verdana"/>
                <a:cs typeface="Verdana"/>
              </a:rPr>
              <a:t> </a:t>
            </a:r>
            <a:r>
              <a:rPr lang="ru-RU" sz="1400" spc="-40" dirty="0">
                <a:latin typeface="Verdana"/>
                <a:cs typeface="Verdana"/>
              </a:rPr>
              <a:t>и</a:t>
            </a:r>
            <a:r>
              <a:rPr lang="ru-RU" sz="1400" spc="-75" dirty="0">
                <a:latin typeface="Verdana"/>
                <a:cs typeface="Verdana"/>
              </a:rPr>
              <a:t> </a:t>
            </a:r>
            <a:r>
              <a:rPr lang="ru-RU" sz="1400" spc="-20" dirty="0">
                <a:latin typeface="Verdana"/>
                <a:cs typeface="Verdana"/>
              </a:rPr>
              <a:t>щебня,</a:t>
            </a:r>
            <a:r>
              <a:rPr lang="ru-RU" sz="1400" spc="-65" dirty="0">
                <a:latin typeface="Verdana"/>
                <a:cs typeface="Verdana"/>
              </a:rPr>
              <a:t> </a:t>
            </a:r>
            <a:r>
              <a:rPr lang="ru-RU" sz="1400" spc="-110" dirty="0">
                <a:latin typeface="Verdana"/>
                <a:cs typeface="Verdana"/>
              </a:rPr>
              <a:t>для</a:t>
            </a:r>
            <a:r>
              <a:rPr lang="ru-RU" sz="1400" spc="-80" dirty="0">
                <a:latin typeface="Verdana"/>
                <a:cs typeface="Verdana"/>
              </a:rPr>
              <a:t> </a:t>
            </a:r>
            <a:r>
              <a:rPr lang="ru-RU" sz="1400" spc="-60" dirty="0">
                <a:latin typeface="Verdana"/>
                <a:cs typeface="Verdana"/>
              </a:rPr>
              <a:t>которых</a:t>
            </a:r>
            <a:r>
              <a:rPr lang="ru-RU" sz="1400" spc="-95" dirty="0">
                <a:latin typeface="Verdana"/>
                <a:cs typeface="Verdana"/>
              </a:rPr>
              <a:t> </a:t>
            </a:r>
            <a:r>
              <a:rPr lang="ru-RU" sz="1400" spc="-20" dirty="0">
                <a:latin typeface="Verdana"/>
                <a:cs typeface="Verdana"/>
              </a:rPr>
              <a:t>сырьё </a:t>
            </a:r>
            <a:r>
              <a:rPr lang="ru-RU" sz="1400" spc="-35" dirty="0">
                <a:latin typeface="Verdana"/>
                <a:cs typeface="Verdana"/>
              </a:rPr>
              <a:t>добывается</a:t>
            </a:r>
            <a:r>
              <a:rPr lang="ru-RU" sz="1400" spc="-30" dirty="0">
                <a:latin typeface="Verdana"/>
                <a:cs typeface="Verdana"/>
              </a:rPr>
              <a:t> </a:t>
            </a:r>
            <a:r>
              <a:rPr lang="ru-RU" sz="1400" spc="-160" dirty="0">
                <a:latin typeface="Verdana"/>
                <a:cs typeface="Verdana"/>
              </a:rPr>
              <a:t>в</a:t>
            </a:r>
            <a:r>
              <a:rPr lang="ru-RU" sz="1400" spc="-65" dirty="0">
                <a:latin typeface="Verdana"/>
                <a:cs typeface="Verdana"/>
              </a:rPr>
              <a:t> </a:t>
            </a:r>
            <a:r>
              <a:rPr lang="ru-RU" sz="1400" spc="-10" dirty="0">
                <a:latin typeface="Verdana"/>
                <a:cs typeface="Verdana"/>
              </a:rPr>
              <a:t>пределах</a:t>
            </a:r>
            <a:r>
              <a:rPr lang="ru-RU" sz="1400" spc="-75" dirty="0">
                <a:latin typeface="Verdana"/>
                <a:cs typeface="Verdana"/>
              </a:rPr>
              <a:t> </a:t>
            </a:r>
            <a:r>
              <a:rPr lang="ru-RU" sz="1400" spc="-10" dirty="0">
                <a:latin typeface="Verdana"/>
                <a:cs typeface="Verdana"/>
              </a:rPr>
              <a:t>собственного</a:t>
            </a:r>
            <a:endParaRPr lang="ru-RU" sz="1400" dirty="0">
              <a:latin typeface="Verdana"/>
              <a:cs typeface="Verdana"/>
            </a:endParaRPr>
          </a:p>
          <a:p>
            <a:pPr algn="ctr">
              <a:lnSpc>
                <a:spcPct val="100000"/>
              </a:lnSpc>
              <a:spcBef>
                <a:spcPts val="5"/>
              </a:spcBef>
            </a:pPr>
            <a:r>
              <a:rPr lang="ru-RU" sz="1400" spc="-20" dirty="0">
                <a:latin typeface="Verdana"/>
                <a:cs typeface="Verdana"/>
              </a:rPr>
              <a:t>горного</a:t>
            </a:r>
            <a:r>
              <a:rPr lang="ru-RU" sz="1400" spc="-75" dirty="0">
                <a:latin typeface="Verdana"/>
                <a:cs typeface="Verdana"/>
              </a:rPr>
              <a:t> </a:t>
            </a:r>
            <a:r>
              <a:rPr lang="ru-RU" sz="1400" spc="-35" dirty="0">
                <a:latin typeface="Verdana"/>
                <a:cs typeface="Verdana"/>
              </a:rPr>
              <a:t>отвода.</a:t>
            </a:r>
            <a:r>
              <a:rPr lang="ru-RU" sz="1400" spc="-45" dirty="0">
                <a:latin typeface="Verdana"/>
                <a:cs typeface="Verdana"/>
              </a:rPr>
              <a:t> </a:t>
            </a:r>
            <a:r>
              <a:rPr lang="ru-RU" sz="1400" spc="-20" dirty="0">
                <a:latin typeface="Verdana"/>
                <a:cs typeface="Verdana"/>
              </a:rPr>
              <a:t>Завод</a:t>
            </a:r>
            <a:r>
              <a:rPr lang="ru-RU" sz="1400" spc="-50" dirty="0">
                <a:latin typeface="Verdana"/>
                <a:cs typeface="Verdana"/>
              </a:rPr>
              <a:t> </a:t>
            </a:r>
            <a:r>
              <a:rPr lang="ru-RU" sz="1400" spc="-10" dirty="0">
                <a:latin typeface="Verdana"/>
                <a:cs typeface="Verdana"/>
              </a:rPr>
              <a:t>располагает</a:t>
            </a:r>
            <a:endParaRPr lang="ru-RU" sz="1400" dirty="0">
              <a:latin typeface="Verdana"/>
              <a:cs typeface="Verdana"/>
            </a:endParaRPr>
          </a:p>
          <a:p>
            <a:pPr marL="159385" marR="158115" algn="ctr">
              <a:lnSpc>
                <a:spcPct val="100000"/>
              </a:lnSpc>
              <a:spcBef>
                <a:spcPts val="5"/>
              </a:spcBef>
            </a:pPr>
            <a:r>
              <a:rPr lang="ru-RU" sz="1400" spc="10" dirty="0">
                <a:latin typeface="Verdana"/>
                <a:cs typeface="Verdana"/>
              </a:rPr>
              <a:t>прекрасно</a:t>
            </a:r>
            <a:r>
              <a:rPr lang="ru-RU" sz="1400" spc="85" dirty="0">
                <a:latin typeface="Verdana"/>
                <a:cs typeface="Verdana"/>
              </a:rPr>
              <a:t> </a:t>
            </a:r>
            <a:r>
              <a:rPr lang="ru-RU" sz="1400" spc="10" dirty="0">
                <a:latin typeface="Verdana"/>
                <a:cs typeface="Verdana"/>
              </a:rPr>
              <a:t>оснащённой</a:t>
            </a:r>
            <a:r>
              <a:rPr lang="ru-RU" sz="1400" spc="35" dirty="0">
                <a:latin typeface="Verdana"/>
                <a:cs typeface="Verdana"/>
              </a:rPr>
              <a:t> </a:t>
            </a:r>
            <a:r>
              <a:rPr lang="ru-RU" sz="1400" spc="10" dirty="0">
                <a:latin typeface="Verdana"/>
                <a:cs typeface="Verdana"/>
              </a:rPr>
              <a:t>лабораторией</a:t>
            </a:r>
            <a:r>
              <a:rPr lang="ru-RU" sz="1400" spc="75" dirty="0">
                <a:latin typeface="Verdana"/>
                <a:cs typeface="Verdana"/>
              </a:rPr>
              <a:t> </a:t>
            </a:r>
            <a:r>
              <a:rPr lang="ru-RU" sz="1400" spc="-25" dirty="0">
                <a:latin typeface="Verdana"/>
                <a:cs typeface="Verdana"/>
              </a:rPr>
              <a:t>по </a:t>
            </a:r>
            <a:r>
              <a:rPr lang="ru-RU" sz="1400" spc="-35" dirty="0">
                <a:latin typeface="Verdana"/>
                <a:cs typeface="Verdana"/>
              </a:rPr>
              <a:t>контролю</a:t>
            </a:r>
            <a:r>
              <a:rPr lang="ru-RU" sz="1400" spc="-70" dirty="0">
                <a:latin typeface="Verdana"/>
                <a:cs typeface="Verdana"/>
              </a:rPr>
              <a:t> </a:t>
            </a:r>
            <a:r>
              <a:rPr lang="ru-RU" sz="1400" spc="-35" dirty="0">
                <a:latin typeface="Verdana"/>
                <a:cs typeface="Verdana"/>
              </a:rPr>
              <a:t>качества</a:t>
            </a:r>
            <a:r>
              <a:rPr lang="ru-RU" sz="1400" spc="-25" dirty="0">
                <a:latin typeface="Verdana"/>
                <a:cs typeface="Verdana"/>
              </a:rPr>
              <a:t> </a:t>
            </a:r>
            <a:r>
              <a:rPr lang="ru-RU" sz="1400" spc="-10" dirty="0">
                <a:latin typeface="Verdana"/>
                <a:cs typeface="Verdana"/>
              </a:rPr>
              <a:t>технологических</a:t>
            </a:r>
            <a:endParaRPr lang="ru-RU" sz="1400" dirty="0">
              <a:latin typeface="Verdana"/>
              <a:cs typeface="Verdana"/>
            </a:endParaRPr>
          </a:p>
          <a:p>
            <a:pPr algn="ctr">
              <a:lnSpc>
                <a:spcPct val="100000"/>
              </a:lnSpc>
            </a:pPr>
            <a:r>
              <a:rPr lang="ru-RU" sz="1400" spc="10" dirty="0">
                <a:latin typeface="Verdana"/>
                <a:cs typeface="Verdana"/>
              </a:rPr>
              <a:t>процессов</a:t>
            </a:r>
            <a:r>
              <a:rPr lang="ru-RU" sz="1400" spc="5" dirty="0">
                <a:latin typeface="Verdana"/>
                <a:cs typeface="Verdana"/>
              </a:rPr>
              <a:t> </a:t>
            </a:r>
            <a:r>
              <a:rPr lang="ru-RU" sz="1400" spc="130" dirty="0">
                <a:latin typeface="Verdana"/>
                <a:cs typeface="Verdana"/>
              </a:rPr>
              <a:t>с</a:t>
            </a:r>
            <a:r>
              <a:rPr lang="ru-RU" sz="1400" spc="75" dirty="0">
                <a:latin typeface="Verdana"/>
                <a:cs typeface="Verdana"/>
              </a:rPr>
              <a:t> </a:t>
            </a:r>
            <a:r>
              <a:rPr lang="ru-RU" sz="1400" spc="10" dirty="0">
                <a:latin typeface="Verdana"/>
                <a:cs typeface="Verdana"/>
              </a:rPr>
              <a:t>современными</a:t>
            </a:r>
            <a:r>
              <a:rPr lang="ru-RU" sz="1400" spc="-45" dirty="0">
                <a:latin typeface="Verdana"/>
                <a:cs typeface="Verdana"/>
              </a:rPr>
              <a:t> </a:t>
            </a:r>
            <a:r>
              <a:rPr lang="ru-RU" sz="1400" spc="45" dirty="0">
                <a:latin typeface="Verdana"/>
                <a:cs typeface="Verdana"/>
              </a:rPr>
              <a:t>приборами</a:t>
            </a:r>
            <a:r>
              <a:rPr lang="ru-RU" sz="1400" spc="25" dirty="0">
                <a:latin typeface="Verdana"/>
                <a:cs typeface="Verdana"/>
              </a:rPr>
              <a:t> </a:t>
            </a:r>
            <a:r>
              <a:rPr lang="ru-RU" sz="1400" spc="-25" dirty="0">
                <a:latin typeface="Verdana"/>
                <a:cs typeface="Verdana"/>
              </a:rPr>
              <a:t>по</a:t>
            </a:r>
            <a:endParaRPr lang="ru-RU" sz="1400" dirty="0">
              <a:latin typeface="Verdana"/>
              <a:cs typeface="Verdana"/>
            </a:endParaRPr>
          </a:p>
          <a:p>
            <a:pPr marL="433705" marR="430530" indent="30480" algn="just">
              <a:lnSpc>
                <a:spcPct val="100000"/>
              </a:lnSpc>
            </a:pPr>
            <a:r>
              <a:rPr lang="ru-RU" sz="1400" dirty="0">
                <a:latin typeface="Verdana"/>
                <a:cs typeface="Verdana"/>
              </a:rPr>
              <a:t>определению</a:t>
            </a:r>
            <a:r>
              <a:rPr lang="ru-RU" sz="1400" spc="-110" dirty="0">
                <a:latin typeface="Verdana"/>
                <a:cs typeface="Verdana"/>
              </a:rPr>
              <a:t> </a:t>
            </a:r>
            <a:r>
              <a:rPr lang="ru-RU" sz="1400" spc="-40" dirty="0">
                <a:latin typeface="Verdana"/>
                <a:cs typeface="Verdana"/>
              </a:rPr>
              <a:t>активности</a:t>
            </a:r>
            <a:r>
              <a:rPr lang="ru-RU" sz="1400" spc="-45" dirty="0">
                <a:latin typeface="Verdana"/>
                <a:cs typeface="Verdana"/>
              </a:rPr>
              <a:t> </a:t>
            </a:r>
            <a:r>
              <a:rPr lang="ru-RU" sz="1400" spc="-10" dirty="0">
                <a:latin typeface="Verdana"/>
                <a:cs typeface="Verdana"/>
              </a:rPr>
              <a:t>цемента, </a:t>
            </a:r>
            <a:r>
              <a:rPr lang="ru-RU" sz="1400" spc="-25" dirty="0">
                <a:latin typeface="Verdana"/>
                <a:cs typeface="Verdana"/>
              </a:rPr>
              <a:t>прочности</a:t>
            </a:r>
            <a:r>
              <a:rPr lang="ru-RU" sz="1400" spc="-70" dirty="0">
                <a:latin typeface="Verdana"/>
                <a:cs typeface="Verdana"/>
              </a:rPr>
              <a:t> </a:t>
            </a:r>
            <a:r>
              <a:rPr lang="ru-RU" sz="1400" spc="-10" dirty="0">
                <a:latin typeface="Verdana"/>
                <a:cs typeface="Verdana"/>
              </a:rPr>
              <a:t>бетона,</a:t>
            </a:r>
            <a:r>
              <a:rPr lang="ru-RU" sz="1400" spc="-35" dirty="0">
                <a:latin typeface="Verdana"/>
                <a:cs typeface="Verdana"/>
              </a:rPr>
              <a:t> </a:t>
            </a:r>
            <a:r>
              <a:rPr lang="ru-RU" sz="1400" spc="-20" dirty="0">
                <a:latin typeface="Verdana"/>
                <a:cs typeface="Verdana"/>
              </a:rPr>
              <a:t>защитного</a:t>
            </a:r>
            <a:r>
              <a:rPr lang="ru-RU" sz="1400" spc="-40" dirty="0">
                <a:latin typeface="Verdana"/>
                <a:cs typeface="Verdana"/>
              </a:rPr>
              <a:t> </a:t>
            </a:r>
            <a:r>
              <a:rPr lang="ru-RU" sz="1400" spc="-20" dirty="0">
                <a:latin typeface="Verdana"/>
                <a:cs typeface="Verdana"/>
              </a:rPr>
              <a:t>слоя </a:t>
            </a:r>
            <a:r>
              <a:rPr lang="ru-RU" sz="1400" dirty="0">
                <a:latin typeface="Verdana"/>
                <a:cs typeface="Verdana"/>
              </a:rPr>
              <a:t>арматуры,</a:t>
            </a:r>
            <a:r>
              <a:rPr lang="ru-RU" sz="1400" spc="-25" dirty="0">
                <a:latin typeface="Verdana"/>
                <a:cs typeface="Verdana"/>
              </a:rPr>
              <a:t> </a:t>
            </a:r>
            <a:r>
              <a:rPr lang="ru-RU" sz="1400" spc="-50" dirty="0">
                <a:latin typeface="Verdana"/>
                <a:cs typeface="Verdana"/>
              </a:rPr>
              <a:t>напряжения</a:t>
            </a:r>
            <a:r>
              <a:rPr lang="ru-RU" sz="1400" spc="-65" dirty="0">
                <a:latin typeface="Verdana"/>
                <a:cs typeface="Verdana"/>
              </a:rPr>
              <a:t> </a:t>
            </a:r>
            <a:r>
              <a:rPr lang="ru-RU" sz="1400" spc="-10" dirty="0">
                <a:latin typeface="Verdana"/>
                <a:cs typeface="Verdana"/>
              </a:rPr>
              <a:t>арматурных</a:t>
            </a:r>
            <a:endParaRPr lang="ru-RU" sz="1400" dirty="0">
              <a:latin typeface="Verdana"/>
              <a:cs typeface="Verdana"/>
            </a:endParaRPr>
          </a:p>
          <a:p>
            <a:pPr marR="1905" algn="ctr">
              <a:lnSpc>
                <a:spcPct val="100000"/>
              </a:lnSpc>
            </a:pPr>
            <a:r>
              <a:rPr lang="ru-RU" sz="1400" spc="-10" dirty="0">
                <a:latin typeface="Verdana"/>
                <a:cs typeface="Verdana"/>
              </a:rPr>
              <a:t>стержней,</a:t>
            </a:r>
            <a:r>
              <a:rPr lang="ru-RU" sz="1400" spc="-85" dirty="0">
                <a:latin typeface="Verdana"/>
                <a:cs typeface="Verdana"/>
              </a:rPr>
              <a:t> </a:t>
            </a:r>
            <a:r>
              <a:rPr lang="ru-RU" sz="1400" spc="-25" dirty="0">
                <a:latin typeface="Verdana"/>
                <a:cs typeface="Verdana"/>
              </a:rPr>
              <a:t>вибрации,</a:t>
            </a:r>
            <a:r>
              <a:rPr lang="ru-RU" sz="1400" spc="-55" dirty="0">
                <a:latin typeface="Verdana"/>
                <a:cs typeface="Verdana"/>
              </a:rPr>
              <a:t> </a:t>
            </a:r>
            <a:r>
              <a:rPr lang="ru-RU" sz="1400" dirty="0">
                <a:latin typeface="Verdana"/>
                <a:cs typeface="Verdana"/>
              </a:rPr>
              <a:t>температуры</a:t>
            </a:r>
            <a:r>
              <a:rPr lang="ru-RU" sz="1400" spc="-105" dirty="0">
                <a:latin typeface="Verdana"/>
                <a:cs typeface="Verdana"/>
              </a:rPr>
              <a:t> </a:t>
            </a:r>
            <a:r>
              <a:rPr lang="ru-RU" sz="1400" spc="-10" dirty="0">
                <a:latin typeface="Verdana"/>
                <a:cs typeface="Verdana"/>
              </a:rPr>
              <a:t>тепловой</a:t>
            </a:r>
            <a:endParaRPr lang="ru-RU" sz="1400" dirty="0">
              <a:latin typeface="Verdana"/>
              <a:cs typeface="Verdana"/>
            </a:endParaRPr>
          </a:p>
          <a:p>
            <a:pPr algn="ctr">
              <a:lnSpc>
                <a:spcPct val="100000"/>
              </a:lnSpc>
            </a:pPr>
            <a:r>
              <a:rPr lang="ru-RU" sz="1400" dirty="0">
                <a:latin typeface="Verdana"/>
                <a:cs typeface="Verdana"/>
              </a:rPr>
              <a:t>обработки.</a:t>
            </a:r>
            <a:r>
              <a:rPr lang="ru-RU" sz="1400" spc="-25" dirty="0">
                <a:latin typeface="Verdana"/>
                <a:cs typeface="Verdana"/>
              </a:rPr>
              <a:t> </a:t>
            </a:r>
            <a:r>
              <a:rPr lang="ru-RU" sz="1400" spc="-50" dirty="0">
                <a:latin typeface="Verdana"/>
                <a:cs typeface="Verdana"/>
              </a:rPr>
              <a:t>Продукция</a:t>
            </a:r>
            <a:r>
              <a:rPr lang="ru-RU" sz="1400" spc="-75" dirty="0">
                <a:latin typeface="Verdana"/>
                <a:cs typeface="Verdana"/>
              </a:rPr>
              <a:t> </a:t>
            </a:r>
            <a:r>
              <a:rPr lang="ru-RU" sz="1400" dirty="0" err="1">
                <a:latin typeface="Verdana"/>
                <a:cs typeface="Verdana"/>
              </a:rPr>
              <a:t>Гирейское</a:t>
            </a:r>
            <a:r>
              <a:rPr lang="ru-RU" sz="1400" spc="-85" dirty="0">
                <a:latin typeface="Verdana"/>
                <a:cs typeface="Verdana"/>
              </a:rPr>
              <a:t> </a:t>
            </a:r>
            <a:r>
              <a:rPr lang="ru-RU" sz="1400" spc="-25" dirty="0">
                <a:latin typeface="Verdana"/>
                <a:cs typeface="Verdana"/>
              </a:rPr>
              <a:t>ЗАО</a:t>
            </a:r>
            <a:endParaRPr lang="ru-RU" sz="1400" dirty="0">
              <a:latin typeface="Verdana"/>
              <a:cs typeface="Verdana"/>
            </a:endParaRPr>
          </a:p>
          <a:p>
            <a:pPr marL="320675" marR="320040" algn="ctr">
              <a:lnSpc>
                <a:spcPct val="100000"/>
              </a:lnSpc>
            </a:pPr>
            <a:r>
              <a:rPr lang="ru-RU" sz="1400" spc="-55" dirty="0">
                <a:latin typeface="Verdana"/>
                <a:cs typeface="Verdana"/>
              </a:rPr>
              <a:t>«Железобетон»</a:t>
            </a:r>
            <a:r>
              <a:rPr lang="ru-RU" sz="1400" spc="-80" dirty="0">
                <a:latin typeface="Verdana"/>
                <a:cs typeface="Verdana"/>
              </a:rPr>
              <a:t> </a:t>
            </a:r>
            <a:r>
              <a:rPr lang="ru-RU" sz="1400" spc="-45" dirty="0">
                <a:latin typeface="Verdana"/>
                <a:cs typeface="Verdana"/>
              </a:rPr>
              <a:t>используется</a:t>
            </a:r>
            <a:r>
              <a:rPr lang="ru-RU" sz="1400" spc="-55" dirty="0">
                <a:latin typeface="Verdana"/>
                <a:cs typeface="Verdana"/>
              </a:rPr>
              <a:t> во</a:t>
            </a:r>
            <a:r>
              <a:rPr lang="ru-RU" sz="1400" spc="20" dirty="0">
                <a:latin typeface="Verdana"/>
                <a:cs typeface="Verdana"/>
              </a:rPr>
              <a:t> </a:t>
            </a:r>
            <a:r>
              <a:rPr lang="ru-RU" sz="1400" spc="-10" dirty="0">
                <a:latin typeface="Verdana"/>
                <a:cs typeface="Verdana"/>
              </a:rPr>
              <a:t>многих регионах</a:t>
            </a:r>
            <a:r>
              <a:rPr lang="ru-RU" sz="1400" spc="-80" dirty="0">
                <a:latin typeface="Verdana"/>
                <a:cs typeface="Verdana"/>
              </a:rPr>
              <a:t> </a:t>
            </a:r>
            <a:r>
              <a:rPr lang="ru-RU" sz="1400" dirty="0">
                <a:latin typeface="Verdana"/>
                <a:cs typeface="Verdana"/>
              </a:rPr>
              <a:t>России,</a:t>
            </a:r>
            <a:r>
              <a:rPr lang="ru-RU" sz="1400" spc="-40" dirty="0">
                <a:latin typeface="Verdana"/>
                <a:cs typeface="Verdana"/>
              </a:rPr>
              <a:t> </a:t>
            </a:r>
            <a:r>
              <a:rPr lang="ru-RU" sz="1400" spc="-25" dirty="0">
                <a:latin typeface="Verdana"/>
                <a:cs typeface="Verdana"/>
              </a:rPr>
              <a:t>СНГ</a:t>
            </a:r>
            <a:r>
              <a:rPr lang="ru-RU" sz="1400" spc="-45" dirty="0">
                <a:latin typeface="Verdana"/>
                <a:cs typeface="Verdana"/>
              </a:rPr>
              <a:t> </a:t>
            </a:r>
            <a:r>
              <a:rPr lang="ru-RU" sz="1400" spc="-40" dirty="0">
                <a:latin typeface="Verdana"/>
                <a:cs typeface="Verdana"/>
              </a:rPr>
              <a:t>и</a:t>
            </a:r>
            <a:r>
              <a:rPr lang="ru-RU" sz="1400" spc="-70" dirty="0">
                <a:latin typeface="Verdana"/>
                <a:cs typeface="Verdana"/>
              </a:rPr>
              <a:t> </a:t>
            </a:r>
            <a:r>
              <a:rPr lang="ru-RU" sz="1400" spc="-10" dirty="0">
                <a:latin typeface="Verdana"/>
                <a:cs typeface="Verdana"/>
              </a:rPr>
              <a:t>Ближнего</a:t>
            </a:r>
            <a:endParaRPr lang="ru-RU" sz="1400" dirty="0">
              <a:latin typeface="Verdana"/>
              <a:cs typeface="Verdana"/>
            </a:endParaRPr>
          </a:p>
          <a:p>
            <a:pPr marL="205104" marR="201295" algn="ctr">
              <a:lnSpc>
                <a:spcPct val="100000"/>
              </a:lnSpc>
            </a:pPr>
            <a:r>
              <a:rPr lang="ru-RU" sz="1400" spc="-40" dirty="0">
                <a:latin typeface="Verdana"/>
                <a:cs typeface="Verdana"/>
              </a:rPr>
              <a:t>Зарубежья.</a:t>
            </a:r>
            <a:r>
              <a:rPr lang="ru-RU" sz="1400" spc="-35" dirty="0">
                <a:latin typeface="Verdana"/>
                <a:cs typeface="Verdana"/>
              </a:rPr>
              <a:t> </a:t>
            </a:r>
            <a:r>
              <a:rPr lang="ru-RU" sz="1400" dirty="0">
                <a:latin typeface="Verdana"/>
                <a:cs typeface="Verdana"/>
              </a:rPr>
              <a:t>На</a:t>
            </a:r>
            <a:r>
              <a:rPr lang="ru-RU" sz="1400" spc="-15" dirty="0">
                <a:latin typeface="Verdana"/>
                <a:cs typeface="Verdana"/>
              </a:rPr>
              <a:t> </a:t>
            </a:r>
            <a:r>
              <a:rPr lang="ru-RU" sz="1400" spc="-45" dirty="0">
                <a:latin typeface="Verdana"/>
                <a:cs typeface="Verdana"/>
              </a:rPr>
              <a:t>данный</a:t>
            </a:r>
            <a:r>
              <a:rPr lang="ru-RU" sz="1400" spc="-60" dirty="0">
                <a:latin typeface="Verdana"/>
                <a:cs typeface="Verdana"/>
              </a:rPr>
              <a:t> </a:t>
            </a:r>
            <a:r>
              <a:rPr lang="ru-RU" sz="1400" spc="60" dirty="0">
                <a:latin typeface="Verdana"/>
                <a:cs typeface="Verdana"/>
              </a:rPr>
              <a:t>момент</a:t>
            </a:r>
            <a:r>
              <a:rPr lang="ru-RU" sz="1400" spc="-70" dirty="0">
                <a:latin typeface="Verdana"/>
                <a:cs typeface="Verdana"/>
              </a:rPr>
              <a:t> </a:t>
            </a:r>
            <a:r>
              <a:rPr lang="ru-RU" sz="1400" dirty="0">
                <a:latin typeface="Verdana"/>
                <a:cs typeface="Verdana"/>
              </a:rPr>
              <a:t>наш</a:t>
            </a:r>
            <a:r>
              <a:rPr lang="ru-RU" sz="1400" spc="-50" dirty="0">
                <a:latin typeface="Verdana"/>
                <a:cs typeface="Verdana"/>
              </a:rPr>
              <a:t> </a:t>
            </a:r>
            <a:r>
              <a:rPr lang="ru-RU" sz="1400" spc="-20" dirty="0">
                <a:latin typeface="Verdana"/>
                <a:cs typeface="Verdana"/>
              </a:rPr>
              <a:t>завод </a:t>
            </a:r>
            <a:r>
              <a:rPr lang="ru-RU" sz="1400" spc="-50" dirty="0">
                <a:latin typeface="Verdana"/>
                <a:cs typeface="Verdana"/>
              </a:rPr>
              <a:t>поставляет</a:t>
            </a:r>
            <a:r>
              <a:rPr lang="ru-RU" sz="1400" spc="-35" dirty="0">
                <a:latin typeface="Verdana"/>
                <a:cs typeface="Verdana"/>
              </a:rPr>
              <a:t> </a:t>
            </a:r>
            <a:r>
              <a:rPr lang="ru-RU" sz="1400" spc="-25" dirty="0">
                <a:latin typeface="Verdana"/>
                <a:cs typeface="Verdana"/>
              </a:rPr>
              <a:t>продукцию</a:t>
            </a:r>
            <a:r>
              <a:rPr lang="ru-RU" sz="1400" spc="-105" dirty="0">
                <a:latin typeface="Verdana"/>
                <a:cs typeface="Verdana"/>
              </a:rPr>
              <a:t> </a:t>
            </a:r>
            <a:r>
              <a:rPr lang="ru-RU" sz="1400" spc="-40" dirty="0">
                <a:latin typeface="Verdana"/>
                <a:cs typeface="Verdana"/>
              </a:rPr>
              <a:t>и</a:t>
            </a:r>
            <a:r>
              <a:rPr lang="ru-RU" sz="1400" spc="-55" dirty="0">
                <a:latin typeface="Verdana"/>
                <a:cs typeface="Verdana"/>
              </a:rPr>
              <a:t> </a:t>
            </a:r>
            <a:r>
              <a:rPr lang="ru-RU" sz="1400" spc="-10" dirty="0">
                <a:latin typeface="Verdana"/>
                <a:cs typeface="Verdana"/>
              </a:rPr>
              <a:t>осуществляет </a:t>
            </a:r>
            <a:r>
              <a:rPr lang="ru-RU" sz="1400" spc="-35" dirty="0">
                <a:latin typeface="Verdana"/>
                <a:cs typeface="Verdana"/>
              </a:rPr>
              <a:t>доставку</a:t>
            </a:r>
            <a:r>
              <a:rPr lang="ru-RU" sz="1400" spc="-50" dirty="0">
                <a:latin typeface="Verdana"/>
                <a:cs typeface="Verdana"/>
              </a:rPr>
              <a:t> </a:t>
            </a:r>
            <a:r>
              <a:rPr lang="ru-RU" sz="1400" spc="-60" dirty="0">
                <a:latin typeface="Verdana"/>
                <a:cs typeface="Verdana"/>
              </a:rPr>
              <a:t>во</a:t>
            </a:r>
            <a:r>
              <a:rPr lang="ru-RU" sz="1400" spc="-70" dirty="0">
                <a:latin typeface="Verdana"/>
                <a:cs typeface="Verdana"/>
              </a:rPr>
              <a:t> </a:t>
            </a:r>
            <a:r>
              <a:rPr lang="ru-RU" sz="1400" dirty="0">
                <a:latin typeface="Verdana"/>
                <a:cs typeface="Verdana"/>
              </a:rPr>
              <a:t>все</a:t>
            </a:r>
            <a:r>
              <a:rPr lang="ru-RU" sz="1400" spc="-65" dirty="0">
                <a:latin typeface="Verdana"/>
                <a:cs typeface="Verdana"/>
              </a:rPr>
              <a:t> </a:t>
            </a:r>
            <a:r>
              <a:rPr lang="ru-RU" sz="1400" spc="-30" dirty="0">
                <a:latin typeface="Verdana"/>
                <a:cs typeface="Verdana"/>
              </a:rPr>
              <a:t>регионы</a:t>
            </a:r>
            <a:r>
              <a:rPr lang="ru-RU" sz="1400" spc="-110" dirty="0">
                <a:latin typeface="Verdana"/>
                <a:cs typeface="Verdana"/>
              </a:rPr>
              <a:t> </a:t>
            </a:r>
            <a:r>
              <a:rPr lang="ru-RU" sz="1400" spc="70" dirty="0">
                <a:latin typeface="Verdana"/>
                <a:cs typeface="Verdana"/>
              </a:rPr>
              <a:t>ЮФО</a:t>
            </a:r>
            <a:r>
              <a:rPr lang="ru-RU" sz="1400" spc="-90" dirty="0">
                <a:latin typeface="Verdana"/>
                <a:cs typeface="Verdana"/>
              </a:rPr>
              <a:t> </a:t>
            </a:r>
            <a:r>
              <a:rPr lang="ru-RU" sz="1400" spc="-40" dirty="0">
                <a:latin typeface="Verdana"/>
                <a:cs typeface="Verdana"/>
              </a:rPr>
              <a:t>и</a:t>
            </a:r>
            <a:r>
              <a:rPr lang="ru-RU" sz="1400" spc="-70" dirty="0">
                <a:latin typeface="Verdana"/>
                <a:cs typeface="Verdana"/>
              </a:rPr>
              <a:t> </a:t>
            </a:r>
            <a:r>
              <a:rPr lang="ru-RU" sz="1400" spc="-20" dirty="0">
                <a:latin typeface="Verdana"/>
                <a:cs typeface="Verdana"/>
              </a:rPr>
              <a:t>СКФО.</a:t>
            </a:r>
            <a:endParaRPr lang="ru-RU" sz="1400" dirty="0">
              <a:latin typeface="Verdana"/>
              <a:cs typeface="Verdana"/>
            </a:endParaRPr>
          </a:p>
          <a:p>
            <a:endParaRPr lang="ru-RU" sz="1400" dirty="0"/>
          </a:p>
        </p:txBody>
      </p:sp>
      <p:sp>
        <p:nvSpPr>
          <p:cNvPr id="5" name="TextBox 4"/>
          <p:cNvSpPr txBox="1"/>
          <p:nvPr/>
        </p:nvSpPr>
        <p:spPr>
          <a:xfrm>
            <a:off x="4045291" y="3734109"/>
            <a:ext cx="7816030" cy="298543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3810" algn="ctr">
              <a:lnSpc>
                <a:spcPct val="100000"/>
              </a:lnSpc>
              <a:spcBef>
                <a:spcPts val="1150"/>
              </a:spcBef>
            </a:pPr>
            <a:r>
              <a:rPr lang="ru-RU" sz="1700" dirty="0">
                <a:solidFill>
                  <a:schemeClr val="bg1"/>
                </a:solidFill>
                <a:latin typeface="Verdana"/>
                <a:cs typeface="Verdana"/>
              </a:rPr>
              <a:t>Наименование</a:t>
            </a:r>
            <a:r>
              <a:rPr lang="ru-RU" sz="1700" spc="20" dirty="0">
                <a:solidFill>
                  <a:schemeClr val="bg1"/>
                </a:solidFill>
                <a:latin typeface="Verdana"/>
                <a:cs typeface="Verdana"/>
              </a:rPr>
              <a:t> </a:t>
            </a:r>
            <a:r>
              <a:rPr lang="ru-RU" sz="1700" spc="-10" dirty="0">
                <a:solidFill>
                  <a:schemeClr val="bg1"/>
                </a:solidFill>
                <a:latin typeface="Verdana"/>
                <a:cs typeface="Verdana"/>
              </a:rPr>
              <a:t>выпускаемой</a:t>
            </a:r>
            <a:r>
              <a:rPr lang="ru-RU" sz="1700" spc="-30" dirty="0">
                <a:solidFill>
                  <a:schemeClr val="bg1"/>
                </a:solidFill>
                <a:latin typeface="Verdana"/>
                <a:cs typeface="Verdana"/>
              </a:rPr>
              <a:t> продукции</a:t>
            </a:r>
            <a:r>
              <a:rPr lang="ru-RU" sz="1700" spc="-25" dirty="0">
                <a:solidFill>
                  <a:schemeClr val="bg1"/>
                </a:solidFill>
                <a:latin typeface="Verdana"/>
                <a:cs typeface="Verdana"/>
              </a:rPr>
              <a:t> </a:t>
            </a:r>
            <a:r>
              <a:rPr lang="ru-RU" sz="1700" spc="-50" dirty="0">
                <a:solidFill>
                  <a:schemeClr val="bg1"/>
                </a:solidFill>
                <a:latin typeface="Verdana"/>
                <a:cs typeface="Verdana"/>
              </a:rPr>
              <a:t>:</a:t>
            </a:r>
            <a:endParaRPr lang="ru-RU" sz="1700" dirty="0">
              <a:solidFill>
                <a:schemeClr val="bg1"/>
              </a:solidFill>
              <a:latin typeface="Verdana"/>
              <a:cs typeface="Verdana"/>
            </a:endParaRPr>
          </a:p>
          <a:p>
            <a:pPr marL="5080" algn="ctr">
              <a:lnSpc>
                <a:spcPct val="100000"/>
              </a:lnSpc>
            </a:pPr>
            <a:r>
              <a:rPr lang="ru-RU" sz="1700" spc="-35" dirty="0">
                <a:solidFill>
                  <a:schemeClr val="bg1"/>
                </a:solidFill>
                <a:latin typeface="Verdana"/>
                <a:cs typeface="Verdana"/>
              </a:rPr>
              <a:t>конструкции</a:t>
            </a:r>
            <a:r>
              <a:rPr lang="ru-RU" sz="1700" spc="-40" dirty="0">
                <a:solidFill>
                  <a:schemeClr val="bg1"/>
                </a:solidFill>
                <a:latin typeface="Verdana"/>
                <a:cs typeface="Verdana"/>
              </a:rPr>
              <a:t> </a:t>
            </a:r>
            <a:r>
              <a:rPr lang="ru-RU" sz="1700" spc="-114" dirty="0">
                <a:solidFill>
                  <a:schemeClr val="bg1"/>
                </a:solidFill>
                <a:latin typeface="Verdana"/>
                <a:cs typeface="Verdana"/>
              </a:rPr>
              <a:t>для</a:t>
            </a:r>
            <a:r>
              <a:rPr lang="ru-RU" sz="1700" spc="-35" dirty="0">
                <a:solidFill>
                  <a:schemeClr val="bg1"/>
                </a:solidFill>
                <a:latin typeface="Verdana"/>
                <a:cs typeface="Verdana"/>
              </a:rPr>
              <a:t> </a:t>
            </a:r>
            <a:r>
              <a:rPr lang="ru-RU" sz="1700" spc="-20" dirty="0">
                <a:solidFill>
                  <a:schemeClr val="bg1"/>
                </a:solidFill>
                <a:latin typeface="Verdana"/>
                <a:cs typeface="Verdana"/>
              </a:rPr>
              <a:t>жилищного</a:t>
            </a:r>
            <a:r>
              <a:rPr lang="ru-RU" sz="1700" spc="-45" dirty="0">
                <a:solidFill>
                  <a:schemeClr val="bg1"/>
                </a:solidFill>
                <a:latin typeface="Verdana"/>
                <a:cs typeface="Verdana"/>
              </a:rPr>
              <a:t> </a:t>
            </a:r>
            <a:r>
              <a:rPr lang="ru-RU" sz="1700" spc="-10" dirty="0">
                <a:solidFill>
                  <a:schemeClr val="bg1"/>
                </a:solidFill>
                <a:latin typeface="Verdana"/>
                <a:cs typeface="Verdana"/>
              </a:rPr>
              <a:t>строительства;</a:t>
            </a:r>
            <a:endParaRPr lang="ru-RU" sz="1700" dirty="0">
              <a:solidFill>
                <a:schemeClr val="bg1"/>
              </a:solidFill>
              <a:latin typeface="Verdana"/>
              <a:cs typeface="Verdana"/>
            </a:endParaRPr>
          </a:p>
          <a:p>
            <a:pPr marL="99060" marR="88900" indent="5080" algn="ctr">
              <a:lnSpc>
                <a:spcPct val="100000"/>
              </a:lnSpc>
            </a:pPr>
            <a:r>
              <a:rPr lang="ru-RU" sz="1700" spc="-30" dirty="0">
                <a:solidFill>
                  <a:schemeClr val="bg1"/>
                </a:solidFill>
                <a:latin typeface="Verdana"/>
                <a:cs typeface="Verdana"/>
              </a:rPr>
              <a:t>конструкции</a:t>
            </a:r>
            <a:r>
              <a:rPr lang="ru-RU" sz="1700" spc="-45" dirty="0">
                <a:solidFill>
                  <a:schemeClr val="bg1"/>
                </a:solidFill>
                <a:latin typeface="Verdana"/>
                <a:cs typeface="Verdana"/>
              </a:rPr>
              <a:t> </a:t>
            </a:r>
            <a:r>
              <a:rPr lang="ru-RU" sz="1700" spc="-110" dirty="0">
                <a:solidFill>
                  <a:schemeClr val="bg1"/>
                </a:solidFill>
                <a:latin typeface="Verdana"/>
                <a:cs typeface="Verdana"/>
              </a:rPr>
              <a:t>для</a:t>
            </a:r>
            <a:r>
              <a:rPr lang="ru-RU" sz="1700" spc="-40" dirty="0">
                <a:solidFill>
                  <a:schemeClr val="bg1"/>
                </a:solidFill>
                <a:latin typeface="Verdana"/>
                <a:cs typeface="Verdana"/>
              </a:rPr>
              <a:t> </a:t>
            </a:r>
            <a:r>
              <a:rPr lang="ru-RU" sz="1700" spc="-30" dirty="0">
                <a:solidFill>
                  <a:schemeClr val="bg1"/>
                </a:solidFill>
                <a:latin typeface="Verdana"/>
                <a:cs typeface="Verdana"/>
              </a:rPr>
              <a:t>строительства</a:t>
            </a:r>
            <a:r>
              <a:rPr lang="ru-RU" sz="1700" spc="-25" dirty="0">
                <a:solidFill>
                  <a:schemeClr val="bg1"/>
                </a:solidFill>
                <a:latin typeface="Verdana"/>
                <a:cs typeface="Verdana"/>
              </a:rPr>
              <a:t> </a:t>
            </a:r>
            <a:r>
              <a:rPr lang="ru-RU" sz="1700" spc="-60" dirty="0">
                <a:solidFill>
                  <a:schemeClr val="bg1"/>
                </a:solidFill>
                <a:latin typeface="Verdana"/>
                <a:cs typeface="Verdana"/>
              </a:rPr>
              <a:t>напольных</a:t>
            </a:r>
            <a:r>
              <a:rPr lang="ru-RU" sz="1700" spc="-75" dirty="0">
                <a:solidFill>
                  <a:schemeClr val="bg1"/>
                </a:solidFill>
                <a:latin typeface="Verdana"/>
                <a:cs typeface="Verdana"/>
              </a:rPr>
              <a:t> </a:t>
            </a:r>
            <a:r>
              <a:rPr lang="ru-RU" sz="1700" spc="-10" dirty="0">
                <a:solidFill>
                  <a:schemeClr val="bg1"/>
                </a:solidFill>
                <a:latin typeface="Verdana"/>
                <a:cs typeface="Verdana"/>
              </a:rPr>
              <a:t>складов; </a:t>
            </a:r>
            <a:r>
              <a:rPr lang="ru-RU" sz="1700" spc="-100" dirty="0">
                <a:solidFill>
                  <a:schemeClr val="bg1"/>
                </a:solidFill>
                <a:latin typeface="Verdana"/>
                <a:cs typeface="Verdana"/>
              </a:rPr>
              <a:t>плиты</a:t>
            </a:r>
            <a:r>
              <a:rPr lang="ru-RU" sz="1700" spc="-65" dirty="0">
                <a:solidFill>
                  <a:schemeClr val="bg1"/>
                </a:solidFill>
                <a:latin typeface="Verdana"/>
                <a:cs typeface="Verdana"/>
              </a:rPr>
              <a:t> </a:t>
            </a:r>
            <a:r>
              <a:rPr lang="ru-RU" sz="1700" dirty="0">
                <a:solidFill>
                  <a:schemeClr val="bg1"/>
                </a:solidFill>
                <a:latin typeface="Verdana"/>
                <a:cs typeface="Verdana"/>
              </a:rPr>
              <a:t>забора</a:t>
            </a:r>
            <a:r>
              <a:rPr lang="ru-RU" sz="1700" spc="-20" dirty="0">
                <a:solidFill>
                  <a:schemeClr val="bg1"/>
                </a:solidFill>
                <a:latin typeface="Verdana"/>
                <a:cs typeface="Verdana"/>
              </a:rPr>
              <a:t> </a:t>
            </a:r>
            <a:r>
              <a:rPr lang="ru-RU" sz="1700" spc="130" dirty="0">
                <a:solidFill>
                  <a:schemeClr val="bg1"/>
                </a:solidFill>
                <a:latin typeface="Verdana"/>
                <a:cs typeface="Verdana"/>
              </a:rPr>
              <a:t>с</a:t>
            </a:r>
            <a:r>
              <a:rPr lang="ru-RU" sz="1700" spc="-50" dirty="0">
                <a:solidFill>
                  <a:schemeClr val="bg1"/>
                </a:solidFill>
                <a:latin typeface="Verdana"/>
                <a:cs typeface="Verdana"/>
              </a:rPr>
              <a:t> </a:t>
            </a:r>
            <a:r>
              <a:rPr lang="ru-RU" sz="1700" spc="50" dirty="0">
                <a:solidFill>
                  <a:schemeClr val="bg1"/>
                </a:solidFill>
                <a:latin typeface="Verdana"/>
                <a:cs typeface="Verdana"/>
              </a:rPr>
              <a:t>фундаментом</a:t>
            </a:r>
            <a:r>
              <a:rPr lang="ru-RU" sz="1700" spc="-70" dirty="0">
                <a:solidFill>
                  <a:schemeClr val="bg1"/>
                </a:solidFill>
                <a:latin typeface="Verdana"/>
                <a:cs typeface="Verdana"/>
              </a:rPr>
              <a:t> </a:t>
            </a:r>
            <a:r>
              <a:rPr lang="ru-RU" sz="1700" spc="-35" dirty="0">
                <a:solidFill>
                  <a:schemeClr val="bg1"/>
                </a:solidFill>
                <a:latin typeface="Verdana"/>
                <a:cs typeface="Verdana"/>
              </a:rPr>
              <a:t>длиной</a:t>
            </a:r>
            <a:r>
              <a:rPr lang="ru-RU" sz="1700" spc="-65" dirty="0">
                <a:solidFill>
                  <a:schemeClr val="bg1"/>
                </a:solidFill>
                <a:latin typeface="Verdana"/>
                <a:cs typeface="Verdana"/>
              </a:rPr>
              <a:t> </a:t>
            </a:r>
            <a:r>
              <a:rPr lang="ru-RU" sz="1700" spc="-50" dirty="0">
                <a:solidFill>
                  <a:schemeClr val="bg1"/>
                </a:solidFill>
                <a:latin typeface="Verdana"/>
                <a:cs typeface="Verdana"/>
              </a:rPr>
              <a:t>от</a:t>
            </a:r>
            <a:r>
              <a:rPr lang="ru-RU" sz="1700" spc="-40" dirty="0">
                <a:solidFill>
                  <a:schemeClr val="bg1"/>
                </a:solidFill>
                <a:latin typeface="Verdana"/>
                <a:cs typeface="Verdana"/>
              </a:rPr>
              <a:t> </a:t>
            </a:r>
            <a:r>
              <a:rPr lang="ru-RU" sz="1700" spc="-110" dirty="0">
                <a:solidFill>
                  <a:schemeClr val="bg1"/>
                </a:solidFill>
                <a:latin typeface="Verdana"/>
                <a:cs typeface="Verdana"/>
              </a:rPr>
              <a:t>2.5</a:t>
            </a:r>
            <a:r>
              <a:rPr lang="ru-RU" sz="1700" spc="-40" dirty="0">
                <a:solidFill>
                  <a:schemeClr val="bg1"/>
                </a:solidFill>
                <a:latin typeface="Verdana"/>
                <a:cs typeface="Verdana"/>
              </a:rPr>
              <a:t> </a:t>
            </a:r>
            <a:r>
              <a:rPr lang="ru-RU" sz="1700" dirty="0">
                <a:solidFill>
                  <a:schemeClr val="bg1"/>
                </a:solidFill>
                <a:latin typeface="Verdana"/>
                <a:cs typeface="Verdana"/>
              </a:rPr>
              <a:t>до</a:t>
            </a:r>
            <a:r>
              <a:rPr lang="ru-RU" sz="1700" spc="-45" dirty="0">
                <a:solidFill>
                  <a:schemeClr val="bg1"/>
                </a:solidFill>
                <a:latin typeface="Verdana"/>
                <a:cs typeface="Verdana"/>
              </a:rPr>
              <a:t> </a:t>
            </a:r>
            <a:r>
              <a:rPr lang="ru-RU" sz="1700" spc="-105" dirty="0">
                <a:solidFill>
                  <a:schemeClr val="bg1"/>
                </a:solidFill>
                <a:latin typeface="Verdana"/>
                <a:cs typeface="Verdana"/>
              </a:rPr>
              <a:t>6</a:t>
            </a:r>
            <a:r>
              <a:rPr lang="ru-RU" sz="1700" spc="-35" dirty="0">
                <a:solidFill>
                  <a:schemeClr val="bg1"/>
                </a:solidFill>
                <a:latin typeface="Verdana"/>
                <a:cs typeface="Verdana"/>
              </a:rPr>
              <a:t> </a:t>
            </a:r>
            <a:r>
              <a:rPr lang="ru-RU" sz="1700" spc="-25" dirty="0">
                <a:solidFill>
                  <a:schemeClr val="bg1"/>
                </a:solidFill>
                <a:latin typeface="Verdana"/>
                <a:cs typeface="Verdana"/>
              </a:rPr>
              <a:t>м.; </a:t>
            </a:r>
            <a:r>
              <a:rPr lang="ru-RU" sz="1700" spc="-40" dirty="0">
                <a:solidFill>
                  <a:schemeClr val="bg1"/>
                </a:solidFill>
                <a:latin typeface="Verdana"/>
                <a:cs typeface="Verdana"/>
              </a:rPr>
              <a:t>сваи;</a:t>
            </a:r>
            <a:r>
              <a:rPr lang="ru-RU" sz="1700" spc="-30" dirty="0">
                <a:solidFill>
                  <a:schemeClr val="bg1"/>
                </a:solidFill>
                <a:latin typeface="Verdana"/>
                <a:cs typeface="Verdana"/>
              </a:rPr>
              <a:t> </a:t>
            </a:r>
            <a:r>
              <a:rPr lang="ru-RU" sz="1700" spc="-10" dirty="0" smtClean="0">
                <a:solidFill>
                  <a:schemeClr val="bg1"/>
                </a:solidFill>
                <a:latin typeface="Verdana"/>
                <a:cs typeface="Verdana"/>
              </a:rPr>
              <a:t>пожарные</a:t>
            </a:r>
            <a:r>
              <a:rPr lang="ru-RU" sz="1700" spc="-70" dirty="0">
                <a:solidFill>
                  <a:schemeClr val="bg1"/>
                </a:solidFill>
                <a:latin typeface="Verdana"/>
                <a:cs typeface="Verdana"/>
              </a:rPr>
              <a:t> </a:t>
            </a:r>
            <a:r>
              <a:rPr lang="ru-RU" sz="1700" spc="-10" dirty="0" smtClean="0">
                <a:solidFill>
                  <a:schemeClr val="bg1"/>
                </a:solidFill>
                <a:latin typeface="Verdana"/>
                <a:cs typeface="Verdana"/>
              </a:rPr>
              <a:t>резервуары</a:t>
            </a:r>
            <a:r>
              <a:rPr lang="ru-RU" sz="1700" spc="-105" dirty="0" smtClean="0">
                <a:solidFill>
                  <a:schemeClr val="bg1"/>
                </a:solidFill>
                <a:latin typeface="Verdana"/>
                <a:cs typeface="Verdana"/>
              </a:rPr>
              <a:t> </a:t>
            </a:r>
            <a:r>
              <a:rPr lang="ru-RU" sz="1700" spc="-10" dirty="0">
                <a:solidFill>
                  <a:schemeClr val="bg1"/>
                </a:solidFill>
                <a:latin typeface="Verdana"/>
                <a:cs typeface="Verdana"/>
              </a:rPr>
              <a:t>любой</a:t>
            </a:r>
            <a:r>
              <a:rPr lang="ru-RU" sz="1700" spc="-80" dirty="0">
                <a:solidFill>
                  <a:schemeClr val="bg1"/>
                </a:solidFill>
                <a:latin typeface="Verdana"/>
                <a:cs typeface="Verdana"/>
              </a:rPr>
              <a:t> </a:t>
            </a:r>
            <a:r>
              <a:rPr lang="ru-RU" sz="1700" spc="-10" dirty="0">
                <a:solidFill>
                  <a:schemeClr val="bg1"/>
                </a:solidFill>
                <a:latin typeface="Verdana"/>
                <a:cs typeface="Verdana"/>
              </a:rPr>
              <a:t>емкости;</a:t>
            </a:r>
            <a:endParaRPr lang="ru-RU" sz="1700" dirty="0">
              <a:solidFill>
                <a:schemeClr val="bg1"/>
              </a:solidFill>
              <a:latin typeface="Verdana"/>
              <a:cs typeface="Verdana"/>
            </a:endParaRPr>
          </a:p>
          <a:p>
            <a:pPr marL="519430" marR="260985" indent="-247015" algn="ctr">
              <a:lnSpc>
                <a:spcPct val="100000"/>
              </a:lnSpc>
              <a:spcBef>
                <a:spcPts val="5"/>
              </a:spcBef>
            </a:pPr>
            <a:r>
              <a:rPr lang="ru-RU" sz="1700" spc="-35" dirty="0">
                <a:solidFill>
                  <a:schemeClr val="bg1"/>
                </a:solidFill>
                <a:latin typeface="Verdana"/>
                <a:cs typeface="Verdana"/>
              </a:rPr>
              <a:t>конструкции</a:t>
            </a:r>
            <a:r>
              <a:rPr lang="ru-RU" sz="1700" spc="-60" dirty="0">
                <a:solidFill>
                  <a:schemeClr val="bg1"/>
                </a:solidFill>
                <a:latin typeface="Verdana"/>
                <a:cs typeface="Verdana"/>
              </a:rPr>
              <a:t> </a:t>
            </a:r>
            <a:r>
              <a:rPr lang="ru-RU" sz="1700" spc="-110" dirty="0">
                <a:solidFill>
                  <a:schemeClr val="bg1"/>
                </a:solidFill>
                <a:latin typeface="Verdana"/>
                <a:cs typeface="Verdana"/>
              </a:rPr>
              <a:t>для</a:t>
            </a:r>
            <a:r>
              <a:rPr lang="ru-RU" sz="1700" spc="-45" dirty="0">
                <a:solidFill>
                  <a:schemeClr val="bg1"/>
                </a:solidFill>
                <a:latin typeface="Verdana"/>
                <a:cs typeface="Verdana"/>
              </a:rPr>
              <a:t> </a:t>
            </a:r>
            <a:r>
              <a:rPr lang="ru-RU" sz="1700" spc="-30" dirty="0">
                <a:solidFill>
                  <a:schemeClr val="bg1"/>
                </a:solidFill>
                <a:latin typeface="Verdana"/>
                <a:cs typeface="Verdana"/>
              </a:rPr>
              <a:t>строительства</a:t>
            </a:r>
            <a:r>
              <a:rPr lang="ru-RU" sz="1700" spc="-40" dirty="0">
                <a:solidFill>
                  <a:schemeClr val="bg1"/>
                </a:solidFill>
                <a:latin typeface="Verdana"/>
                <a:cs typeface="Verdana"/>
              </a:rPr>
              <a:t> </a:t>
            </a:r>
            <a:r>
              <a:rPr lang="ru-RU" sz="1700" spc="-10" dirty="0">
                <a:solidFill>
                  <a:schemeClr val="bg1"/>
                </a:solidFill>
                <a:latin typeface="Verdana"/>
                <a:cs typeface="Verdana"/>
              </a:rPr>
              <a:t>супермаркетов, </a:t>
            </a:r>
            <a:r>
              <a:rPr lang="ru-RU" sz="1700" dirty="0">
                <a:solidFill>
                  <a:schemeClr val="bg1"/>
                </a:solidFill>
                <a:latin typeface="Verdana"/>
                <a:cs typeface="Verdana"/>
              </a:rPr>
              <a:t>офисов,</a:t>
            </a:r>
            <a:r>
              <a:rPr lang="ru-RU" sz="1700" spc="10" dirty="0">
                <a:solidFill>
                  <a:schemeClr val="bg1"/>
                </a:solidFill>
                <a:latin typeface="Verdana"/>
                <a:cs typeface="Verdana"/>
              </a:rPr>
              <a:t> </a:t>
            </a:r>
            <a:r>
              <a:rPr lang="ru-RU" sz="1700" spc="-20" dirty="0">
                <a:solidFill>
                  <a:schemeClr val="bg1"/>
                </a:solidFill>
                <a:latin typeface="Verdana"/>
                <a:cs typeface="Verdana"/>
              </a:rPr>
              <a:t>складов</a:t>
            </a:r>
            <a:r>
              <a:rPr lang="ru-RU" sz="1700" spc="30" dirty="0">
                <a:solidFill>
                  <a:schemeClr val="bg1"/>
                </a:solidFill>
                <a:latin typeface="Verdana"/>
                <a:cs typeface="Verdana"/>
              </a:rPr>
              <a:t> </a:t>
            </a:r>
            <a:r>
              <a:rPr lang="ru-RU" sz="1700" spc="-40" dirty="0">
                <a:solidFill>
                  <a:schemeClr val="bg1"/>
                </a:solidFill>
                <a:latin typeface="Verdana"/>
                <a:cs typeface="Verdana"/>
              </a:rPr>
              <a:t>различного</a:t>
            </a:r>
            <a:r>
              <a:rPr lang="ru-RU" sz="1700" spc="10" dirty="0">
                <a:solidFill>
                  <a:schemeClr val="bg1"/>
                </a:solidFill>
                <a:latin typeface="Verdana"/>
                <a:cs typeface="Verdana"/>
              </a:rPr>
              <a:t> </a:t>
            </a:r>
            <a:r>
              <a:rPr lang="ru-RU" sz="1700" spc="-10" dirty="0">
                <a:solidFill>
                  <a:schemeClr val="bg1"/>
                </a:solidFill>
                <a:latin typeface="Verdana"/>
                <a:cs typeface="Verdana"/>
              </a:rPr>
              <a:t>назначения, </a:t>
            </a:r>
            <a:r>
              <a:rPr lang="ru-RU" sz="1700" spc="-30" dirty="0">
                <a:solidFill>
                  <a:schemeClr val="bg1"/>
                </a:solidFill>
                <a:latin typeface="Verdana"/>
                <a:cs typeface="Verdana"/>
              </a:rPr>
              <a:t>многоярусных</a:t>
            </a:r>
            <a:r>
              <a:rPr lang="ru-RU" sz="1700" spc="-90" dirty="0">
                <a:solidFill>
                  <a:schemeClr val="bg1"/>
                </a:solidFill>
                <a:latin typeface="Verdana"/>
                <a:cs typeface="Verdana"/>
              </a:rPr>
              <a:t> </a:t>
            </a:r>
            <a:r>
              <a:rPr lang="ru-RU" sz="1700" spc="-20" dirty="0">
                <a:solidFill>
                  <a:schemeClr val="bg1"/>
                </a:solidFill>
                <a:latin typeface="Verdana"/>
                <a:cs typeface="Verdana"/>
              </a:rPr>
              <a:t>гаражей;</a:t>
            </a:r>
            <a:r>
              <a:rPr lang="ru-RU" sz="1700" spc="5" dirty="0">
                <a:solidFill>
                  <a:schemeClr val="bg1"/>
                </a:solidFill>
                <a:latin typeface="Verdana"/>
                <a:cs typeface="Verdana"/>
              </a:rPr>
              <a:t> </a:t>
            </a:r>
            <a:r>
              <a:rPr lang="ru-RU" sz="1700" spc="-35" dirty="0">
                <a:solidFill>
                  <a:schemeClr val="bg1"/>
                </a:solidFill>
                <a:latin typeface="Verdana"/>
                <a:cs typeface="Verdana"/>
              </a:rPr>
              <a:t>конструкции</a:t>
            </a:r>
            <a:r>
              <a:rPr lang="ru-RU" sz="1700" spc="-55" dirty="0">
                <a:solidFill>
                  <a:schemeClr val="bg1"/>
                </a:solidFill>
                <a:latin typeface="Verdana"/>
                <a:cs typeface="Verdana"/>
              </a:rPr>
              <a:t> </a:t>
            </a:r>
            <a:r>
              <a:rPr lang="ru-RU" sz="1700" spc="-25" dirty="0">
                <a:solidFill>
                  <a:schemeClr val="bg1"/>
                </a:solidFill>
                <a:latin typeface="Verdana"/>
                <a:cs typeface="Verdana"/>
              </a:rPr>
              <a:t>для </a:t>
            </a:r>
            <a:r>
              <a:rPr lang="ru-RU" sz="1700" spc="-30" dirty="0">
                <a:solidFill>
                  <a:schemeClr val="bg1"/>
                </a:solidFill>
                <a:latin typeface="Verdana"/>
                <a:cs typeface="Verdana"/>
              </a:rPr>
              <a:t>строительства</a:t>
            </a:r>
            <a:r>
              <a:rPr lang="ru-RU" sz="1700" spc="-35" dirty="0">
                <a:solidFill>
                  <a:schemeClr val="bg1"/>
                </a:solidFill>
                <a:latin typeface="Verdana"/>
                <a:cs typeface="Verdana"/>
              </a:rPr>
              <a:t> </a:t>
            </a:r>
            <a:r>
              <a:rPr lang="ru-RU" sz="1700" spc="-75" dirty="0">
                <a:solidFill>
                  <a:schemeClr val="bg1"/>
                </a:solidFill>
                <a:latin typeface="Verdana"/>
                <a:cs typeface="Verdana"/>
              </a:rPr>
              <a:t>заводов;</a:t>
            </a:r>
            <a:r>
              <a:rPr lang="ru-RU" sz="1700" spc="50" dirty="0">
                <a:solidFill>
                  <a:schemeClr val="bg1"/>
                </a:solidFill>
                <a:latin typeface="Verdana"/>
                <a:cs typeface="Verdana"/>
              </a:rPr>
              <a:t> </a:t>
            </a:r>
            <a:r>
              <a:rPr lang="ru-RU" sz="1700" spc="-70" dirty="0">
                <a:solidFill>
                  <a:schemeClr val="bg1"/>
                </a:solidFill>
                <a:latin typeface="Verdana"/>
                <a:cs typeface="Verdana"/>
              </a:rPr>
              <a:t>утяжелители </a:t>
            </a:r>
            <a:r>
              <a:rPr lang="ru-RU" sz="1700" spc="-25" dirty="0">
                <a:solidFill>
                  <a:schemeClr val="bg1"/>
                </a:solidFill>
                <a:latin typeface="Verdana"/>
                <a:cs typeface="Verdana"/>
              </a:rPr>
              <a:t>для</a:t>
            </a:r>
            <a:endParaRPr lang="ru-RU" sz="1700" dirty="0">
              <a:solidFill>
                <a:schemeClr val="bg1"/>
              </a:solidFill>
              <a:latin typeface="Verdana"/>
              <a:cs typeface="Verdana"/>
            </a:endParaRPr>
          </a:p>
          <a:p>
            <a:pPr marL="918844" marR="681990" indent="-226060" algn="ctr">
              <a:lnSpc>
                <a:spcPct val="100000"/>
              </a:lnSpc>
            </a:pPr>
            <a:r>
              <a:rPr lang="ru-RU" sz="1700" spc="-10" dirty="0" err="1">
                <a:solidFill>
                  <a:schemeClr val="bg1"/>
                </a:solidFill>
                <a:latin typeface="Verdana"/>
                <a:cs typeface="Verdana"/>
              </a:rPr>
              <a:t>нефтегазопроводов</a:t>
            </a:r>
            <a:r>
              <a:rPr lang="ru-RU" sz="1700" spc="20" dirty="0">
                <a:solidFill>
                  <a:schemeClr val="bg1"/>
                </a:solidFill>
                <a:latin typeface="Verdana"/>
                <a:cs typeface="Verdana"/>
              </a:rPr>
              <a:t> </a:t>
            </a:r>
            <a:r>
              <a:rPr lang="ru-RU" sz="1700" spc="-35" dirty="0">
                <a:solidFill>
                  <a:schemeClr val="bg1"/>
                </a:solidFill>
                <a:latin typeface="Verdana"/>
                <a:cs typeface="Verdana"/>
              </a:rPr>
              <a:t>конструкции</a:t>
            </a:r>
            <a:r>
              <a:rPr lang="ru-RU" sz="1700" spc="-40" dirty="0">
                <a:solidFill>
                  <a:schemeClr val="bg1"/>
                </a:solidFill>
                <a:latin typeface="Verdana"/>
                <a:cs typeface="Verdana"/>
              </a:rPr>
              <a:t> </a:t>
            </a:r>
            <a:r>
              <a:rPr lang="ru-RU" sz="1700" spc="-70" dirty="0" smtClean="0">
                <a:solidFill>
                  <a:schemeClr val="bg1"/>
                </a:solidFill>
                <a:latin typeface="Verdana"/>
                <a:cs typeface="Verdana"/>
              </a:rPr>
              <a:t>для </a:t>
            </a:r>
            <a:r>
              <a:rPr lang="ru-RU" sz="1700" spc="-10" dirty="0" err="1" smtClean="0">
                <a:solidFill>
                  <a:schemeClr val="bg1"/>
                </a:solidFill>
                <a:latin typeface="Verdana"/>
                <a:cs typeface="Verdana"/>
              </a:rPr>
              <a:t>миниэлеваторов</a:t>
            </a:r>
            <a:r>
              <a:rPr lang="ru-RU" sz="1700" spc="-45" dirty="0" smtClean="0">
                <a:solidFill>
                  <a:schemeClr val="bg1"/>
                </a:solidFill>
                <a:latin typeface="Verdana"/>
                <a:cs typeface="Verdana"/>
              </a:rPr>
              <a:t> </a:t>
            </a:r>
            <a:r>
              <a:rPr lang="ru-RU" sz="1700" spc="-40" dirty="0">
                <a:solidFill>
                  <a:schemeClr val="bg1"/>
                </a:solidFill>
                <a:latin typeface="Verdana"/>
                <a:cs typeface="Verdana"/>
              </a:rPr>
              <a:t>и</a:t>
            </a:r>
            <a:r>
              <a:rPr lang="ru-RU" sz="1700" spc="-15" dirty="0">
                <a:solidFill>
                  <a:schemeClr val="bg1"/>
                </a:solidFill>
                <a:latin typeface="Verdana"/>
                <a:cs typeface="Verdana"/>
              </a:rPr>
              <a:t> </a:t>
            </a:r>
            <a:r>
              <a:rPr lang="ru-RU" sz="1700" spc="-10" dirty="0">
                <a:solidFill>
                  <a:schemeClr val="bg1"/>
                </a:solidFill>
                <a:latin typeface="Verdana"/>
                <a:cs typeface="Verdana"/>
              </a:rPr>
              <a:t>элеваторов.</a:t>
            </a:r>
            <a:endParaRPr lang="ru-RU" sz="1700" dirty="0">
              <a:solidFill>
                <a:schemeClr val="bg1"/>
              </a:solidFill>
              <a:latin typeface="Verdana"/>
              <a:cs typeface="Verdana"/>
            </a:endParaRPr>
          </a:p>
          <a:p>
            <a:endParaRPr lang="ru-RU"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5125" y="2083573"/>
            <a:ext cx="1463922" cy="1312024"/>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03247" y="2083573"/>
            <a:ext cx="1463922" cy="1312024"/>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1369" y="2083573"/>
            <a:ext cx="1463922" cy="1312024"/>
          </a:xfrm>
          <a:prstGeom prst="rect">
            <a:avLst/>
          </a:prstGeom>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27003" y="2083573"/>
            <a:ext cx="1466702" cy="1312024"/>
          </a:xfrm>
          <a:prstGeom prst="rect">
            <a:avLst/>
          </a:prstGeom>
        </p:spPr>
      </p:pic>
      <p:sp>
        <p:nvSpPr>
          <p:cNvPr id="12" name="TextBox 11"/>
          <p:cNvSpPr txBox="1"/>
          <p:nvPr/>
        </p:nvSpPr>
        <p:spPr>
          <a:xfrm>
            <a:off x="10217989" y="1164196"/>
            <a:ext cx="2099093" cy="2400657"/>
          </a:xfrm>
          <a:prstGeom prst="rect">
            <a:avLst/>
          </a:prstGeom>
          <a:noFill/>
        </p:spPr>
        <p:txBody>
          <a:bodyPr wrap="square" rtlCol="0">
            <a:spAutoFit/>
          </a:bodyPr>
          <a:lstStyle/>
          <a:p>
            <a:pPr algn="ctr">
              <a:lnSpc>
                <a:spcPct val="100000"/>
              </a:lnSpc>
              <a:spcBef>
                <a:spcPts val="105"/>
              </a:spcBef>
            </a:pPr>
            <a:r>
              <a:rPr lang="ru-RU" sz="1100" b="1" dirty="0">
                <a:solidFill>
                  <a:srgbClr val="FFFFFF"/>
                </a:solidFill>
                <a:latin typeface="Tahoma"/>
                <a:cs typeface="Tahoma"/>
              </a:rPr>
              <a:t>Адрес</a:t>
            </a:r>
            <a:r>
              <a:rPr lang="ru-RU" sz="1100" dirty="0">
                <a:solidFill>
                  <a:srgbClr val="FFFFFF"/>
                </a:solidFill>
                <a:latin typeface="Verdana"/>
                <a:cs typeface="Verdana"/>
              </a:rPr>
              <a:t>:</a:t>
            </a:r>
            <a:r>
              <a:rPr lang="ru-RU" sz="1100" spc="25" dirty="0">
                <a:solidFill>
                  <a:srgbClr val="FFFFFF"/>
                </a:solidFill>
                <a:latin typeface="Verdana"/>
                <a:cs typeface="Verdana"/>
              </a:rPr>
              <a:t> </a:t>
            </a:r>
            <a:r>
              <a:rPr lang="ru-RU" sz="1100" dirty="0">
                <a:solidFill>
                  <a:srgbClr val="FFFFFF"/>
                </a:solidFill>
                <a:latin typeface="Verdana"/>
                <a:cs typeface="Verdana"/>
              </a:rPr>
              <a:t>Краснодарский</a:t>
            </a:r>
            <a:r>
              <a:rPr lang="ru-RU" sz="1100" spc="35" dirty="0">
                <a:solidFill>
                  <a:srgbClr val="FFFFFF"/>
                </a:solidFill>
                <a:latin typeface="Verdana"/>
                <a:cs typeface="Verdana"/>
              </a:rPr>
              <a:t> </a:t>
            </a:r>
            <a:r>
              <a:rPr lang="ru-RU" sz="1100" spc="-20" dirty="0">
                <a:solidFill>
                  <a:srgbClr val="FFFFFF"/>
                </a:solidFill>
                <a:latin typeface="Verdana"/>
                <a:cs typeface="Verdana"/>
              </a:rPr>
              <a:t>край,</a:t>
            </a:r>
            <a:endParaRPr lang="ru-RU" sz="1100" dirty="0">
              <a:latin typeface="Verdana"/>
              <a:cs typeface="Verdana"/>
            </a:endParaRPr>
          </a:p>
          <a:p>
            <a:pPr algn="ctr">
              <a:lnSpc>
                <a:spcPct val="100000"/>
              </a:lnSpc>
            </a:pPr>
            <a:r>
              <a:rPr lang="ru-RU" sz="1100" spc="-65" dirty="0" err="1">
                <a:solidFill>
                  <a:srgbClr val="FFFFFF"/>
                </a:solidFill>
                <a:latin typeface="Verdana"/>
                <a:cs typeface="Verdana"/>
              </a:rPr>
              <a:t>Гулькевичский</a:t>
            </a:r>
            <a:r>
              <a:rPr lang="ru-RU" sz="1100" spc="-120" dirty="0">
                <a:solidFill>
                  <a:srgbClr val="FFFFFF"/>
                </a:solidFill>
                <a:latin typeface="Verdana"/>
                <a:cs typeface="Verdana"/>
              </a:rPr>
              <a:t> </a:t>
            </a:r>
            <a:r>
              <a:rPr lang="ru-RU" sz="1100" dirty="0">
                <a:solidFill>
                  <a:srgbClr val="FFFFFF"/>
                </a:solidFill>
                <a:latin typeface="Verdana"/>
                <a:cs typeface="Verdana"/>
              </a:rPr>
              <a:t>район,</a:t>
            </a:r>
            <a:r>
              <a:rPr lang="ru-RU" sz="1100" spc="-35" dirty="0">
                <a:solidFill>
                  <a:srgbClr val="FFFFFF"/>
                </a:solidFill>
                <a:latin typeface="Verdana"/>
                <a:cs typeface="Verdana"/>
              </a:rPr>
              <a:t> </a:t>
            </a:r>
            <a:r>
              <a:rPr lang="ru-RU" sz="1100" spc="-20" dirty="0">
                <a:solidFill>
                  <a:srgbClr val="FFFFFF"/>
                </a:solidFill>
                <a:latin typeface="Verdana"/>
                <a:cs typeface="Verdana"/>
              </a:rPr>
              <a:t>пос.</a:t>
            </a:r>
            <a:endParaRPr lang="ru-RU" sz="1100" dirty="0">
              <a:latin typeface="Verdana"/>
              <a:cs typeface="Verdana"/>
            </a:endParaRPr>
          </a:p>
          <a:p>
            <a:pPr marL="393065" marR="389255" indent="1905" algn="ctr">
              <a:lnSpc>
                <a:spcPct val="100000"/>
              </a:lnSpc>
            </a:pPr>
            <a:r>
              <a:rPr lang="ru-RU" sz="1100" spc="-10" dirty="0" err="1">
                <a:solidFill>
                  <a:srgbClr val="FFFFFF"/>
                </a:solidFill>
                <a:latin typeface="Verdana"/>
                <a:cs typeface="Verdana"/>
              </a:rPr>
              <a:t>Красносельский</a:t>
            </a:r>
            <a:r>
              <a:rPr lang="ru-RU" sz="1100" spc="-10" dirty="0">
                <a:solidFill>
                  <a:srgbClr val="FFFFFF"/>
                </a:solidFill>
                <a:latin typeface="Verdana"/>
                <a:cs typeface="Verdana"/>
              </a:rPr>
              <a:t>, </a:t>
            </a:r>
            <a:r>
              <a:rPr lang="ru-RU" sz="1100" spc="-80" dirty="0">
                <a:solidFill>
                  <a:srgbClr val="FFFFFF"/>
                </a:solidFill>
                <a:latin typeface="Verdana"/>
                <a:cs typeface="Verdana"/>
              </a:rPr>
              <a:t>ул. </a:t>
            </a:r>
            <a:r>
              <a:rPr lang="ru-RU" sz="1100" spc="-20" dirty="0">
                <a:solidFill>
                  <a:srgbClr val="FFFFFF"/>
                </a:solidFill>
                <a:latin typeface="Verdana"/>
                <a:cs typeface="Verdana"/>
              </a:rPr>
              <a:t>Строителей,</a:t>
            </a:r>
            <a:r>
              <a:rPr lang="ru-RU" sz="1100" spc="-55" dirty="0">
                <a:solidFill>
                  <a:srgbClr val="FFFFFF"/>
                </a:solidFill>
                <a:latin typeface="Verdana"/>
                <a:cs typeface="Verdana"/>
              </a:rPr>
              <a:t> </a:t>
            </a:r>
            <a:r>
              <a:rPr lang="ru-RU" sz="1100" spc="-70" dirty="0">
                <a:solidFill>
                  <a:srgbClr val="FFFFFF"/>
                </a:solidFill>
                <a:latin typeface="Verdana"/>
                <a:cs typeface="Verdana"/>
              </a:rPr>
              <a:t>10.</a:t>
            </a:r>
            <a:endParaRPr lang="ru-RU" sz="1100" dirty="0">
              <a:latin typeface="Verdana"/>
              <a:cs typeface="Verdana"/>
            </a:endParaRPr>
          </a:p>
          <a:p>
            <a:pPr marL="3175" algn="ctr">
              <a:lnSpc>
                <a:spcPct val="100000"/>
              </a:lnSpc>
            </a:pPr>
            <a:r>
              <a:rPr lang="ru-RU" sz="1100" b="1" spc="-30" dirty="0">
                <a:solidFill>
                  <a:srgbClr val="FFFFFF"/>
                </a:solidFill>
                <a:latin typeface="Tahoma"/>
                <a:cs typeface="Tahoma"/>
              </a:rPr>
              <a:t>Телефон:</a:t>
            </a:r>
            <a:r>
              <a:rPr lang="ru-RU" sz="1100" b="1" spc="40" dirty="0">
                <a:solidFill>
                  <a:srgbClr val="FFFFFF"/>
                </a:solidFill>
                <a:latin typeface="Tahoma"/>
                <a:cs typeface="Tahoma"/>
              </a:rPr>
              <a:t> </a:t>
            </a:r>
            <a:r>
              <a:rPr lang="ru-RU" sz="1100" spc="-100" dirty="0">
                <a:solidFill>
                  <a:srgbClr val="FFFFFF"/>
                </a:solidFill>
                <a:latin typeface="Verdana"/>
                <a:cs typeface="Verdana"/>
              </a:rPr>
              <a:t>8</a:t>
            </a:r>
            <a:r>
              <a:rPr lang="ru-RU" sz="1100" spc="-70" dirty="0">
                <a:solidFill>
                  <a:srgbClr val="FFFFFF"/>
                </a:solidFill>
                <a:latin typeface="Verdana"/>
                <a:cs typeface="Verdana"/>
              </a:rPr>
              <a:t> </a:t>
            </a:r>
            <a:r>
              <a:rPr lang="ru-RU" sz="1100" spc="-100" dirty="0">
                <a:solidFill>
                  <a:srgbClr val="FFFFFF"/>
                </a:solidFill>
                <a:latin typeface="Verdana"/>
                <a:cs typeface="Verdana"/>
              </a:rPr>
              <a:t>(86160)</a:t>
            </a:r>
            <a:r>
              <a:rPr lang="ru-RU" sz="1100" spc="-135" dirty="0">
                <a:solidFill>
                  <a:srgbClr val="FFFFFF"/>
                </a:solidFill>
                <a:latin typeface="Verdana"/>
                <a:cs typeface="Verdana"/>
              </a:rPr>
              <a:t> </a:t>
            </a:r>
            <a:r>
              <a:rPr lang="ru-RU" sz="1100" spc="-120" dirty="0" smtClean="0">
                <a:solidFill>
                  <a:srgbClr val="FFFFFF"/>
                </a:solidFill>
                <a:latin typeface="Verdana"/>
                <a:cs typeface="Verdana"/>
              </a:rPr>
              <a:t>3-</a:t>
            </a:r>
            <a:r>
              <a:rPr lang="ru-RU" sz="1100" spc="-110" dirty="0" smtClean="0">
                <a:solidFill>
                  <a:srgbClr val="FFFFFF"/>
                </a:solidFill>
                <a:latin typeface="Verdana"/>
                <a:cs typeface="Verdana"/>
              </a:rPr>
              <a:t>06-</a:t>
            </a:r>
            <a:r>
              <a:rPr lang="ru-RU" sz="1100" spc="-25" dirty="0" smtClean="0">
                <a:solidFill>
                  <a:srgbClr val="FFFFFF"/>
                </a:solidFill>
                <a:latin typeface="Verdana"/>
                <a:cs typeface="Verdana"/>
              </a:rPr>
              <a:t>12</a:t>
            </a:r>
            <a:endParaRPr lang="ru-RU" sz="1100" dirty="0">
              <a:latin typeface="Verdana"/>
              <a:cs typeface="Verdana"/>
            </a:endParaRPr>
          </a:p>
          <a:p>
            <a:pPr algn="ctr">
              <a:lnSpc>
                <a:spcPct val="100000"/>
              </a:lnSpc>
              <a:spcBef>
                <a:spcPts val="5"/>
              </a:spcBef>
            </a:pPr>
            <a:r>
              <a:rPr lang="ru-RU" sz="1100" spc="-100" dirty="0">
                <a:solidFill>
                  <a:srgbClr val="FFFFFF"/>
                </a:solidFill>
                <a:latin typeface="Verdana"/>
                <a:cs typeface="Verdana"/>
              </a:rPr>
              <a:t>8</a:t>
            </a:r>
            <a:r>
              <a:rPr lang="ru-RU" sz="1100" spc="-40" dirty="0">
                <a:solidFill>
                  <a:srgbClr val="FFFFFF"/>
                </a:solidFill>
                <a:latin typeface="Verdana"/>
                <a:cs typeface="Verdana"/>
              </a:rPr>
              <a:t> </a:t>
            </a:r>
            <a:r>
              <a:rPr lang="ru-RU" sz="1100" spc="-95" dirty="0">
                <a:solidFill>
                  <a:srgbClr val="FFFFFF"/>
                </a:solidFill>
                <a:latin typeface="Verdana"/>
                <a:cs typeface="Verdana"/>
              </a:rPr>
              <a:t>(86160)</a:t>
            </a:r>
            <a:r>
              <a:rPr lang="ru-RU" sz="1100" spc="-110" dirty="0">
                <a:solidFill>
                  <a:srgbClr val="FFFFFF"/>
                </a:solidFill>
                <a:latin typeface="Verdana"/>
                <a:cs typeface="Verdana"/>
              </a:rPr>
              <a:t> </a:t>
            </a:r>
            <a:r>
              <a:rPr lang="ru-RU" sz="1100" spc="-114" dirty="0">
                <a:solidFill>
                  <a:srgbClr val="FFFFFF"/>
                </a:solidFill>
                <a:latin typeface="Verdana"/>
                <a:cs typeface="Verdana"/>
              </a:rPr>
              <a:t>3-</a:t>
            </a:r>
            <a:r>
              <a:rPr lang="ru-RU" sz="1100" spc="-110" dirty="0">
                <a:solidFill>
                  <a:srgbClr val="FFFFFF"/>
                </a:solidFill>
                <a:latin typeface="Verdana"/>
                <a:cs typeface="Verdana"/>
              </a:rPr>
              <a:t>06-</a:t>
            </a:r>
            <a:r>
              <a:rPr lang="ru-RU" sz="1100" spc="-25" dirty="0">
                <a:solidFill>
                  <a:srgbClr val="FFFFFF"/>
                </a:solidFill>
                <a:latin typeface="Verdana"/>
                <a:cs typeface="Verdana"/>
              </a:rPr>
              <a:t>52.</a:t>
            </a:r>
            <a:endParaRPr lang="ru-RU" sz="1100" dirty="0">
              <a:latin typeface="Verdana"/>
              <a:cs typeface="Verdana"/>
            </a:endParaRPr>
          </a:p>
          <a:p>
            <a:pPr algn="ctr">
              <a:lnSpc>
                <a:spcPct val="100000"/>
              </a:lnSpc>
            </a:pPr>
            <a:r>
              <a:rPr lang="ru-RU" sz="1100" b="1" dirty="0">
                <a:solidFill>
                  <a:srgbClr val="FFFFFF"/>
                </a:solidFill>
                <a:latin typeface="Tahoma"/>
                <a:cs typeface="Tahoma"/>
              </a:rPr>
              <a:t>Сайт:</a:t>
            </a:r>
            <a:r>
              <a:rPr lang="ru-RU" sz="1100" b="1" spc="5" dirty="0">
                <a:solidFill>
                  <a:srgbClr val="FFFFFF"/>
                </a:solidFill>
                <a:latin typeface="Tahoma"/>
                <a:cs typeface="Tahoma"/>
              </a:rPr>
              <a:t> </a:t>
            </a:r>
            <a:r>
              <a:rPr lang="ru-RU" sz="1100" spc="-10" dirty="0">
                <a:solidFill>
                  <a:srgbClr val="FFFFFF"/>
                </a:solidFill>
                <a:latin typeface="Verdana"/>
                <a:cs typeface="Verdana"/>
                <a:hlinkClick r:id="rId7"/>
              </a:rPr>
              <a:t>http://www.zaogbi.ru/</a:t>
            </a:r>
            <a:endParaRPr lang="ru-RU" sz="1100" dirty="0">
              <a:latin typeface="Verdana"/>
              <a:cs typeface="Verdana"/>
            </a:endParaRPr>
          </a:p>
          <a:p>
            <a:pPr algn="ctr">
              <a:lnSpc>
                <a:spcPct val="100000"/>
              </a:lnSpc>
            </a:pPr>
            <a:r>
              <a:rPr lang="ru-RU" sz="1100" b="1" spc="-70" dirty="0">
                <a:solidFill>
                  <a:srgbClr val="FFFFFF"/>
                </a:solidFill>
                <a:latin typeface="Tahoma"/>
                <a:cs typeface="Tahoma"/>
              </a:rPr>
              <a:t>E-</a:t>
            </a:r>
            <a:r>
              <a:rPr lang="ru-RU" sz="1100" b="1" spc="-65" dirty="0" err="1">
                <a:solidFill>
                  <a:srgbClr val="FFFFFF"/>
                </a:solidFill>
                <a:latin typeface="Tahoma"/>
                <a:cs typeface="Tahoma"/>
              </a:rPr>
              <a:t>mail</a:t>
            </a:r>
            <a:r>
              <a:rPr lang="ru-RU" sz="1100" spc="-65" dirty="0">
                <a:solidFill>
                  <a:srgbClr val="FFFFFF"/>
                </a:solidFill>
                <a:latin typeface="Verdana"/>
                <a:cs typeface="Verdana"/>
              </a:rPr>
              <a:t>:</a:t>
            </a:r>
            <a:r>
              <a:rPr lang="ru-RU" sz="1100" spc="-55" dirty="0">
                <a:solidFill>
                  <a:srgbClr val="FFFFFF"/>
                </a:solidFill>
                <a:latin typeface="Verdana"/>
                <a:cs typeface="Verdana"/>
              </a:rPr>
              <a:t> </a:t>
            </a:r>
            <a:r>
              <a:rPr lang="ru-RU" sz="1100" spc="-10" dirty="0">
                <a:solidFill>
                  <a:srgbClr val="FFFFFF"/>
                </a:solidFill>
                <a:latin typeface="Verdana"/>
                <a:cs typeface="Verdana"/>
                <a:hlinkClick r:id="rId7"/>
              </a:rPr>
              <a:t>http://www.zaogbi.ru</a:t>
            </a:r>
            <a:endParaRPr lang="ru-RU" sz="1100" dirty="0">
              <a:latin typeface="Verdana"/>
              <a:cs typeface="Verdana"/>
            </a:endParaRPr>
          </a:p>
          <a:p>
            <a:endParaRPr lang="ru-RU" dirty="0"/>
          </a:p>
        </p:txBody>
      </p:sp>
    </p:spTree>
    <p:extLst>
      <p:ext uri="{BB962C8B-B14F-4D97-AF65-F5344CB8AC3E}">
        <p14:creationId xmlns:p14="http://schemas.microsoft.com/office/powerpoint/2010/main" val="12428160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04590"/>
            <a:ext cx="8504059" cy="400110"/>
          </a:xfrm>
          <a:prstGeom prst="rect">
            <a:avLst/>
          </a:prstGeom>
          <a:noFill/>
        </p:spPr>
        <p:txBody>
          <a:bodyPr wrap="none" rtlCol="0">
            <a:spAutoFit/>
          </a:bodyPr>
          <a:lstStyle/>
          <a:p>
            <a:r>
              <a:rPr lang="ru-RU" sz="2000" b="1" spc="110" dirty="0">
                <a:latin typeface="Verdana" panose="020B0604030504040204" pitchFamily="34" charset="0"/>
                <a:ea typeface="Verdana" panose="020B0604030504040204" pitchFamily="34" charset="0"/>
              </a:rPr>
              <a:t>ООО</a:t>
            </a:r>
            <a:r>
              <a:rPr lang="ru-RU" sz="2000" b="1" spc="-35" dirty="0">
                <a:latin typeface="Verdana" panose="020B0604030504040204" pitchFamily="34" charset="0"/>
                <a:ea typeface="Verdana" panose="020B0604030504040204" pitchFamily="34" charset="0"/>
              </a:rPr>
              <a:t> </a:t>
            </a:r>
            <a:r>
              <a:rPr lang="ru-RU" sz="2000" b="1" spc="-65" dirty="0">
                <a:latin typeface="Verdana" panose="020B0604030504040204" pitchFamily="34" charset="0"/>
                <a:ea typeface="Verdana" panose="020B0604030504040204" pitchFamily="34" charset="0"/>
              </a:rPr>
              <a:t>«Комбинат</a:t>
            </a:r>
            <a:r>
              <a:rPr lang="ru-RU" sz="2000" b="1" spc="-100" dirty="0">
                <a:latin typeface="Verdana" panose="020B0604030504040204" pitchFamily="34" charset="0"/>
                <a:ea typeface="Verdana" panose="020B0604030504040204" pitchFamily="34" charset="0"/>
              </a:rPr>
              <a:t> </a:t>
            </a:r>
            <a:r>
              <a:rPr lang="ru-RU" sz="2000" b="1" spc="-20" dirty="0">
                <a:latin typeface="Verdana" panose="020B0604030504040204" pitchFamily="34" charset="0"/>
                <a:ea typeface="Verdana" panose="020B0604030504040204" pitchFamily="34" charset="0"/>
              </a:rPr>
              <a:t>стеновых</a:t>
            </a:r>
            <a:r>
              <a:rPr lang="ru-RU" sz="2000" b="1" spc="-30" dirty="0">
                <a:latin typeface="Verdana" panose="020B0604030504040204" pitchFamily="34" charset="0"/>
                <a:ea typeface="Verdana" panose="020B0604030504040204" pitchFamily="34" charset="0"/>
              </a:rPr>
              <a:t> </a:t>
            </a:r>
            <a:r>
              <a:rPr lang="ru-RU" sz="2000" b="1" dirty="0">
                <a:latin typeface="Verdana" panose="020B0604030504040204" pitchFamily="34" charset="0"/>
                <a:ea typeface="Verdana" panose="020B0604030504040204" pitchFamily="34" charset="0"/>
              </a:rPr>
              <a:t>материалов</a:t>
            </a:r>
            <a:r>
              <a:rPr lang="ru-RU" sz="2000" b="1" spc="-80" dirty="0">
                <a:latin typeface="Verdana" panose="020B0604030504040204" pitchFamily="34" charset="0"/>
                <a:ea typeface="Verdana" panose="020B0604030504040204" pitchFamily="34" charset="0"/>
              </a:rPr>
              <a:t> </a:t>
            </a:r>
            <a:r>
              <a:rPr lang="ru-RU" sz="2000" b="1" spc="-30" dirty="0">
                <a:latin typeface="Verdana" panose="020B0604030504040204" pitchFamily="34" charset="0"/>
                <a:ea typeface="Verdana" panose="020B0604030504040204" pitchFamily="34" charset="0"/>
              </a:rPr>
              <a:t>Кубани</a:t>
            </a:r>
            <a:r>
              <a:rPr lang="ru-RU" sz="2000" b="1" spc="-65" dirty="0">
                <a:latin typeface="Verdana" panose="020B0604030504040204" pitchFamily="34" charset="0"/>
                <a:ea typeface="Verdana" panose="020B0604030504040204" pitchFamily="34" charset="0"/>
              </a:rPr>
              <a:t> </a:t>
            </a:r>
            <a:r>
              <a:rPr lang="ru-RU" sz="2000" b="1" spc="-254" dirty="0">
                <a:latin typeface="Verdana" panose="020B0604030504040204" pitchFamily="34" charset="0"/>
                <a:ea typeface="Verdana" panose="020B0604030504040204" pitchFamily="34" charset="0"/>
              </a:rPr>
              <a:t>–</a:t>
            </a:r>
            <a:r>
              <a:rPr lang="ru-RU" sz="2000" b="1" spc="-15" dirty="0">
                <a:latin typeface="Verdana" panose="020B0604030504040204" pitchFamily="34" charset="0"/>
                <a:ea typeface="Verdana" panose="020B0604030504040204" pitchFamily="34" charset="0"/>
              </a:rPr>
              <a:t> </a:t>
            </a:r>
            <a:r>
              <a:rPr lang="ru-RU" sz="2000" b="1" spc="-70" dirty="0">
                <a:latin typeface="Verdana" panose="020B0604030504040204" pitchFamily="34" charset="0"/>
                <a:ea typeface="Verdana" panose="020B0604030504040204" pitchFamily="34" charset="0"/>
              </a:rPr>
              <a:t>Регион»</a:t>
            </a:r>
            <a:endParaRPr lang="ru-RU" sz="2000" b="1" dirty="0">
              <a:latin typeface="Verdana" panose="020B0604030504040204" pitchFamily="34" charset="0"/>
              <a:ea typeface="Verdana" panose="020B060403050404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04059" y="0"/>
            <a:ext cx="1724094" cy="1009291"/>
          </a:xfrm>
          <a:prstGeom prst="rect">
            <a:avLst/>
          </a:prstGeom>
        </p:spPr>
      </p:pic>
      <p:sp>
        <p:nvSpPr>
          <p:cNvPr id="4" name="TextBox 3"/>
          <p:cNvSpPr txBox="1"/>
          <p:nvPr/>
        </p:nvSpPr>
        <p:spPr>
          <a:xfrm>
            <a:off x="82070" y="773573"/>
            <a:ext cx="3732749" cy="593495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nSpc>
                <a:spcPct val="100000"/>
              </a:lnSpc>
            </a:pPr>
            <a:endParaRPr lang="ru-RU" dirty="0">
              <a:latin typeface="Verdana" panose="020B0604030504040204" pitchFamily="34" charset="0"/>
              <a:ea typeface="Verdana" panose="020B0604030504040204" pitchFamily="34" charset="0"/>
              <a:cs typeface="Times New Roman"/>
            </a:endParaRPr>
          </a:p>
          <a:p>
            <a:pPr>
              <a:lnSpc>
                <a:spcPct val="100000"/>
              </a:lnSpc>
              <a:spcBef>
                <a:spcPts val="204"/>
              </a:spcBef>
            </a:pPr>
            <a:endParaRPr lang="ru-RU" dirty="0">
              <a:latin typeface="Verdana" panose="020B0604030504040204" pitchFamily="34" charset="0"/>
              <a:ea typeface="Verdana" panose="020B0604030504040204" pitchFamily="34" charset="0"/>
              <a:cs typeface="Times New Roman"/>
            </a:endParaRPr>
          </a:p>
          <a:p>
            <a:pPr marL="111125" marR="111760" algn="ctr">
              <a:lnSpc>
                <a:spcPct val="100000"/>
              </a:lnSpc>
              <a:spcBef>
                <a:spcPts val="5"/>
              </a:spcBef>
            </a:pPr>
            <a:r>
              <a:rPr lang="ru-RU" spc="-30" dirty="0">
                <a:latin typeface="Verdana" panose="020B0604030504040204" pitchFamily="34" charset="0"/>
                <a:ea typeface="Verdana" panose="020B0604030504040204" pitchFamily="34" charset="0"/>
                <a:cs typeface="Verdana"/>
              </a:rPr>
              <a:t>«Комбинат</a:t>
            </a:r>
            <a:r>
              <a:rPr lang="ru-RU" spc="-10" dirty="0">
                <a:latin typeface="Verdana" panose="020B0604030504040204" pitchFamily="34" charset="0"/>
                <a:ea typeface="Verdana" panose="020B0604030504040204" pitchFamily="34" charset="0"/>
                <a:cs typeface="Verdana"/>
              </a:rPr>
              <a:t> </a:t>
            </a:r>
            <a:r>
              <a:rPr lang="ru-RU" spc="-55" dirty="0">
                <a:latin typeface="Verdana" panose="020B0604030504040204" pitchFamily="34" charset="0"/>
                <a:ea typeface="Verdana" panose="020B0604030504040204" pitchFamily="34" charset="0"/>
                <a:cs typeface="Verdana"/>
              </a:rPr>
              <a:t>стеновых</a:t>
            </a:r>
            <a:r>
              <a:rPr lang="ru-RU" spc="-35" dirty="0">
                <a:latin typeface="Verdana" panose="020B0604030504040204" pitchFamily="34" charset="0"/>
                <a:ea typeface="Verdana" panose="020B0604030504040204" pitchFamily="34" charset="0"/>
                <a:cs typeface="Verdana"/>
              </a:rPr>
              <a:t> </a:t>
            </a:r>
            <a:r>
              <a:rPr lang="ru-RU" dirty="0">
                <a:latin typeface="Verdana" panose="020B0604030504040204" pitchFamily="34" charset="0"/>
                <a:ea typeface="Verdana" panose="020B0604030504040204" pitchFamily="34" charset="0"/>
                <a:cs typeface="Verdana"/>
              </a:rPr>
              <a:t>материалов</a:t>
            </a:r>
            <a:r>
              <a:rPr lang="ru-RU" spc="-15" dirty="0">
                <a:latin typeface="Verdana" panose="020B0604030504040204" pitchFamily="34" charset="0"/>
                <a:ea typeface="Verdana" panose="020B0604030504040204" pitchFamily="34" charset="0"/>
                <a:cs typeface="Verdana"/>
              </a:rPr>
              <a:t> </a:t>
            </a:r>
            <a:r>
              <a:rPr lang="ru-RU" spc="-10" dirty="0">
                <a:latin typeface="Verdana" panose="020B0604030504040204" pitchFamily="34" charset="0"/>
                <a:ea typeface="Verdana" panose="020B0604030504040204" pitchFamily="34" charset="0"/>
                <a:cs typeface="Verdana"/>
              </a:rPr>
              <a:t>Кубань </a:t>
            </a:r>
            <a:r>
              <a:rPr lang="ru-RU" spc="-175" dirty="0">
                <a:latin typeface="Verdana" panose="020B0604030504040204" pitchFamily="34" charset="0"/>
                <a:ea typeface="Verdana" panose="020B0604030504040204" pitchFamily="34" charset="0"/>
                <a:cs typeface="Verdana"/>
              </a:rPr>
              <a:t>–</a:t>
            </a:r>
            <a:r>
              <a:rPr lang="ru-RU" spc="-35" dirty="0">
                <a:latin typeface="Verdana" panose="020B0604030504040204" pitchFamily="34" charset="0"/>
                <a:ea typeface="Verdana" panose="020B0604030504040204" pitchFamily="34" charset="0"/>
                <a:cs typeface="Verdana"/>
              </a:rPr>
              <a:t> </a:t>
            </a:r>
            <a:r>
              <a:rPr lang="ru-RU" spc="-60" dirty="0">
                <a:latin typeface="Verdana" panose="020B0604030504040204" pitchFamily="34" charset="0"/>
                <a:ea typeface="Verdana" panose="020B0604030504040204" pitchFamily="34" charset="0"/>
                <a:cs typeface="Verdana"/>
              </a:rPr>
              <a:t>Регион»</a:t>
            </a:r>
            <a:r>
              <a:rPr lang="ru-RU" spc="-65" dirty="0">
                <a:latin typeface="Verdana" panose="020B0604030504040204" pitchFamily="34" charset="0"/>
                <a:ea typeface="Verdana" panose="020B0604030504040204" pitchFamily="34" charset="0"/>
                <a:cs typeface="Verdana"/>
              </a:rPr>
              <a:t> </a:t>
            </a:r>
            <a:r>
              <a:rPr lang="ru-RU" spc="-55" dirty="0">
                <a:latin typeface="Verdana" panose="020B0604030504040204" pitchFamily="34" charset="0"/>
                <a:ea typeface="Verdana" panose="020B0604030504040204" pitchFamily="34" charset="0"/>
                <a:cs typeface="Verdana"/>
              </a:rPr>
              <a:t>выпускает</a:t>
            </a:r>
            <a:r>
              <a:rPr lang="ru-RU" spc="-70" dirty="0">
                <a:latin typeface="Verdana" panose="020B0604030504040204" pitchFamily="34" charset="0"/>
                <a:ea typeface="Verdana" panose="020B0604030504040204" pitchFamily="34" charset="0"/>
                <a:cs typeface="Verdana"/>
              </a:rPr>
              <a:t> </a:t>
            </a:r>
            <a:r>
              <a:rPr lang="ru-RU" spc="-75" dirty="0">
                <a:latin typeface="Verdana" panose="020B0604030504040204" pitchFamily="34" charset="0"/>
                <a:ea typeface="Verdana" panose="020B0604030504040204" pitchFamily="34" charset="0"/>
                <a:cs typeface="Verdana"/>
              </a:rPr>
              <a:t>ячеистый</a:t>
            </a:r>
            <a:r>
              <a:rPr lang="ru-RU" spc="-60" dirty="0">
                <a:latin typeface="Verdana" panose="020B0604030504040204" pitchFamily="34" charset="0"/>
                <a:ea typeface="Verdana" panose="020B0604030504040204" pitchFamily="34" charset="0"/>
                <a:cs typeface="Verdana"/>
              </a:rPr>
              <a:t> </a:t>
            </a:r>
            <a:r>
              <a:rPr lang="ru-RU" spc="-20" dirty="0">
                <a:latin typeface="Verdana" panose="020B0604030504040204" pitchFamily="34" charset="0"/>
                <a:ea typeface="Verdana" panose="020B0604030504040204" pitchFamily="34" charset="0"/>
                <a:cs typeface="Verdana"/>
              </a:rPr>
              <a:t>бетон </a:t>
            </a:r>
            <a:r>
              <a:rPr lang="ru-RU" spc="-45" dirty="0">
                <a:latin typeface="Verdana" panose="020B0604030504040204" pitchFamily="34" charset="0"/>
                <a:ea typeface="Verdana" panose="020B0604030504040204" pitchFamily="34" charset="0"/>
                <a:cs typeface="Verdana"/>
              </a:rPr>
              <a:t>автоклавного</a:t>
            </a:r>
            <a:r>
              <a:rPr lang="ru-RU" spc="-20" dirty="0">
                <a:latin typeface="Verdana" panose="020B0604030504040204" pitchFamily="34" charset="0"/>
                <a:ea typeface="Verdana" panose="020B0604030504040204" pitchFamily="34" charset="0"/>
                <a:cs typeface="Verdana"/>
              </a:rPr>
              <a:t> </a:t>
            </a:r>
            <a:r>
              <a:rPr lang="ru-RU" spc="-55" dirty="0">
                <a:latin typeface="Verdana" panose="020B0604030504040204" pitchFamily="34" charset="0"/>
                <a:ea typeface="Verdana" panose="020B0604030504040204" pitchFamily="34" charset="0"/>
                <a:cs typeface="Verdana"/>
              </a:rPr>
              <a:t>твердения</a:t>
            </a:r>
            <a:r>
              <a:rPr lang="ru-RU" spc="-65" dirty="0">
                <a:latin typeface="Verdana" panose="020B0604030504040204" pitchFamily="34" charset="0"/>
                <a:ea typeface="Verdana" panose="020B0604030504040204" pitchFamily="34" charset="0"/>
                <a:cs typeface="Verdana"/>
              </a:rPr>
              <a:t> </a:t>
            </a:r>
            <a:r>
              <a:rPr lang="ru-RU" spc="-175" dirty="0">
                <a:latin typeface="Verdana" panose="020B0604030504040204" pitchFamily="34" charset="0"/>
                <a:ea typeface="Verdana" panose="020B0604030504040204" pitchFamily="34" charset="0"/>
                <a:cs typeface="Verdana"/>
              </a:rPr>
              <a:t>–</a:t>
            </a:r>
            <a:r>
              <a:rPr lang="ru-RU" spc="-50" dirty="0">
                <a:latin typeface="Verdana" panose="020B0604030504040204" pitchFamily="34" charset="0"/>
                <a:ea typeface="Verdana" panose="020B0604030504040204" pitchFamily="34" charset="0"/>
                <a:cs typeface="Verdana"/>
              </a:rPr>
              <a:t> </a:t>
            </a:r>
            <a:r>
              <a:rPr lang="ru-RU" spc="-10" dirty="0" err="1">
                <a:latin typeface="Verdana" panose="020B0604030504040204" pitchFamily="34" charset="0"/>
                <a:ea typeface="Verdana" panose="020B0604030504040204" pitchFamily="34" charset="0"/>
                <a:cs typeface="Verdana"/>
              </a:rPr>
              <a:t>ВКБлок</a:t>
            </a:r>
            <a:r>
              <a:rPr lang="ru-RU" spc="-10" dirty="0">
                <a:latin typeface="Verdana" panose="020B0604030504040204" pitchFamily="34" charset="0"/>
                <a:ea typeface="Verdana" panose="020B0604030504040204" pitchFamily="34" charset="0"/>
                <a:cs typeface="Verdana"/>
              </a:rPr>
              <a:t>.</a:t>
            </a:r>
            <a:endParaRPr lang="ru-RU" dirty="0">
              <a:latin typeface="Verdana" panose="020B0604030504040204" pitchFamily="34" charset="0"/>
              <a:ea typeface="Verdana" panose="020B0604030504040204" pitchFamily="34" charset="0"/>
              <a:cs typeface="Verdana"/>
            </a:endParaRPr>
          </a:p>
          <a:p>
            <a:pPr algn="ctr">
              <a:lnSpc>
                <a:spcPct val="100000"/>
              </a:lnSpc>
            </a:pPr>
            <a:r>
              <a:rPr lang="ru-RU" dirty="0">
                <a:latin typeface="Verdana" panose="020B0604030504040204" pitchFamily="34" charset="0"/>
                <a:ea typeface="Verdana" panose="020B0604030504040204" pitchFamily="34" charset="0"/>
                <a:cs typeface="Verdana"/>
              </a:rPr>
              <a:t>Мощности</a:t>
            </a:r>
            <a:r>
              <a:rPr lang="ru-RU" spc="55" dirty="0">
                <a:latin typeface="Verdana" panose="020B0604030504040204" pitchFamily="34" charset="0"/>
                <a:ea typeface="Verdana" panose="020B0604030504040204" pitchFamily="34" charset="0"/>
                <a:cs typeface="Verdana"/>
              </a:rPr>
              <a:t> </a:t>
            </a:r>
            <a:r>
              <a:rPr lang="ru-RU" spc="-55" dirty="0">
                <a:latin typeface="Verdana" panose="020B0604030504040204" pitchFamily="34" charset="0"/>
                <a:ea typeface="Verdana" panose="020B0604030504040204" pitchFamily="34" charset="0"/>
                <a:cs typeface="Verdana"/>
              </a:rPr>
              <a:t>предприятия</a:t>
            </a:r>
            <a:r>
              <a:rPr lang="ru-RU" spc="10" dirty="0">
                <a:latin typeface="Verdana" panose="020B0604030504040204" pitchFamily="34" charset="0"/>
                <a:ea typeface="Verdana" panose="020B0604030504040204" pitchFamily="34" charset="0"/>
                <a:cs typeface="Verdana"/>
              </a:rPr>
              <a:t> </a:t>
            </a:r>
            <a:r>
              <a:rPr lang="ru-RU" spc="-175" dirty="0">
                <a:latin typeface="Verdana" panose="020B0604030504040204" pitchFamily="34" charset="0"/>
                <a:ea typeface="Verdana" panose="020B0604030504040204" pitchFamily="34" charset="0"/>
                <a:cs typeface="Verdana"/>
              </a:rPr>
              <a:t>–</a:t>
            </a:r>
            <a:r>
              <a:rPr lang="ru-RU" spc="-105" dirty="0">
                <a:latin typeface="Verdana" panose="020B0604030504040204" pitchFamily="34" charset="0"/>
                <a:ea typeface="Verdana" panose="020B0604030504040204" pitchFamily="34" charset="0"/>
                <a:cs typeface="Verdana"/>
              </a:rPr>
              <a:t>300</a:t>
            </a:r>
            <a:r>
              <a:rPr lang="ru-RU" spc="5" dirty="0">
                <a:latin typeface="Verdana" panose="020B0604030504040204" pitchFamily="34" charset="0"/>
                <a:ea typeface="Verdana" panose="020B0604030504040204" pitchFamily="34" charset="0"/>
                <a:cs typeface="Verdana"/>
              </a:rPr>
              <a:t> </a:t>
            </a:r>
            <a:r>
              <a:rPr lang="ru-RU" spc="-20" dirty="0">
                <a:latin typeface="Verdana" panose="020B0604030504040204" pitchFamily="34" charset="0"/>
                <a:ea typeface="Verdana" panose="020B0604030504040204" pitchFamily="34" charset="0"/>
                <a:cs typeface="Verdana"/>
              </a:rPr>
              <a:t>тыс.</a:t>
            </a:r>
            <a:endParaRPr lang="ru-RU" dirty="0">
              <a:latin typeface="Verdana" panose="020B0604030504040204" pitchFamily="34" charset="0"/>
              <a:ea typeface="Verdana" panose="020B0604030504040204" pitchFamily="34" charset="0"/>
              <a:cs typeface="Verdana"/>
            </a:endParaRPr>
          </a:p>
          <a:p>
            <a:pPr algn="ctr">
              <a:lnSpc>
                <a:spcPct val="100000"/>
              </a:lnSpc>
            </a:pPr>
            <a:r>
              <a:rPr lang="ru-RU" dirty="0">
                <a:latin typeface="Verdana" panose="020B0604030504040204" pitchFamily="34" charset="0"/>
                <a:ea typeface="Verdana" panose="020B0604030504040204" pitchFamily="34" charset="0"/>
                <a:cs typeface="Verdana"/>
              </a:rPr>
              <a:t>кубометров</a:t>
            </a:r>
            <a:r>
              <a:rPr lang="ru-RU" spc="-95" dirty="0">
                <a:latin typeface="Verdana" panose="020B0604030504040204" pitchFamily="34" charset="0"/>
                <a:ea typeface="Verdana" panose="020B0604030504040204" pitchFamily="34" charset="0"/>
                <a:cs typeface="Verdana"/>
              </a:rPr>
              <a:t> </a:t>
            </a:r>
            <a:r>
              <a:rPr lang="ru-RU" spc="-45" dirty="0">
                <a:latin typeface="Verdana" panose="020B0604030504040204" pitchFamily="34" charset="0"/>
                <a:ea typeface="Verdana" panose="020B0604030504040204" pitchFamily="34" charset="0"/>
                <a:cs typeface="Verdana"/>
              </a:rPr>
              <a:t>газобетонных</a:t>
            </a:r>
            <a:r>
              <a:rPr lang="ru-RU" spc="-80" dirty="0">
                <a:latin typeface="Verdana" panose="020B0604030504040204" pitchFamily="34" charset="0"/>
                <a:ea typeface="Verdana" panose="020B0604030504040204" pitchFamily="34" charset="0"/>
                <a:cs typeface="Verdana"/>
              </a:rPr>
              <a:t> </a:t>
            </a:r>
            <a:r>
              <a:rPr lang="ru-RU" spc="-40" dirty="0">
                <a:latin typeface="Verdana" panose="020B0604030504040204" pitchFamily="34" charset="0"/>
                <a:ea typeface="Verdana" panose="020B0604030504040204" pitchFamily="34" charset="0"/>
                <a:cs typeface="Verdana"/>
              </a:rPr>
              <a:t>блоков</a:t>
            </a:r>
            <a:r>
              <a:rPr lang="ru-RU" spc="-70" dirty="0">
                <a:latin typeface="Verdana" panose="020B0604030504040204" pitchFamily="34" charset="0"/>
                <a:ea typeface="Verdana" panose="020B0604030504040204" pitchFamily="34" charset="0"/>
                <a:cs typeface="Verdana"/>
              </a:rPr>
              <a:t> </a:t>
            </a:r>
            <a:r>
              <a:rPr lang="ru-RU" spc="-165" dirty="0">
                <a:latin typeface="Verdana" panose="020B0604030504040204" pitchFamily="34" charset="0"/>
                <a:ea typeface="Verdana" panose="020B0604030504040204" pitchFamily="34" charset="0"/>
                <a:cs typeface="Verdana"/>
              </a:rPr>
              <a:t>в</a:t>
            </a:r>
            <a:r>
              <a:rPr lang="ru-RU" spc="-35" dirty="0">
                <a:latin typeface="Verdana" panose="020B0604030504040204" pitchFamily="34" charset="0"/>
                <a:ea typeface="Verdana" panose="020B0604030504040204" pitchFamily="34" charset="0"/>
                <a:cs typeface="Verdana"/>
              </a:rPr>
              <a:t> </a:t>
            </a:r>
            <a:r>
              <a:rPr lang="ru-RU" spc="-20" dirty="0">
                <a:latin typeface="Verdana" panose="020B0604030504040204" pitchFamily="34" charset="0"/>
                <a:ea typeface="Verdana" panose="020B0604030504040204" pitchFamily="34" charset="0"/>
                <a:cs typeface="Verdana"/>
              </a:rPr>
              <a:t>год.</a:t>
            </a:r>
            <a:endParaRPr lang="ru-RU" dirty="0">
              <a:latin typeface="Verdana" panose="020B0604030504040204" pitchFamily="34" charset="0"/>
              <a:ea typeface="Verdana" panose="020B0604030504040204" pitchFamily="34" charset="0"/>
              <a:cs typeface="Verdana"/>
            </a:endParaRPr>
          </a:p>
          <a:p>
            <a:pPr algn="ctr">
              <a:lnSpc>
                <a:spcPct val="100000"/>
              </a:lnSpc>
              <a:spcBef>
                <a:spcPts val="5"/>
              </a:spcBef>
            </a:pPr>
            <a:r>
              <a:rPr lang="ru-RU" spc="-25" dirty="0">
                <a:latin typeface="Verdana" panose="020B0604030504040204" pitchFamily="34" charset="0"/>
                <a:ea typeface="Verdana" panose="020B0604030504040204" pitchFamily="34" charset="0"/>
                <a:cs typeface="Verdana"/>
              </a:rPr>
              <a:t>Этот</a:t>
            </a:r>
            <a:r>
              <a:rPr lang="ru-RU" spc="10" dirty="0">
                <a:latin typeface="Verdana" panose="020B0604030504040204" pitchFamily="34" charset="0"/>
                <a:ea typeface="Verdana" panose="020B0604030504040204" pitchFamily="34" charset="0"/>
                <a:cs typeface="Verdana"/>
              </a:rPr>
              <a:t> </a:t>
            </a:r>
            <a:r>
              <a:rPr lang="ru-RU" dirty="0">
                <a:latin typeface="Verdana" panose="020B0604030504040204" pitchFamily="34" charset="0"/>
                <a:ea typeface="Verdana" panose="020B0604030504040204" pitchFamily="34" charset="0"/>
                <a:cs typeface="Verdana"/>
              </a:rPr>
              <a:t>объем</a:t>
            </a:r>
            <a:r>
              <a:rPr lang="ru-RU" spc="-15" dirty="0">
                <a:latin typeface="Verdana" panose="020B0604030504040204" pitchFamily="34" charset="0"/>
                <a:ea typeface="Verdana" panose="020B0604030504040204" pitchFamily="34" charset="0"/>
                <a:cs typeface="Verdana"/>
              </a:rPr>
              <a:t> </a:t>
            </a:r>
            <a:r>
              <a:rPr lang="ru-RU" spc="-65" dirty="0">
                <a:latin typeface="Verdana" panose="020B0604030504040204" pitchFamily="34" charset="0"/>
                <a:ea typeface="Verdana" panose="020B0604030504040204" pitchFamily="34" charset="0"/>
                <a:cs typeface="Verdana"/>
              </a:rPr>
              <a:t>позволит</a:t>
            </a:r>
            <a:r>
              <a:rPr lang="ru-RU" spc="10" dirty="0">
                <a:latin typeface="Verdana" panose="020B0604030504040204" pitchFamily="34" charset="0"/>
                <a:ea typeface="Verdana" panose="020B0604030504040204" pitchFamily="34" charset="0"/>
                <a:cs typeface="Verdana"/>
              </a:rPr>
              <a:t> </a:t>
            </a:r>
            <a:r>
              <a:rPr lang="ru-RU" spc="-10" dirty="0">
                <a:latin typeface="Verdana" panose="020B0604030504040204" pitchFamily="34" charset="0"/>
                <a:ea typeface="Verdana" panose="020B0604030504040204" pitchFamily="34" charset="0"/>
                <a:cs typeface="Verdana"/>
              </a:rPr>
              <a:t>возводить</a:t>
            </a:r>
            <a:endParaRPr lang="ru-RU" dirty="0">
              <a:latin typeface="Verdana" panose="020B0604030504040204" pitchFamily="34" charset="0"/>
              <a:ea typeface="Verdana" panose="020B0604030504040204" pitchFamily="34" charset="0"/>
              <a:cs typeface="Verdana"/>
            </a:endParaRPr>
          </a:p>
          <a:p>
            <a:pPr algn="ctr">
              <a:lnSpc>
                <a:spcPct val="100000"/>
              </a:lnSpc>
            </a:pPr>
            <a:r>
              <a:rPr lang="ru-RU" dirty="0">
                <a:latin typeface="Verdana" panose="020B0604030504040204" pitchFamily="34" charset="0"/>
                <a:ea typeface="Verdana" panose="020B0604030504040204" pitchFamily="34" charset="0"/>
                <a:cs typeface="Verdana"/>
              </a:rPr>
              <a:t>полмиллиона</a:t>
            </a:r>
            <a:r>
              <a:rPr lang="ru-RU" spc="-120" dirty="0">
                <a:latin typeface="Verdana" panose="020B0604030504040204" pitchFamily="34" charset="0"/>
                <a:ea typeface="Verdana" panose="020B0604030504040204" pitchFamily="34" charset="0"/>
                <a:cs typeface="Verdana"/>
              </a:rPr>
              <a:t> </a:t>
            </a:r>
            <a:r>
              <a:rPr lang="ru-RU" spc="-60" dirty="0">
                <a:latin typeface="Verdana" panose="020B0604030504040204" pitchFamily="34" charset="0"/>
                <a:ea typeface="Verdana" panose="020B0604030504040204" pitchFamily="34" charset="0"/>
                <a:cs typeface="Verdana"/>
              </a:rPr>
              <a:t>квадратных</a:t>
            </a:r>
            <a:r>
              <a:rPr lang="ru-RU" spc="-10" dirty="0">
                <a:latin typeface="Verdana" panose="020B0604030504040204" pitchFamily="34" charset="0"/>
                <a:ea typeface="Verdana" panose="020B0604030504040204" pitchFamily="34" charset="0"/>
                <a:cs typeface="Verdana"/>
              </a:rPr>
              <a:t> </a:t>
            </a:r>
            <a:r>
              <a:rPr lang="ru-RU" dirty="0">
                <a:latin typeface="Verdana" panose="020B0604030504040204" pitchFamily="34" charset="0"/>
                <a:ea typeface="Verdana" panose="020B0604030504040204" pitchFamily="34" charset="0"/>
                <a:cs typeface="Verdana"/>
              </a:rPr>
              <a:t>метров</a:t>
            </a:r>
            <a:r>
              <a:rPr lang="ru-RU" spc="-50" dirty="0">
                <a:latin typeface="Verdana" panose="020B0604030504040204" pitchFamily="34" charset="0"/>
                <a:ea typeface="Verdana" panose="020B0604030504040204" pitchFamily="34" charset="0"/>
                <a:cs typeface="Verdana"/>
              </a:rPr>
              <a:t> </a:t>
            </a:r>
            <a:r>
              <a:rPr lang="ru-RU" spc="-10" dirty="0">
                <a:latin typeface="Verdana" panose="020B0604030504040204" pitchFamily="34" charset="0"/>
                <a:ea typeface="Verdana" panose="020B0604030504040204" pitchFamily="34" charset="0"/>
                <a:cs typeface="Verdana"/>
              </a:rPr>
              <a:t>жилья.</a:t>
            </a:r>
            <a:endParaRPr lang="ru-RU" dirty="0">
              <a:latin typeface="Verdana" panose="020B0604030504040204" pitchFamily="34" charset="0"/>
              <a:ea typeface="Verdana" panose="020B0604030504040204" pitchFamily="34" charset="0"/>
              <a:cs typeface="Verdana"/>
            </a:endParaRPr>
          </a:p>
          <a:p>
            <a:pPr marL="214629" marR="212725" indent="3810" algn="ctr">
              <a:lnSpc>
                <a:spcPct val="100000"/>
              </a:lnSpc>
            </a:pPr>
            <a:r>
              <a:rPr lang="ru-RU" spc="-55" dirty="0">
                <a:latin typeface="Verdana" panose="020B0604030504040204" pitchFamily="34" charset="0"/>
                <a:ea typeface="Verdana" panose="020B0604030504040204" pitchFamily="34" charset="0"/>
                <a:cs typeface="Verdana"/>
              </a:rPr>
              <a:t>Поставляет</a:t>
            </a:r>
            <a:r>
              <a:rPr lang="ru-RU" spc="-5" dirty="0">
                <a:latin typeface="Verdana" panose="020B0604030504040204" pitchFamily="34" charset="0"/>
                <a:ea typeface="Verdana" panose="020B0604030504040204" pitchFamily="34" charset="0"/>
                <a:cs typeface="Verdana"/>
              </a:rPr>
              <a:t> </a:t>
            </a:r>
            <a:r>
              <a:rPr lang="ru-RU" spc="-90" dirty="0" err="1">
                <a:latin typeface="Verdana" panose="020B0604030504040204" pitchFamily="34" charset="0"/>
                <a:ea typeface="Verdana" panose="020B0604030504040204" pitchFamily="34" charset="0"/>
                <a:cs typeface="Verdana"/>
              </a:rPr>
              <a:t>ВКБлоки</a:t>
            </a:r>
            <a:r>
              <a:rPr lang="ru-RU" spc="-80" dirty="0">
                <a:latin typeface="Verdana" panose="020B0604030504040204" pitchFamily="34" charset="0"/>
                <a:ea typeface="Verdana" panose="020B0604030504040204" pitchFamily="34" charset="0"/>
                <a:cs typeface="Verdana"/>
              </a:rPr>
              <a:t> </a:t>
            </a:r>
            <a:r>
              <a:rPr lang="ru-RU" dirty="0">
                <a:latin typeface="Verdana" panose="020B0604030504040204" pitchFamily="34" charset="0"/>
                <a:ea typeface="Verdana" panose="020B0604030504040204" pitchFamily="34" charset="0"/>
                <a:cs typeface="Verdana"/>
              </a:rPr>
              <a:t>комбинат</a:t>
            </a:r>
            <a:r>
              <a:rPr lang="ru-RU" spc="-40" dirty="0">
                <a:latin typeface="Verdana" panose="020B0604030504040204" pitchFamily="34" charset="0"/>
                <a:ea typeface="Verdana" panose="020B0604030504040204" pitchFamily="34" charset="0"/>
                <a:cs typeface="Verdana"/>
              </a:rPr>
              <a:t> </a:t>
            </a:r>
            <a:r>
              <a:rPr lang="ru-RU" spc="-25" dirty="0">
                <a:latin typeface="Verdana" panose="020B0604030504040204" pitchFamily="34" charset="0"/>
                <a:ea typeface="Verdana" panose="020B0604030504040204" pitchFamily="34" charset="0"/>
                <a:cs typeface="Verdana"/>
              </a:rPr>
              <a:t>на </a:t>
            </a:r>
            <a:r>
              <a:rPr lang="ru-RU" spc="-20" dirty="0">
                <a:latin typeface="Verdana" panose="020B0604030504040204" pitchFamily="34" charset="0"/>
                <a:ea typeface="Verdana" panose="020B0604030504040204" pitchFamily="34" charset="0"/>
                <a:cs typeface="Verdana"/>
              </a:rPr>
              <a:t>стройки</a:t>
            </a:r>
            <a:r>
              <a:rPr lang="ru-RU" spc="-55" dirty="0">
                <a:latin typeface="Verdana" panose="020B0604030504040204" pitchFamily="34" charset="0"/>
                <a:ea typeface="Verdana" panose="020B0604030504040204" pitchFamily="34" charset="0"/>
                <a:cs typeface="Verdana"/>
              </a:rPr>
              <a:t> </a:t>
            </a:r>
            <a:r>
              <a:rPr lang="ru-RU" dirty="0">
                <a:latin typeface="Verdana" panose="020B0604030504040204" pitchFamily="34" charset="0"/>
                <a:ea typeface="Verdana" panose="020B0604030504040204" pitchFamily="34" charset="0"/>
                <a:cs typeface="Verdana"/>
              </a:rPr>
              <a:t>не</a:t>
            </a:r>
            <a:r>
              <a:rPr lang="ru-RU" spc="-70" dirty="0">
                <a:latin typeface="Verdana" panose="020B0604030504040204" pitchFamily="34" charset="0"/>
                <a:ea typeface="Verdana" panose="020B0604030504040204" pitchFamily="34" charset="0"/>
                <a:cs typeface="Verdana"/>
              </a:rPr>
              <a:t> </a:t>
            </a:r>
            <a:r>
              <a:rPr lang="ru-RU" spc="-65" dirty="0">
                <a:latin typeface="Verdana" panose="020B0604030504040204" pitchFamily="34" charset="0"/>
                <a:ea typeface="Verdana" panose="020B0604030504040204" pitchFamily="34" charset="0"/>
                <a:cs typeface="Verdana"/>
              </a:rPr>
              <a:t>только</a:t>
            </a:r>
            <a:r>
              <a:rPr lang="ru-RU" spc="-80" dirty="0">
                <a:latin typeface="Verdana" panose="020B0604030504040204" pitchFamily="34" charset="0"/>
                <a:ea typeface="Verdana" panose="020B0604030504040204" pitchFamily="34" charset="0"/>
                <a:cs typeface="Verdana"/>
              </a:rPr>
              <a:t> </a:t>
            </a:r>
            <a:r>
              <a:rPr lang="ru-RU" spc="-45" dirty="0">
                <a:latin typeface="Verdana" panose="020B0604030504040204" pitchFamily="34" charset="0"/>
                <a:ea typeface="Verdana" panose="020B0604030504040204" pitchFamily="34" charset="0"/>
                <a:cs typeface="Verdana"/>
              </a:rPr>
              <a:t>Кубани,</a:t>
            </a:r>
            <a:r>
              <a:rPr lang="ru-RU" spc="-80" dirty="0">
                <a:latin typeface="Verdana" panose="020B0604030504040204" pitchFamily="34" charset="0"/>
                <a:ea typeface="Verdana" panose="020B0604030504040204" pitchFamily="34" charset="0"/>
                <a:cs typeface="Verdana"/>
              </a:rPr>
              <a:t> </a:t>
            </a:r>
            <a:r>
              <a:rPr lang="ru-RU" dirty="0">
                <a:latin typeface="Verdana" panose="020B0604030504040204" pitchFamily="34" charset="0"/>
                <a:ea typeface="Verdana" panose="020B0604030504040204" pitchFamily="34" charset="0"/>
                <a:cs typeface="Verdana"/>
              </a:rPr>
              <a:t>но</a:t>
            </a:r>
            <a:r>
              <a:rPr lang="ru-RU" spc="-50" dirty="0">
                <a:latin typeface="Verdana" panose="020B0604030504040204" pitchFamily="34" charset="0"/>
                <a:ea typeface="Verdana" panose="020B0604030504040204" pitchFamily="34" charset="0"/>
                <a:cs typeface="Verdana"/>
              </a:rPr>
              <a:t> </a:t>
            </a:r>
            <a:r>
              <a:rPr lang="ru-RU" spc="-40" dirty="0">
                <a:latin typeface="Verdana" panose="020B0604030504040204" pitchFamily="34" charset="0"/>
                <a:ea typeface="Verdana" panose="020B0604030504040204" pitchFamily="34" charset="0"/>
                <a:cs typeface="Verdana"/>
              </a:rPr>
              <a:t>и</a:t>
            </a:r>
            <a:r>
              <a:rPr lang="ru-RU" spc="-55" dirty="0">
                <a:latin typeface="Verdana" panose="020B0604030504040204" pitchFamily="34" charset="0"/>
                <a:ea typeface="Verdana" panose="020B0604030504040204" pitchFamily="34" charset="0"/>
                <a:cs typeface="Verdana"/>
              </a:rPr>
              <a:t> </a:t>
            </a:r>
            <a:r>
              <a:rPr lang="ru-RU" spc="-40" dirty="0">
                <a:latin typeface="Verdana" panose="020B0604030504040204" pitchFamily="34" charset="0"/>
                <a:ea typeface="Verdana" panose="020B0604030504040204" pitchFamily="34" charset="0"/>
                <a:cs typeface="Verdana"/>
              </a:rPr>
              <a:t>других </a:t>
            </a:r>
            <a:r>
              <a:rPr lang="ru-RU" spc="-20" dirty="0">
                <a:latin typeface="Verdana" panose="020B0604030504040204" pitchFamily="34" charset="0"/>
                <a:ea typeface="Verdana" panose="020B0604030504040204" pitchFamily="34" charset="0"/>
                <a:cs typeface="Verdana"/>
              </a:rPr>
              <a:t>регионов</a:t>
            </a:r>
            <a:r>
              <a:rPr lang="ru-RU" spc="-80" dirty="0">
                <a:latin typeface="Verdana" panose="020B0604030504040204" pitchFamily="34" charset="0"/>
                <a:ea typeface="Verdana" panose="020B0604030504040204" pitchFamily="34" charset="0"/>
                <a:cs typeface="Verdana"/>
              </a:rPr>
              <a:t> </a:t>
            </a:r>
            <a:r>
              <a:rPr lang="ru-RU" dirty="0">
                <a:latin typeface="Verdana" panose="020B0604030504040204" pitchFamily="34" charset="0"/>
                <a:ea typeface="Verdana" panose="020B0604030504040204" pitchFamily="34" charset="0"/>
                <a:cs typeface="Verdana"/>
              </a:rPr>
              <a:t>Юга</a:t>
            </a:r>
            <a:r>
              <a:rPr lang="ru-RU" spc="-50" dirty="0">
                <a:latin typeface="Verdana" panose="020B0604030504040204" pitchFamily="34" charset="0"/>
                <a:ea typeface="Verdana" panose="020B0604030504040204" pitchFamily="34" charset="0"/>
                <a:cs typeface="Verdana"/>
              </a:rPr>
              <a:t> </a:t>
            </a:r>
            <a:r>
              <a:rPr lang="ru-RU" spc="-10" dirty="0">
                <a:latin typeface="Verdana" panose="020B0604030504040204" pitchFamily="34" charset="0"/>
                <a:ea typeface="Verdana" panose="020B0604030504040204" pitchFamily="34" charset="0"/>
                <a:cs typeface="Verdana"/>
              </a:rPr>
              <a:t>России.</a:t>
            </a:r>
            <a:endParaRPr lang="ru-RU" dirty="0">
              <a:latin typeface="Verdana" panose="020B0604030504040204" pitchFamily="34" charset="0"/>
              <a:ea typeface="Verdana" panose="020B0604030504040204" pitchFamily="34" charset="0"/>
              <a:cs typeface="Verdana"/>
            </a:endParaRPr>
          </a:p>
          <a:p>
            <a:endParaRPr lang="ru-RU" dirty="0"/>
          </a:p>
        </p:txBody>
      </p:sp>
      <p:sp>
        <p:nvSpPr>
          <p:cNvPr id="5" name="TextBox 4"/>
          <p:cNvSpPr txBox="1"/>
          <p:nvPr/>
        </p:nvSpPr>
        <p:spPr>
          <a:xfrm>
            <a:off x="3952565" y="4369429"/>
            <a:ext cx="8239435" cy="233910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lnSpc>
                <a:spcPct val="100000"/>
              </a:lnSpc>
              <a:spcBef>
                <a:spcPts val="994"/>
              </a:spcBef>
            </a:pPr>
            <a:r>
              <a:rPr lang="ru-RU" sz="1600" dirty="0">
                <a:solidFill>
                  <a:schemeClr val="bg1"/>
                </a:solidFill>
                <a:latin typeface="Verdana"/>
                <a:cs typeface="Verdana"/>
              </a:rPr>
              <a:t>Наименование</a:t>
            </a:r>
            <a:r>
              <a:rPr lang="ru-RU" sz="1600" spc="75" dirty="0">
                <a:solidFill>
                  <a:schemeClr val="bg1"/>
                </a:solidFill>
                <a:latin typeface="Verdana"/>
                <a:cs typeface="Verdana"/>
              </a:rPr>
              <a:t> </a:t>
            </a:r>
            <a:r>
              <a:rPr lang="ru-RU" sz="1600" spc="-10" dirty="0" smtClean="0">
                <a:solidFill>
                  <a:schemeClr val="bg1"/>
                </a:solidFill>
                <a:latin typeface="Verdana"/>
                <a:cs typeface="Verdana"/>
              </a:rPr>
              <a:t>выпускаемой</a:t>
            </a:r>
            <a:r>
              <a:rPr lang="en-US" sz="1600" spc="-10" dirty="0" smtClean="0">
                <a:solidFill>
                  <a:schemeClr val="bg1"/>
                </a:solidFill>
                <a:latin typeface="Verdana"/>
                <a:cs typeface="Verdana"/>
              </a:rPr>
              <a:t> </a:t>
            </a:r>
            <a:r>
              <a:rPr lang="ru-RU" sz="1600" spc="-10" dirty="0" smtClean="0">
                <a:solidFill>
                  <a:schemeClr val="bg1"/>
                </a:solidFill>
                <a:latin typeface="Verdana"/>
                <a:cs typeface="Verdana"/>
              </a:rPr>
              <a:t>продукции</a:t>
            </a:r>
            <a:r>
              <a:rPr lang="ru-RU" sz="1600" spc="-10" dirty="0">
                <a:solidFill>
                  <a:schemeClr val="bg1"/>
                </a:solidFill>
                <a:latin typeface="Verdana"/>
                <a:cs typeface="Verdana"/>
              </a:rPr>
              <a:t>:</a:t>
            </a:r>
            <a:endParaRPr lang="ru-RU" sz="1600" dirty="0">
              <a:solidFill>
                <a:schemeClr val="bg1"/>
              </a:solidFill>
              <a:latin typeface="Verdana"/>
              <a:cs typeface="Verdana"/>
            </a:endParaRPr>
          </a:p>
          <a:p>
            <a:pPr marL="107314" marR="100330" algn="ctr">
              <a:lnSpc>
                <a:spcPct val="100000"/>
              </a:lnSpc>
            </a:pPr>
            <a:r>
              <a:rPr lang="ru-RU" sz="1600" spc="-35" dirty="0">
                <a:solidFill>
                  <a:schemeClr val="bg1"/>
                </a:solidFill>
                <a:latin typeface="Verdana"/>
                <a:cs typeface="Verdana"/>
              </a:rPr>
              <a:t>Предприятие</a:t>
            </a:r>
            <a:r>
              <a:rPr lang="ru-RU" sz="1600" spc="-5" dirty="0">
                <a:solidFill>
                  <a:schemeClr val="bg1"/>
                </a:solidFill>
                <a:latin typeface="Verdana"/>
                <a:cs typeface="Verdana"/>
              </a:rPr>
              <a:t> </a:t>
            </a:r>
            <a:r>
              <a:rPr lang="ru-RU" sz="1600" spc="-45" dirty="0">
                <a:solidFill>
                  <a:schemeClr val="bg1"/>
                </a:solidFill>
                <a:latin typeface="Verdana"/>
                <a:cs typeface="Verdana"/>
              </a:rPr>
              <a:t>производит</a:t>
            </a:r>
            <a:r>
              <a:rPr lang="ru-RU" sz="1600" spc="10" dirty="0">
                <a:solidFill>
                  <a:schemeClr val="bg1"/>
                </a:solidFill>
                <a:latin typeface="Verdana"/>
                <a:cs typeface="Verdana"/>
              </a:rPr>
              <a:t> </a:t>
            </a:r>
            <a:r>
              <a:rPr lang="ru-RU" sz="1600" dirty="0">
                <a:solidFill>
                  <a:schemeClr val="bg1"/>
                </a:solidFill>
                <a:latin typeface="Verdana"/>
                <a:cs typeface="Verdana"/>
              </a:rPr>
              <a:t>более</a:t>
            </a:r>
            <a:r>
              <a:rPr lang="ru-RU" sz="1600" spc="-35" dirty="0">
                <a:solidFill>
                  <a:schemeClr val="bg1"/>
                </a:solidFill>
                <a:latin typeface="Verdana"/>
                <a:cs typeface="Verdana"/>
              </a:rPr>
              <a:t> </a:t>
            </a:r>
            <a:r>
              <a:rPr lang="ru-RU" sz="1600" spc="-65" dirty="0">
                <a:solidFill>
                  <a:schemeClr val="bg1"/>
                </a:solidFill>
                <a:latin typeface="Verdana"/>
                <a:cs typeface="Verdana"/>
              </a:rPr>
              <a:t>400 </a:t>
            </a:r>
            <a:r>
              <a:rPr lang="ru-RU" sz="1600" dirty="0">
                <a:solidFill>
                  <a:schemeClr val="bg1"/>
                </a:solidFill>
                <a:latin typeface="Verdana"/>
                <a:cs typeface="Verdana"/>
              </a:rPr>
              <a:t>наименований</a:t>
            </a:r>
            <a:r>
              <a:rPr lang="ru-RU" sz="1600" spc="-10" dirty="0">
                <a:solidFill>
                  <a:schemeClr val="bg1"/>
                </a:solidFill>
                <a:latin typeface="Verdana"/>
                <a:cs typeface="Verdana"/>
              </a:rPr>
              <a:t> железобетонных</a:t>
            </a:r>
            <a:endParaRPr lang="ru-RU" sz="1600" dirty="0">
              <a:solidFill>
                <a:schemeClr val="bg1"/>
              </a:solidFill>
              <a:latin typeface="Verdana"/>
              <a:cs typeface="Verdana"/>
            </a:endParaRPr>
          </a:p>
          <a:p>
            <a:pPr marL="6350" algn="ctr">
              <a:lnSpc>
                <a:spcPct val="100000"/>
              </a:lnSpc>
            </a:pPr>
            <a:r>
              <a:rPr lang="ru-RU" sz="1600" spc="-65" dirty="0">
                <a:solidFill>
                  <a:schemeClr val="bg1"/>
                </a:solidFill>
                <a:latin typeface="Verdana"/>
                <a:cs typeface="Verdana"/>
              </a:rPr>
              <a:t>изделий:</a:t>
            </a:r>
            <a:r>
              <a:rPr lang="ru-RU" sz="1600" spc="-70" dirty="0">
                <a:solidFill>
                  <a:schemeClr val="bg1"/>
                </a:solidFill>
                <a:latin typeface="Verdana"/>
                <a:cs typeface="Verdana"/>
              </a:rPr>
              <a:t> </a:t>
            </a:r>
            <a:r>
              <a:rPr lang="ru-RU" sz="1600" spc="-100" dirty="0">
                <a:solidFill>
                  <a:schemeClr val="bg1"/>
                </a:solidFill>
                <a:latin typeface="Verdana"/>
                <a:cs typeface="Verdana"/>
              </a:rPr>
              <a:t>плиты</a:t>
            </a:r>
            <a:r>
              <a:rPr lang="ru-RU" sz="1600" spc="-85" dirty="0">
                <a:solidFill>
                  <a:schemeClr val="bg1"/>
                </a:solidFill>
                <a:latin typeface="Verdana"/>
                <a:cs typeface="Verdana"/>
              </a:rPr>
              <a:t> </a:t>
            </a:r>
            <a:r>
              <a:rPr lang="ru-RU" sz="1600" spc="-10" dirty="0">
                <a:solidFill>
                  <a:schemeClr val="bg1"/>
                </a:solidFill>
                <a:latin typeface="Verdana"/>
                <a:cs typeface="Verdana"/>
              </a:rPr>
              <a:t>перекрытия,</a:t>
            </a:r>
            <a:endParaRPr lang="ru-RU" sz="1600" dirty="0">
              <a:solidFill>
                <a:schemeClr val="bg1"/>
              </a:solidFill>
              <a:latin typeface="Verdana"/>
              <a:cs typeface="Verdana"/>
            </a:endParaRPr>
          </a:p>
          <a:p>
            <a:pPr marL="192405" marR="182880" algn="ctr">
              <a:lnSpc>
                <a:spcPct val="100000"/>
              </a:lnSpc>
              <a:spcBef>
                <a:spcPts val="5"/>
              </a:spcBef>
            </a:pPr>
            <a:r>
              <a:rPr lang="ru-RU" sz="1600" spc="-10" dirty="0">
                <a:solidFill>
                  <a:schemeClr val="bg1"/>
                </a:solidFill>
                <a:latin typeface="Verdana"/>
                <a:cs typeface="Verdana"/>
              </a:rPr>
              <a:t>дорожные</a:t>
            </a:r>
            <a:r>
              <a:rPr lang="ru-RU" sz="1600" spc="-70" dirty="0">
                <a:solidFill>
                  <a:schemeClr val="bg1"/>
                </a:solidFill>
                <a:latin typeface="Verdana"/>
                <a:cs typeface="Verdana"/>
              </a:rPr>
              <a:t> </a:t>
            </a:r>
            <a:r>
              <a:rPr lang="ru-RU" sz="1600" spc="-100" dirty="0">
                <a:solidFill>
                  <a:schemeClr val="bg1"/>
                </a:solidFill>
                <a:latin typeface="Verdana"/>
                <a:cs typeface="Verdana"/>
              </a:rPr>
              <a:t>плиты,</a:t>
            </a:r>
            <a:r>
              <a:rPr lang="ru-RU" sz="1600" spc="-105" dirty="0">
                <a:solidFill>
                  <a:schemeClr val="bg1"/>
                </a:solidFill>
                <a:latin typeface="Verdana"/>
                <a:cs typeface="Verdana"/>
              </a:rPr>
              <a:t> </a:t>
            </a:r>
            <a:r>
              <a:rPr lang="ru-RU" sz="1600" spc="-10" dirty="0">
                <a:solidFill>
                  <a:schemeClr val="bg1"/>
                </a:solidFill>
                <a:latin typeface="Verdana"/>
                <a:cs typeface="Verdana"/>
              </a:rPr>
              <a:t>фундаментные </a:t>
            </a:r>
            <a:r>
              <a:rPr lang="ru-RU" sz="1600" spc="-40" dirty="0">
                <a:solidFill>
                  <a:schemeClr val="bg1"/>
                </a:solidFill>
                <a:latin typeface="Verdana"/>
                <a:cs typeface="Verdana"/>
              </a:rPr>
              <a:t>блоки,</a:t>
            </a:r>
            <a:r>
              <a:rPr lang="ru-RU" sz="1600" spc="-35" dirty="0">
                <a:solidFill>
                  <a:schemeClr val="bg1"/>
                </a:solidFill>
                <a:latin typeface="Verdana"/>
                <a:cs typeface="Verdana"/>
              </a:rPr>
              <a:t> </a:t>
            </a:r>
            <a:r>
              <a:rPr lang="ru-RU" sz="1600" spc="-100" dirty="0">
                <a:solidFill>
                  <a:schemeClr val="bg1"/>
                </a:solidFill>
                <a:latin typeface="Verdana"/>
                <a:cs typeface="Verdana"/>
              </a:rPr>
              <a:t>плиты</a:t>
            </a:r>
            <a:r>
              <a:rPr lang="ru-RU" sz="1600" spc="-80" dirty="0">
                <a:solidFill>
                  <a:schemeClr val="bg1"/>
                </a:solidFill>
                <a:latin typeface="Verdana"/>
                <a:cs typeface="Verdana"/>
              </a:rPr>
              <a:t> </a:t>
            </a:r>
            <a:r>
              <a:rPr lang="ru-RU" sz="1600" dirty="0">
                <a:solidFill>
                  <a:schemeClr val="bg1"/>
                </a:solidFill>
                <a:latin typeface="Verdana"/>
                <a:cs typeface="Verdana"/>
              </a:rPr>
              <a:t>забора,</a:t>
            </a:r>
            <a:r>
              <a:rPr lang="ru-RU" sz="1600" spc="20" dirty="0">
                <a:solidFill>
                  <a:schemeClr val="bg1"/>
                </a:solidFill>
                <a:latin typeface="Verdana"/>
                <a:cs typeface="Verdana"/>
              </a:rPr>
              <a:t> </a:t>
            </a:r>
            <a:r>
              <a:rPr lang="ru-RU" sz="1600" spc="-10" dirty="0">
                <a:solidFill>
                  <a:schemeClr val="bg1"/>
                </a:solidFill>
                <a:latin typeface="Verdana"/>
                <a:cs typeface="Verdana"/>
              </a:rPr>
              <a:t>лотки, </a:t>
            </a:r>
            <a:r>
              <a:rPr lang="ru-RU" sz="1600" spc="-50" dirty="0">
                <a:solidFill>
                  <a:schemeClr val="bg1"/>
                </a:solidFill>
                <a:latin typeface="Verdana"/>
                <a:cs typeface="Verdana"/>
              </a:rPr>
              <a:t>лестничные</a:t>
            </a:r>
            <a:r>
              <a:rPr lang="ru-RU" sz="1600" spc="-110" dirty="0">
                <a:solidFill>
                  <a:schemeClr val="bg1"/>
                </a:solidFill>
                <a:latin typeface="Verdana"/>
                <a:cs typeface="Verdana"/>
              </a:rPr>
              <a:t> </a:t>
            </a:r>
            <a:r>
              <a:rPr lang="ru-RU" sz="1600" spc="50" dirty="0">
                <a:solidFill>
                  <a:schemeClr val="bg1"/>
                </a:solidFill>
                <a:latin typeface="Verdana"/>
                <a:cs typeface="Verdana"/>
              </a:rPr>
              <a:t>марши,</a:t>
            </a:r>
            <a:r>
              <a:rPr lang="ru-RU" sz="1600" spc="-40" dirty="0">
                <a:solidFill>
                  <a:schemeClr val="bg1"/>
                </a:solidFill>
                <a:latin typeface="Verdana"/>
                <a:cs typeface="Verdana"/>
              </a:rPr>
              <a:t> </a:t>
            </a:r>
            <a:r>
              <a:rPr lang="ru-RU" sz="1600" spc="-10" dirty="0">
                <a:solidFill>
                  <a:schemeClr val="bg1"/>
                </a:solidFill>
                <a:latin typeface="Verdana"/>
                <a:cs typeface="Verdana"/>
              </a:rPr>
              <a:t>ступени, </a:t>
            </a:r>
            <a:r>
              <a:rPr lang="ru-RU" sz="1600" spc="-50" dirty="0">
                <a:solidFill>
                  <a:schemeClr val="bg1"/>
                </a:solidFill>
                <a:latin typeface="Verdana"/>
                <a:cs typeface="Verdana"/>
              </a:rPr>
              <a:t>лестничные</a:t>
            </a:r>
            <a:r>
              <a:rPr lang="ru-RU" sz="1600" spc="-100" dirty="0">
                <a:solidFill>
                  <a:schemeClr val="bg1"/>
                </a:solidFill>
                <a:latin typeface="Verdana"/>
                <a:cs typeface="Verdana"/>
              </a:rPr>
              <a:t> </a:t>
            </a:r>
            <a:r>
              <a:rPr lang="ru-RU" sz="1600" spc="-20" dirty="0">
                <a:solidFill>
                  <a:schemeClr val="bg1"/>
                </a:solidFill>
                <a:latin typeface="Verdana"/>
                <a:cs typeface="Verdana"/>
              </a:rPr>
              <a:t>площадки,</a:t>
            </a:r>
            <a:r>
              <a:rPr lang="ru-RU" sz="1600" spc="-15" dirty="0">
                <a:solidFill>
                  <a:schemeClr val="bg1"/>
                </a:solidFill>
                <a:latin typeface="Verdana"/>
                <a:cs typeface="Verdana"/>
              </a:rPr>
              <a:t> </a:t>
            </a:r>
            <a:r>
              <a:rPr lang="ru-RU" sz="1600" spc="-10" dirty="0">
                <a:solidFill>
                  <a:schemeClr val="bg1"/>
                </a:solidFill>
                <a:latin typeface="Verdana"/>
                <a:cs typeface="Verdana"/>
              </a:rPr>
              <a:t>прогоны, </a:t>
            </a:r>
            <a:r>
              <a:rPr lang="ru-RU" sz="1600" spc="-30" dirty="0">
                <a:solidFill>
                  <a:schemeClr val="bg1"/>
                </a:solidFill>
                <a:latin typeface="Verdana"/>
                <a:cs typeface="Verdana"/>
              </a:rPr>
              <a:t>балконные</a:t>
            </a:r>
            <a:r>
              <a:rPr lang="ru-RU" sz="1600" spc="-70" dirty="0">
                <a:solidFill>
                  <a:schemeClr val="bg1"/>
                </a:solidFill>
                <a:latin typeface="Verdana"/>
                <a:cs typeface="Verdana"/>
              </a:rPr>
              <a:t> </a:t>
            </a:r>
            <a:r>
              <a:rPr lang="ru-RU" sz="1600" spc="-100" dirty="0">
                <a:solidFill>
                  <a:schemeClr val="bg1"/>
                </a:solidFill>
                <a:latin typeface="Verdana"/>
                <a:cs typeface="Verdana"/>
              </a:rPr>
              <a:t>плиты,</a:t>
            </a:r>
            <a:r>
              <a:rPr lang="ru-RU" sz="1600" spc="-50" dirty="0">
                <a:solidFill>
                  <a:schemeClr val="bg1"/>
                </a:solidFill>
                <a:latin typeface="Verdana"/>
                <a:cs typeface="Verdana"/>
              </a:rPr>
              <a:t> </a:t>
            </a:r>
            <a:r>
              <a:rPr lang="ru-RU" sz="1600" spc="-10" dirty="0">
                <a:solidFill>
                  <a:schemeClr val="bg1"/>
                </a:solidFill>
                <a:latin typeface="Verdana"/>
                <a:cs typeface="Verdana"/>
              </a:rPr>
              <a:t>перемычки,</a:t>
            </a:r>
            <a:endParaRPr lang="ru-RU" sz="1600" dirty="0">
              <a:solidFill>
                <a:schemeClr val="bg1"/>
              </a:solidFill>
              <a:latin typeface="Verdana"/>
              <a:cs typeface="Verdana"/>
            </a:endParaRPr>
          </a:p>
          <a:p>
            <a:pPr algn="ctr">
              <a:lnSpc>
                <a:spcPct val="100000"/>
              </a:lnSpc>
            </a:pPr>
            <a:r>
              <a:rPr lang="ru-RU" sz="1600" spc="-45" dirty="0">
                <a:solidFill>
                  <a:schemeClr val="bg1"/>
                </a:solidFill>
                <a:latin typeface="Verdana"/>
                <a:cs typeface="Verdana"/>
              </a:rPr>
              <a:t>кольца,</a:t>
            </a:r>
            <a:r>
              <a:rPr lang="ru-RU" sz="1600" spc="-70" dirty="0">
                <a:solidFill>
                  <a:schemeClr val="bg1"/>
                </a:solidFill>
                <a:latin typeface="Verdana"/>
                <a:cs typeface="Verdana"/>
              </a:rPr>
              <a:t> </a:t>
            </a:r>
            <a:r>
              <a:rPr lang="ru-RU" sz="1600" spc="-55" dirty="0">
                <a:solidFill>
                  <a:schemeClr val="bg1"/>
                </a:solidFill>
                <a:latin typeface="Verdana"/>
                <a:cs typeface="Verdana"/>
              </a:rPr>
              <a:t>крышки,</a:t>
            </a:r>
            <a:r>
              <a:rPr lang="ru-RU" sz="1600" spc="-35" dirty="0">
                <a:solidFill>
                  <a:schemeClr val="bg1"/>
                </a:solidFill>
                <a:latin typeface="Verdana"/>
                <a:cs typeface="Verdana"/>
              </a:rPr>
              <a:t> </a:t>
            </a:r>
            <a:r>
              <a:rPr lang="ru-RU" sz="1600" dirty="0">
                <a:solidFill>
                  <a:schemeClr val="bg1"/>
                </a:solidFill>
                <a:latin typeface="Verdana"/>
                <a:cs typeface="Verdana"/>
              </a:rPr>
              <a:t>днища</a:t>
            </a:r>
            <a:r>
              <a:rPr lang="ru-RU" sz="1600" spc="-50" dirty="0">
                <a:solidFill>
                  <a:schemeClr val="bg1"/>
                </a:solidFill>
                <a:latin typeface="Verdana"/>
                <a:cs typeface="Verdana"/>
              </a:rPr>
              <a:t> </a:t>
            </a:r>
            <a:r>
              <a:rPr lang="ru-RU" sz="1600" spc="-35" dirty="0">
                <a:solidFill>
                  <a:schemeClr val="bg1"/>
                </a:solidFill>
                <a:latin typeface="Verdana"/>
                <a:cs typeface="Verdana"/>
              </a:rPr>
              <a:t>и</a:t>
            </a:r>
            <a:r>
              <a:rPr lang="ru-RU" sz="1600" spc="-60" dirty="0">
                <a:solidFill>
                  <a:schemeClr val="bg1"/>
                </a:solidFill>
                <a:latin typeface="Verdana"/>
                <a:cs typeface="Verdana"/>
              </a:rPr>
              <a:t> </a:t>
            </a:r>
            <a:r>
              <a:rPr lang="ru-RU" sz="1600" spc="-20" dirty="0">
                <a:solidFill>
                  <a:schemeClr val="bg1"/>
                </a:solidFill>
                <a:latin typeface="Verdana"/>
                <a:cs typeface="Verdana"/>
              </a:rPr>
              <a:t>много</a:t>
            </a:r>
            <a:endParaRPr lang="ru-RU" sz="1600" dirty="0">
              <a:solidFill>
                <a:schemeClr val="bg1"/>
              </a:solidFill>
              <a:latin typeface="Verdana"/>
              <a:cs typeface="Verdana"/>
            </a:endParaRPr>
          </a:p>
          <a:p>
            <a:pPr marL="635" algn="ctr">
              <a:lnSpc>
                <a:spcPct val="100000"/>
              </a:lnSpc>
            </a:pPr>
            <a:r>
              <a:rPr lang="ru-RU" sz="1600" spc="-10" dirty="0">
                <a:solidFill>
                  <a:schemeClr val="bg1"/>
                </a:solidFill>
                <a:latin typeface="Verdana"/>
                <a:cs typeface="Verdana"/>
              </a:rPr>
              <a:t>другое</a:t>
            </a:r>
            <a:endParaRPr lang="ru-RU" sz="1600" dirty="0">
              <a:solidFill>
                <a:schemeClr val="bg1"/>
              </a:solidFill>
              <a:latin typeface="Verdana"/>
              <a:cs typeface="Verdana"/>
            </a:endParaRPr>
          </a:p>
          <a:p>
            <a:endParaRPr lang="ru-RU" dirty="0"/>
          </a:p>
        </p:txBody>
      </p:sp>
      <p:sp>
        <p:nvSpPr>
          <p:cNvPr id="6" name="TextBox 5"/>
          <p:cNvSpPr txBox="1"/>
          <p:nvPr/>
        </p:nvSpPr>
        <p:spPr>
          <a:xfrm>
            <a:off x="10228153" y="0"/>
            <a:ext cx="1965027" cy="2585323"/>
          </a:xfrm>
          <a:prstGeom prst="rect">
            <a:avLst/>
          </a:prstGeom>
          <a:noFill/>
        </p:spPr>
        <p:txBody>
          <a:bodyPr wrap="square" rtlCol="0">
            <a:spAutoFit/>
          </a:bodyPr>
          <a:lstStyle/>
          <a:p>
            <a:pPr marL="12065" marR="5080" algn="ctr">
              <a:lnSpc>
                <a:spcPct val="100000"/>
              </a:lnSpc>
              <a:spcBef>
                <a:spcPts val="100"/>
              </a:spcBef>
            </a:pPr>
            <a:r>
              <a:rPr lang="ru-RU" sz="1200" b="1" dirty="0">
                <a:solidFill>
                  <a:srgbClr val="FFFFFF"/>
                </a:solidFill>
                <a:latin typeface="Tahoma"/>
                <a:cs typeface="Tahoma"/>
              </a:rPr>
              <a:t>Адрес</a:t>
            </a:r>
            <a:r>
              <a:rPr lang="ru-RU" sz="1200" dirty="0">
                <a:solidFill>
                  <a:srgbClr val="FFFFFF"/>
                </a:solidFill>
                <a:latin typeface="Verdana"/>
                <a:cs typeface="Verdana"/>
              </a:rPr>
              <a:t>:</a:t>
            </a:r>
            <a:r>
              <a:rPr lang="ru-RU" sz="1200" spc="30" dirty="0">
                <a:solidFill>
                  <a:srgbClr val="FFFFFF"/>
                </a:solidFill>
                <a:latin typeface="Verdana"/>
                <a:cs typeface="Verdana"/>
              </a:rPr>
              <a:t> </a:t>
            </a:r>
            <a:r>
              <a:rPr lang="ru-RU" sz="1200" dirty="0">
                <a:solidFill>
                  <a:srgbClr val="FFFFFF"/>
                </a:solidFill>
                <a:latin typeface="Verdana"/>
                <a:cs typeface="Verdana"/>
              </a:rPr>
              <a:t>Краснодарский</a:t>
            </a:r>
            <a:r>
              <a:rPr lang="ru-RU" sz="1200" spc="40" dirty="0">
                <a:solidFill>
                  <a:srgbClr val="FFFFFF"/>
                </a:solidFill>
                <a:latin typeface="Verdana"/>
                <a:cs typeface="Verdana"/>
              </a:rPr>
              <a:t> </a:t>
            </a:r>
            <a:r>
              <a:rPr lang="ru-RU" sz="1200" spc="-20" dirty="0">
                <a:solidFill>
                  <a:srgbClr val="FFFFFF"/>
                </a:solidFill>
                <a:latin typeface="Verdana"/>
                <a:cs typeface="Verdana"/>
              </a:rPr>
              <a:t>край, </a:t>
            </a:r>
            <a:r>
              <a:rPr lang="ru-RU" sz="1200" spc="-65" dirty="0" err="1">
                <a:solidFill>
                  <a:srgbClr val="FFFFFF"/>
                </a:solidFill>
                <a:latin typeface="Verdana"/>
                <a:cs typeface="Verdana"/>
              </a:rPr>
              <a:t>Гулькевичский</a:t>
            </a:r>
            <a:r>
              <a:rPr lang="ru-RU" sz="1200" spc="-70" dirty="0">
                <a:solidFill>
                  <a:srgbClr val="FFFFFF"/>
                </a:solidFill>
                <a:latin typeface="Verdana"/>
                <a:cs typeface="Verdana"/>
              </a:rPr>
              <a:t> </a:t>
            </a:r>
            <a:r>
              <a:rPr lang="ru-RU" sz="1200" spc="-10" dirty="0">
                <a:solidFill>
                  <a:srgbClr val="FFFFFF"/>
                </a:solidFill>
                <a:latin typeface="Verdana"/>
                <a:cs typeface="Verdana"/>
              </a:rPr>
              <a:t>район,</a:t>
            </a:r>
            <a:endParaRPr lang="ru-RU" sz="1200" dirty="0">
              <a:latin typeface="Verdana"/>
              <a:cs typeface="Verdana"/>
            </a:endParaRPr>
          </a:p>
          <a:p>
            <a:pPr algn="ctr">
              <a:lnSpc>
                <a:spcPct val="100000"/>
              </a:lnSpc>
            </a:pPr>
            <a:r>
              <a:rPr lang="ru-RU" sz="1200" spc="-110" dirty="0">
                <a:solidFill>
                  <a:srgbClr val="FFFFFF"/>
                </a:solidFill>
                <a:latin typeface="Verdana"/>
                <a:cs typeface="Verdana"/>
              </a:rPr>
              <a:t>г.</a:t>
            </a:r>
            <a:r>
              <a:rPr lang="ru-RU" sz="1200" spc="-85" dirty="0">
                <a:solidFill>
                  <a:srgbClr val="FFFFFF"/>
                </a:solidFill>
                <a:latin typeface="Verdana"/>
                <a:cs typeface="Verdana"/>
              </a:rPr>
              <a:t> </a:t>
            </a:r>
            <a:r>
              <a:rPr lang="ru-RU" sz="1200" spc="-10" dirty="0">
                <a:solidFill>
                  <a:srgbClr val="FFFFFF"/>
                </a:solidFill>
                <a:latin typeface="Verdana"/>
                <a:cs typeface="Verdana"/>
              </a:rPr>
              <a:t>Гулькевичи,</a:t>
            </a:r>
            <a:endParaRPr lang="ru-RU" sz="1200" dirty="0">
              <a:latin typeface="Verdana"/>
              <a:cs typeface="Verdana"/>
            </a:endParaRPr>
          </a:p>
          <a:p>
            <a:pPr algn="ctr">
              <a:lnSpc>
                <a:spcPct val="100000"/>
              </a:lnSpc>
              <a:spcBef>
                <a:spcPts val="5"/>
              </a:spcBef>
            </a:pPr>
            <a:r>
              <a:rPr lang="ru-RU" sz="1200" dirty="0" err="1">
                <a:solidFill>
                  <a:srgbClr val="FFFFFF"/>
                </a:solidFill>
                <a:latin typeface="Verdana"/>
                <a:cs typeface="Verdana"/>
              </a:rPr>
              <a:t>Промзона</a:t>
            </a:r>
            <a:r>
              <a:rPr lang="ru-RU" sz="1200" dirty="0">
                <a:solidFill>
                  <a:srgbClr val="FFFFFF"/>
                </a:solidFill>
                <a:latin typeface="Verdana"/>
                <a:cs typeface="Verdana"/>
              </a:rPr>
              <a:t>,</a:t>
            </a:r>
            <a:r>
              <a:rPr lang="ru-RU" sz="1200" spc="5" dirty="0">
                <a:solidFill>
                  <a:srgbClr val="FFFFFF"/>
                </a:solidFill>
                <a:latin typeface="Verdana"/>
                <a:cs typeface="Verdana"/>
              </a:rPr>
              <a:t> </a:t>
            </a:r>
            <a:r>
              <a:rPr lang="ru-RU" sz="1200" spc="-25" dirty="0">
                <a:solidFill>
                  <a:srgbClr val="FFFFFF"/>
                </a:solidFill>
                <a:latin typeface="Verdana"/>
                <a:cs typeface="Verdana"/>
              </a:rPr>
              <a:t>2.</a:t>
            </a:r>
            <a:endParaRPr lang="ru-RU" sz="1200" dirty="0">
              <a:latin typeface="Verdana"/>
              <a:cs typeface="Verdana"/>
            </a:endParaRPr>
          </a:p>
          <a:p>
            <a:pPr marL="635" algn="ctr">
              <a:lnSpc>
                <a:spcPct val="100000"/>
              </a:lnSpc>
            </a:pPr>
            <a:r>
              <a:rPr lang="ru-RU" sz="1200" b="1" spc="-30" dirty="0">
                <a:solidFill>
                  <a:srgbClr val="FFFFFF"/>
                </a:solidFill>
                <a:latin typeface="Tahoma"/>
                <a:cs typeface="Tahoma"/>
              </a:rPr>
              <a:t>Телефон:</a:t>
            </a:r>
            <a:r>
              <a:rPr lang="ru-RU" sz="1200" b="1" spc="35" dirty="0">
                <a:solidFill>
                  <a:srgbClr val="FFFFFF"/>
                </a:solidFill>
                <a:latin typeface="Tahoma"/>
                <a:cs typeface="Tahoma"/>
              </a:rPr>
              <a:t> </a:t>
            </a:r>
            <a:r>
              <a:rPr lang="ru-RU" sz="1200" spc="-100" dirty="0">
                <a:solidFill>
                  <a:srgbClr val="FFFFFF"/>
                </a:solidFill>
                <a:latin typeface="Verdana"/>
                <a:cs typeface="Verdana"/>
              </a:rPr>
              <a:t>8</a:t>
            </a:r>
            <a:r>
              <a:rPr lang="ru-RU" sz="1200" spc="-75" dirty="0">
                <a:solidFill>
                  <a:srgbClr val="FFFFFF"/>
                </a:solidFill>
                <a:latin typeface="Verdana"/>
                <a:cs typeface="Verdana"/>
              </a:rPr>
              <a:t> </a:t>
            </a:r>
            <a:r>
              <a:rPr lang="ru-RU" sz="1200" spc="-95" dirty="0">
                <a:solidFill>
                  <a:srgbClr val="FFFFFF"/>
                </a:solidFill>
                <a:latin typeface="Verdana"/>
                <a:cs typeface="Verdana"/>
              </a:rPr>
              <a:t>(86160)</a:t>
            </a:r>
            <a:r>
              <a:rPr lang="ru-RU" sz="1200" spc="-125" dirty="0">
                <a:solidFill>
                  <a:srgbClr val="FFFFFF"/>
                </a:solidFill>
                <a:latin typeface="Verdana"/>
                <a:cs typeface="Verdana"/>
              </a:rPr>
              <a:t> </a:t>
            </a:r>
            <a:r>
              <a:rPr lang="ru-RU" sz="1200" spc="-120" dirty="0">
                <a:solidFill>
                  <a:srgbClr val="FFFFFF"/>
                </a:solidFill>
                <a:latin typeface="Verdana"/>
                <a:cs typeface="Verdana"/>
              </a:rPr>
              <a:t>5-</a:t>
            </a:r>
            <a:r>
              <a:rPr lang="ru-RU" sz="1200" spc="-110" dirty="0">
                <a:solidFill>
                  <a:srgbClr val="FFFFFF"/>
                </a:solidFill>
                <a:latin typeface="Verdana"/>
                <a:cs typeface="Verdana"/>
              </a:rPr>
              <a:t>30-</a:t>
            </a:r>
            <a:r>
              <a:rPr lang="ru-RU" sz="1200" spc="-25" dirty="0">
                <a:solidFill>
                  <a:srgbClr val="FFFFFF"/>
                </a:solidFill>
                <a:latin typeface="Verdana"/>
                <a:cs typeface="Verdana"/>
              </a:rPr>
              <a:t>63;</a:t>
            </a:r>
            <a:endParaRPr lang="ru-RU" sz="1200" dirty="0">
              <a:latin typeface="Verdana"/>
              <a:cs typeface="Verdana"/>
            </a:endParaRPr>
          </a:p>
          <a:p>
            <a:pPr algn="ctr">
              <a:lnSpc>
                <a:spcPct val="100000"/>
              </a:lnSpc>
            </a:pPr>
            <a:r>
              <a:rPr lang="ru-RU" sz="1200" spc="-100" dirty="0">
                <a:solidFill>
                  <a:srgbClr val="FFFFFF"/>
                </a:solidFill>
                <a:latin typeface="Verdana"/>
                <a:cs typeface="Verdana"/>
              </a:rPr>
              <a:t>8</a:t>
            </a:r>
            <a:r>
              <a:rPr lang="ru-RU" sz="1200" spc="-40" dirty="0">
                <a:solidFill>
                  <a:srgbClr val="FFFFFF"/>
                </a:solidFill>
                <a:latin typeface="Verdana"/>
                <a:cs typeface="Verdana"/>
              </a:rPr>
              <a:t> </a:t>
            </a:r>
            <a:r>
              <a:rPr lang="ru-RU" sz="1200" spc="-95" dirty="0">
                <a:solidFill>
                  <a:srgbClr val="FFFFFF"/>
                </a:solidFill>
                <a:latin typeface="Verdana"/>
                <a:cs typeface="Verdana"/>
              </a:rPr>
              <a:t>(86160) </a:t>
            </a:r>
            <a:r>
              <a:rPr lang="ru-RU" sz="1200" spc="-120" dirty="0">
                <a:solidFill>
                  <a:srgbClr val="FFFFFF"/>
                </a:solidFill>
                <a:latin typeface="Verdana"/>
                <a:cs typeface="Verdana"/>
              </a:rPr>
              <a:t>5-</a:t>
            </a:r>
            <a:r>
              <a:rPr lang="ru-RU" sz="1200" spc="-110" dirty="0">
                <a:solidFill>
                  <a:srgbClr val="FFFFFF"/>
                </a:solidFill>
                <a:latin typeface="Verdana"/>
                <a:cs typeface="Verdana"/>
              </a:rPr>
              <a:t>49-</a:t>
            </a:r>
            <a:r>
              <a:rPr lang="ru-RU" sz="1200" spc="-25" dirty="0">
                <a:solidFill>
                  <a:srgbClr val="FFFFFF"/>
                </a:solidFill>
                <a:latin typeface="Verdana"/>
                <a:cs typeface="Verdana"/>
              </a:rPr>
              <a:t>18.</a:t>
            </a:r>
            <a:endParaRPr lang="ru-RU" sz="1200" dirty="0">
              <a:latin typeface="Verdana"/>
              <a:cs typeface="Verdana"/>
            </a:endParaRPr>
          </a:p>
          <a:p>
            <a:pPr algn="ctr">
              <a:lnSpc>
                <a:spcPct val="100000"/>
              </a:lnSpc>
            </a:pPr>
            <a:r>
              <a:rPr lang="ru-RU" sz="1200" b="1" dirty="0">
                <a:solidFill>
                  <a:srgbClr val="FFFFFF"/>
                </a:solidFill>
                <a:latin typeface="Tahoma"/>
                <a:cs typeface="Tahoma"/>
              </a:rPr>
              <a:t>Сайт:</a:t>
            </a:r>
            <a:r>
              <a:rPr lang="ru-RU" sz="1200" b="1" spc="5" dirty="0">
                <a:solidFill>
                  <a:srgbClr val="FFFFFF"/>
                </a:solidFill>
                <a:latin typeface="Tahoma"/>
                <a:cs typeface="Tahoma"/>
              </a:rPr>
              <a:t> </a:t>
            </a:r>
            <a:r>
              <a:rPr lang="ru-RU" sz="1200" spc="-10" dirty="0">
                <a:solidFill>
                  <a:srgbClr val="FFFFFF"/>
                </a:solidFill>
                <a:latin typeface="Verdana"/>
                <a:cs typeface="Verdana"/>
                <a:hlinkClick r:id="rId3"/>
              </a:rPr>
              <a:t>http://www.ksmk.ru/</a:t>
            </a:r>
            <a:endParaRPr lang="ru-RU" sz="1200" dirty="0">
              <a:latin typeface="Verdana"/>
              <a:cs typeface="Verdana"/>
            </a:endParaRPr>
          </a:p>
          <a:p>
            <a:pPr marL="1270" algn="ctr">
              <a:lnSpc>
                <a:spcPct val="100000"/>
              </a:lnSpc>
            </a:pPr>
            <a:r>
              <a:rPr lang="ru-RU" sz="1200" b="1" spc="-70" dirty="0">
                <a:solidFill>
                  <a:srgbClr val="FFFFFF"/>
                </a:solidFill>
                <a:latin typeface="Tahoma"/>
                <a:cs typeface="Tahoma"/>
              </a:rPr>
              <a:t>E-</a:t>
            </a:r>
            <a:r>
              <a:rPr lang="ru-RU" sz="1200" b="1" spc="-65" dirty="0" err="1">
                <a:solidFill>
                  <a:srgbClr val="FFFFFF"/>
                </a:solidFill>
                <a:latin typeface="Tahoma"/>
                <a:cs typeface="Tahoma"/>
              </a:rPr>
              <a:t>mail</a:t>
            </a:r>
            <a:r>
              <a:rPr lang="ru-RU" sz="1200" spc="-65" dirty="0">
                <a:solidFill>
                  <a:srgbClr val="FFFFFF"/>
                </a:solidFill>
                <a:latin typeface="Verdana"/>
                <a:cs typeface="Verdana"/>
              </a:rPr>
              <a:t>:</a:t>
            </a:r>
            <a:r>
              <a:rPr lang="ru-RU" sz="1200" spc="60" dirty="0">
                <a:solidFill>
                  <a:srgbClr val="FFFFFF"/>
                </a:solidFill>
                <a:latin typeface="Verdana"/>
                <a:cs typeface="Verdana"/>
              </a:rPr>
              <a:t> </a:t>
            </a:r>
            <a:r>
              <a:rPr lang="ru-RU" sz="1200" spc="-110" dirty="0">
                <a:solidFill>
                  <a:srgbClr val="FFFFFF"/>
                </a:solidFill>
                <a:latin typeface="Verdana"/>
                <a:cs typeface="Verdana"/>
                <a:hlinkClick r:id="rId4"/>
              </a:rPr>
              <a:t>ksmk-</a:t>
            </a:r>
            <a:r>
              <a:rPr lang="ru-RU" sz="1200" spc="-55" dirty="0">
                <a:solidFill>
                  <a:srgbClr val="FFFFFF"/>
                </a:solidFill>
                <a:latin typeface="Verdana"/>
                <a:cs typeface="Verdana"/>
                <a:hlinkClick r:id="rId4"/>
              </a:rPr>
              <a:t>region@v-</a:t>
            </a:r>
            <a:r>
              <a:rPr lang="ru-RU" sz="1200" spc="-130" dirty="0">
                <a:solidFill>
                  <a:srgbClr val="FFFFFF"/>
                </a:solidFill>
                <a:latin typeface="Verdana"/>
                <a:cs typeface="Verdana"/>
                <a:hlinkClick r:id="rId4"/>
              </a:rPr>
              <a:t>k-</a:t>
            </a:r>
            <a:r>
              <a:rPr lang="ru-RU" sz="1200" spc="-20" dirty="0">
                <a:solidFill>
                  <a:srgbClr val="FFFFFF"/>
                </a:solidFill>
                <a:latin typeface="Verdana"/>
                <a:cs typeface="Verdana"/>
                <a:hlinkClick r:id="rId4"/>
              </a:rPr>
              <a:t>b.ru</a:t>
            </a:r>
            <a:endParaRPr lang="ru-RU" sz="1200" dirty="0">
              <a:latin typeface="Verdana"/>
              <a:cs typeface="Verdana"/>
            </a:endParaRPr>
          </a:p>
          <a:p>
            <a:endParaRPr lang="ru-RU" dirty="0"/>
          </a:p>
        </p:txBody>
      </p:sp>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397" y="2585323"/>
            <a:ext cx="1834894" cy="1608992"/>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49788" y="2585323"/>
            <a:ext cx="1834895" cy="1608992"/>
          </a:xfrm>
          <a:prstGeom prst="rect">
            <a:avLst/>
          </a:prstGeom>
        </p:spPr>
      </p:pic>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01177" y="2585323"/>
            <a:ext cx="1834897" cy="1608992"/>
          </a:xfrm>
          <a:prstGeom prst="rect">
            <a:avLst/>
          </a:prstGeom>
        </p:spPr>
      </p:pic>
      <p:pic>
        <p:nvPicPr>
          <p:cNvPr id="10" name="Рисунок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52565" y="2585323"/>
            <a:ext cx="1834898" cy="1608992"/>
          </a:xfrm>
          <a:prstGeom prst="rect">
            <a:avLst/>
          </a:prstGeom>
        </p:spPr>
      </p:pic>
    </p:spTree>
    <p:extLst>
      <p:ext uri="{BB962C8B-B14F-4D97-AF65-F5344CB8AC3E}">
        <p14:creationId xmlns:p14="http://schemas.microsoft.com/office/powerpoint/2010/main" val="29902760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етка">
  <a:themeElements>
    <a:clrScheme name="Сетка">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Сетка">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Сетка">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TM03457485[[fn=Сетка]]</Template>
  <TotalTime>361</TotalTime>
  <Words>2519</Words>
  <Application>Microsoft Office PowerPoint</Application>
  <PresentationFormat>Широкоэкранный</PresentationFormat>
  <Paragraphs>291</Paragraphs>
  <Slides>21</Slides>
  <Notes>3</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21</vt:i4>
      </vt:variant>
    </vt:vector>
  </HeadingPairs>
  <TitlesOfParts>
    <vt:vector size="29" baseType="lpstr">
      <vt:lpstr>Arial</vt:lpstr>
      <vt:lpstr>Calibri</vt:lpstr>
      <vt:lpstr>Century Gothic</vt:lpstr>
      <vt:lpstr>Tahoma</vt:lpstr>
      <vt:lpstr>Times New Roman</vt:lpstr>
      <vt:lpstr>Veranda</vt:lpstr>
      <vt:lpstr>Verdana</vt:lpstr>
      <vt:lpstr>Сетка</vt:lpstr>
      <vt:lpstr>Каталог промышленной продукции  муниципального образования Гулькевичский район </vt:lpstr>
      <vt:lpstr>Презентация PowerPoint</vt:lpstr>
      <vt:lpstr>Презентация PowerPoint</vt:lpstr>
      <vt:lpstr>Презентация PowerPoint</vt:lpstr>
      <vt:lpstr>Кавказский завод железобетонных шпал филиал ОАО «БетЭлТранс»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Каталог промышленной продукции  муниципального образования Гулькевичский район </dc:title>
  <dc:creator>DenisenkoES</dc:creator>
  <cp:lastModifiedBy>DenisenkoES</cp:lastModifiedBy>
  <cp:revision>47</cp:revision>
  <dcterms:created xsi:type="dcterms:W3CDTF">2026-06-08T11:35:31Z</dcterms:created>
  <dcterms:modified xsi:type="dcterms:W3CDTF">2026-07-07T11:01:41Z</dcterms:modified>
</cp:coreProperties>
</file>