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charts/chart6.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notesSlides/notesSlide10.xml" ContentType="application/vnd.openxmlformats-officedocument.presentationml.notesSlide+xml"/>
  <Override PartName="/ppt/charts/chart7.xml" ContentType="application/vnd.openxmlformats-officedocument.drawingml.chart+xml"/>
  <Override PartName="/ppt/notesSlides/notesSlide11.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theme/themeOverride4.xml" ContentType="application/vnd.openxmlformats-officedocument.themeOverride+xml"/>
  <Override PartName="/ppt/drawings/drawing3.xml" ContentType="application/vnd.openxmlformats-officedocument.drawingml.chartshapes+xml"/>
  <Override PartName="/ppt/notesSlides/notesSlide12.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theme/themeOverride5.xml" ContentType="application/vnd.openxmlformats-officedocument.themeOverride+xml"/>
  <Override PartName="/ppt/drawings/drawing4.xml" ContentType="application/vnd.openxmlformats-officedocument.drawingml.chartshapes+xml"/>
  <Override PartName="/ppt/charts/chart12.xml" ContentType="application/vnd.openxmlformats-officedocument.drawingml.chart+xml"/>
  <Override PartName="/ppt/theme/themeOverride6.xml" ContentType="application/vnd.openxmlformats-officedocument.themeOverride+xml"/>
  <Override PartName="/ppt/drawings/drawing5.xml" ContentType="application/vnd.openxmlformats-officedocument.drawingml.chartshapes+xml"/>
  <Override PartName="/ppt/charts/chart13.xml" ContentType="application/vnd.openxmlformats-officedocument.drawingml.chart+xml"/>
  <Override PartName="/ppt/theme/themeOverride7.xml" ContentType="application/vnd.openxmlformats-officedocument.themeOverride+xml"/>
  <Override PartName="/ppt/drawings/drawing6.xml" ContentType="application/vnd.openxmlformats-officedocument.drawingml.chartshape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4.xml" ContentType="application/vnd.openxmlformats-officedocument.drawingml.chart+xml"/>
  <Override PartName="/ppt/theme/themeOverride8.xml" ContentType="application/vnd.openxmlformats-officedocument.themeOverride+xml"/>
  <Override PartName="/ppt/drawings/drawing7.xml" ContentType="application/vnd.openxmlformats-officedocument.drawingml.chartshapes+xml"/>
  <Override PartName="/ppt/charts/chart15.xml" ContentType="application/vnd.openxmlformats-officedocument.drawingml.chart+xml"/>
  <Override PartName="/ppt/drawings/drawing8.xml" ContentType="application/vnd.openxmlformats-officedocument.drawingml.chartshapes+xml"/>
  <Override PartName="/ppt/charts/chart16.xml" ContentType="application/vnd.openxmlformats-officedocument.drawingml.chart+xml"/>
  <Override PartName="/ppt/theme/themeOverride9.xml" ContentType="application/vnd.openxmlformats-officedocument.themeOverride+xml"/>
  <Override PartName="/ppt/drawings/drawing9.xml" ContentType="application/vnd.openxmlformats-officedocument.drawingml.chartshapes+xml"/>
  <Override PartName="/ppt/charts/chart17.xml" ContentType="application/vnd.openxmlformats-officedocument.drawingml.chart+xml"/>
  <Override PartName="/ppt/theme/themeOverride10.xml" ContentType="application/vnd.openxmlformats-officedocument.themeOverride+xml"/>
  <Override PartName="/ppt/drawings/drawing10.xml" ContentType="application/vnd.openxmlformats-officedocument.drawingml.chartshapes+xml"/>
  <Override PartName="/ppt/charts/chart18.xml" ContentType="application/vnd.openxmlformats-officedocument.drawingml.chart+xml"/>
  <Override PartName="/ppt/theme/themeOverride11.xml" ContentType="application/vnd.openxmlformats-officedocument.themeOverride+xml"/>
  <Override PartName="/ppt/drawings/drawing11.xml" ContentType="application/vnd.openxmlformats-officedocument.drawingml.chartshapes+xml"/>
  <Override PartName="/ppt/charts/chart19.xml" ContentType="application/vnd.openxmlformats-officedocument.drawingml.chart+xml"/>
  <Override PartName="/ppt/theme/themeOverride12.xml" ContentType="application/vnd.openxmlformats-officedocument.themeOverride+xml"/>
  <Override PartName="/ppt/drawings/drawing12.xml" ContentType="application/vnd.openxmlformats-officedocument.drawingml.chartshapes+xml"/>
  <Override PartName="/ppt/charts/chart20.xml" ContentType="application/vnd.openxmlformats-officedocument.drawingml.chart+xml"/>
  <Override PartName="/ppt/theme/themeOverride13.xml" ContentType="application/vnd.openxmlformats-officedocument.themeOverride+xml"/>
  <Override PartName="/ppt/drawings/drawing13.xml" ContentType="application/vnd.openxmlformats-officedocument.drawingml.chartshapes+xml"/>
  <Override PartName="/ppt/charts/chart21.xml" ContentType="application/vnd.openxmlformats-officedocument.drawingml.chart+xml"/>
  <Override PartName="/ppt/theme/themeOverride14.xml" ContentType="application/vnd.openxmlformats-officedocument.themeOverride+xml"/>
  <Override PartName="/ppt/drawings/drawing14.xml" ContentType="application/vnd.openxmlformats-officedocument.drawingml.chartshapes+xml"/>
  <Override PartName="/ppt/charts/chart22.xml" ContentType="application/vnd.openxmlformats-officedocument.drawingml.chart+xml"/>
  <Override PartName="/ppt/theme/themeOverride15.xml" ContentType="application/vnd.openxmlformats-officedocument.themeOverride+xml"/>
  <Override PartName="/ppt/drawings/drawing15.xml" ContentType="application/vnd.openxmlformats-officedocument.drawingml.chartshapes+xml"/>
  <Override PartName="/ppt/charts/chart23.xml" ContentType="application/vnd.openxmlformats-officedocument.drawingml.chart+xml"/>
  <Override PartName="/ppt/theme/themeOverride16.xml" ContentType="application/vnd.openxmlformats-officedocument.themeOverride+xml"/>
  <Override PartName="/ppt/drawings/drawing16.xml" ContentType="application/vnd.openxmlformats-officedocument.drawingml.chartshapes+xml"/>
  <Override PartName="/ppt/charts/chart24.xml" ContentType="application/vnd.openxmlformats-officedocument.drawingml.chart+xml"/>
  <Override PartName="/ppt/theme/themeOverride17.xml" ContentType="application/vnd.openxmlformats-officedocument.themeOverride+xml"/>
  <Override PartName="/ppt/drawings/drawing17.xml" ContentType="application/vnd.openxmlformats-officedocument.drawingml.chartshapes+xml"/>
  <Override PartName="/ppt/charts/chart25.xml" ContentType="application/vnd.openxmlformats-officedocument.drawingml.chart+xml"/>
  <Override PartName="/ppt/theme/themeOverride18.xml" ContentType="application/vnd.openxmlformats-officedocument.themeOverride+xml"/>
  <Override PartName="/ppt/drawings/drawing18.xml" ContentType="application/vnd.openxmlformats-officedocument.drawingml.chartshapes+xml"/>
  <Override PartName="/ppt/charts/chart26.xml" ContentType="application/vnd.openxmlformats-officedocument.drawingml.chart+xml"/>
  <Override PartName="/ppt/theme/themeOverride19.xml" ContentType="application/vnd.openxmlformats-officedocument.themeOverride+xml"/>
  <Override PartName="/ppt/drawings/drawing19.xml" ContentType="application/vnd.openxmlformats-officedocument.drawingml.chartshapes+xml"/>
  <Override PartName="/ppt/charts/chart27.xml" ContentType="application/vnd.openxmlformats-officedocument.drawingml.chart+xml"/>
  <Override PartName="/ppt/theme/themeOverride20.xml" ContentType="application/vnd.openxmlformats-officedocument.themeOverride+xml"/>
  <Override PartName="/ppt/drawings/drawing20.xml" ContentType="application/vnd.openxmlformats-officedocument.drawingml.chartshapes+xml"/>
  <Override PartName="/ppt/charts/chart28.xml" ContentType="application/vnd.openxmlformats-officedocument.drawingml.chart+xml"/>
  <Override PartName="/ppt/theme/themeOverride21.xml" ContentType="application/vnd.openxmlformats-officedocument.themeOverride+xml"/>
  <Override PartName="/ppt/drawings/drawing21.xml" ContentType="application/vnd.openxmlformats-officedocument.drawingml.chartshapes+xml"/>
  <Override PartName="/ppt/charts/chart29.xml" ContentType="application/vnd.openxmlformats-officedocument.drawingml.chart+xml"/>
  <Override PartName="/ppt/theme/themeOverride22.xml" ContentType="application/vnd.openxmlformats-officedocument.themeOverride+xml"/>
  <Override PartName="/ppt/drawings/drawing22.xml" ContentType="application/vnd.openxmlformats-officedocument.drawingml.chartshapes+xml"/>
  <Override PartName="/ppt/charts/chart30.xml" ContentType="application/vnd.openxmlformats-officedocument.drawingml.chart+xml"/>
  <Override PartName="/ppt/theme/themeOverride23.xml" ContentType="application/vnd.openxmlformats-officedocument.themeOverride+xml"/>
  <Override PartName="/ppt/drawings/drawing23.xml" ContentType="application/vnd.openxmlformats-officedocument.drawingml.chartshapes+xml"/>
  <Override PartName="/ppt/charts/chart31.xml" ContentType="application/vnd.openxmlformats-officedocument.drawingml.chart+xml"/>
  <Override PartName="/ppt/theme/themeOverride24.xml" ContentType="application/vnd.openxmlformats-officedocument.themeOverride+xml"/>
  <Override PartName="/ppt/drawings/drawing24.xml" ContentType="application/vnd.openxmlformats-officedocument.drawingml.chartshapes+xml"/>
  <Override PartName="/ppt/charts/chart32.xml" ContentType="application/vnd.openxmlformats-officedocument.drawingml.chart+xml"/>
  <Override PartName="/ppt/theme/themeOverride25.xml" ContentType="application/vnd.openxmlformats-officedocument.themeOverride+xml"/>
  <Override PartName="/ppt/drawings/drawing25.xml" ContentType="application/vnd.openxmlformats-officedocument.drawingml.chartshapes+xml"/>
  <Override PartName="/ppt/charts/chart33.xml" ContentType="application/vnd.openxmlformats-officedocument.drawingml.chart+xml"/>
  <Override PartName="/ppt/theme/themeOverride26.xml" ContentType="application/vnd.openxmlformats-officedocument.themeOverride+xml"/>
  <Override PartName="/ppt/drawings/drawing26.xml" ContentType="application/vnd.openxmlformats-officedocument.drawingml.chartshapes+xml"/>
  <Override PartName="/ppt/charts/chart34.xml" ContentType="application/vnd.openxmlformats-officedocument.drawingml.chart+xml"/>
  <Override PartName="/ppt/theme/themeOverride27.xml" ContentType="application/vnd.openxmlformats-officedocument.themeOverride+xml"/>
  <Override PartName="/ppt/drawings/drawing27.xml" ContentType="application/vnd.openxmlformats-officedocument.drawingml.chartshapes+xml"/>
  <Override PartName="/ppt/charts/chart35.xml" ContentType="application/vnd.openxmlformats-officedocument.drawingml.chart+xml"/>
  <Override PartName="/ppt/theme/themeOverride28.xml" ContentType="application/vnd.openxmlformats-officedocument.themeOverride+xml"/>
  <Override PartName="/ppt/drawings/drawing28.xml" ContentType="application/vnd.openxmlformats-officedocument.drawingml.chartshapes+xml"/>
  <Override PartName="/ppt/charts/chart36.xml" ContentType="application/vnd.openxmlformats-officedocument.drawingml.chart+xml"/>
  <Override PartName="/ppt/theme/themeOverride29.xml" ContentType="application/vnd.openxmlformats-officedocument.themeOverride+xml"/>
  <Override PartName="/ppt/drawings/drawing29.xml" ContentType="application/vnd.openxmlformats-officedocument.drawingml.chartshapes+xml"/>
  <Override PartName="/ppt/charts/chart37.xml" ContentType="application/vnd.openxmlformats-officedocument.drawingml.chart+xml"/>
  <Override PartName="/ppt/theme/themeOverride30.xml" ContentType="application/vnd.openxmlformats-officedocument.themeOverride+xml"/>
  <Override PartName="/ppt/drawings/drawing30.xml" ContentType="application/vnd.openxmlformats-officedocument.drawingml.chartshapes+xml"/>
  <Override PartName="/ppt/charts/chart38.xml" ContentType="application/vnd.openxmlformats-officedocument.drawingml.chart+xml"/>
  <Override PartName="/ppt/theme/themeOverride31.xml" ContentType="application/vnd.openxmlformats-officedocument.themeOverride+xml"/>
  <Override PartName="/ppt/drawings/drawing31.xml" ContentType="application/vnd.openxmlformats-officedocument.drawingml.chartshapes+xml"/>
  <Override PartName="/ppt/charts/chart39.xml" ContentType="application/vnd.openxmlformats-officedocument.drawingml.chart+xml"/>
  <Override PartName="/ppt/theme/themeOverride32.xml" ContentType="application/vnd.openxmlformats-officedocument.themeOverride+xml"/>
  <Override PartName="/ppt/drawings/drawing32.xml" ContentType="application/vnd.openxmlformats-officedocument.drawingml.chartshapes+xml"/>
  <Override PartName="/ppt/charts/chart40.xml" ContentType="application/vnd.openxmlformats-officedocument.drawingml.chart+xml"/>
  <Override PartName="/ppt/theme/themeOverride33.xml" ContentType="application/vnd.openxmlformats-officedocument.themeOverride+xml"/>
  <Override PartName="/ppt/drawings/drawing33.xml" ContentType="application/vnd.openxmlformats-officedocument.drawingml.chartshapes+xml"/>
  <Override PartName="/ppt/charts/chart41.xml" ContentType="application/vnd.openxmlformats-officedocument.drawingml.chart+xml"/>
  <Override PartName="/ppt/theme/themeOverride34.xml" ContentType="application/vnd.openxmlformats-officedocument.themeOverride+xml"/>
  <Override PartName="/ppt/drawings/drawing34.xml" ContentType="application/vnd.openxmlformats-officedocument.drawingml.chartshape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42.xml" ContentType="application/vnd.openxmlformats-officedocument.drawingml.chart+xml"/>
  <Override PartName="/ppt/theme/themeOverride35.xml" ContentType="application/vnd.openxmlformats-officedocument.themeOverride+xml"/>
  <Override PartName="/ppt/drawings/drawing35.xml" ContentType="application/vnd.openxmlformats-officedocument.drawingml.chartshapes+xml"/>
  <Override PartName="/ppt/charts/chart43.xml" ContentType="application/vnd.openxmlformats-officedocument.drawingml.chart+xml"/>
  <Override PartName="/ppt/theme/themeOverride36.xml" ContentType="application/vnd.openxmlformats-officedocument.themeOverride+xml"/>
  <Override PartName="/ppt/drawings/drawing36.xml" ContentType="application/vnd.openxmlformats-officedocument.drawingml.chartshapes+xml"/>
  <Override PartName="/ppt/charts/chart44.xml" ContentType="application/vnd.openxmlformats-officedocument.drawingml.chart+xml"/>
  <Override PartName="/ppt/theme/themeOverride37.xml" ContentType="application/vnd.openxmlformats-officedocument.themeOverride+xml"/>
  <Override PartName="/ppt/drawings/drawing37.xml" ContentType="application/vnd.openxmlformats-officedocument.drawingml.chartshape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45.xml" ContentType="application/vnd.openxmlformats-officedocument.drawingml.chart+xml"/>
  <Override PartName="/ppt/theme/themeOverride38.xml" ContentType="application/vnd.openxmlformats-officedocument.themeOverride+xml"/>
  <Override PartName="/ppt/drawings/drawing38.xml" ContentType="application/vnd.openxmlformats-officedocument.drawingml.chartshapes+xml"/>
  <Override PartName="/ppt/charts/chart46.xml" ContentType="application/vnd.openxmlformats-officedocument.drawingml.chart+xml"/>
  <Override PartName="/ppt/theme/themeOverride39.xml" ContentType="application/vnd.openxmlformats-officedocument.themeOverride+xml"/>
  <Override PartName="/ppt/drawings/drawing39.xml" ContentType="application/vnd.openxmlformats-officedocument.drawingml.chartshapes+xml"/>
  <Override PartName="/ppt/charts/chart47.xml" ContentType="application/vnd.openxmlformats-officedocument.drawingml.chart+xml"/>
  <Override PartName="/ppt/theme/themeOverride40.xml" ContentType="application/vnd.openxmlformats-officedocument.themeOverride+xml"/>
  <Override PartName="/ppt/drawings/drawing40.xml" ContentType="application/vnd.openxmlformats-officedocument.drawingml.chartshapes+xml"/>
  <Override PartName="/ppt/charts/chart48.xml" ContentType="application/vnd.openxmlformats-officedocument.drawingml.chart+xml"/>
  <Override PartName="/ppt/theme/themeOverride41.xml" ContentType="application/vnd.openxmlformats-officedocument.themeOverride+xml"/>
  <Override PartName="/ppt/drawings/drawing41.xml" ContentType="application/vnd.openxmlformats-officedocument.drawingml.chartshapes+xml"/>
  <Override PartName="/ppt/charts/chart49.xml" ContentType="application/vnd.openxmlformats-officedocument.drawingml.chart+xml"/>
  <Override PartName="/ppt/theme/themeOverride42.xml" ContentType="application/vnd.openxmlformats-officedocument.themeOverride+xml"/>
  <Override PartName="/ppt/drawings/drawing42.xml" ContentType="application/vnd.openxmlformats-officedocument.drawingml.chartshapes+xml"/>
  <Override PartName="/ppt/charts/chart50.xml" ContentType="application/vnd.openxmlformats-officedocument.drawingml.chart+xml"/>
  <Override PartName="/ppt/theme/themeOverride43.xml" ContentType="application/vnd.openxmlformats-officedocument.themeOverride+xml"/>
  <Override PartName="/ppt/drawings/drawing43.xml" ContentType="application/vnd.openxmlformats-officedocument.drawingml.chartshapes+xml"/>
  <Override PartName="/ppt/charts/chart51.xml" ContentType="application/vnd.openxmlformats-officedocument.drawingml.chart+xml"/>
  <Override PartName="/ppt/theme/themeOverride44.xml" ContentType="application/vnd.openxmlformats-officedocument.themeOverride+xml"/>
  <Override PartName="/ppt/drawings/drawing44.xml" ContentType="application/vnd.openxmlformats-officedocument.drawingml.chartshapes+xml"/>
  <Override PartName="/ppt/charts/chart52.xml" ContentType="application/vnd.openxmlformats-officedocument.drawingml.chart+xml"/>
  <Override PartName="/ppt/theme/themeOverride45.xml" ContentType="application/vnd.openxmlformats-officedocument.themeOverride+xml"/>
  <Override PartName="/ppt/drawings/drawing45.xml" ContentType="application/vnd.openxmlformats-officedocument.drawingml.chartshapes+xml"/>
  <Override PartName="/ppt/charts/chart53.xml" ContentType="application/vnd.openxmlformats-officedocument.drawingml.chart+xml"/>
  <Override PartName="/ppt/theme/themeOverride46.xml" ContentType="application/vnd.openxmlformats-officedocument.themeOverride+xml"/>
  <Override PartName="/ppt/drawings/drawing46.xml" ContentType="application/vnd.openxmlformats-officedocument.drawingml.chartshapes+xml"/>
  <Override PartName="/ppt/charts/chart54.xml" ContentType="application/vnd.openxmlformats-officedocument.drawingml.chart+xml"/>
  <Override PartName="/ppt/theme/themeOverride47.xml" ContentType="application/vnd.openxmlformats-officedocument.themeOverride+xml"/>
  <Override PartName="/ppt/drawings/drawing47.xml" ContentType="application/vnd.openxmlformats-officedocument.drawingml.chartshapes+xml"/>
  <Override PartName="/ppt/charts/chart55.xml" ContentType="application/vnd.openxmlformats-officedocument.drawingml.chart+xml"/>
  <Override PartName="/ppt/theme/themeOverride4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08" r:id="rId3"/>
  </p:sldMasterIdLst>
  <p:notesMasterIdLst>
    <p:notesMasterId r:id="rId112"/>
  </p:notesMasterIdLst>
  <p:handoutMasterIdLst>
    <p:handoutMasterId r:id="rId113"/>
  </p:handoutMasterIdLst>
  <p:sldIdLst>
    <p:sldId id="506" r:id="rId4"/>
    <p:sldId id="613" r:id="rId5"/>
    <p:sldId id="614" r:id="rId6"/>
    <p:sldId id="615" r:id="rId7"/>
    <p:sldId id="616" r:id="rId8"/>
    <p:sldId id="617" r:id="rId9"/>
    <p:sldId id="618" r:id="rId10"/>
    <p:sldId id="619" r:id="rId11"/>
    <p:sldId id="620" r:id="rId12"/>
    <p:sldId id="621" r:id="rId13"/>
    <p:sldId id="622" r:id="rId14"/>
    <p:sldId id="623" r:id="rId15"/>
    <p:sldId id="624" r:id="rId16"/>
    <p:sldId id="625" r:id="rId17"/>
    <p:sldId id="626" r:id="rId18"/>
    <p:sldId id="627" r:id="rId19"/>
    <p:sldId id="628" r:id="rId20"/>
    <p:sldId id="477" r:id="rId21"/>
    <p:sldId id="479" r:id="rId22"/>
    <p:sldId id="478" r:id="rId23"/>
    <p:sldId id="514" r:id="rId24"/>
    <p:sldId id="578" r:id="rId25"/>
    <p:sldId id="579" r:id="rId26"/>
    <p:sldId id="580" r:id="rId27"/>
    <p:sldId id="597" r:id="rId28"/>
    <p:sldId id="511" r:id="rId29"/>
    <p:sldId id="487" r:id="rId30"/>
    <p:sldId id="481" r:id="rId31"/>
    <p:sldId id="442" r:id="rId32"/>
    <p:sldId id="515" r:id="rId33"/>
    <p:sldId id="443" r:id="rId34"/>
    <p:sldId id="483" r:id="rId35"/>
    <p:sldId id="533" r:id="rId36"/>
    <p:sldId id="534" r:id="rId37"/>
    <p:sldId id="488" r:id="rId38"/>
    <p:sldId id="484" r:id="rId39"/>
    <p:sldId id="538" r:id="rId40"/>
    <p:sldId id="598" r:id="rId41"/>
    <p:sldId id="536" r:id="rId42"/>
    <p:sldId id="537" r:id="rId43"/>
    <p:sldId id="535" r:id="rId44"/>
    <p:sldId id="472" r:id="rId45"/>
    <p:sldId id="539" r:id="rId46"/>
    <p:sldId id="490" r:id="rId47"/>
    <p:sldId id="450" r:id="rId48"/>
    <p:sldId id="473" r:id="rId49"/>
    <p:sldId id="491" r:id="rId50"/>
    <p:sldId id="452" r:id="rId51"/>
    <p:sldId id="599" r:id="rId52"/>
    <p:sldId id="454" r:id="rId53"/>
    <p:sldId id="543" r:id="rId54"/>
    <p:sldId id="545" r:id="rId55"/>
    <p:sldId id="456" r:id="rId56"/>
    <p:sldId id="457" r:id="rId57"/>
    <p:sldId id="494" r:id="rId58"/>
    <p:sldId id="544" r:id="rId59"/>
    <p:sldId id="458" r:id="rId60"/>
    <p:sldId id="547" r:id="rId61"/>
    <p:sldId id="548" r:id="rId62"/>
    <p:sldId id="460" r:id="rId63"/>
    <p:sldId id="600" r:id="rId64"/>
    <p:sldId id="549" r:id="rId65"/>
    <p:sldId id="462" r:id="rId66"/>
    <p:sldId id="581" r:id="rId67"/>
    <p:sldId id="550" r:id="rId68"/>
    <p:sldId id="465" r:id="rId69"/>
    <p:sldId id="551" r:id="rId70"/>
    <p:sldId id="601" r:id="rId71"/>
    <p:sldId id="467" r:id="rId72"/>
    <p:sldId id="552" r:id="rId73"/>
    <p:sldId id="553" r:id="rId74"/>
    <p:sldId id="554" r:id="rId75"/>
    <p:sldId id="602" r:id="rId76"/>
    <p:sldId id="555" r:id="rId77"/>
    <p:sldId id="604" r:id="rId78"/>
    <p:sldId id="605" r:id="rId79"/>
    <p:sldId id="556" r:id="rId80"/>
    <p:sldId id="606" r:id="rId81"/>
    <p:sldId id="607" r:id="rId82"/>
    <p:sldId id="608" r:id="rId83"/>
    <p:sldId id="612" r:id="rId84"/>
    <p:sldId id="558" r:id="rId85"/>
    <p:sldId id="480" r:id="rId86"/>
    <p:sldId id="576" r:id="rId87"/>
    <p:sldId id="559" r:id="rId88"/>
    <p:sldId id="561" r:id="rId89"/>
    <p:sldId id="565" r:id="rId90"/>
    <p:sldId id="562" r:id="rId91"/>
    <p:sldId id="564" r:id="rId92"/>
    <p:sldId id="566" r:id="rId93"/>
    <p:sldId id="567" r:id="rId94"/>
    <p:sldId id="569" r:id="rId95"/>
    <p:sldId id="518" r:id="rId96"/>
    <p:sldId id="610" r:id="rId97"/>
    <p:sldId id="611" r:id="rId98"/>
    <p:sldId id="609" r:id="rId99"/>
    <p:sldId id="570" r:id="rId100"/>
    <p:sldId id="520" r:id="rId101"/>
    <p:sldId id="572" r:id="rId102"/>
    <p:sldId id="573" r:id="rId103"/>
    <p:sldId id="574" r:id="rId104"/>
    <p:sldId id="575" r:id="rId105"/>
    <p:sldId id="629" r:id="rId106"/>
    <p:sldId id="630" r:id="rId107"/>
    <p:sldId id="631" r:id="rId108"/>
    <p:sldId id="632" r:id="rId109"/>
    <p:sldId id="633" r:id="rId110"/>
    <p:sldId id="527" r:id="rId111"/>
  </p:sldIdLst>
  <p:sldSz cx="9144000" cy="6858000" type="screen4x3"/>
  <p:notesSz cx="6797675" cy="98742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a:srgbClr val="99FFCC"/>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03447BB-5D67-496B-8E87-E561075AD55C}" styleName="Темный стиль 1 - акцент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73" autoAdjust="0"/>
    <p:restoredTop sz="99510" autoAdjust="0"/>
  </p:normalViewPr>
  <p:slideViewPr>
    <p:cSldViewPr>
      <p:cViewPr>
        <p:scale>
          <a:sx n="70" d="100"/>
          <a:sy n="70" d="100"/>
        </p:scale>
        <p:origin x="-378" y="-19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tableStyles" Target="tableStyles.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notesMaster" Target="notesMasters/notesMaster1.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slide" Target="slides/slide107.xml"/><Relationship Id="rId115"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Excel10.xlsx"/></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_____Microsoft_Excel11.xlsx"/><Relationship Id="rId1" Type="http://schemas.openxmlformats.org/officeDocument/2006/relationships/themeOverride" Target="../theme/themeOverride5.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_____Microsoft_Excel12.xlsx"/><Relationship Id="rId1" Type="http://schemas.openxmlformats.org/officeDocument/2006/relationships/themeOverride" Target="../theme/themeOverride6.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_____Microsoft_Excel13.xlsx"/><Relationship Id="rId1" Type="http://schemas.openxmlformats.org/officeDocument/2006/relationships/themeOverride" Target="../theme/themeOverride7.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_____Microsoft_Excel14.xlsx"/><Relationship Id="rId1" Type="http://schemas.openxmlformats.org/officeDocument/2006/relationships/themeOverride" Target="../theme/themeOverride8.xm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_____Microsoft_Excel15.xlsx"/></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_____Microsoft_Excel16.xlsx"/><Relationship Id="rId1" Type="http://schemas.openxmlformats.org/officeDocument/2006/relationships/themeOverride" Target="../theme/themeOverride9.xml"/></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_____Microsoft_Excel17.xlsx"/><Relationship Id="rId1" Type="http://schemas.openxmlformats.org/officeDocument/2006/relationships/themeOverride" Target="../theme/themeOverride10.xml"/></Relationships>
</file>

<file path=ppt/charts/_rels/chart18.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_____Microsoft_Excel18.xlsx"/><Relationship Id="rId1" Type="http://schemas.openxmlformats.org/officeDocument/2006/relationships/themeOverride" Target="../theme/themeOverride11.xml"/></Relationships>
</file>

<file path=ppt/charts/_rels/chart19.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package" Target="../embeddings/_____Microsoft_Excel19.xlsx"/><Relationship Id="rId1" Type="http://schemas.openxmlformats.org/officeDocument/2006/relationships/themeOverride" Target="../theme/themeOverride12.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2.xlsx"/></Relationships>
</file>

<file path=ppt/charts/_rels/chart20.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package" Target="../embeddings/_____Microsoft_Excel20.xlsx"/><Relationship Id="rId1" Type="http://schemas.openxmlformats.org/officeDocument/2006/relationships/themeOverride" Target="../theme/themeOverride13.xml"/></Relationships>
</file>

<file path=ppt/charts/_rels/chart21.xml.rels><?xml version="1.0" encoding="UTF-8" standalone="yes"?>
<Relationships xmlns="http://schemas.openxmlformats.org/package/2006/relationships"><Relationship Id="rId3" Type="http://schemas.openxmlformats.org/officeDocument/2006/relationships/chartUserShapes" Target="../drawings/drawing14.xml"/><Relationship Id="rId2" Type="http://schemas.openxmlformats.org/officeDocument/2006/relationships/package" Target="../embeddings/_____Microsoft_Excel21.xlsx"/><Relationship Id="rId1" Type="http://schemas.openxmlformats.org/officeDocument/2006/relationships/themeOverride" Target="../theme/themeOverride14.xml"/></Relationships>
</file>

<file path=ppt/charts/_rels/chart22.xml.rels><?xml version="1.0" encoding="UTF-8" standalone="yes"?>
<Relationships xmlns="http://schemas.openxmlformats.org/package/2006/relationships"><Relationship Id="rId3" Type="http://schemas.openxmlformats.org/officeDocument/2006/relationships/chartUserShapes" Target="../drawings/drawing15.xml"/><Relationship Id="rId2" Type="http://schemas.openxmlformats.org/officeDocument/2006/relationships/package" Target="../embeddings/_____Microsoft_Excel22.xlsx"/><Relationship Id="rId1" Type="http://schemas.openxmlformats.org/officeDocument/2006/relationships/themeOverride" Target="../theme/themeOverride15.xml"/></Relationships>
</file>

<file path=ppt/charts/_rels/chart23.xml.rels><?xml version="1.0" encoding="UTF-8" standalone="yes"?>
<Relationships xmlns="http://schemas.openxmlformats.org/package/2006/relationships"><Relationship Id="rId3" Type="http://schemas.openxmlformats.org/officeDocument/2006/relationships/chartUserShapes" Target="../drawings/drawing16.xml"/><Relationship Id="rId2" Type="http://schemas.openxmlformats.org/officeDocument/2006/relationships/package" Target="../embeddings/_____Microsoft_Excel23.xlsx"/><Relationship Id="rId1" Type="http://schemas.openxmlformats.org/officeDocument/2006/relationships/themeOverride" Target="../theme/themeOverride16.xml"/></Relationships>
</file>

<file path=ppt/charts/_rels/chart24.xml.rels><?xml version="1.0" encoding="UTF-8" standalone="yes"?>
<Relationships xmlns="http://schemas.openxmlformats.org/package/2006/relationships"><Relationship Id="rId3" Type="http://schemas.openxmlformats.org/officeDocument/2006/relationships/chartUserShapes" Target="../drawings/drawing17.xml"/><Relationship Id="rId2" Type="http://schemas.openxmlformats.org/officeDocument/2006/relationships/package" Target="../embeddings/_____Microsoft_Excel24.xlsx"/><Relationship Id="rId1" Type="http://schemas.openxmlformats.org/officeDocument/2006/relationships/themeOverride" Target="../theme/themeOverride17.xml"/></Relationships>
</file>

<file path=ppt/charts/_rels/chart25.xml.rels><?xml version="1.0" encoding="UTF-8" standalone="yes"?>
<Relationships xmlns="http://schemas.openxmlformats.org/package/2006/relationships"><Relationship Id="rId3" Type="http://schemas.openxmlformats.org/officeDocument/2006/relationships/chartUserShapes" Target="../drawings/drawing18.xml"/><Relationship Id="rId2" Type="http://schemas.openxmlformats.org/officeDocument/2006/relationships/package" Target="../embeddings/_____Microsoft_Excel25.xlsx"/><Relationship Id="rId1" Type="http://schemas.openxmlformats.org/officeDocument/2006/relationships/themeOverride" Target="../theme/themeOverride18.xml"/></Relationships>
</file>

<file path=ppt/charts/_rels/chart26.xml.rels><?xml version="1.0" encoding="UTF-8" standalone="yes"?>
<Relationships xmlns="http://schemas.openxmlformats.org/package/2006/relationships"><Relationship Id="rId3" Type="http://schemas.openxmlformats.org/officeDocument/2006/relationships/chartUserShapes" Target="../drawings/drawing19.xml"/><Relationship Id="rId2" Type="http://schemas.openxmlformats.org/officeDocument/2006/relationships/package" Target="../embeddings/_____Microsoft_Excel26.xlsx"/><Relationship Id="rId1" Type="http://schemas.openxmlformats.org/officeDocument/2006/relationships/themeOverride" Target="../theme/themeOverride19.xml"/></Relationships>
</file>

<file path=ppt/charts/_rels/chart27.xml.rels><?xml version="1.0" encoding="UTF-8" standalone="yes"?>
<Relationships xmlns="http://schemas.openxmlformats.org/package/2006/relationships"><Relationship Id="rId3" Type="http://schemas.openxmlformats.org/officeDocument/2006/relationships/chartUserShapes" Target="../drawings/drawing20.xml"/><Relationship Id="rId2" Type="http://schemas.openxmlformats.org/officeDocument/2006/relationships/package" Target="../embeddings/_____Microsoft_Excel27.xlsx"/><Relationship Id="rId1" Type="http://schemas.openxmlformats.org/officeDocument/2006/relationships/themeOverride" Target="../theme/themeOverride20.xml"/></Relationships>
</file>

<file path=ppt/charts/_rels/chart28.xml.rels><?xml version="1.0" encoding="UTF-8" standalone="yes"?>
<Relationships xmlns="http://schemas.openxmlformats.org/package/2006/relationships"><Relationship Id="rId3" Type="http://schemas.openxmlformats.org/officeDocument/2006/relationships/chartUserShapes" Target="../drawings/drawing21.xml"/><Relationship Id="rId2" Type="http://schemas.openxmlformats.org/officeDocument/2006/relationships/package" Target="../embeddings/_____Microsoft_Excel28.xlsx"/><Relationship Id="rId1" Type="http://schemas.openxmlformats.org/officeDocument/2006/relationships/themeOverride" Target="../theme/themeOverride21.xml"/></Relationships>
</file>

<file path=ppt/charts/_rels/chart29.xml.rels><?xml version="1.0" encoding="UTF-8" standalone="yes"?>
<Relationships xmlns="http://schemas.openxmlformats.org/package/2006/relationships"><Relationship Id="rId3" Type="http://schemas.openxmlformats.org/officeDocument/2006/relationships/chartUserShapes" Target="../drawings/drawing22.xml"/><Relationship Id="rId2" Type="http://schemas.openxmlformats.org/officeDocument/2006/relationships/package" Target="../embeddings/_____Microsoft_Excel29.xlsx"/><Relationship Id="rId1" Type="http://schemas.openxmlformats.org/officeDocument/2006/relationships/themeOverride" Target="../theme/themeOverride22.xml"/></Relationships>
</file>

<file path=ppt/charts/_rels/chart3.xml.rels><?xml version="1.0" encoding="UTF-8" standalone="yes"?>
<Relationships xmlns="http://schemas.openxmlformats.org/package/2006/relationships"><Relationship Id="rId2" Type="http://schemas.openxmlformats.org/officeDocument/2006/relationships/package" Target="../embeddings/_____Microsoft_Excel3.xlsx"/><Relationship Id="rId1" Type="http://schemas.openxmlformats.org/officeDocument/2006/relationships/themeOverride" Target="../theme/themeOverride1.xml"/></Relationships>
</file>

<file path=ppt/charts/_rels/chart30.xml.rels><?xml version="1.0" encoding="UTF-8" standalone="yes"?>
<Relationships xmlns="http://schemas.openxmlformats.org/package/2006/relationships"><Relationship Id="rId3" Type="http://schemas.openxmlformats.org/officeDocument/2006/relationships/chartUserShapes" Target="../drawings/drawing23.xml"/><Relationship Id="rId2" Type="http://schemas.openxmlformats.org/officeDocument/2006/relationships/package" Target="../embeddings/_____Microsoft_Excel30.xlsx"/><Relationship Id="rId1" Type="http://schemas.openxmlformats.org/officeDocument/2006/relationships/themeOverride" Target="../theme/themeOverride23.xml"/></Relationships>
</file>

<file path=ppt/charts/_rels/chart31.xml.rels><?xml version="1.0" encoding="UTF-8" standalone="yes"?>
<Relationships xmlns="http://schemas.openxmlformats.org/package/2006/relationships"><Relationship Id="rId3" Type="http://schemas.openxmlformats.org/officeDocument/2006/relationships/chartUserShapes" Target="../drawings/drawing24.xml"/><Relationship Id="rId2" Type="http://schemas.openxmlformats.org/officeDocument/2006/relationships/package" Target="../embeddings/_____Microsoft_Excel31.xlsx"/><Relationship Id="rId1" Type="http://schemas.openxmlformats.org/officeDocument/2006/relationships/themeOverride" Target="../theme/themeOverride24.xml"/></Relationships>
</file>

<file path=ppt/charts/_rels/chart32.xml.rels><?xml version="1.0" encoding="UTF-8" standalone="yes"?>
<Relationships xmlns="http://schemas.openxmlformats.org/package/2006/relationships"><Relationship Id="rId3" Type="http://schemas.openxmlformats.org/officeDocument/2006/relationships/chartUserShapes" Target="../drawings/drawing25.xml"/><Relationship Id="rId2" Type="http://schemas.openxmlformats.org/officeDocument/2006/relationships/package" Target="../embeddings/_____Microsoft_Excel32.xlsx"/><Relationship Id="rId1" Type="http://schemas.openxmlformats.org/officeDocument/2006/relationships/themeOverride" Target="../theme/themeOverride25.xml"/></Relationships>
</file>

<file path=ppt/charts/_rels/chart33.xml.rels><?xml version="1.0" encoding="UTF-8" standalone="yes"?>
<Relationships xmlns="http://schemas.openxmlformats.org/package/2006/relationships"><Relationship Id="rId3" Type="http://schemas.openxmlformats.org/officeDocument/2006/relationships/chartUserShapes" Target="../drawings/drawing26.xml"/><Relationship Id="rId2" Type="http://schemas.openxmlformats.org/officeDocument/2006/relationships/package" Target="../embeddings/_____Microsoft_Excel33.xlsx"/><Relationship Id="rId1" Type="http://schemas.openxmlformats.org/officeDocument/2006/relationships/themeOverride" Target="../theme/themeOverride26.xml"/></Relationships>
</file>

<file path=ppt/charts/_rels/chart34.xml.rels><?xml version="1.0" encoding="UTF-8" standalone="yes"?>
<Relationships xmlns="http://schemas.openxmlformats.org/package/2006/relationships"><Relationship Id="rId3" Type="http://schemas.openxmlformats.org/officeDocument/2006/relationships/chartUserShapes" Target="../drawings/drawing27.xml"/><Relationship Id="rId2" Type="http://schemas.openxmlformats.org/officeDocument/2006/relationships/package" Target="../embeddings/_____Microsoft_Excel34.xlsx"/><Relationship Id="rId1" Type="http://schemas.openxmlformats.org/officeDocument/2006/relationships/themeOverride" Target="../theme/themeOverride27.xml"/></Relationships>
</file>

<file path=ppt/charts/_rels/chart35.xml.rels><?xml version="1.0" encoding="UTF-8" standalone="yes"?>
<Relationships xmlns="http://schemas.openxmlformats.org/package/2006/relationships"><Relationship Id="rId3" Type="http://schemas.openxmlformats.org/officeDocument/2006/relationships/chartUserShapes" Target="../drawings/drawing28.xml"/><Relationship Id="rId2" Type="http://schemas.openxmlformats.org/officeDocument/2006/relationships/package" Target="../embeddings/_____Microsoft_Excel35.xlsx"/><Relationship Id="rId1" Type="http://schemas.openxmlformats.org/officeDocument/2006/relationships/themeOverride" Target="../theme/themeOverride28.xml"/></Relationships>
</file>

<file path=ppt/charts/_rels/chart36.xml.rels><?xml version="1.0" encoding="UTF-8" standalone="yes"?>
<Relationships xmlns="http://schemas.openxmlformats.org/package/2006/relationships"><Relationship Id="rId3" Type="http://schemas.openxmlformats.org/officeDocument/2006/relationships/chartUserShapes" Target="../drawings/drawing29.xml"/><Relationship Id="rId2" Type="http://schemas.openxmlformats.org/officeDocument/2006/relationships/package" Target="../embeddings/_____Microsoft_Excel36.xlsx"/><Relationship Id="rId1" Type="http://schemas.openxmlformats.org/officeDocument/2006/relationships/themeOverride" Target="../theme/themeOverride29.xml"/></Relationships>
</file>

<file path=ppt/charts/_rels/chart37.xml.rels><?xml version="1.0" encoding="UTF-8" standalone="yes"?>
<Relationships xmlns="http://schemas.openxmlformats.org/package/2006/relationships"><Relationship Id="rId3" Type="http://schemas.openxmlformats.org/officeDocument/2006/relationships/chartUserShapes" Target="../drawings/drawing30.xml"/><Relationship Id="rId2" Type="http://schemas.openxmlformats.org/officeDocument/2006/relationships/package" Target="../embeddings/_____Microsoft_Excel37.xlsx"/><Relationship Id="rId1" Type="http://schemas.openxmlformats.org/officeDocument/2006/relationships/themeOverride" Target="../theme/themeOverride30.xml"/></Relationships>
</file>

<file path=ppt/charts/_rels/chart38.xml.rels><?xml version="1.0" encoding="UTF-8" standalone="yes"?>
<Relationships xmlns="http://schemas.openxmlformats.org/package/2006/relationships"><Relationship Id="rId3" Type="http://schemas.openxmlformats.org/officeDocument/2006/relationships/chartUserShapes" Target="../drawings/drawing31.xml"/><Relationship Id="rId2" Type="http://schemas.openxmlformats.org/officeDocument/2006/relationships/package" Target="../embeddings/_____Microsoft_Excel38.xlsx"/><Relationship Id="rId1" Type="http://schemas.openxmlformats.org/officeDocument/2006/relationships/themeOverride" Target="../theme/themeOverride31.xml"/></Relationships>
</file>

<file path=ppt/charts/_rels/chart39.xml.rels><?xml version="1.0" encoding="UTF-8" standalone="yes"?>
<Relationships xmlns="http://schemas.openxmlformats.org/package/2006/relationships"><Relationship Id="rId3" Type="http://schemas.openxmlformats.org/officeDocument/2006/relationships/chartUserShapes" Target="../drawings/drawing32.xml"/><Relationship Id="rId2" Type="http://schemas.openxmlformats.org/officeDocument/2006/relationships/package" Target="../embeddings/_____Microsoft_Excel39.xlsx"/><Relationship Id="rId1" Type="http://schemas.openxmlformats.org/officeDocument/2006/relationships/themeOverride" Target="../theme/themeOverride32.xml"/></Relationships>
</file>

<file path=ppt/charts/_rels/chart4.xml.rels><?xml version="1.0" encoding="UTF-8" standalone="yes"?>
<Relationships xmlns="http://schemas.openxmlformats.org/package/2006/relationships"><Relationship Id="rId2" Type="http://schemas.openxmlformats.org/officeDocument/2006/relationships/package" Target="../embeddings/_____Microsoft_Excel4.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3" Type="http://schemas.openxmlformats.org/officeDocument/2006/relationships/chartUserShapes" Target="../drawings/drawing33.xml"/><Relationship Id="rId2" Type="http://schemas.openxmlformats.org/officeDocument/2006/relationships/package" Target="../embeddings/_____Microsoft_Excel40.xlsx"/><Relationship Id="rId1" Type="http://schemas.openxmlformats.org/officeDocument/2006/relationships/themeOverride" Target="../theme/themeOverride33.xml"/></Relationships>
</file>

<file path=ppt/charts/_rels/chart41.xml.rels><?xml version="1.0" encoding="UTF-8" standalone="yes"?>
<Relationships xmlns="http://schemas.openxmlformats.org/package/2006/relationships"><Relationship Id="rId3" Type="http://schemas.openxmlformats.org/officeDocument/2006/relationships/chartUserShapes" Target="../drawings/drawing34.xml"/><Relationship Id="rId2" Type="http://schemas.openxmlformats.org/officeDocument/2006/relationships/package" Target="../embeddings/_____Microsoft_Excel41.xlsx"/><Relationship Id="rId1" Type="http://schemas.openxmlformats.org/officeDocument/2006/relationships/themeOverride" Target="../theme/themeOverride34.xml"/></Relationships>
</file>

<file path=ppt/charts/_rels/chart42.xml.rels><?xml version="1.0" encoding="UTF-8" standalone="yes"?>
<Relationships xmlns="http://schemas.openxmlformats.org/package/2006/relationships"><Relationship Id="rId3" Type="http://schemas.openxmlformats.org/officeDocument/2006/relationships/chartUserShapes" Target="../drawings/drawing35.xml"/><Relationship Id="rId2" Type="http://schemas.openxmlformats.org/officeDocument/2006/relationships/package" Target="../embeddings/_____Microsoft_Excel42.xlsx"/><Relationship Id="rId1" Type="http://schemas.openxmlformats.org/officeDocument/2006/relationships/themeOverride" Target="../theme/themeOverride35.xml"/></Relationships>
</file>

<file path=ppt/charts/_rels/chart43.xml.rels><?xml version="1.0" encoding="UTF-8" standalone="yes"?>
<Relationships xmlns="http://schemas.openxmlformats.org/package/2006/relationships"><Relationship Id="rId3" Type="http://schemas.openxmlformats.org/officeDocument/2006/relationships/chartUserShapes" Target="../drawings/drawing36.xml"/><Relationship Id="rId2" Type="http://schemas.openxmlformats.org/officeDocument/2006/relationships/package" Target="../embeddings/_____Microsoft_Excel43.xlsx"/><Relationship Id="rId1" Type="http://schemas.openxmlformats.org/officeDocument/2006/relationships/themeOverride" Target="../theme/themeOverride36.xml"/></Relationships>
</file>

<file path=ppt/charts/_rels/chart44.xml.rels><?xml version="1.0" encoding="UTF-8" standalone="yes"?>
<Relationships xmlns="http://schemas.openxmlformats.org/package/2006/relationships"><Relationship Id="rId3" Type="http://schemas.openxmlformats.org/officeDocument/2006/relationships/chartUserShapes" Target="../drawings/drawing37.xml"/><Relationship Id="rId2" Type="http://schemas.openxmlformats.org/officeDocument/2006/relationships/package" Target="../embeddings/_____Microsoft_Excel44.xlsx"/><Relationship Id="rId1" Type="http://schemas.openxmlformats.org/officeDocument/2006/relationships/themeOverride" Target="../theme/themeOverride37.xml"/></Relationships>
</file>

<file path=ppt/charts/_rels/chart45.xml.rels><?xml version="1.0" encoding="UTF-8" standalone="yes"?>
<Relationships xmlns="http://schemas.openxmlformats.org/package/2006/relationships"><Relationship Id="rId3" Type="http://schemas.openxmlformats.org/officeDocument/2006/relationships/chartUserShapes" Target="../drawings/drawing38.xml"/><Relationship Id="rId2" Type="http://schemas.openxmlformats.org/officeDocument/2006/relationships/package" Target="../embeddings/_____Microsoft_Excel45.xlsx"/><Relationship Id="rId1" Type="http://schemas.openxmlformats.org/officeDocument/2006/relationships/themeOverride" Target="../theme/themeOverride38.xml"/></Relationships>
</file>

<file path=ppt/charts/_rels/chart46.xml.rels><?xml version="1.0" encoding="UTF-8" standalone="yes"?>
<Relationships xmlns="http://schemas.openxmlformats.org/package/2006/relationships"><Relationship Id="rId3" Type="http://schemas.openxmlformats.org/officeDocument/2006/relationships/chartUserShapes" Target="../drawings/drawing39.xml"/><Relationship Id="rId2" Type="http://schemas.openxmlformats.org/officeDocument/2006/relationships/package" Target="../embeddings/_____Microsoft_Excel46.xlsx"/><Relationship Id="rId1" Type="http://schemas.openxmlformats.org/officeDocument/2006/relationships/themeOverride" Target="../theme/themeOverride39.xml"/></Relationships>
</file>

<file path=ppt/charts/_rels/chart47.xml.rels><?xml version="1.0" encoding="UTF-8" standalone="yes"?>
<Relationships xmlns="http://schemas.openxmlformats.org/package/2006/relationships"><Relationship Id="rId3" Type="http://schemas.openxmlformats.org/officeDocument/2006/relationships/chartUserShapes" Target="../drawings/drawing40.xml"/><Relationship Id="rId2" Type="http://schemas.openxmlformats.org/officeDocument/2006/relationships/package" Target="../embeddings/_____Microsoft_Excel47.xlsx"/><Relationship Id="rId1" Type="http://schemas.openxmlformats.org/officeDocument/2006/relationships/themeOverride" Target="../theme/themeOverride40.xml"/></Relationships>
</file>

<file path=ppt/charts/_rels/chart48.xml.rels><?xml version="1.0" encoding="UTF-8" standalone="yes"?>
<Relationships xmlns="http://schemas.openxmlformats.org/package/2006/relationships"><Relationship Id="rId3" Type="http://schemas.openxmlformats.org/officeDocument/2006/relationships/chartUserShapes" Target="../drawings/drawing41.xml"/><Relationship Id="rId2" Type="http://schemas.openxmlformats.org/officeDocument/2006/relationships/package" Target="../embeddings/_____Microsoft_Excel48.xlsx"/><Relationship Id="rId1" Type="http://schemas.openxmlformats.org/officeDocument/2006/relationships/themeOverride" Target="../theme/themeOverride41.xml"/></Relationships>
</file>

<file path=ppt/charts/_rels/chart49.xml.rels><?xml version="1.0" encoding="UTF-8" standalone="yes"?>
<Relationships xmlns="http://schemas.openxmlformats.org/package/2006/relationships"><Relationship Id="rId3" Type="http://schemas.openxmlformats.org/officeDocument/2006/relationships/chartUserShapes" Target="../drawings/drawing42.xml"/><Relationship Id="rId2" Type="http://schemas.openxmlformats.org/officeDocument/2006/relationships/package" Target="../embeddings/_____Microsoft_Excel49.xlsx"/><Relationship Id="rId1" Type="http://schemas.openxmlformats.org/officeDocument/2006/relationships/themeOverride" Target="../theme/themeOverride42.xml"/></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_rels/chart50.xml.rels><?xml version="1.0" encoding="UTF-8" standalone="yes"?>
<Relationships xmlns="http://schemas.openxmlformats.org/package/2006/relationships"><Relationship Id="rId3" Type="http://schemas.openxmlformats.org/officeDocument/2006/relationships/chartUserShapes" Target="../drawings/drawing43.xml"/><Relationship Id="rId2" Type="http://schemas.openxmlformats.org/officeDocument/2006/relationships/package" Target="../embeddings/_____Microsoft_Excel50.xlsx"/><Relationship Id="rId1" Type="http://schemas.openxmlformats.org/officeDocument/2006/relationships/themeOverride" Target="../theme/themeOverride43.xml"/></Relationships>
</file>

<file path=ppt/charts/_rels/chart51.xml.rels><?xml version="1.0" encoding="UTF-8" standalone="yes"?>
<Relationships xmlns="http://schemas.openxmlformats.org/package/2006/relationships"><Relationship Id="rId3" Type="http://schemas.openxmlformats.org/officeDocument/2006/relationships/chartUserShapes" Target="../drawings/drawing44.xml"/><Relationship Id="rId2" Type="http://schemas.openxmlformats.org/officeDocument/2006/relationships/package" Target="../embeddings/_____Microsoft_Excel51.xlsx"/><Relationship Id="rId1" Type="http://schemas.openxmlformats.org/officeDocument/2006/relationships/themeOverride" Target="../theme/themeOverride44.xml"/></Relationships>
</file>

<file path=ppt/charts/_rels/chart52.xml.rels><?xml version="1.0" encoding="UTF-8" standalone="yes"?>
<Relationships xmlns="http://schemas.openxmlformats.org/package/2006/relationships"><Relationship Id="rId3" Type="http://schemas.openxmlformats.org/officeDocument/2006/relationships/chartUserShapes" Target="../drawings/drawing45.xml"/><Relationship Id="rId2" Type="http://schemas.openxmlformats.org/officeDocument/2006/relationships/package" Target="../embeddings/_____Microsoft_Excel52.xlsx"/><Relationship Id="rId1" Type="http://schemas.openxmlformats.org/officeDocument/2006/relationships/themeOverride" Target="../theme/themeOverride45.xml"/></Relationships>
</file>

<file path=ppt/charts/_rels/chart53.xml.rels><?xml version="1.0" encoding="UTF-8" standalone="yes"?>
<Relationships xmlns="http://schemas.openxmlformats.org/package/2006/relationships"><Relationship Id="rId3" Type="http://schemas.openxmlformats.org/officeDocument/2006/relationships/chartUserShapes" Target="../drawings/drawing46.xml"/><Relationship Id="rId2" Type="http://schemas.openxmlformats.org/officeDocument/2006/relationships/package" Target="../embeddings/_____Microsoft_Excel53.xlsx"/><Relationship Id="rId1" Type="http://schemas.openxmlformats.org/officeDocument/2006/relationships/themeOverride" Target="../theme/themeOverride46.xml"/></Relationships>
</file>

<file path=ppt/charts/_rels/chart54.xml.rels><?xml version="1.0" encoding="UTF-8" standalone="yes"?>
<Relationships xmlns="http://schemas.openxmlformats.org/package/2006/relationships"><Relationship Id="rId3" Type="http://schemas.openxmlformats.org/officeDocument/2006/relationships/chartUserShapes" Target="../drawings/drawing47.xml"/><Relationship Id="rId2" Type="http://schemas.openxmlformats.org/officeDocument/2006/relationships/package" Target="../embeddings/_____Microsoft_Excel54.xlsx"/><Relationship Id="rId1" Type="http://schemas.openxmlformats.org/officeDocument/2006/relationships/themeOverride" Target="../theme/themeOverride47.xml"/></Relationships>
</file>

<file path=ppt/charts/_rels/chart55.xml.rels><?xml version="1.0" encoding="UTF-8" standalone="yes"?>
<Relationships xmlns="http://schemas.openxmlformats.org/package/2006/relationships"><Relationship Id="rId2" Type="http://schemas.openxmlformats.org/officeDocument/2006/relationships/package" Target="../embeddings/_____Microsoft_Excel55.xlsx"/><Relationship Id="rId1" Type="http://schemas.openxmlformats.org/officeDocument/2006/relationships/themeOverride" Target="../theme/themeOverride48.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_____Microsoft_Excel6.xlsx"/><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Excel8.xlsx"/></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_____Microsoft_Excel9.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2000" b="0">
                <a:latin typeface="Times New Roman" pitchFamily="18" charset="0"/>
                <a:cs typeface="Times New Roman" pitchFamily="18" charset="0"/>
              </a:defRPr>
            </a:pPr>
            <a:r>
              <a:rPr lang="ru-RU" sz="2000" b="0" dirty="0" smtClean="0">
                <a:latin typeface="Times New Roman" pitchFamily="18" charset="0"/>
                <a:cs typeface="Times New Roman" pitchFamily="18" charset="0"/>
              </a:rPr>
              <a:t>Доля в общей структуре отгруженных</a:t>
            </a:r>
            <a:r>
              <a:rPr lang="ru-RU" sz="2000" b="0" baseline="0" dirty="0" smtClean="0">
                <a:latin typeface="Times New Roman" pitchFamily="18" charset="0"/>
                <a:cs typeface="Times New Roman" pitchFamily="18" charset="0"/>
              </a:rPr>
              <a:t> товаров, работ и услуг, % </a:t>
            </a:r>
            <a:endParaRPr lang="ru-RU" sz="2000" b="0" dirty="0">
              <a:latin typeface="Times New Roman" pitchFamily="18" charset="0"/>
              <a:cs typeface="Times New Roman" pitchFamily="18" charset="0"/>
            </a:endParaRPr>
          </a:p>
        </c:rich>
      </c:tx>
      <c:layout>
        <c:manualLayout>
          <c:xMode val="edge"/>
          <c:yMode val="edge"/>
          <c:x val="0.1309758491152293"/>
          <c:y val="2.735725701760227E-2"/>
        </c:manualLayout>
      </c:layout>
      <c:overlay val="0"/>
    </c:title>
    <c:autoTitleDeleted val="0"/>
    <c:plotArea>
      <c:layout>
        <c:manualLayout>
          <c:layoutTarget val="inner"/>
          <c:xMode val="edge"/>
          <c:yMode val="edge"/>
          <c:x val="4.1720409566055446E-2"/>
          <c:y val="0.17282016274625361"/>
          <c:w val="0.52959765988060947"/>
          <c:h val="0.72939400112270969"/>
        </c:manualLayout>
      </c:layout>
      <c:doughnutChart>
        <c:varyColors val="1"/>
        <c:ser>
          <c:idx val="0"/>
          <c:order val="0"/>
          <c:tx>
            <c:strRef>
              <c:f>Лист1!$B$1</c:f>
              <c:strCache>
                <c:ptCount val="1"/>
                <c:pt idx="0">
                  <c:v>Продажи</c:v>
                </c:pt>
              </c:strCache>
            </c:strRef>
          </c:tx>
          <c:dLbls>
            <c:dLbl>
              <c:idx val="0"/>
              <c:spPr/>
              <c:txPr>
                <a:bodyPr/>
                <a:lstStyle/>
                <a:p>
                  <a:pPr>
                    <a:defRPr>
                      <a:solidFill>
                        <a:schemeClr val="bg1"/>
                      </a:solidFill>
                    </a:defRPr>
                  </a:pPr>
                  <a:endParaRPr lang="ru-RU"/>
                </a:p>
              </c:txPr>
              <c:showLegendKey val="0"/>
              <c:showVal val="0"/>
              <c:showCatName val="0"/>
              <c:showSerName val="0"/>
              <c:showPercent val="1"/>
              <c:showBubbleSize val="0"/>
            </c:dLbl>
            <c:dLbl>
              <c:idx val="2"/>
              <c:layout>
                <c:manualLayout>
                  <c:x val="-4.607087469052671E-2"/>
                  <c:y val="0.10553595392225314"/>
                </c:manualLayout>
              </c:layout>
              <c:showLegendKey val="0"/>
              <c:showVal val="0"/>
              <c:showCatName val="0"/>
              <c:showSerName val="0"/>
              <c:showPercent val="1"/>
              <c:showBubbleSize val="0"/>
            </c:dLbl>
            <c:dLbl>
              <c:idx val="5"/>
              <c:layout>
                <c:manualLayout>
                  <c:x val="-4.1471227677502859E-2"/>
                  <c:y val="-0.10271642872581783"/>
                </c:manualLayout>
              </c:layout>
              <c:showLegendKey val="0"/>
              <c:showVal val="0"/>
              <c:showCatName val="0"/>
              <c:showSerName val="0"/>
              <c:showPercent val="1"/>
              <c:showBubbleSize val="0"/>
            </c:dLbl>
            <c:dLbl>
              <c:idx val="7"/>
              <c:layout>
                <c:manualLayout>
                  <c:x val="6.8715264699586226E-3"/>
                  <c:y val="-0.12142083116811769"/>
                </c:manualLayout>
              </c:layout>
              <c:showLegendKey val="0"/>
              <c:showVal val="0"/>
              <c:showCatName val="0"/>
              <c:showSerName val="0"/>
              <c:showPercent val="1"/>
              <c:showBubbleSize val="0"/>
            </c:dLbl>
            <c:showLegendKey val="0"/>
            <c:showVal val="0"/>
            <c:showCatName val="0"/>
            <c:showSerName val="0"/>
            <c:showPercent val="1"/>
            <c:showBubbleSize val="0"/>
            <c:showLeaderLines val="1"/>
          </c:dLbls>
          <c:cat>
            <c:strRef>
              <c:f>Лист1!$A$2:$A$9</c:f>
              <c:strCache>
                <c:ptCount val="8"/>
                <c:pt idx="0">
                  <c:v>Промышленное производство</c:v>
                </c:pt>
                <c:pt idx="1">
                  <c:v>Сельское хозяйство</c:v>
                </c:pt>
                <c:pt idx="2">
                  <c:v>Транспорт</c:v>
                </c:pt>
                <c:pt idx="3">
                  <c:v>Строительство</c:v>
                </c:pt>
                <c:pt idx="4">
                  <c:v>Розничная торговля</c:v>
                </c:pt>
                <c:pt idx="5">
                  <c:v>Общественное питание</c:v>
                </c:pt>
                <c:pt idx="6">
                  <c:v>Платные услуги населению</c:v>
                </c:pt>
                <c:pt idx="7">
                  <c:v>Курортно-туристический комплекс</c:v>
                </c:pt>
              </c:strCache>
            </c:strRef>
          </c:cat>
          <c:val>
            <c:numRef>
              <c:f>Лист1!$B$2:$B$9</c:f>
              <c:numCache>
                <c:formatCode>0.0</c:formatCode>
                <c:ptCount val="8"/>
                <c:pt idx="0">
                  <c:v>27.2</c:v>
                </c:pt>
                <c:pt idx="1">
                  <c:v>29.2</c:v>
                </c:pt>
                <c:pt idx="2">
                  <c:v>1.7</c:v>
                </c:pt>
                <c:pt idx="3">
                  <c:v>8.3000000000000007</c:v>
                </c:pt>
                <c:pt idx="4">
                  <c:v>26.4</c:v>
                </c:pt>
                <c:pt idx="5">
                  <c:v>1.1000000000000001</c:v>
                </c:pt>
                <c:pt idx="6">
                  <c:v>6</c:v>
                </c:pt>
                <c:pt idx="7">
                  <c:v>0.1</c:v>
                </c:pt>
              </c:numCache>
            </c:numRef>
          </c:val>
        </c:ser>
        <c:dLbls>
          <c:showLegendKey val="0"/>
          <c:showVal val="1"/>
          <c:showCatName val="0"/>
          <c:showSerName val="0"/>
          <c:showPercent val="0"/>
          <c:showBubbleSize val="0"/>
          <c:showLeaderLines val="1"/>
        </c:dLbls>
        <c:firstSliceAng val="0"/>
        <c:holeSize val="50"/>
      </c:doughnutChart>
    </c:plotArea>
    <c:legend>
      <c:legendPos val="r"/>
      <c:layout>
        <c:manualLayout>
          <c:xMode val="edge"/>
          <c:yMode val="edge"/>
          <c:x val="0.60984385573320132"/>
          <c:y val="0.1413751803960028"/>
          <c:w val="0.36459634566348997"/>
          <c:h val="0.80069521025033519"/>
        </c:manualLayout>
      </c:layout>
      <c:overlay val="0"/>
      <c:txPr>
        <a:bodyPr/>
        <a:lstStyle/>
        <a:p>
          <a:pPr defTabSz="360000">
            <a:defRPr sz="1600" kern="0" spc="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7.6306933638197905E-2"/>
          <c:y val="2.9071116281197514E-2"/>
          <c:w val="0.92322089660288642"/>
          <c:h val="0.71849343014162814"/>
        </c:manualLayout>
      </c:layout>
      <c:bar3DChart>
        <c:barDir val="col"/>
        <c:grouping val="clustered"/>
        <c:varyColors val="0"/>
        <c:ser>
          <c:idx val="0"/>
          <c:order val="0"/>
          <c:tx>
            <c:strRef>
              <c:f>Лист1!$B$1</c:f>
              <c:strCache>
                <c:ptCount val="1"/>
                <c:pt idx="0">
                  <c:v>Факт 2014г.- 986,4</c:v>
                </c:pt>
              </c:strCache>
            </c:strRef>
          </c:tx>
          <c:invertIfNegative val="0"/>
          <c:dLbls>
            <c:dLbl>
              <c:idx val="0"/>
              <c:layout>
                <c:manualLayout>
                  <c:x val="0"/>
                  <c:y val="-9.5336110412055954E-3"/>
                </c:manualLayout>
              </c:layout>
              <c:showLegendKey val="0"/>
              <c:showVal val="1"/>
              <c:showCatName val="0"/>
              <c:showSerName val="0"/>
              <c:showPercent val="0"/>
              <c:showBubbleSize val="0"/>
            </c:dLbl>
            <c:dLbl>
              <c:idx val="1"/>
              <c:layout>
                <c:manualLayout>
                  <c:x val="-1.0119549558245806E-2"/>
                  <c:y val="-7.1500675315433341E-3"/>
                </c:manualLayout>
              </c:layout>
              <c:showLegendKey val="0"/>
              <c:showVal val="1"/>
              <c:showCatName val="0"/>
              <c:showSerName val="0"/>
              <c:showPercent val="0"/>
              <c:showBubbleSize val="0"/>
            </c:dLbl>
            <c:dLbl>
              <c:idx val="2"/>
              <c:layout>
                <c:manualLayout>
                  <c:x val="-5.4931800998971284E-2"/>
                  <c:y val="2.4883476397652548E-2"/>
                </c:manualLayout>
              </c:layout>
              <c:showLegendKey val="0"/>
              <c:showVal val="1"/>
              <c:showCatName val="0"/>
              <c:showSerName val="0"/>
              <c:showPercent val="0"/>
              <c:showBubbleSize val="0"/>
            </c:dLbl>
            <c:dLbl>
              <c:idx val="3"/>
              <c:layout>
                <c:manualLayout>
                  <c:x val="5.3006552016504004E-17"/>
                  <c:y val="-9.5334233753911184E-3"/>
                </c:manualLayout>
              </c:layout>
              <c:showLegendKey val="0"/>
              <c:showVal val="1"/>
              <c:showCatName val="0"/>
              <c:showSerName val="0"/>
              <c:showPercent val="0"/>
              <c:showBubbleSize val="0"/>
            </c:dLbl>
            <c:dLbl>
              <c:idx val="4"/>
              <c:layout>
                <c:manualLayout>
                  <c:x val="-2.8108240185133705E-3"/>
                  <c:y val="9.498961481325352E-2"/>
                </c:manualLayout>
              </c:layout>
              <c:showLegendKey val="0"/>
              <c:showVal val="1"/>
              <c:showCatName val="0"/>
              <c:showSerName val="0"/>
              <c:showPercent val="0"/>
              <c:showBubbleSize val="0"/>
            </c:dLbl>
            <c:dLbl>
              <c:idx val="5"/>
              <c:layout>
                <c:manualLayout>
                  <c:x val="-1.4456499368922578E-3"/>
                  <c:y val="-4.7667116876955592E-3"/>
                </c:manualLayout>
              </c:layout>
              <c:showLegendKey val="0"/>
              <c:showVal val="1"/>
              <c:showCatName val="0"/>
              <c:showSerName val="0"/>
              <c:showPercent val="0"/>
              <c:showBubbleSize val="0"/>
            </c:dLbl>
            <c:dLbl>
              <c:idx val="6"/>
              <c:layout>
                <c:manualLayout>
                  <c:x val="-4.0247901398949329E-4"/>
                  <c:y val="-2.1729611742486131E-3"/>
                </c:manualLayout>
              </c:layout>
              <c:showLegendKey val="0"/>
              <c:showVal val="1"/>
              <c:showCatName val="0"/>
              <c:showSerName val="0"/>
              <c:showPercent val="0"/>
              <c:showBubbleSize val="0"/>
            </c:dLbl>
            <c:dLbl>
              <c:idx val="7"/>
              <c:layout>
                <c:manualLayout>
                  <c:x val="0"/>
                  <c:y val="-1.6683490906934457E-2"/>
                </c:manualLayout>
              </c:layout>
              <c:showLegendKey val="0"/>
              <c:showVal val="1"/>
              <c:showCatName val="0"/>
              <c:showSerName val="0"/>
              <c:showPercent val="0"/>
              <c:showBubbleSize val="0"/>
            </c:dLbl>
            <c:dLbl>
              <c:idx val="8"/>
              <c:layout>
                <c:manualLayout>
                  <c:x val="8.4726424932851114E-3"/>
                  <c:y val="-1.9557467470934602E-2"/>
                </c:manualLayout>
              </c:layout>
              <c:showLegendKey val="0"/>
              <c:showVal val="1"/>
              <c:showCatName val="0"/>
              <c:showSerName val="0"/>
              <c:showPercent val="0"/>
              <c:showBubbleSize val="0"/>
            </c:dLbl>
            <c:dLbl>
              <c:idx val="9"/>
              <c:layout>
                <c:manualLayout>
                  <c:x val="-1.4456499368922474E-2"/>
                  <c:y val="-2.3833558438477796E-3"/>
                </c:manualLayout>
              </c:layout>
              <c:showLegendKey val="0"/>
              <c:showVal val="1"/>
              <c:showCatName val="0"/>
              <c:showSerName val="0"/>
              <c:showPercent val="0"/>
              <c:showBubbleSize val="0"/>
            </c:dLbl>
            <c:txPr>
              <a:bodyPr/>
              <a:lstStyle/>
              <a:p>
                <a:pPr>
                  <a:defRPr sz="1200"/>
                </a:pPr>
                <a:endParaRPr lang="ru-RU"/>
              </a:p>
            </c:txPr>
            <c:showLegendKey val="0"/>
            <c:showVal val="1"/>
            <c:showCatName val="0"/>
            <c:showSerName val="0"/>
            <c:showPercent val="0"/>
            <c:showBubbleSize val="0"/>
            <c:showLeaderLines val="0"/>
          </c:dLbls>
          <c:cat>
            <c:strRef>
              <c:f>Лист1!$A$2:$A$6</c:f>
              <c:strCache>
                <c:ptCount val="5"/>
                <c:pt idx="0">
                  <c:v>Дотация</c:v>
                </c:pt>
                <c:pt idx="1">
                  <c:v>Субвенция</c:v>
                </c:pt>
                <c:pt idx="2">
                  <c:v>Субсидия</c:v>
                </c:pt>
                <c:pt idx="3">
                  <c:v>Иные межбюджетные ирансферты</c:v>
                </c:pt>
                <c:pt idx="4">
                  <c:v>Возврат остатков субсидий и субвенций прошлых лет</c:v>
                </c:pt>
              </c:strCache>
            </c:strRef>
          </c:cat>
          <c:val>
            <c:numRef>
              <c:f>Лист1!$B$2:$B$6</c:f>
              <c:numCache>
                <c:formatCode>0.0</c:formatCode>
                <c:ptCount val="5"/>
                <c:pt idx="0">
                  <c:v>100.8</c:v>
                </c:pt>
                <c:pt idx="1">
                  <c:v>85.1</c:v>
                </c:pt>
                <c:pt idx="2">
                  <c:v>798.4</c:v>
                </c:pt>
                <c:pt idx="3">
                  <c:v>8.5</c:v>
                </c:pt>
                <c:pt idx="4">
                  <c:v>-6.4</c:v>
                </c:pt>
              </c:numCache>
            </c:numRef>
          </c:val>
        </c:ser>
        <c:ser>
          <c:idx val="1"/>
          <c:order val="1"/>
          <c:tx>
            <c:strRef>
              <c:f>Лист1!$C$1</c:f>
              <c:strCache>
                <c:ptCount val="1"/>
                <c:pt idx="0">
                  <c:v>Факт 2015 года - 1187,9</c:v>
                </c:pt>
              </c:strCache>
            </c:strRef>
          </c:tx>
          <c:invertIfNegative val="0"/>
          <c:dLbls>
            <c:dLbl>
              <c:idx val="0"/>
              <c:layout>
                <c:manualLayout>
                  <c:x val="1.3010735601326628E-2"/>
                  <c:y val="-9.5336110412055954E-3"/>
                </c:manualLayout>
              </c:layout>
              <c:showLegendKey val="0"/>
              <c:showVal val="1"/>
              <c:showCatName val="0"/>
              <c:showSerName val="0"/>
              <c:showPercent val="0"/>
              <c:showBubbleSize val="0"/>
            </c:dLbl>
            <c:dLbl>
              <c:idx val="1"/>
              <c:layout>
                <c:manualLayout>
                  <c:x val="2.4576048927168383E-2"/>
                  <c:y val="0"/>
                </c:manualLayout>
              </c:layout>
              <c:showLegendKey val="0"/>
              <c:showVal val="1"/>
              <c:showCatName val="0"/>
              <c:showSerName val="0"/>
              <c:showPercent val="0"/>
              <c:showBubbleSize val="0"/>
            </c:dLbl>
            <c:dLbl>
              <c:idx val="2"/>
              <c:layout>
                <c:manualLayout>
                  <c:x val="6.5091601877541913E-2"/>
                  <c:y val="2.2611241550909413E-2"/>
                </c:manualLayout>
              </c:layout>
              <c:showLegendKey val="0"/>
              <c:showVal val="1"/>
              <c:showCatName val="0"/>
              <c:showSerName val="0"/>
              <c:showPercent val="0"/>
              <c:showBubbleSize val="0"/>
            </c:dLbl>
            <c:dLbl>
              <c:idx val="3"/>
              <c:layout>
                <c:manualLayout>
                  <c:x val="1.8793449179599353E-2"/>
                  <c:y val="-9.5334233753911184E-3"/>
                </c:manualLayout>
              </c:layout>
              <c:showLegendKey val="0"/>
              <c:showVal val="1"/>
              <c:showCatName val="0"/>
              <c:showSerName val="0"/>
              <c:showPercent val="0"/>
              <c:showBubbleSize val="0"/>
            </c:dLbl>
            <c:dLbl>
              <c:idx val="4"/>
              <c:layout>
                <c:manualLayout>
                  <c:x val="1.4376036906340791E-2"/>
                  <c:y val="9.498961481325352E-2"/>
                </c:manualLayout>
              </c:layout>
              <c:showLegendKey val="0"/>
              <c:showVal val="1"/>
              <c:showCatName val="0"/>
              <c:showSerName val="0"/>
              <c:showPercent val="0"/>
              <c:showBubbleSize val="0"/>
            </c:dLbl>
            <c:dLbl>
              <c:idx val="5"/>
              <c:layout>
                <c:manualLayout>
                  <c:x val="1.8793449179599353E-2"/>
                  <c:y val="-1.6683490906934457E-2"/>
                </c:manualLayout>
              </c:layout>
              <c:showLegendKey val="0"/>
              <c:showVal val="1"/>
              <c:showCatName val="0"/>
              <c:showSerName val="0"/>
              <c:showPercent val="0"/>
              <c:showBubbleSize val="0"/>
            </c:dLbl>
            <c:dLbl>
              <c:idx val="6"/>
              <c:layout>
                <c:manualLayout>
                  <c:x val="1.5902149305814836E-2"/>
                  <c:y val="-4.7668993535100361E-3"/>
                </c:manualLayout>
              </c:layout>
              <c:showLegendKey val="0"/>
              <c:showVal val="1"/>
              <c:showCatName val="0"/>
              <c:showSerName val="0"/>
              <c:showPercent val="0"/>
              <c:showBubbleSize val="0"/>
            </c:dLbl>
            <c:dLbl>
              <c:idx val="7"/>
              <c:layout>
                <c:manualLayout>
                  <c:x val="2.0238985285787919E-2"/>
                  <c:y val="-9.5334233753911184E-3"/>
                </c:manualLayout>
              </c:layout>
              <c:showLegendKey val="0"/>
              <c:showVal val="1"/>
              <c:showCatName val="0"/>
              <c:showSerName val="0"/>
              <c:showPercent val="0"/>
              <c:showBubbleSize val="0"/>
            </c:dLbl>
            <c:dLbl>
              <c:idx val="8"/>
              <c:layout>
                <c:manualLayout>
                  <c:x val="2.74673488009529E-2"/>
                  <c:y val="0"/>
                </c:manualLayout>
              </c:layout>
              <c:showLegendKey val="0"/>
              <c:showVal val="1"/>
              <c:showCatName val="0"/>
              <c:showSerName val="0"/>
              <c:showPercent val="0"/>
              <c:showBubbleSize val="0"/>
            </c:dLbl>
            <c:dLbl>
              <c:idx val="9"/>
              <c:layout>
                <c:manualLayout>
                  <c:x val="2.6021698864060534E-2"/>
                  <c:y val="-1.1916779219238898E-2"/>
                </c:manualLayout>
              </c:layout>
              <c:showLegendKey val="0"/>
              <c:showVal val="1"/>
              <c:showCatName val="0"/>
              <c:showSerName val="0"/>
              <c:showPercent val="0"/>
              <c:showBubbleSize val="0"/>
            </c:dLbl>
            <c:txPr>
              <a:bodyPr/>
              <a:lstStyle/>
              <a:p>
                <a:pPr>
                  <a:defRPr sz="1200"/>
                </a:pPr>
                <a:endParaRPr lang="ru-RU"/>
              </a:p>
            </c:txPr>
            <c:showLegendKey val="0"/>
            <c:showVal val="1"/>
            <c:showCatName val="0"/>
            <c:showSerName val="0"/>
            <c:showPercent val="0"/>
            <c:showBubbleSize val="0"/>
            <c:showLeaderLines val="0"/>
          </c:dLbls>
          <c:cat>
            <c:strRef>
              <c:f>Лист1!$A$2:$A$6</c:f>
              <c:strCache>
                <c:ptCount val="5"/>
                <c:pt idx="0">
                  <c:v>Дотация</c:v>
                </c:pt>
                <c:pt idx="1">
                  <c:v>Субвенция</c:v>
                </c:pt>
                <c:pt idx="2">
                  <c:v>Субсидия</c:v>
                </c:pt>
                <c:pt idx="3">
                  <c:v>Иные межбюджетные ирансферты</c:v>
                </c:pt>
                <c:pt idx="4">
                  <c:v>Возврат остатков субсидий и субвенций прошлых лет</c:v>
                </c:pt>
              </c:strCache>
            </c:strRef>
          </c:cat>
          <c:val>
            <c:numRef>
              <c:f>Лист1!$C$2:$C$6</c:f>
              <c:numCache>
                <c:formatCode>0.0</c:formatCode>
                <c:ptCount val="5"/>
                <c:pt idx="0">
                  <c:v>84.7</c:v>
                </c:pt>
                <c:pt idx="1">
                  <c:v>303.39999999999998</c:v>
                </c:pt>
                <c:pt idx="2">
                  <c:v>796.2</c:v>
                </c:pt>
                <c:pt idx="3">
                  <c:v>11.2</c:v>
                </c:pt>
                <c:pt idx="4">
                  <c:v>-7.6</c:v>
                </c:pt>
              </c:numCache>
            </c:numRef>
          </c:val>
        </c:ser>
        <c:dLbls>
          <c:showLegendKey val="0"/>
          <c:showVal val="0"/>
          <c:showCatName val="0"/>
          <c:showSerName val="0"/>
          <c:showPercent val="0"/>
          <c:showBubbleSize val="0"/>
        </c:dLbls>
        <c:gapWidth val="150"/>
        <c:shape val="cylinder"/>
        <c:axId val="177078656"/>
        <c:axId val="177080192"/>
        <c:axId val="0"/>
      </c:bar3DChart>
      <c:catAx>
        <c:axId val="177078656"/>
        <c:scaling>
          <c:orientation val="minMax"/>
        </c:scaling>
        <c:delete val="0"/>
        <c:axPos val="b"/>
        <c:majorTickMark val="out"/>
        <c:minorTickMark val="none"/>
        <c:tickLblPos val="nextTo"/>
        <c:txPr>
          <a:bodyPr rot="-1260000" vert="horz"/>
          <a:lstStyle/>
          <a:p>
            <a:pPr>
              <a:defRPr sz="1200"/>
            </a:pPr>
            <a:endParaRPr lang="ru-RU"/>
          </a:p>
        </c:txPr>
        <c:crossAx val="177080192"/>
        <c:crosses val="autoZero"/>
        <c:auto val="0"/>
        <c:lblAlgn val="ctr"/>
        <c:lblOffset val="100"/>
        <c:noMultiLvlLbl val="0"/>
      </c:catAx>
      <c:valAx>
        <c:axId val="177080192"/>
        <c:scaling>
          <c:orientation val="minMax"/>
        </c:scaling>
        <c:delete val="0"/>
        <c:axPos val="l"/>
        <c:majorGridlines/>
        <c:numFmt formatCode="0.0" sourceLinked="1"/>
        <c:majorTickMark val="out"/>
        <c:minorTickMark val="none"/>
        <c:tickLblPos val="nextTo"/>
        <c:txPr>
          <a:bodyPr/>
          <a:lstStyle/>
          <a:p>
            <a:pPr>
              <a:defRPr sz="1400"/>
            </a:pPr>
            <a:endParaRPr lang="ru-RU"/>
          </a:p>
        </c:txPr>
        <c:crossAx val="177078656"/>
        <c:crosses val="autoZero"/>
        <c:crossBetween val="between"/>
      </c:valAx>
    </c:plotArea>
    <c:legend>
      <c:legendPos val="r"/>
      <c:layout>
        <c:manualLayout>
          <c:xMode val="edge"/>
          <c:yMode val="edge"/>
          <c:x val="0.61103840164712886"/>
          <c:y val="0.16436415017954234"/>
          <c:w val="0.35410274070834535"/>
          <c:h val="0.14720506487513374"/>
        </c:manualLayout>
      </c:layout>
      <c:overlay val="1"/>
    </c:legend>
    <c:plotVisOnly val="1"/>
    <c:dispBlanksAs val="gap"/>
    <c:showDLblsOverMax val="0"/>
  </c:chart>
  <c:txPr>
    <a:bodyPr/>
    <a:lstStyle/>
    <a:p>
      <a:pPr>
        <a:defRPr sz="1800"/>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ru-RU" sz="2400" b="0" i="0" u="none" strike="noStrike" baseline="0" dirty="0" smtClean="0">
                <a:effectLst/>
                <a:latin typeface="Times New Roman" pitchFamily="18" charset="0"/>
                <a:cs typeface="Times New Roman" pitchFamily="18" charset="0"/>
              </a:rPr>
              <a:t>Структура расходов бюджета муниципального образования </a:t>
            </a:r>
            <a:r>
              <a:rPr lang="ru-RU" sz="2400" b="0" i="0" u="none" strike="noStrike" baseline="0" dirty="0" err="1" smtClean="0">
                <a:effectLst/>
                <a:latin typeface="Times New Roman" pitchFamily="18" charset="0"/>
                <a:cs typeface="Times New Roman" pitchFamily="18" charset="0"/>
              </a:rPr>
              <a:t>Гулькевичский</a:t>
            </a:r>
            <a:r>
              <a:rPr lang="ru-RU" sz="2400" b="0" i="0" u="none" strike="noStrike" baseline="0" dirty="0" smtClean="0">
                <a:effectLst/>
                <a:latin typeface="Times New Roman" pitchFamily="18" charset="0"/>
                <a:cs typeface="Times New Roman" pitchFamily="18" charset="0"/>
              </a:rPr>
              <a:t> район в 2015 году</a:t>
            </a:r>
            <a:endParaRPr lang="ru-RU" sz="2400" b="0" dirty="0">
              <a:latin typeface="Times New Roman" pitchFamily="18" charset="0"/>
              <a:cs typeface="Times New Roman" pitchFamily="18" charset="0"/>
            </a:endParaRPr>
          </a:p>
        </c:rich>
      </c:tx>
      <c:layout>
        <c:manualLayout>
          <c:xMode val="edge"/>
          <c:yMode val="edge"/>
          <c:x val="0.15190527665384851"/>
          <c:y val="2.1712040922259982E-2"/>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3646131612616519"/>
          <c:y val="0.26455529188669064"/>
          <c:w val="0.72992203375252207"/>
          <c:h val="0.66656003739048153"/>
        </c:manualLayout>
      </c:layout>
      <c:pie3DChart>
        <c:varyColors val="1"/>
        <c:ser>
          <c:idx val="0"/>
          <c:order val="0"/>
          <c:tx>
            <c:strRef>
              <c:f>Лист1!$B$1</c:f>
              <c:strCache>
                <c:ptCount val="1"/>
                <c:pt idx="0">
                  <c:v>Исполнено на 01.12.2010г.</c:v>
                </c:pt>
              </c:strCache>
            </c:strRef>
          </c:tx>
          <c:explosion val="7"/>
          <c:dPt>
            <c:idx val="1"/>
            <c:bubble3D val="0"/>
            <c:explosion val="0"/>
          </c:dPt>
          <c:dLbls>
            <c:dLbl>
              <c:idx val="0"/>
              <c:layout>
                <c:manualLayout>
                  <c:x val="5.1833062455426099E-2"/>
                  <c:y val="3.9195569950738231E-2"/>
                </c:manualLayout>
              </c:layout>
              <c:showLegendKey val="0"/>
              <c:showVal val="1"/>
              <c:showCatName val="1"/>
              <c:showSerName val="0"/>
              <c:showPercent val="1"/>
              <c:showBubbleSize val="0"/>
            </c:dLbl>
            <c:dLbl>
              <c:idx val="1"/>
              <c:layout>
                <c:manualLayout>
                  <c:x val="-7.973240428482857E-2"/>
                  <c:y val="-5.243929950843375E-3"/>
                </c:manualLayout>
              </c:layout>
              <c:showLegendKey val="0"/>
              <c:showVal val="1"/>
              <c:showCatName val="1"/>
              <c:showSerName val="0"/>
              <c:showPercent val="1"/>
              <c:showBubbleSize val="0"/>
            </c:dLbl>
            <c:dLbl>
              <c:idx val="2"/>
              <c:layout>
                <c:manualLayout>
                  <c:x val="-9.3710465862216034E-3"/>
                  <c:y val="4.2538393610798468E-2"/>
                </c:manualLayout>
              </c:layout>
              <c:showLegendKey val="0"/>
              <c:showVal val="1"/>
              <c:showCatName val="1"/>
              <c:showSerName val="0"/>
              <c:showPercent val="1"/>
              <c:showBubbleSize val="0"/>
            </c:dLbl>
            <c:dLbl>
              <c:idx val="3"/>
              <c:layout>
                <c:manualLayout>
                  <c:x val="6.8932752991603173E-4"/>
                  <c:y val="0.15236961031727833"/>
                </c:manualLayout>
              </c:layout>
              <c:showLegendKey val="0"/>
              <c:showVal val="1"/>
              <c:showCatName val="1"/>
              <c:showSerName val="0"/>
              <c:showPercent val="1"/>
              <c:showBubbleSize val="0"/>
            </c:dLbl>
            <c:dLbl>
              <c:idx val="4"/>
              <c:layout>
                <c:manualLayout>
                  <c:x val="-5.8830156864291064E-2"/>
                  <c:y val="3.3174807303278792E-2"/>
                </c:manualLayout>
              </c:layout>
              <c:showLegendKey val="0"/>
              <c:showVal val="1"/>
              <c:showCatName val="1"/>
              <c:showSerName val="0"/>
              <c:showPercent val="1"/>
              <c:showBubbleSize val="0"/>
            </c:dLbl>
            <c:dLbl>
              <c:idx val="5"/>
              <c:layout>
                <c:manualLayout>
                  <c:x val="-7.1116650121312687E-3"/>
                  <c:y val="-5.5548640411350228E-2"/>
                </c:manualLayout>
              </c:layout>
              <c:showLegendKey val="0"/>
              <c:showVal val="1"/>
              <c:showCatName val="1"/>
              <c:showSerName val="0"/>
              <c:showPercent val="1"/>
              <c:showBubbleSize val="0"/>
            </c:dLbl>
            <c:dLbl>
              <c:idx val="6"/>
              <c:layout>
                <c:manualLayout>
                  <c:x val="0.14087928402220543"/>
                  <c:y val="-2.1314810986430614E-2"/>
                </c:manualLayout>
              </c:layout>
              <c:showLegendKey val="0"/>
              <c:showVal val="1"/>
              <c:showCatName val="1"/>
              <c:showSerName val="0"/>
              <c:showPercent val="1"/>
              <c:showBubbleSize val="0"/>
            </c:dLbl>
            <c:dLbl>
              <c:idx val="7"/>
              <c:layout>
                <c:manualLayout>
                  <c:x val="-9.7979480774537595E-2"/>
                  <c:y val="2.9895502001976926E-2"/>
                </c:manualLayout>
              </c:layout>
              <c:showLegendKey val="0"/>
              <c:showVal val="1"/>
              <c:showCatName val="1"/>
              <c:showSerName val="0"/>
              <c:showPercent val="1"/>
              <c:showBubbleSize val="0"/>
            </c:dLbl>
            <c:dLbl>
              <c:idx val="8"/>
              <c:layout>
                <c:manualLayout>
                  <c:x val="-8.086243105604754E-2"/>
                  <c:y val="-1.9000090058916012E-2"/>
                </c:manualLayout>
              </c:layout>
              <c:showLegendKey val="0"/>
              <c:showVal val="1"/>
              <c:showCatName val="1"/>
              <c:showSerName val="0"/>
              <c:showPercent val="1"/>
              <c:showBubbleSize val="0"/>
            </c:dLbl>
            <c:dLbl>
              <c:idx val="9"/>
              <c:layout>
                <c:manualLayout>
                  <c:x val="-9.6032788471531835E-2"/>
                  <c:y val="-9.6634465531549724E-2"/>
                </c:manualLayout>
              </c:layout>
              <c:showLegendKey val="0"/>
              <c:showVal val="1"/>
              <c:showCatName val="1"/>
              <c:showSerName val="0"/>
              <c:showPercent val="1"/>
              <c:showBubbleSize val="0"/>
            </c:dLbl>
            <c:dLbl>
              <c:idx val="10"/>
              <c:layout>
                <c:manualLayout>
                  <c:x val="3.4083130548218654E-2"/>
                  <c:y val="-0.14001632922667798"/>
                </c:manualLayout>
              </c:layout>
              <c:showLegendKey val="0"/>
              <c:showVal val="1"/>
              <c:showCatName val="1"/>
              <c:showSerName val="0"/>
              <c:showPercent val="1"/>
              <c:showBubbleSize val="0"/>
            </c:dLbl>
            <c:dLbl>
              <c:idx val="11"/>
              <c:layout>
                <c:manualLayout>
                  <c:x val="0.15040913912791051"/>
                  <c:y val="-9.9121465129016026E-2"/>
                </c:manualLayout>
              </c:layout>
              <c:showLegendKey val="0"/>
              <c:showVal val="1"/>
              <c:showCatName val="1"/>
              <c:showSerName val="0"/>
              <c:showPercent val="1"/>
              <c:showBubbleSize val="0"/>
            </c:dLbl>
            <c:dLbl>
              <c:idx val="12"/>
              <c:layout>
                <c:manualLayout>
                  <c:x val="0.18087864789216967"/>
                  <c:y val="-8.7219395801488214E-2"/>
                </c:manualLayout>
              </c:layout>
              <c:showLegendKey val="0"/>
              <c:showVal val="1"/>
              <c:showCatName val="1"/>
              <c:showSerName val="0"/>
              <c:showPercent val="1"/>
              <c:showBubbleSize val="0"/>
            </c:dLbl>
            <c:txPr>
              <a:bodyPr/>
              <a:lstStyle/>
              <a:p>
                <a:pPr>
                  <a:defRPr sz="1400" baseline="0">
                    <a:latin typeface="Times New Roman" pitchFamily="18" charset="0"/>
                    <a:cs typeface="Times New Roman" pitchFamily="18" charset="0"/>
                  </a:defRPr>
                </a:pPr>
                <a:endParaRPr lang="ru-RU"/>
              </a:p>
            </c:txPr>
            <c:showLegendKey val="0"/>
            <c:showVal val="1"/>
            <c:showCatName val="1"/>
            <c:showSerName val="0"/>
            <c:showPercent val="1"/>
            <c:showBubbleSize val="0"/>
            <c:showLeaderLines val="1"/>
          </c:dLbls>
          <c:cat>
            <c:strRef>
              <c:f>Лист1!$A$2:$A$3</c:f>
              <c:strCache>
                <c:ptCount val="2"/>
                <c:pt idx="0">
                  <c:v>В рамках муниципальных программ</c:v>
                </c:pt>
                <c:pt idx="1">
                  <c:v>Не программные направления деятельности</c:v>
                </c:pt>
              </c:strCache>
            </c:strRef>
          </c:cat>
          <c:val>
            <c:numRef>
              <c:f>Лист1!$B$2:$B$3</c:f>
              <c:numCache>
                <c:formatCode>General</c:formatCode>
                <c:ptCount val="2"/>
                <c:pt idx="0" formatCode="#,##0.0">
                  <c:v>1316.5</c:v>
                </c:pt>
                <c:pt idx="1">
                  <c:v>266.60000000000002</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ru-RU" sz="2400" b="0" i="0" u="none" strike="noStrike" baseline="0" dirty="0" smtClean="0">
                <a:effectLst/>
                <a:latin typeface="Times New Roman" pitchFamily="18" charset="0"/>
                <a:cs typeface="Times New Roman" pitchFamily="18" charset="0"/>
              </a:rPr>
              <a:t>Расходы на реализацию муниципальных программ</a:t>
            </a:r>
          </a:p>
          <a:p>
            <a:pPr>
              <a:defRPr sz="2400"/>
            </a:pPr>
            <a:r>
              <a:rPr lang="ru-RU" sz="2400" b="0" i="0" u="none" strike="noStrike" baseline="0" dirty="0" smtClean="0">
                <a:effectLst/>
                <a:latin typeface="Times New Roman" pitchFamily="18" charset="0"/>
                <a:cs typeface="Times New Roman" pitchFamily="18" charset="0"/>
              </a:rPr>
              <a:t>в 2015 году</a:t>
            </a:r>
            <a:endParaRPr lang="ru-RU" sz="2400" b="0" dirty="0">
              <a:latin typeface="Times New Roman" pitchFamily="18" charset="0"/>
              <a:cs typeface="Times New Roman" pitchFamily="18" charset="0"/>
            </a:endParaRPr>
          </a:p>
        </c:rich>
      </c:tx>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9.0909589794682305E-2"/>
          <c:y val="0.22652367589618633"/>
          <c:w val="0.87382727694862272"/>
          <c:h val="0.68637373625152764"/>
        </c:manualLayout>
      </c:layout>
      <c:bar3DChart>
        <c:barDir val="col"/>
        <c:grouping val="clustered"/>
        <c:varyColors val="0"/>
        <c:ser>
          <c:idx val="0"/>
          <c:order val="0"/>
          <c:tx>
            <c:strRef>
              <c:f>Лист1!$B$1</c:f>
              <c:strCache>
                <c:ptCount val="1"/>
                <c:pt idx="0">
                  <c:v>План</c:v>
                </c:pt>
              </c:strCache>
            </c:strRef>
          </c:tx>
          <c:invertIfNegative val="0"/>
          <c:dLbls>
            <c:dLbl>
              <c:idx val="0"/>
              <c:layout>
                <c:manualLayout>
                  <c:x val="2.5261795523556792E-2"/>
                  <c:y val="-4.5359523626951698E-2"/>
                </c:manualLayout>
              </c:layout>
              <c:showLegendKey val="0"/>
              <c:showVal val="1"/>
              <c:showCatName val="0"/>
              <c:showSerName val="0"/>
              <c:showPercent val="0"/>
              <c:showBubbleSize val="0"/>
            </c:dLbl>
            <c:dLbl>
              <c:idx val="1"/>
              <c:layout>
                <c:manualLayout>
                  <c:x val="3.5199157978862562E-2"/>
                  <c:y val="-4.9163076761758059E-2"/>
                </c:manualLayout>
              </c:layout>
              <c:showLegendKey val="0"/>
              <c:showVal val="1"/>
              <c:showCatName val="0"/>
              <c:showSerName val="0"/>
              <c:showPercent val="0"/>
              <c:showBubbleSize val="0"/>
            </c:dLbl>
            <c:dLbl>
              <c:idx val="2"/>
              <c:layout>
                <c:manualLayout>
                  <c:x val="1.6841197015704527E-2"/>
                  <c:y val="-3.1534290537780119E-2"/>
                </c:manualLayout>
              </c:layout>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Лист1!$A$2:$A$3</c:f>
              <c:strCache>
                <c:ptCount val="2"/>
                <c:pt idx="0">
                  <c:v>утверждено на 2015 год</c:v>
                </c:pt>
                <c:pt idx="1">
                  <c:v>исполнено за 2015 год</c:v>
                </c:pt>
              </c:strCache>
            </c:strRef>
          </c:cat>
          <c:val>
            <c:numRef>
              <c:f>Лист1!$B$2:$B$3</c:f>
              <c:numCache>
                <c:formatCode>#,##0.0</c:formatCode>
                <c:ptCount val="2"/>
                <c:pt idx="0">
                  <c:v>1359.9</c:v>
                </c:pt>
                <c:pt idx="1">
                  <c:v>1316.5</c:v>
                </c:pt>
              </c:numCache>
            </c:numRef>
          </c:val>
        </c:ser>
        <c:dLbls>
          <c:showLegendKey val="0"/>
          <c:showVal val="0"/>
          <c:showCatName val="0"/>
          <c:showSerName val="0"/>
          <c:showPercent val="0"/>
          <c:showBubbleSize val="0"/>
        </c:dLbls>
        <c:gapWidth val="150"/>
        <c:shape val="cylinder"/>
        <c:axId val="178894336"/>
        <c:axId val="178895872"/>
        <c:axId val="0"/>
      </c:bar3DChart>
      <c:catAx>
        <c:axId val="178894336"/>
        <c:scaling>
          <c:orientation val="minMax"/>
        </c:scaling>
        <c:delete val="0"/>
        <c:axPos val="b"/>
        <c:majorTickMark val="out"/>
        <c:minorTickMark val="none"/>
        <c:tickLblPos val="low"/>
        <c:txPr>
          <a:bodyPr/>
          <a:lstStyle/>
          <a:p>
            <a:pPr>
              <a:defRPr sz="1600" normalizeH="0" baseline="0">
                <a:latin typeface="Times New Roman" pitchFamily="18" charset="0"/>
                <a:cs typeface="Times New Roman" pitchFamily="18" charset="0"/>
              </a:defRPr>
            </a:pPr>
            <a:endParaRPr lang="ru-RU"/>
          </a:p>
        </c:txPr>
        <c:crossAx val="178895872"/>
        <c:crosses val="autoZero"/>
        <c:auto val="1"/>
        <c:lblAlgn val="ctr"/>
        <c:lblOffset val="100"/>
        <c:noMultiLvlLbl val="0"/>
      </c:catAx>
      <c:valAx>
        <c:axId val="178895872"/>
        <c:scaling>
          <c:orientation val="minMax"/>
          <c:min val="0"/>
        </c:scaling>
        <c:delete val="0"/>
        <c:axPos val="l"/>
        <c:majorGridlines/>
        <c:numFmt formatCode="#,##0.0" sourceLinked="1"/>
        <c:majorTickMark val="out"/>
        <c:minorTickMark val="none"/>
        <c:tickLblPos val="nextTo"/>
        <c:txPr>
          <a:bodyPr/>
          <a:lstStyle/>
          <a:p>
            <a:pPr>
              <a:defRPr sz="1200">
                <a:latin typeface="Times New Roman" pitchFamily="18" charset="0"/>
                <a:cs typeface="Times New Roman" pitchFamily="18" charset="0"/>
              </a:defRPr>
            </a:pPr>
            <a:endParaRPr lang="ru-RU"/>
          </a:p>
        </c:txPr>
        <c:crossAx val="178894336"/>
        <c:crosses val="autoZero"/>
        <c:crossBetween val="between"/>
      </c:valAx>
    </c:plotArea>
    <c:plotVisOnly val="1"/>
    <c:dispBlanksAs val="gap"/>
    <c:showDLblsOverMax val="0"/>
  </c:chart>
  <c:txPr>
    <a:bodyPr/>
    <a:lstStyle/>
    <a:p>
      <a:pPr>
        <a:defRPr sz="1800"/>
      </a:pPr>
      <a:endParaRPr lang="ru-RU"/>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ru-RU" sz="2400" b="0" i="0" u="none" strike="noStrike" baseline="0" dirty="0" smtClean="0">
                <a:effectLst/>
                <a:latin typeface="Times New Roman" pitchFamily="18" charset="0"/>
                <a:cs typeface="Times New Roman" pitchFamily="18" charset="0"/>
              </a:rPr>
              <a:t>Муниципальная программа «Развитие образования»</a:t>
            </a:r>
            <a:endParaRPr lang="ru-RU" sz="2400" b="0" dirty="0">
              <a:latin typeface="Times New Roman" pitchFamily="18" charset="0"/>
              <a:cs typeface="Times New Roman" pitchFamily="18" charset="0"/>
            </a:endParaRPr>
          </a:p>
        </c:rich>
      </c:tx>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9.6617858873863191E-2"/>
          <c:y val="0.21322740980325852"/>
          <c:w val="0.87382727694862272"/>
          <c:h val="0.64247116004681271"/>
        </c:manualLayout>
      </c:layout>
      <c:bar3DChart>
        <c:barDir val="col"/>
        <c:grouping val="clustered"/>
        <c:varyColors val="0"/>
        <c:ser>
          <c:idx val="0"/>
          <c:order val="0"/>
          <c:tx>
            <c:strRef>
              <c:f>Лист1!$B$1</c:f>
              <c:strCache>
                <c:ptCount val="1"/>
                <c:pt idx="0">
                  <c:v>План</c:v>
                </c:pt>
              </c:strCache>
            </c:strRef>
          </c:tx>
          <c:invertIfNegative val="0"/>
          <c:dLbls>
            <c:dLbl>
              <c:idx val="0"/>
              <c:layout>
                <c:manualLayout>
                  <c:x val="2.2454929354272728E-2"/>
                  <c:y val="-5.3341814255239713E-2"/>
                </c:manualLayout>
              </c:layout>
              <c:showLegendKey val="0"/>
              <c:showVal val="1"/>
              <c:showCatName val="0"/>
              <c:showSerName val="0"/>
              <c:showPercent val="0"/>
              <c:showBubbleSize val="0"/>
            </c:dLbl>
            <c:dLbl>
              <c:idx val="1"/>
              <c:layout>
                <c:manualLayout>
                  <c:x val="2.0924701444830357E-2"/>
                  <c:y val="-5.3286035778311786E-2"/>
                </c:manualLayout>
              </c:layout>
              <c:showLegendKey val="0"/>
              <c:showVal val="1"/>
              <c:showCatName val="0"/>
              <c:showSerName val="0"/>
              <c:showPercent val="0"/>
              <c:showBubbleSize val="0"/>
            </c:dLbl>
            <c:dLbl>
              <c:idx val="2"/>
              <c:layout>
                <c:manualLayout>
                  <c:x val="2.2454927594565997E-2"/>
                  <c:y val="-4.5617347522599841E-2"/>
                </c:manualLayout>
              </c:layout>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Лист1!$A$2:$A$3</c:f>
              <c:strCache>
                <c:ptCount val="2"/>
                <c:pt idx="0">
                  <c:v>утверждено на 2015 год</c:v>
                </c:pt>
                <c:pt idx="1">
                  <c:v>исполнено за 2015 год</c:v>
                </c:pt>
              </c:strCache>
            </c:strRef>
          </c:cat>
          <c:val>
            <c:numRef>
              <c:f>Лист1!$B$2:$B$3</c:f>
              <c:numCache>
                <c:formatCode>#,##0.0</c:formatCode>
                <c:ptCount val="2"/>
                <c:pt idx="0">
                  <c:v>1040658.1</c:v>
                </c:pt>
                <c:pt idx="1">
                  <c:v>1038256.6</c:v>
                </c:pt>
              </c:numCache>
            </c:numRef>
          </c:val>
        </c:ser>
        <c:dLbls>
          <c:showLegendKey val="0"/>
          <c:showVal val="0"/>
          <c:showCatName val="0"/>
          <c:showSerName val="0"/>
          <c:showPercent val="0"/>
          <c:showBubbleSize val="0"/>
        </c:dLbls>
        <c:gapWidth val="150"/>
        <c:shape val="cylinder"/>
        <c:axId val="179639808"/>
        <c:axId val="179641344"/>
        <c:axId val="0"/>
      </c:bar3DChart>
      <c:catAx>
        <c:axId val="179639808"/>
        <c:scaling>
          <c:orientation val="minMax"/>
        </c:scaling>
        <c:delete val="0"/>
        <c:axPos val="b"/>
        <c:majorTickMark val="out"/>
        <c:minorTickMark val="none"/>
        <c:tickLblPos val="nextTo"/>
        <c:txPr>
          <a:bodyPr/>
          <a:lstStyle/>
          <a:p>
            <a:pPr>
              <a:defRPr sz="1600">
                <a:latin typeface="Times New Roman" pitchFamily="18" charset="0"/>
                <a:cs typeface="Times New Roman" pitchFamily="18" charset="0"/>
              </a:defRPr>
            </a:pPr>
            <a:endParaRPr lang="ru-RU"/>
          </a:p>
        </c:txPr>
        <c:crossAx val="179641344"/>
        <c:crosses val="autoZero"/>
        <c:auto val="1"/>
        <c:lblAlgn val="ctr"/>
        <c:lblOffset val="100"/>
        <c:noMultiLvlLbl val="0"/>
      </c:catAx>
      <c:valAx>
        <c:axId val="179641344"/>
        <c:scaling>
          <c:orientation val="minMax"/>
          <c:min val="0"/>
        </c:scaling>
        <c:delete val="0"/>
        <c:axPos val="l"/>
        <c:majorGridlines/>
        <c:numFmt formatCode="#,##0.0" sourceLinked="1"/>
        <c:majorTickMark val="out"/>
        <c:minorTickMark val="none"/>
        <c:tickLblPos val="nextTo"/>
        <c:txPr>
          <a:bodyPr/>
          <a:lstStyle/>
          <a:p>
            <a:pPr>
              <a:defRPr sz="1200">
                <a:latin typeface="Times New Roman" pitchFamily="18" charset="0"/>
                <a:cs typeface="Times New Roman" pitchFamily="18" charset="0"/>
              </a:defRPr>
            </a:pPr>
            <a:endParaRPr lang="ru-RU"/>
          </a:p>
        </c:txPr>
        <c:crossAx val="179639808"/>
        <c:crosses val="autoZero"/>
        <c:crossBetween val="between"/>
      </c:valAx>
    </c:plotArea>
    <c:plotVisOnly val="1"/>
    <c:dispBlanksAs val="gap"/>
    <c:showDLblsOverMax val="0"/>
  </c:chart>
  <c:txPr>
    <a:bodyPr/>
    <a:lstStyle/>
    <a:p>
      <a:pPr>
        <a:defRPr sz="1800"/>
      </a:pPr>
      <a:endParaRPr lang="ru-RU"/>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ru-RU" sz="2400" b="0" i="0" u="none" strike="noStrike" baseline="0" dirty="0" smtClean="0">
                <a:effectLst/>
                <a:latin typeface="Times New Roman" pitchFamily="18" charset="0"/>
                <a:cs typeface="Times New Roman" pitchFamily="18" charset="0"/>
              </a:rPr>
              <a:t>Муниципальная программа</a:t>
            </a:r>
          </a:p>
          <a:p>
            <a:pPr>
              <a:defRPr sz="1800"/>
            </a:pPr>
            <a:r>
              <a:rPr lang="ru-RU" sz="2400" b="0" i="0" u="none" strike="noStrike" baseline="0" dirty="0" smtClean="0">
                <a:effectLst/>
                <a:latin typeface="Times New Roman" pitchFamily="18" charset="0"/>
                <a:cs typeface="Times New Roman" pitchFamily="18" charset="0"/>
              </a:rPr>
              <a:t>«Социальная поддержка граждан» </a:t>
            </a:r>
            <a:endParaRPr lang="ru-RU" sz="2400" b="0" dirty="0">
              <a:latin typeface="Times New Roman" pitchFamily="18" charset="0"/>
              <a:cs typeface="Times New Roman" pitchFamily="18" charset="0"/>
            </a:endParaRPr>
          </a:p>
        </c:rich>
      </c:tx>
      <c:layout>
        <c:manualLayout>
          <c:xMode val="edge"/>
          <c:yMode val="edge"/>
          <c:x val="0.26175097120356389"/>
          <c:y val="1.596458125657596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9.6617858873863191E-2"/>
          <c:y val="0.23517865298917404"/>
          <c:w val="0.87382727694862272"/>
          <c:h val="0.62051986081902077"/>
        </c:manualLayout>
      </c:layout>
      <c:bar3DChart>
        <c:barDir val="col"/>
        <c:grouping val="clustered"/>
        <c:varyColors val="0"/>
        <c:ser>
          <c:idx val="0"/>
          <c:order val="0"/>
          <c:tx>
            <c:strRef>
              <c:f>Лист1!$B$1</c:f>
              <c:strCache>
                <c:ptCount val="1"/>
                <c:pt idx="0">
                  <c:v>План</c:v>
                </c:pt>
              </c:strCache>
            </c:strRef>
          </c:tx>
          <c:invertIfNegative val="0"/>
          <c:dLbls>
            <c:dLbl>
              <c:idx val="0"/>
              <c:layout>
                <c:manualLayout>
                  <c:x val="2.534622746835051E-2"/>
                  <c:y val="-6.7310822854743685E-2"/>
                </c:manualLayout>
              </c:layout>
              <c:showLegendKey val="0"/>
              <c:showVal val="1"/>
              <c:showCatName val="0"/>
              <c:showSerName val="0"/>
              <c:showPercent val="0"/>
              <c:showBubbleSize val="0"/>
            </c:dLbl>
            <c:dLbl>
              <c:idx val="1"/>
              <c:layout>
                <c:manualLayout>
                  <c:x val="2.5641618144432041E-2"/>
                  <c:y val="-6.9090810812169792E-2"/>
                </c:manualLayout>
              </c:layout>
              <c:showLegendKey val="0"/>
              <c:showVal val="1"/>
              <c:showCatName val="0"/>
              <c:showSerName val="0"/>
              <c:showPercent val="0"/>
              <c:showBubbleSize val="0"/>
            </c:dLbl>
            <c:dLbl>
              <c:idx val="2"/>
              <c:layout>
                <c:manualLayout>
                  <c:x val="1.9648063184988615E-2"/>
                  <c:y val="-3.7520851377290824E-2"/>
                </c:manualLayout>
              </c:layout>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Лист1!$A$2:$A$3</c:f>
              <c:strCache>
                <c:ptCount val="2"/>
                <c:pt idx="0">
                  <c:v>утверждено на 2015 год</c:v>
                </c:pt>
                <c:pt idx="1">
                  <c:v>исполнено за 2015 год</c:v>
                </c:pt>
              </c:strCache>
            </c:strRef>
          </c:cat>
          <c:val>
            <c:numRef>
              <c:f>Лист1!$B$2:$B$3</c:f>
              <c:numCache>
                <c:formatCode>#,##0.0</c:formatCode>
                <c:ptCount val="2"/>
                <c:pt idx="0">
                  <c:v>5122.1000000000004</c:v>
                </c:pt>
                <c:pt idx="1">
                  <c:v>5119.3999999999996</c:v>
                </c:pt>
              </c:numCache>
            </c:numRef>
          </c:val>
        </c:ser>
        <c:dLbls>
          <c:showLegendKey val="0"/>
          <c:showVal val="0"/>
          <c:showCatName val="0"/>
          <c:showSerName val="0"/>
          <c:showPercent val="0"/>
          <c:showBubbleSize val="0"/>
        </c:dLbls>
        <c:gapWidth val="150"/>
        <c:shape val="cylinder"/>
        <c:axId val="180049792"/>
        <c:axId val="180051328"/>
        <c:axId val="0"/>
      </c:bar3DChart>
      <c:catAx>
        <c:axId val="180049792"/>
        <c:scaling>
          <c:orientation val="minMax"/>
        </c:scaling>
        <c:delete val="0"/>
        <c:axPos val="b"/>
        <c:majorTickMark val="out"/>
        <c:minorTickMark val="none"/>
        <c:tickLblPos val="nextTo"/>
        <c:txPr>
          <a:bodyPr/>
          <a:lstStyle/>
          <a:p>
            <a:pPr>
              <a:defRPr sz="1600">
                <a:latin typeface="Times New Roman" pitchFamily="18" charset="0"/>
                <a:cs typeface="Times New Roman" pitchFamily="18" charset="0"/>
              </a:defRPr>
            </a:pPr>
            <a:endParaRPr lang="ru-RU"/>
          </a:p>
        </c:txPr>
        <c:crossAx val="180051328"/>
        <c:crosses val="autoZero"/>
        <c:auto val="1"/>
        <c:lblAlgn val="ctr"/>
        <c:lblOffset val="100"/>
        <c:noMultiLvlLbl val="0"/>
      </c:catAx>
      <c:valAx>
        <c:axId val="180051328"/>
        <c:scaling>
          <c:orientation val="minMax"/>
          <c:min val="0"/>
        </c:scaling>
        <c:delete val="0"/>
        <c:axPos val="l"/>
        <c:majorGridlines/>
        <c:numFmt formatCode="#,##0.0" sourceLinked="1"/>
        <c:majorTickMark val="out"/>
        <c:minorTickMark val="none"/>
        <c:tickLblPos val="nextTo"/>
        <c:txPr>
          <a:bodyPr/>
          <a:lstStyle/>
          <a:p>
            <a:pPr>
              <a:defRPr sz="1200">
                <a:latin typeface="Times New Roman" pitchFamily="18" charset="0"/>
                <a:cs typeface="Times New Roman" pitchFamily="18" charset="0"/>
              </a:defRPr>
            </a:pPr>
            <a:endParaRPr lang="ru-RU"/>
          </a:p>
        </c:txPr>
        <c:crossAx val="180049792"/>
        <c:crosses val="autoZero"/>
        <c:crossBetween val="between"/>
      </c:valAx>
    </c:plotArea>
    <c:plotVisOnly val="1"/>
    <c:dispBlanksAs val="gap"/>
    <c:showDLblsOverMax val="0"/>
  </c:chart>
  <c:txPr>
    <a:bodyPr/>
    <a:lstStyle/>
    <a:p>
      <a:pPr>
        <a:defRPr sz="1800"/>
      </a:pPr>
      <a:endParaRPr lang="ru-RU"/>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latin typeface="Times New Roman" pitchFamily="18" charset="0"/>
                <a:cs typeface="Times New Roman" pitchFamily="18" charset="0"/>
              </a:defRPr>
            </a:pPr>
            <a:r>
              <a:rPr lang="ru-RU" sz="2400" dirty="0" smtClean="0">
                <a:latin typeface="Times New Roman" pitchFamily="18" charset="0"/>
                <a:cs typeface="Times New Roman" pitchFamily="18" charset="0"/>
              </a:rPr>
              <a:t>5 119,4</a:t>
            </a:r>
          </a:p>
        </c:rich>
      </c:tx>
      <c:layout>
        <c:manualLayout>
          <c:xMode val="edge"/>
          <c:yMode val="edge"/>
          <c:x val="0.27471129999892485"/>
          <c:y val="0.50559197126245237"/>
        </c:manualLayout>
      </c:layout>
      <c:overlay val="0"/>
    </c:title>
    <c:autoTitleDeleted val="0"/>
    <c:plotArea>
      <c:layout/>
      <c:doughnutChart>
        <c:varyColors val="1"/>
        <c:ser>
          <c:idx val="0"/>
          <c:order val="0"/>
          <c:tx>
            <c:strRef>
              <c:f>Лист1!$B$1</c:f>
              <c:strCache>
                <c:ptCount val="1"/>
                <c:pt idx="0">
                  <c:v>Продажи</c:v>
                </c:pt>
              </c:strCache>
            </c:strRef>
          </c:tx>
          <c:dLbls>
            <c:dLbl>
              <c:idx val="0"/>
              <c:layout/>
              <c:tx>
                <c:rich>
                  <a:bodyPr/>
                  <a:lstStyle/>
                  <a:p>
                    <a:pPr>
                      <a:defRPr>
                        <a:solidFill>
                          <a:schemeClr val="bg1"/>
                        </a:solidFill>
                        <a:latin typeface="Times New Roman" pitchFamily="18" charset="0"/>
                        <a:cs typeface="Times New Roman" pitchFamily="18" charset="0"/>
                      </a:defRPr>
                    </a:pPr>
                    <a:r>
                      <a:rPr lang="en-US"/>
                      <a:t>3 732,6; </a:t>
                    </a:r>
                    <a:endParaRPr lang="ru-RU" smtClean="0"/>
                  </a:p>
                  <a:p>
                    <a:pPr>
                      <a:defRPr>
                        <a:solidFill>
                          <a:schemeClr val="bg1"/>
                        </a:solidFill>
                        <a:latin typeface="Times New Roman" pitchFamily="18" charset="0"/>
                        <a:cs typeface="Times New Roman" pitchFamily="18" charset="0"/>
                      </a:defRPr>
                    </a:pPr>
                    <a:r>
                      <a:rPr lang="en-US" smtClean="0"/>
                      <a:t>73</a:t>
                    </a:r>
                    <a:r>
                      <a:rPr lang="en-US"/>
                      <a:t>%</a:t>
                    </a:r>
                  </a:p>
                </c:rich>
              </c:tx>
              <c:spPr/>
              <c:showLegendKey val="0"/>
              <c:showVal val="1"/>
              <c:showCatName val="0"/>
              <c:showSerName val="0"/>
              <c:showPercent val="1"/>
              <c:showBubbleSize val="0"/>
            </c:dLbl>
            <c:dLbl>
              <c:idx val="2"/>
              <c:layout/>
              <c:tx>
                <c:rich>
                  <a:bodyPr/>
                  <a:lstStyle/>
                  <a:p>
                    <a:r>
                      <a:rPr lang="en-US"/>
                      <a:t>1 125,5; </a:t>
                    </a:r>
                    <a:endParaRPr lang="ru-RU" smtClean="0"/>
                  </a:p>
                  <a:p>
                    <a:r>
                      <a:rPr lang="en-US" smtClean="0"/>
                      <a:t>22</a:t>
                    </a:r>
                    <a:r>
                      <a:rPr lang="en-US"/>
                      <a:t>%</a:t>
                    </a:r>
                  </a:p>
                </c:rich>
              </c:tx>
              <c:showLegendKey val="0"/>
              <c:showVal val="1"/>
              <c:showCatName val="0"/>
              <c:showSerName val="0"/>
              <c:showPercent val="1"/>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1"/>
            <c:showBubbleSize val="0"/>
            <c:showLeaderLines val="1"/>
          </c:dLbls>
          <c:cat>
            <c:strRef>
              <c:f>Лист1!$A$2:$A$4</c:f>
              <c:strCache>
                <c:ptCount val="3"/>
                <c:pt idx="0">
                  <c:v>обеспечение доплат к пенсиям (дополнительное пенсионное обеспечение)</c:v>
                </c:pt>
                <c:pt idx="1">
                  <c:v>обеспечение денежных выплат почетным гражданам</c:v>
                </c:pt>
                <c:pt idx="2">
                  <c:v>мероприятия по государственной поддержке общественно-полезных программ социально ориентированных некоммерческих организаций, направленных на развитие общественных инициатив по решению социальных проблем в Гулькевичском районе</c:v>
                </c:pt>
              </c:strCache>
            </c:strRef>
          </c:cat>
          <c:val>
            <c:numRef>
              <c:f>Лист1!$B$2:$B$4</c:f>
              <c:numCache>
                <c:formatCode>#,##0.0</c:formatCode>
                <c:ptCount val="3"/>
                <c:pt idx="0">
                  <c:v>3732.6</c:v>
                </c:pt>
                <c:pt idx="1">
                  <c:v>261.3</c:v>
                </c:pt>
                <c:pt idx="2">
                  <c:v>1125.5</c:v>
                </c:pt>
              </c:numCache>
            </c:numRef>
          </c:val>
        </c:ser>
        <c:dLbls>
          <c:showLegendKey val="0"/>
          <c:showVal val="1"/>
          <c:showCatName val="0"/>
          <c:showSerName val="0"/>
          <c:showPercent val="0"/>
          <c:showBubbleSize val="0"/>
          <c:showLeaderLines val="1"/>
        </c:dLbls>
        <c:firstSliceAng val="0"/>
        <c:holeSize val="50"/>
      </c:doughnutChart>
    </c:plotArea>
    <c:legend>
      <c:legendPos val="r"/>
      <c:legendEntry>
        <c:idx val="0"/>
        <c:txPr>
          <a:bodyPr/>
          <a:lstStyle/>
          <a:p>
            <a:pPr>
              <a:defRPr sz="1600" kern="100" baseline="0">
                <a:latin typeface="Times New Roman" pitchFamily="18" charset="0"/>
                <a:cs typeface="Times New Roman" pitchFamily="18" charset="0"/>
              </a:defRPr>
            </a:pPr>
            <a:endParaRPr lang="ru-RU"/>
          </a:p>
        </c:txPr>
      </c:legendEntry>
      <c:legendEntry>
        <c:idx val="1"/>
        <c:txPr>
          <a:bodyPr/>
          <a:lstStyle/>
          <a:p>
            <a:pPr>
              <a:defRPr sz="1600" kern="100" baseline="0">
                <a:latin typeface="Times New Roman" pitchFamily="18" charset="0"/>
                <a:cs typeface="Times New Roman" pitchFamily="18" charset="0"/>
              </a:defRPr>
            </a:pPr>
            <a:endParaRPr lang="ru-RU"/>
          </a:p>
        </c:txPr>
      </c:legendEntry>
      <c:legendEntry>
        <c:idx val="2"/>
        <c:txPr>
          <a:bodyPr/>
          <a:lstStyle/>
          <a:p>
            <a:pPr>
              <a:defRPr sz="1600" kern="100" baseline="0">
                <a:latin typeface="Times New Roman" pitchFamily="18" charset="0"/>
                <a:cs typeface="Times New Roman" pitchFamily="18" charset="0"/>
              </a:defRPr>
            </a:pPr>
            <a:endParaRPr lang="ru-RU"/>
          </a:p>
        </c:txPr>
      </c:legendEntry>
      <c:layout>
        <c:manualLayout>
          <c:xMode val="edge"/>
          <c:yMode val="edge"/>
          <c:x val="0.58807701922008671"/>
          <c:y val="3.9429322667851728E-2"/>
          <c:w val="0.39627731775322461"/>
          <c:h val="0.87826500759174908"/>
        </c:manualLayout>
      </c:layout>
      <c:overlay val="0"/>
      <c:txPr>
        <a:bodyPr/>
        <a:lstStyle/>
        <a:p>
          <a:pPr>
            <a:defRPr kern="100" baseline="0">
              <a:latin typeface="Times New Roman" pitchFamily="18" charset="0"/>
              <a:cs typeface="Times New Roman"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ru-RU" sz="2400" b="0" i="0" u="none" strike="noStrike" baseline="0" dirty="0" smtClean="0">
                <a:effectLst/>
                <a:latin typeface="Times New Roman" pitchFamily="18" charset="0"/>
                <a:cs typeface="Times New Roman" pitchFamily="18" charset="0"/>
              </a:rPr>
              <a:t>Муниципальная программа</a:t>
            </a:r>
          </a:p>
          <a:p>
            <a:pPr>
              <a:defRPr sz="1800"/>
            </a:pPr>
            <a:r>
              <a:rPr lang="ru-RU" sz="2400" b="0" i="0" u="none" strike="noStrike" baseline="0" dirty="0" smtClean="0">
                <a:effectLst/>
                <a:latin typeface="Times New Roman" pitchFamily="18" charset="0"/>
                <a:cs typeface="Times New Roman" pitchFamily="18" charset="0"/>
              </a:rPr>
              <a:t>«Дети </a:t>
            </a:r>
            <a:r>
              <a:rPr lang="ru-RU" sz="2400" b="0" i="0" u="none" strike="noStrike" baseline="0" dirty="0" err="1" smtClean="0">
                <a:effectLst/>
                <a:latin typeface="Times New Roman" pitchFamily="18" charset="0"/>
                <a:cs typeface="Times New Roman" pitchFamily="18" charset="0"/>
              </a:rPr>
              <a:t>Гулькевичского</a:t>
            </a:r>
            <a:r>
              <a:rPr lang="ru-RU" sz="2400" b="0" i="0" u="none" strike="noStrike" baseline="0" dirty="0" smtClean="0">
                <a:effectLst/>
                <a:latin typeface="Times New Roman" pitchFamily="18" charset="0"/>
                <a:cs typeface="Times New Roman" pitchFamily="18" charset="0"/>
              </a:rPr>
              <a:t> района»</a:t>
            </a:r>
            <a:endParaRPr lang="ru-RU" sz="2400" b="0" dirty="0">
              <a:latin typeface="Times New Roman" pitchFamily="18" charset="0"/>
              <a:cs typeface="Times New Roman" pitchFamily="18" charset="0"/>
            </a:endParaRPr>
          </a:p>
        </c:rich>
      </c:tx>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9.6617858873863191E-2"/>
          <c:y val="0.23517865298917404"/>
          <c:w val="0.87382727694862272"/>
          <c:h val="0.61220231082859977"/>
        </c:manualLayout>
      </c:layout>
      <c:bar3DChart>
        <c:barDir val="col"/>
        <c:grouping val="clustered"/>
        <c:varyColors val="0"/>
        <c:ser>
          <c:idx val="0"/>
          <c:order val="0"/>
          <c:tx>
            <c:strRef>
              <c:f>Лист1!$B$1</c:f>
              <c:strCache>
                <c:ptCount val="1"/>
                <c:pt idx="0">
                  <c:v>План</c:v>
                </c:pt>
              </c:strCache>
            </c:strRef>
          </c:tx>
          <c:invertIfNegative val="0"/>
          <c:dLbls>
            <c:dLbl>
              <c:idx val="0"/>
              <c:layout>
                <c:manualLayout>
                  <c:x val="3.0875489640935953E-2"/>
                  <c:y val="-4.9127356799311593E-2"/>
                </c:manualLayout>
              </c:layout>
              <c:showLegendKey val="0"/>
              <c:showVal val="1"/>
              <c:showCatName val="0"/>
              <c:showSerName val="0"/>
              <c:showPercent val="0"/>
              <c:showBubbleSize val="0"/>
            </c:dLbl>
            <c:dLbl>
              <c:idx val="1"/>
              <c:layout>
                <c:manualLayout>
                  <c:x val="2.9490898860700065E-2"/>
                  <c:y val="-6.7505077266650615E-2"/>
                </c:manualLayout>
              </c:layout>
              <c:showLegendKey val="0"/>
              <c:showVal val="1"/>
              <c:showCatName val="0"/>
              <c:showSerName val="0"/>
              <c:showPercent val="0"/>
              <c:showBubbleSize val="0"/>
            </c:dLbl>
            <c:dLbl>
              <c:idx val="2"/>
              <c:layout>
                <c:manualLayout>
                  <c:x val="2.2436015173941247E-2"/>
                  <c:y val="-6.5831436027720722E-2"/>
                </c:manualLayout>
              </c:layout>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Лист1!$A$2:$A$3</c:f>
              <c:strCache>
                <c:ptCount val="2"/>
                <c:pt idx="0">
                  <c:v>утверждено на 2015 год</c:v>
                </c:pt>
                <c:pt idx="1">
                  <c:v>исполнено за 2015 год</c:v>
                </c:pt>
              </c:strCache>
            </c:strRef>
          </c:cat>
          <c:val>
            <c:numRef>
              <c:f>Лист1!$B$2:$B$3</c:f>
              <c:numCache>
                <c:formatCode>#,##0.0</c:formatCode>
                <c:ptCount val="2"/>
                <c:pt idx="0">
                  <c:v>113623.8</c:v>
                </c:pt>
                <c:pt idx="1">
                  <c:v>85439.3</c:v>
                </c:pt>
              </c:numCache>
            </c:numRef>
          </c:val>
        </c:ser>
        <c:dLbls>
          <c:showLegendKey val="0"/>
          <c:showVal val="0"/>
          <c:showCatName val="0"/>
          <c:showSerName val="0"/>
          <c:showPercent val="0"/>
          <c:showBubbleSize val="0"/>
        </c:dLbls>
        <c:gapWidth val="150"/>
        <c:shape val="cylinder"/>
        <c:axId val="180409856"/>
        <c:axId val="180411392"/>
        <c:axId val="0"/>
      </c:bar3DChart>
      <c:catAx>
        <c:axId val="180409856"/>
        <c:scaling>
          <c:orientation val="minMax"/>
        </c:scaling>
        <c:delete val="0"/>
        <c:axPos val="b"/>
        <c:majorTickMark val="out"/>
        <c:minorTickMark val="none"/>
        <c:tickLblPos val="nextTo"/>
        <c:txPr>
          <a:bodyPr/>
          <a:lstStyle/>
          <a:p>
            <a:pPr>
              <a:defRPr sz="1600">
                <a:latin typeface="Times New Roman" pitchFamily="18" charset="0"/>
                <a:cs typeface="Times New Roman" pitchFamily="18" charset="0"/>
              </a:defRPr>
            </a:pPr>
            <a:endParaRPr lang="ru-RU"/>
          </a:p>
        </c:txPr>
        <c:crossAx val="180411392"/>
        <c:crosses val="autoZero"/>
        <c:auto val="1"/>
        <c:lblAlgn val="ctr"/>
        <c:lblOffset val="100"/>
        <c:noMultiLvlLbl val="0"/>
      </c:catAx>
      <c:valAx>
        <c:axId val="180411392"/>
        <c:scaling>
          <c:orientation val="minMax"/>
          <c:min val="0"/>
        </c:scaling>
        <c:delete val="0"/>
        <c:axPos val="l"/>
        <c:majorGridlines/>
        <c:numFmt formatCode="#,##0.0" sourceLinked="1"/>
        <c:majorTickMark val="out"/>
        <c:minorTickMark val="none"/>
        <c:tickLblPos val="nextTo"/>
        <c:txPr>
          <a:bodyPr/>
          <a:lstStyle/>
          <a:p>
            <a:pPr>
              <a:defRPr sz="1200">
                <a:latin typeface="Times New Roman" pitchFamily="18" charset="0"/>
                <a:cs typeface="Times New Roman" pitchFamily="18" charset="0"/>
              </a:defRPr>
            </a:pPr>
            <a:endParaRPr lang="ru-RU"/>
          </a:p>
        </c:txPr>
        <c:crossAx val="180409856"/>
        <c:crosses val="autoZero"/>
        <c:crossBetween val="between"/>
      </c:valAx>
    </c:plotArea>
    <c:plotVisOnly val="1"/>
    <c:dispBlanksAs val="gap"/>
    <c:showDLblsOverMax val="0"/>
  </c:chart>
  <c:txPr>
    <a:bodyPr/>
    <a:lstStyle/>
    <a:p>
      <a:pPr>
        <a:defRPr sz="1800"/>
      </a:pPr>
      <a:endParaRPr lang="ru-RU"/>
    </a:p>
  </c:tx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ru-RU" sz="2400" b="0" i="0" u="none" strike="noStrike" baseline="0" dirty="0" smtClean="0">
                <a:effectLst/>
                <a:latin typeface="Times New Roman" pitchFamily="18" charset="0"/>
                <a:cs typeface="Times New Roman" pitchFamily="18" charset="0"/>
              </a:rPr>
              <a:t>Муниципальная программа</a:t>
            </a:r>
          </a:p>
          <a:p>
            <a:pPr>
              <a:defRPr sz="1800"/>
            </a:pPr>
            <a:r>
              <a:rPr lang="ru-RU" sz="2400" b="0" i="0" u="none" strike="noStrike" baseline="0" dirty="0" smtClean="0">
                <a:effectLst/>
                <a:latin typeface="Times New Roman" pitchFamily="18" charset="0"/>
                <a:cs typeface="Times New Roman" pitchFamily="18" charset="0"/>
              </a:rPr>
              <a:t>«Обеспечение  безопасности населения»</a:t>
            </a:r>
            <a:endParaRPr lang="ru-RU" sz="2400" b="0" dirty="0">
              <a:latin typeface="Times New Roman" pitchFamily="18" charset="0"/>
              <a:cs typeface="Times New Roman" pitchFamily="18" charset="0"/>
            </a:endParaRPr>
          </a:p>
        </c:rich>
      </c:tx>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9.9424725043147283E-2"/>
          <c:y val="0.2331831363739785"/>
          <c:w val="0.87382727694862272"/>
          <c:h val="0.61852428816194871"/>
        </c:manualLayout>
      </c:layout>
      <c:bar3DChart>
        <c:barDir val="col"/>
        <c:grouping val="clustered"/>
        <c:varyColors val="0"/>
        <c:ser>
          <c:idx val="0"/>
          <c:order val="0"/>
          <c:tx>
            <c:strRef>
              <c:f>Лист1!$B$1</c:f>
              <c:strCache>
                <c:ptCount val="1"/>
                <c:pt idx="0">
                  <c:v>План</c:v>
                </c:pt>
              </c:strCache>
            </c:strRef>
          </c:tx>
          <c:invertIfNegative val="0"/>
          <c:dLbls>
            <c:dLbl>
              <c:idx val="0"/>
              <c:layout>
                <c:manualLayout>
                  <c:x val="3.0988940296956251E-2"/>
                  <c:y val="-3.9372805655735713E-2"/>
                </c:manualLayout>
              </c:layout>
              <c:showLegendKey val="0"/>
              <c:showVal val="1"/>
              <c:showCatName val="0"/>
              <c:showSerName val="0"/>
              <c:showPercent val="0"/>
              <c:showBubbleSize val="0"/>
            </c:dLbl>
            <c:dLbl>
              <c:idx val="1"/>
              <c:layout>
                <c:manualLayout>
                  <c:x val="2.2454818847730606E-2"/>
                  <c:y val="-5.113065689852183E-2"/>
                </c:manualLayout>
              </c:layout>
              <c:showLegendKey val="0"/>
              <c:showVal val="1"/>
              <c:showCatName val="0"/>
              <c:showSerName val="0"/>
              <c:showPercent val="0"/>
              <c:showBubbleSize val="0"/>
            </c:dLbl>
            <c:dLbl>
              <c:idx val="2"/>
              <c:layout>
                <c:manualLayout>
                  <c:x val="1.9647952678446618E-2"/>
                  <c:y val="-3.3529706063146793E-2"/>
                </c:manualLayout>
              </c:layout>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Лист1!$A$2:$A$3</c:f>
              <c:strCache>
                <c:ptCount val="2"/>
                <c:pt idx="0">
                  <c:v>утверждено на 2015 год</c:v>
                </c:pt>
                <c:pt idx="1">
                  <c:v>исполнено за 2015 год</c:v>
                </c:pt>
              </c:strCache>
            </c:strRef>
          </c:cat>
          <c:val>
            <c:numRef>
              <c:f>Лист1!$B$2:$B$3</c:f>
              <c:numCache>
                <c:formatCode>#,##0.0</c:formatCode>
                <c:ptCount val="2"/>
                <c:pt idx="0">
                  <c:v>30221</c:v>
                </c:pt>
                <c:pt idx="1">
                  <c:v>23485.7</c:v>
                </c:pt>
              </c:numCache>
            </c:numRef>
          </c:val>
        </c:ser>
        <c:dLbls>
          <c:showLegendKey val="0"/>
          <c:showVal val="0"/>
          <c:showCatName val="0"/>
          <c:showSerName val="0"/>
          <c:showPercent val="0"/>
          <c:showBubbleSize val="0"/>
        </c:dLbls>
        <c:gapWidth val="150"/>
        <c:shape val="cylinder"/>
        <c:axId val="9971200"/>
        <c:axId val="9972736"/>
        <c:axId val="0"/>
      </c:bar3DChart>
      <c:catAx>
        <c:axId val="9971200"/>
        <c:scaling>
          <c:orientation val="minMax"/>
        </c:scaling>
        <c:delete val="0"/>
        <c:axPos val="b"/>
        <c:majorTickMark val="out"/>
        <c:minorTickMark val="none"/>
        <c:tickLblPos val="nextTo"/>
        <c:txPr>
          <a:bodyPr/>
          <a:lstStyle/>
          <a:p>
            <a:pPr>
              <a:defRPr sz="1600">
                <a:latin typeface="Times New Roman" pitchFamily="18" charset="0"/>
                <a:cs typeface="Times New Roman" pitchFamily="18" charset="0"/>
              </a:defRPr>
            </a:pPr>
            <a:endParaRPr lang="ru-RU"/>
          </a:p>
        </c:txPr>
        <c:crossAx val="9972736"/>
        <c:crosses val="autoZero"/>
        <c:auto val="1"/>
        <c:lblAlgn val="ctr"/>
        <c:lblOffset val="100"/>
        <c:noMultiLvlLbl val="0"/>
      </c:catAx>
      <c:valAx>
        <c:axId val="9972736"/>
        <c:scaling>
          <c:orientation val="minMax"/>
          <c:min val="0"/>
        </c:scaling>
        <c:delete val="0"/>
        <c:axPos val="l"/>
        <c:majorGridlines/>
        <c:numFmt formatCode="#,##0.0" sourceLinked="1"/>
        <c:majorTickMark val="out"/>
        <c:minorTickMark val="none"/>
        <c:tickLblPos val="nextTo"/>
        <c:txPr>
          <a:bodyPr/>
          <a:lstStyle/>
          <a:p>
            <a:pPr>
              <a:defRPr sz="1200">
                <a:latin typeface="Times New Roman" pitchFamily="18" charset="0"/>
                <a:cs typeface="Times New Roman" pitchFamily="18" charset="0"/>
              </a:defRPr>
            </a:pPr>
            <a:endParaRPr lang="ru-RU"/>
          </a:p>
        </c:txPr>
        <c:crossAx val="9971200"/>
        <c:crosses val="autoZero"/>
        <c:crossBetween val="between"/>
      </c:valAx>
    </c:plotArea>
    <c:plotVisOnly val="1"/>
    <c:dispBlanksAs val="gap"/>
    <c:showDLblsOverMax val="0"/>
  </c:chart>
  <c:txPr>
    <a:bodyPr/>
    <a:lstStyle/>
    <a:p>
      <a:pPr>
        <a:defRPr sz="1800"/>
      </a:pPr>
      <a:endParaRPr lang="ru-RU"/>
    </a:p>
  </c:txPr>
  <c:externalData r:id="rId2">
    <c:autoUpdate val="0"/>
  </c:externalData>
  <c:userShapes r:id="rId3"/>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ru-RU" sz="2400" b="0" i="0" u="none" strike="noStrike" baseline="0" dirty="0" smtClean="0">
                <a:effectLst/>
                <a:latin typeface="Times New Roman" pitchFamily="18" charset="0"/>
                <a:cs typeface="Times New Roman" pitchFamily="18" charset="0"/>
              </a:rPr>
              <a:t>Муниципальная программа «Развитие культуры»</a:t>
            </a:r>
            <a:endParaRPr lang="ru-RU" sz="2400" b="0" dirty="0">
              <a:latin typeface="Times New Roman" pitchFamily="18" charset="0"/>
              <a:cs typeface="Times New Roman" pitchFamily="18" charset="0"/>
            </a:endParaRPr>
          </a:p>
        </c:rich>
      </c:tx>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9.6617858873863191E-2"/>
          <c:y val="0.23517865298917404"/>
          <c:w val="0.87382727694862272"/>
          <c:h val="0.61652871550487676"/>
        </c:manualLayout>
      </c:layout>
      <c:bar3DChart>
        <c:barDir val="col"/>
        <c:grouping val="clustered"/>
        <c:varyColors val="0"/>
        <c:ser>
          <c:idx val="0"/>
          <c:order val="0"/>
          <c:tx>
            <c:strRef>
              <c:f>Лист1!$B$1</c:f>
              <c:strCache>
                <c:ptCount val="1"/>
                <c:pt idx="0">
                  <c:v>План</c:v>
                </c:pt>
              </c:strCache>
            </c:strRef>
          </c:tx>
          <c:invertIfNegative val="0"/>
          <c:dLbls>
            <c:dLbl>
              <c:idx val="0"/>
              <c:layout>
                <c:manualLayout>
                  <c:x val="3.2467942630030354E-2"/>
                  <c:y val="-4.9350668941095722E-2"/>
                </c:manualLayout>
              </c:layout>
              <c:showLegendKey val="0"/>
              <c:showVal val="1"/>
              <c:showCatName val="0"/>
              <c:showSerName val="0"/>
              <c:showPercent val="0"/>
              <c:showBubbleSize val="0"/>
            </c:dLbl>
            <c:dLbl>
              <c:idx val="1"/>
              <c:layout>
                <c:manualLayout>
                  <c:x val="3.6715902534127036E-2"/>
                  <c:y val="-4.1152793613161855E-2"/>
                </c:manualLayout>
              </c:layout>
              <c:showLegendKey val="0"/>
              <c:showVal val="1"/>
              <c:showCatName val="0"/>
              <c:showSerName val="0"/>
              <c:showPercent val="0"/>
              <c:showBubbleSize val="0"/>
            </c:dLbl>
            <c:dLbl>
              <c:idx val="2"/>
              <c:layout>
                <c:manualLayout>
                  <c:x val="1.9647952678446618E-2"/>
                  <c:y val="-3.3529706063146793E-2"/>
                </c:manualLayout>
              </c:layout>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Лист1!$A$2:$A$3</c:f>
              <c:strCache>
                <c:ptCount val="2"/>
                <c:pt idx="0">
                  <c:v>утверждено на 2015 год</c:v>
                </c:pt>
                <c:pt idx="1">
                  <c:v>исполнено за 2015 год</c:v>
                </c:pt>
              </c:strCache>
            </c:strRef>
          </c:cat>
          <c:val>
            <c:numRef>
              <c:f>Лист1!$B$2:$B$3</c:f>
              <c:numCache>
                <c:formatCode>#,##0.0</c:formatCode>
                <c:ptCount val="2"/>
                <c:pt idx="0">
                  <c:v>77109.5</c:v>
                </c:pt>
                <c:pt idx="1">
                  <c:v>76674.7</c:v>
                </c:pt>
              </c:numCache>
            </c:numRef>
          </c:val>
        </c:ser>
        <c:dLbls>
          <c:showLegendKey val="0"/>
          <c:showVal val="0"/>
          <c:showCatName val="0"/>
          <c:showSerName val="0"/>
          <c:showPercent val="0"/>
          <c:showBubbleSize val="0"/>
        </c:dLbls>
        <c:gapWidth val="150"/>
        <c:shape val="cylinder"/>
        <c:axId val="10129408"/>
        <c:axId val="10130944"/>
        <c:axId val="0"/>
      </c:bar3DChart>
      <c:catAx>
        <c:axId val="10129408"/>
        <c:scaling>
          <c:orientation val="minMax"/>
        </c:scaling>
        <c:delete val="0"/>
        <c:axPos val="b"/>
        <c:majorTickMark val="out"/>
        <c:minorTickMark val="none"/>
        <c:tickLblPos val="nextTo"/>
        <c:txPr>
          <a:bodyPr/>
          <a:lstStyle/>
          <a:p>
            <a:pPr>
              <a:defRPr sz="1600">
                <a:latin typeface="Times New Roman" pitchFamily="18" charset="0"/>
                <a:cs typeface="Times New Roman" pitchFamily="18" charset="0"/>
              </a:defRPr>
            </a:pPr>
            <a:endParaRPr lang="ru-RU"/>
          </a:p>
        </c:txPr>
        <c:crossAx val="10130944"/>
        <c:crosses val="autoZero"/>
        <c:auto val="1"/>
        <c:lblAlgn val="ctr"/>
        <c:lblOffset val="100"/>
        <c:noMultiLvlLbl val="0"/>
      </c:catAx>
      <c:valAx>
        <c:axId val="10130944"/>
        <c:scaling>
          <c:orientation val="minMax"/>
          <c:min val="0"/>
        </c:scaling>
        <c:delete val="0"/>
        <c:axPos val="l"/>
        <c:majorGridlines/>
        <c:numFmt formatCode="#,##0.0" sourceLinked="1"/>
        <c:majorTickMark val="out"/>
        <c:minorTickMark val="none"/>
        <c:tickLblPos val="nextTo"/>
        <c:txPr>
          <a:bodyPr/>
          <a:lstStyle/>
          <a:p>
            <a:pPr>
              <a:defRPr sz="1200">
                <a:latin typeface="Times New Roman" pitchFamily="18" charset="0"/>
                <a:cs typeface="Times New Roman" pitchFamily="18" charset="0"/>
              </a:defRPr>
            </a:pPr>
            <a:endParaRPr lang="ru-RU"/>
          </a:p>
        </c:txPr>
        <c:crossAx val="10129408"/>
        <c:crosses val="autoZero"/>
        <c:crossBetween val="between"/>
      </c:valAx>
    </c:plotArea>
    <c:plotVisOnly val="1"/>
    <c:dispBlanksAs val="gap"/>
    <c:showDLblsOverMax val="0"/>
  </c:chart>
  <c:txPr>
    <a:bodyPr/>
    <a:lstStyle/>
    <a:p>
      <a:pPr>
        <a:defRPr sz="1800"/>
      </a:pPr>
      <a:endParaRPr lang="ru-RU"/>
    </a:p>
  </c:txPr>
  <c:externalData r:id="rId2">
    <c:autoUpdate val="0"/>
  </c:externalData>
  <c:userShapes r:id="rId3"/>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ru-RU" sz="2400" b="0" i="0" u="none" strike="noStrike" baseline="0" dirty="0" smtClean="0">
                <a:effectLst/>
                <a:latin typeface="Times New Roman" pitchFamily="18" charset="0"/>
                <a:cs typeface="Times New Roman" pitchFamily="18" charset="0"/>
              </a:rPr>
              <a:t>Муниципальная программа «Развитие физической культуры и спорта»</a:t>
            </a:r>
            <a:endParaRPr lang="ru-RU" sz="2400" b="0" dirty="0">
              <a:latin typeface="Times New Roman" pitchFamily="18" charset="0"/>
              <a:cs typeface="Times New Roman" pitchFamily="18" charset="0"/>
            </a:endParaRPr>
          </a:p>
        </c:rich>
      </c:tx>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9.6617858873863191E-2"/>
          <c:y val="0.23517865298917404"/>
          <c:w val="0.87382727694862272"/>
          <c:h val="0.62650657879023675"/>
        </c:manualLayout>
      </c:layout>
      <c:bar3DChart>
        <c:barDir val="col"/>
        <c:grouping val="clustered"/>
        <c:varyColors val="0"/>
        <c:ser>
          <c:idx val="0"/>
          <c:order val="0"/>
          <c:tx>
            <c:strRef>
              <c:f>Лист1!$B$1</c:f>
              <c:strCache>
                <c:ptCount val="1"/>
                <c:pt idx="0">
                  <c:v>План</c:v>
                </c:pt>
              </c:strCache>
            </c:strRef>
          </c:tx>
          <c:invertIfNegative val="0"/>
          <c:dLbls>
            <c:dLbl>
              <c:idx val="0"/>
              <c:layout>
                <c:manualLayout>
                  <c:x val="2.6738852493092165E-2"/>
                  <c:y val="-6.7310979986448957E-2"/>
                </c:manualLayout>
              </c:layout>
              <c:showLegendKey val="0"/>
              <c:showVal val="1"/>
              <c:showCatName val="0"/>
              <c:showSerName val="0"/>
              <c:showPercent val="0"/>
              <c:showBubbleSize val="0"/>
            </c:dLbl>
            <c:dLbl>
              <c:idx val="1"/>
              <c:layout>
                <c:manualLayout>
                  <c:x val="2.2398944920098484E-2"/>
                  <c:y val="-4.1152793613161855E-2"/>
                </c:manualLayout>
              </c:layout>
              <c:showLegendKey val="0"/>
              <c:showVal val="1"/>
              <c:showCatName val="0"/>
              <c:showSerName val="0"/>
              <c:showPercent val="0"/>
              <c:showBubbleSize val="0"/>
            </c:dLbl>
            <c:dLbl>
              <c:idx val="2"/>
              <c:layout>
                <c:manualLayout>
                  <c:x val="2.2436687142288955E-2"/>
                  <c:y val="-5.3485432633866785E-2"/>
                </c:manualLayout>
              </c:layout>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Лист1!$A$2:$A$3</c:f>
              <c:strCache>
                <c:ptCount val="2"/>
                <c:pt idx="0">
                  <c:v>утверждено на 2015 год</c:v>
                </c:pt>
                <c:pt idx="1">
                  <c:v>исполнено за 2015 год</c:v>
                </c:pt>
              </c:strCache>
            </c:strRef>
          </c:cat>
          <c:val>
            <c:numRef>
              <c:f>Лист1!$B$2:$B$3</c:f>
              <c:numCache>
                <c:formatCode>#,##0.0</c:formatCode>
                <c:ptCount val="2"/>
                <c:pt idx="0">
                  <c:v>35401.4</c:v>
                </c:pt>
                <c:pt idx="1">
                  <c:v>34762.5</c:v>
                </c:pt>
              </c:numCache>
            </c:numRef>
          </c:val>
        </c:ser>
        <c:dLbls>
          <c:showLegendKey val="0"/>
          <c:showVal val="0"/>
          <c:showCatName val="0"/>
          <c:showSerName val="0"/>
          <c:showPercent val="0"/>
          <c:showBubbleSize val="0"/>
        </c:dLbls>
        <c:gapWidth val="150"/>
        <c:shape val="cylinder"/>
        <c:axId val="150899328"/>
        <c:axId val="151028096"/>
        <c:axId val="0"/>
      </c:bar3DChart>
      <c:catAx>
        <c:axId val="150899328"/>
        <c:scaling>
          <c:orientation val="minMax"/>
        </c:scaling>
        <c:delete val="0"/>
        <c:axPos val="b"/>
        <c:majorTickMark val="out"/>
        <c:minorTickMark val="none"/>
        <c:tickLblPos val="nextTo"/>
        <c:txPr>
          <a:bodyPr/>
          <a:lstStyle/>
          <a:p>
            <a:pPr>
              <a:defRPr sz="1600">
                <a:latin typeface="Times New Roman" pitchFamily="18" charset="0"/>
                <a:cs typeface="Times New Roman" pitchFamily="18" charset="0"/>
              </a:defRPr>
            </a:pPr>
            <a:endParaRPr lang="ru-RU"/>
          </a:p>
        </c:txPr>
        <c:crossAx val="151028096"/>
        <c:crosses val="autoZero"/>
        <c:auto val="1"/>
        <c:lblAlgn val="ctr"/>
        <c:lblOffset val="100"/>
        <c:noMultiLvlLbl val="0"/>
      </c:catAx>
      <c:valAx>
        <c:axId val="151028096"/>
        <c:scaling>
          <c:orientation val="minMax"/>
          <c:min val="0"/>
        </c:scaling>
        <c:delete val="0"/>
        <c:axPos val="l"/>
        <c:majorGridlines/>
        <c:numFmt formatCode="#,##0.0" sourceLinked="1"/>
        <c:majorTickMark val="out"/>
        <c:minorTickMark val="none"/>
        <c:tickLblPos val="nextTo"/>
        <c:txPr>
          <a:bodyPr/>
          <a:lstStyle/>
          <a:p>
            <a:pPr>
              <a:defRPr sz="1200">
                <a:latin typeface="Times New Roman" pitchFamily="18" charset="0"/>
                <a:cs typeface="Times New Roman" pitchFamily="18" charset="0"/>
              </a:defRPr>
            </a:pPr>
            <a:endParaRPr lang="ru-RU"/>
          </a:p>
        </c:txPr>
        <c:crossAx val="150899328"/>
        <c:crosses val="autoZero"/>
        <c:crossBetween val="between"/>
      </c:valAx>
    </c:plotArea>
    <c:plotVisOnly val="1"/>
    <c:dispBlanksAs val="gap"/>
    <c:showDLblsOverMax val="0"/>
  </c:chart>
  <c:txPr>
    <a:bodyPr/>
    <a:lstStyle/>
    <a:p>
      <a:pPr>
        <a:defRPr sz="1800"/>
      </a:pPr>
      <a:endParaRPr lang="ru-RU"/>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610296236280881E-2"/>
          <c:y val="0.17670830640973231"/>
          <c:w val="0.51593397933201646"/>
          <c:h val="0.71737958478312602"/>
        </c:manualLayout>
      </c:layout>
      <c:doughnutChart>
        <c:varyColors val="1"/>
        <c:ser>
          <c:idx val="0"/>
          <c:order val="0"/>
          <c:tx>
            <c:strRef>
              <c:f>Лист1!$B$1</c:f>
              <c:strCache>
                <c:ptCount val="1"/>
                <c:pt idx="0">
                  <c:v>Продажи</c:v>
                </c:pt>
              </c:strCache>
            </c:strRef>
          </c:tx>
          <c:dLbls>
            <c:dLbl>
              <c:idx val="0"/>
              <c:layout>
                <c:manualLayout>
                  <c:x val="2.8677933707456174E-3"/>
                  <c:y val="-5.575618740458998E-3"/>
                </c:manualLayout>
              </c:layout>
              <c:spPr/>
              <c:txPr>
                <a:bodyPr/>
                <a:lstStyle/>
                <a:p>
                  <a:pPr>
                    <a:defRPr>
                      <a:solidFill>
                        <a:schemeClr val="bg1"/>
                      </a:solidFill>
                    </a:defRPr>
                  </a:pPr>
                  <a:endParaRPr lang="ru-RU"/>
                </a:p>
              </c:txPr>
              <c:showLegendKey val="0"/>
              <c:showVal val="0"/>
              <c:showCatName val="0"/>
              <c:showSerName val="0"/>
              <c:showPercent val="1"/>
              <c:showBubbleSize val="0"/>
            </c:dLbl>
            <c:dLbl>
              <c:idx val="1"/>
              <c:layout>
                <c:manualLayout>
                  <c:x val="-1.1471173482982469E-2"/>
                  <c:y val="5.9812781284910412E-3"/>
                </c:manualLayout>
              </c:layout>
              <c:showLegendKey val="0"/>
              <c:showVal val="0"/>
              <c:showCatName val="0"/>
              <c:showSerName val="0"/>
              <c:showPercent val="1"/>
              <c:showBubbleSize val="0"/>
            </c:dLbl>
            <c:dLbl>
              <c:idx val="2"/>
              <c:layout>
                <c:manualLayout>
                  <c:x val="-1.9444203579909367E-2"/>
                  <c:y val="0.13049076622527661"/>
                </c:manualLayout>
              </c:layout>
              <c:showLegendKey val="0"/>
              <c:showVal val="0"/>
              <c:showCatName val="0"/>
              <c:showSerName val="0"/>
              <c:showPercent val="1"/>
              <c:showBubbleSize val="0"/>
            </c:dLbl>
            <c:dLbl>
              <c:idx val="3"/>
              <c:layout>
                <c:manualLayout>
                  <c:x val="-1.2333769599222489E-3"/>
                  <c:y val="8.3689227231424912E-3"/>
                </c:manualLayout>
              </c:layout>
              <c:showLegendKey val="0"/>
              <c:showVal val="0"/>
              <c:showCatName val="0"/>
              <c:showSerName val="0"/>
              <c:showPercent val="1"/>
              <c:showBubbleSize val="0"/>
            </c:dLbl>
            <c:dLbl>
              <c:idx val="5"/>
              <c:layout>
                <c:manualLayout>
                  <c:x val="-3.9344092752115166E-3"/>
                  <c:y val="6.9362417729952669E-3"/>
                </c:manualLayout>
              </c:layout>
              <c:spPr/>
              <c:txPr>
                <a:bodyPr/>
                <a:lstStyle/>
                <a:p>
                  <a:pPr>
                    <a:defRPr>
                      <a:solidFill>
                        <a:schemeClr val="bg1"/>
                      </a:solidFill>
                    </a:defRPr>
                  </a:pPr>
                  <a:endParaRPr lang="ru-RU"/>
                </a:p>
              </c:txPr>
              <c:showLegendKey val="0"/>
              <c:showVal val="0"/>
              <c:showCatName val="0"/>
              <c:showSerName val="0"/>
              <c:showPercent val="1"/>
              <c:showBubbleSize val="0"/>
            </c:dLbl>
            <c:dLbl>
              <c:idx val="6"/>
              <c:layout>
                <c:manualLayout>
                  <c:x val="-4.3016900561184263E-3"/>
                  <c:y val="3.9875187523274336E-3"/>
                </c:manualLayout>
              </c:layout>
              <c:showLegendKey val="0"/>
              <c:showVal val="0"/>
              <c:showCatName val="0"/>
              <c:showSerName val="0"/>
              <c:showPercent val="1"/>
              <c:showBubbleSize val="0"/>
            </c:dLbl>
            <c:dLbl>
              <c:idx val="7"/>
              <c:layout>
                <c:manualLayout>
                  <c:x val="-9.7827883622686913E-3"/>
                  <c:y val="-9.2281231220199579E-3"/>
                </c:manualLayout>
              </c:layout>
              <c:showLegendKey val="0"/>
              <c:showVal val="0"/>
              <c:showCatName val="0"/>
              <c:showSerName val="0"/>
              <c:showPercent val="1"/>
              <c:showBubbleSize val="0"/>
            </c:dLbl>
            <c:dLbl>
              <c:idx val="8"/>
              <c:layout>
                <c:manualLayout>
                  <c:x val="-1.5772863539100894E-2"/>
                  <c:y val="-5.9812781284910412E-3"/>
                </c:manualLayout>
              </c:layout>
              <c:showLegendKey val="0"/>
              <c:showVal val="0"/>
              <c:showCatName val="0"/>
              <c:showSerName val="0"/>
              <c:showPercent val="1"/>
              <c:showBubbleSize val="0"/>
            </c:dLbl>
            <c:dLbl>
              <c:idx val="9"/>
              <c:layout>
                <c:manualLayout>
                  <c:x val="0"/>
                  <c:y val="-9.9687968808184028E-3"/>
                </c:manualLayout>
              </c:layout>
              <c:showLegendKey val="0"/>
              <c:showVal val="0"/>
              <c:showCatName val="0"/>
              <c:showSerName val="0"/>
              <c:showPercent val="1"/>
              <c:showBubbleSize val="0"/>
            </c:dLbl>
            <c:showLegendKey val="0"/>
            <c:showVal val="0"/>
            <c:showCatName val="0"/>
            <c:showSerName val="0"/>
            <c:showPercent val="1"/>
            <c:showBubbleSize val="0"/>
            <c:showLeaderLines val="1"/>
          </c:dLbls>
          <c:cat>
            <c:strRef>
              <c:f>Лист1!$A$2:$A$12</c:f>
              <c:strCache>
                <c:ptCount val="11"/>
                <c:pt idx="0">
                  <c:v>Сельское хозяйство</c:v>
                </c:pt>
                <c:pt idx="1">
                  <c:v>Обрабатывающие производства </c:v>
                </c:pt>
                <c:pt idx="2">
                  <c:v>Производство и распределение электроэнергии, газа и воды</c:v>
                </c:pt>
                <c:pt idx="3">
                  <c:v>Строительство</c:v>
                </c:pt>
                <c:pt idx="4">
                  <c:v>Оптовая и розничная торговля</c:v>
                </c:pt>
                <c:pt idx="5">
                  <c:v>Транспорт и связь</c:v>
                </c:pt>
                <c:pt idx="6">
                  <c:v>Образование</c:v>
                </c:pt>
                <c:pt idx="7">
                  <c:v>Здравоохранение и предоставление социальных услуг</c:v>
                </c:pt>
                <c:pt idx="8">
                  <c:v>Операции с недвижимым имуществом, аренда и предоставление услуг</c:v>
                </c:pt>
                <c:pt idx="9">
                  <c:v>Государственное управление и обеспечение военной безопасности; обязательное социальное обеспечение</c:v>
                </c:pt>
                <c:pt idx="10">
                  <c:v>Иные</c:v>
                </c:pt>
              </c:strCache>
            </c:strRef>
          </c:cat>
          <c:val>
            <c:numRef>
              <c:f>Лист1!$B$2:$B$12</c:f>
              <c:numCache>
                <c:formatCode>0.0</c:formatCode>
                <c:ptCount val="11"/>
                <c:pt idx="0">
                  <c:v>20</c:v>
                </c:pt>
                <c:pt idx="1">
                  <c:v>31</c:v>
                </c:pt>
                <c:pt idx="2">
                  <c:v>2</c:v>
                </c:pt>
                <c:pt idx="3">
                  <c:v>4</c:v>
                </c:pt>
                <c:pt idx="4">
                  <c:v>10</c:v>
                </c:pt>
                <c:pt idx="5">
                  <c:v>4</c:v>
                </c:pt>
                <c:pt idx="6">
                  <c:v>7</c:v>
                </c:pt>
                <c:pt idx="7">
                  <c:v>5</c:v>
                </c:pt>
                <c:pt idx="8">
                  <c:v>6</c:v>
                </c:pt>
                <c:pt idx="9">
                  <c:v>6</c:v>
                </c:pt>
                <c:pt idx="10">
                  <c:v>5</c:v>
                </c:pt>
              </c:numCache>
            </c:numRef>
          </c:val>
        </c:ser>
        <c:dLbls>
          <c:showLegendKey val="0"/>
          <c:showVal val="1"/>
          <c:showCatName val="0"/>
          <c:showSerName val="0"/>
          <c:showPercent val="0"/>
          <c:showBubbleSize val="0"/>
          <c:showLeaderLines val="1"/>
        </c:dLbls>
        <c:firstSliceAng val="0"/>
        <c:holeSize val="50"/>
      </c:doughnutChart>
    </c:plotArea>
    <c:legend>
      <c:legendPos val="r"/>
      <c:layout>
        <c:manualLayout>
          <c:xMode val="edge"/>
          <c:yMode val="edge"/>
          <c:x val="0.56002585078622702"/>
          <c:y val="0.1302796066137579"/>
          <c:w val="0.41379955072742602"/>
          <c:h val="0.85902230670022173"/>
        </c:manualLayout>
      </c:layout>
      <c:overlay val="0"/>
      <c:txPr>
        <a:bodyPr/>
        <a:lstStyle/>
        <a:p>
          <a:pPr>
            <a:defRPr sz="1330" baseline="0"/>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sz="1800"/>
            </a:pPr>
            <a:r>
              <a:rPr lang="ru-RU" sz="2400" b="0" i="0" u="none" strike="noStrike" baseline="0" dirty="0" smtClean="0">
                <a:effectLst/>
                <a:latin typeface="Times New Roman" pitchFamily="18" charset="0"/>
                <a:cs typeface="Times New Roman" pitchFamily="18" charset="0"/>
              </a:rPr>
              <a:t>Муниципальная программа «Развитие жилищно-коммунального хозяйства в муниципальном образовании </a:t>
            </a:r>
            <a:r>
              <a:rPr lang="ru-RU" sz="2400" b="0" i="0" u="none" strike="noStrike" baseline="0" dirty="0" err="1" smtClean="0">
                <a:effectLst/>
                <a:latin typeface="Times New Roman" pitchFamily="18" charset="0"/>
                <a:cs typeface="Times New Roman" pitchFamily="18" charset="0"/>
              </a:rPr>
              <a:t>Гулькевичский</a:t>
            </a:r>
            <a:r>
              <a:rPr lang="ru-RU" sz="2400" b="0" i="0" u="none" strike="noStrike" baseline="0" dirty="0" smtClean="0">
                <a:effectLst/>
                <a:latin typeface="Times New Roman" pitchFamily="18" charset="0"/>
                <a:cs typeface="Times New Roman" pitchFamily="18" charset="0"/>
              </a:rPr>
              <a:t> район»</a:t>
            </a:r>
            <a:endParaRPr lang="ru-RU" sz="2400" b="0" dirty="0">
              <a:latin typeface="Times New Roman" pitchFamily="18" charset="0"/>
              <a:cs typeface="Times New Roman" pitchFamily="18" charset="0"/>
            </a:endParaRPr>
          </a:p>
        </c:rich>
      </c:tx>
      <c:layout>
        <c:manualLayout>
          <c:xMode val="edge"/>
          <c:yMode val="edge"/>
          <c:x val="0.12784450622130736"/>
          <c:y val="1.1670207293205687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9.6617858873863191E-2"/>
          <c:y val="0.23517865298917404"/>
          <c:w val="0.87382727694862272"/>
          <c:h val="0.61440746819753655"/>
        </c:manualLayout>
      </c:layout>
      <c:bar3DChart>
        <c:barDir val="col"/>
        <c:grouping val="clustered"/>
        <c:varyColors val="0"/>
        <c:ser>
          <c:idx val="0"/>
          <c:order val="0"/>
          <c:tx>
            <c:strRef>
              <c:f>Лист1!$B$1</c:f>
              <c:strCache>
                <c:ptCount val="1"/>
                <c:pt idx="0">
                  <c:v>План</c:v>
                </c:pt>
              </c:strCache>
            </c:strRef>
          </c:tx>
          <c:invertIfNegative val="0"/>
          <c:dLbls>
            <c:dLbl>
              <c:idx val="0"/>
              <c:layout>
                <c:manualLayout>
                  <c:x val="2.6664273186403697E-2"/>
                  <c:y val="-4.1216966766098297E-2"/>
                </c:manualLayout>
              </c:layout>
              <c:showLegendKey val="0"/>
              <c:showVal val="1"/>
              <c:showCatName val="0"/>
              <c:showSerName val="0"/>
              <c:showPercent val="0"/>
              <c:showBubbleSize val="0"/>
            </c:dLbl>
            <c:dLbl>
              <c:idx val="1"/>
              <c:layout>
                <c:manualLayout>
                  <c:x val="2.5052430422120676E-2"/>
                  <c:y val="-4.1152795941218297E-2"/>
                </c:manualLayout>
              </c:layout>
              <c:showLegendKey val="0"/>
              <c:showVal val="1"/>
              <c:showCatName val="0"/>
              <c:showSerName val="0"/>
              <c:showPercent val="0"/>
              <c:showBubbleSize val="0"/>
            </c:dLbl>
            <c:dLbl>
              <c:idx val="2"/>
              <c:layout>
                <c:manualLayout>
                  <c:x val="1.9647976272217475E-2"/>
                  <c:y val="-2.5951661756347819E-2"/>
                </c:manualLayout>
              </c:layout>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Лист1!$A$2:$A$3</c:f>
              <c:strCache>
                <c:ptCount val="2"/>
                <c:pt idx="0">
                  <c:v>утверждено на 2015 год</c:v>
                </c:pt>
                <c:pt idx="1">
                  <c:v>исполнено за 2015 год</c:v>
                </c:pt>
              </c:strCache>
            </c:strRef>
          </c:cat>
          <c:val>
            <c:numRef>
              <c:f>Лист1!$B$2:$B$3</c:f>
              <c:numCache>
                <c:formatCode>#,##0.0</c:formatCode>
                <c:ptCount val="2"/>
                <c:pt idx="0">
                  <c:v>2400.6</c:v>
                </c:pt>
                <c:pt idx="1">
                  <c:v>2289.9</c:v>
                </c:pt>
              </c:numCache>
            </c:numRef>
          </c:val>
        </c:ser>
        <c:dLbls>
          <c:showLegendKey val="0"/>
          <c:showVal val="0"/>
          <c:showCatName val="0"/>
          <c:showSerName val="0"/>
          <c:showPercent val="0"/>
          <c:showBubbleSize val="0"/>
        </c:dLbls>
        <c:gapWidth val="150"/>
        <c:shape val="cylinder"/>
        <c:axId val="172614016"/>
        <c:axId val="172615552"/>
        <c:axId val="0"/>
      </c:bar3DChart>
      <c:catAx>
        <c:axId val="172614016"/>
        <c:scaling>
          <c:orientation val="minMax"/>
        </c:scaling>
        <c:delete val="0"/>
        <c:axPos val="b"/>
        <c:majorTickMark val="out"/>
        <c:minorTickMark val="none"/>
        <c:tickLblPos val="nextTo"/>
        <c:txPr>
          <a:bodyPr/>
          <a:lstStyle/>
          <a:p>
            <a:pPr>
              <a:defRPr sz="1600">
                <a:latin typeface="Times New Roman" pitchFamily="18" charset="0"/>
                <a:cs typeface="Times New Roman" pitchFamily="18" charset="0"/>
              </a:defRPr>
            </a:pPr>
            <a:endParaRPr lang="ru-RU"/>
          </a:p>
        </c:txPr>
        <c:crossAx val="172615552"/>
        <c:crosses val="autoZero"/>
        <c:auto val="1"/>
        <c:lblAlgn val="ctr"/>
        <c:lblOffset val="100"/>
        <c:noMultiLvlLbl val="0"/>
      </c:catAx>
      <c:valAx>
        <c:axId val="172615552"/>
        <c:scaling>
          <c:orientation val="minMax"/>
          <c:min val="0"/>
        </c:scaling>
        <c:delete val="0"/>
        <c:axPos val="l"/>
        <c:majorGridlines/>
        <c:numFmt formatCode="#,##0.0" sourceLinked="1"/>
        <c:majorTickMark val="out"/>
        <c:minorTickMark val="none"/>
        <c:tickLblPos val="nextTo"/>
        <c:txPr>
          <a:bodyPr/>
          <a:lstStyle/>
          <a:p>
            <a:pPr>
              <a:defRPr sz="1200">
                <a:latin typeface="Times New Roman" pitchFamily="18" charset="0"/>
                <a:cs typeface="Times New Roman" pitchFamily="18" charset="0"/>
              </a:defRPr>
            </a:pPr>
            <a:endParaRPr lang="ru-RU"/>
          </a:p>
        </c:txPr>
        <c:crossAx val="172614016"/>
        <c:crosses val="autoZero"/>
        <c:crossBetween val="between"/>
      </c:valAx>
    </c:plotArea>
    <c:plotVisOnly val="1"/>
    <c:dispBlanksAs val="gap"/>
    <c:showDLblsOverMax val="0"/>
  </c:chart>
  <c:txPr>
    <a:bodyPr/>
    <a:lstStyle/>
    <a:p>
      <a:pPr>
        <a:defRPr sz="1800"/>
      </a:pPr>
      <a:endParaRPr lang="ru-RU"/>
    </a:p>
  </c:txPr>
  <c:externalData r:id="rId2">
    <c:autoUpdate val="0"/>
  </c:externalData>
  <c:userShapes r:id="rId3"/>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sz="1800"/>
            </a:pPr>
            <a:r>
              <a:rPr lang="ru-RU" sz="2400" b="0" i="0" u="none" strike="noStrike" baseline="0" dirty="0" smtClean="0">
                <a:effectLst/>
                <a:latin typeface="Times New Roman" pitchFamily="18" charset="0"/>
                <a:cs typeface="Times New Roman" pitchFamily="18" charset="0"/>
              </a:rPr>
              <a:t>Муниципальная программа «Экономическое развитие и инновационная экономика в муниципальном образовании </a:t>
            </a:r>
            <a:r>
              <a:rPr lang="ru-RU" sz="2400" b="0" i="0" u="none" strike="noStrike" baseline="0" dirty="0" err="1" smtClean="0">
                <a:effectLst/>
                <a:latin typeface="Times New Roman" pitchFamily="18" charset="0"/>
                <a:cs typeface="Times New Roman" pitchFamily="18" charset="0"/>
              </a:rPr>
              <a:t>Гулькевичский</a:t>
            </a:r>
            <a:r>
              <a:rPr lang="ru-RU" sz="2400" b="0" i="0" u="none" strike="noStrike" baseline="0" dirty="0" smtClean="0">
                <a:effectLst/>
                <a:latin typeface="Times New Roman" pitchFamily="18" charset="0"/>
                <a:cs typeface="Times New Roman" pitchFamily="18" charset="0"/>
              </a:rPr>
              <a:t> район»</a:t>
            </a:r>
          </a:p>
        </c:rich>
      </c:tx>
      <c:layout>
        <c:manualLayout>
          <c:xMode val="edge"/>
          <c:yMode val="edge"/>
          <c:x val="0.12749767452553248"/>
          <c:y val="9.7251727443380728E-3"/>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9.1003088548408773E-2"/>
          <c:y val="0.23517872187338376"/>
          <c:w val="0.87382727694862272"/>
          <c:h val="0.62996774458847749"/>
        </c:manualLayout>
      </c:layout>
      <c:bar3DChart>
        <c:barDir val="col"/>
        <c:grouping val="clustered"/>
        <c:varyColors val="0"/>
        <c:ser>
          <c:idx val="0"/>
          <c:order val="0"/>
          <c:tx>
            <c:strRef>
              <c:f>Лист1!$B$1</c:f>
              <c:strCache>
                <c:ptCount val="1"/>
                <c:pt idx="0">
                  <c:v>План</c:v>
                </c:pt>
              </c:strCache>
            </c:strRef>
          </c:tx>
          <c:invertIfNegative val="0"/>
          <c:dLbls>
            <c:dLbl>
              <c:idx val="0"/>
              <c:layout>
                <c:manualLayout>
                  <c:x val="2.6328586441215093E-2"/>
                  <c:y val="-5.2887020906977229E-2"/>
                </c:manualLayout>
              </c:layout>
              <c:showLegendKey val="0"/>
              <c:showVal val="1"/>
              <c:showCatName val="0"/>
              <c:showSerName val="0"/>
              <c:showPercent val="0"/>
              <c:showBubbleSize val="0"/>
            </c:dLbl>
            <c:dLbl>
              <c:idx val="1"/>
              <c:layout>
                <c:manualLayout>
                  <c:x val="2.2245023776957387E-2"/>
                  <c:y val="-5.2823003234423987E-2"/>
                </c:manualLayout>
              </c:layout>
              <c:showLegendKey val="0"/>
              <c:showVal val="1"/>
              <c:showCatName val="0"/>
              <c:showSerName val="0"/>
              <c:showPercent val="0"/>
              <c:showBubbleSize val="0"/>
            </c:dLbl>
            <c:dLbl>
              <c:idx val="2"/>
              <c:layout>
                <c:manualLayout>
                  <c:x val="1.9647938197200236E-2"/>
                  <c:y val="-3.178676540295066E-2"/>
                </c:manualLayout>
              </c:layout>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Лист1!$A$2:$A$3</c:f>
              <c:strCache>
                <c:ptCount val="2"/>
                <c:pt idx="0">
                  <c:v>утверждено на 2015 год</c:v>
                </c:pt>
                <c:pt idx="1">
                  <c:v>исполнено за 2015 год</c:v>
                </c:pt>
              </c:strCache>
            </c:strRef>
          </c:cat>
          <c:val>
            <c:numRef>
              <c:f>Лист1!$B$2:$B$3</c:f>
              <c:numCache>
                <c:formatCode>#,##0.0</c:formatCode>
                <c:ptCount val="2"/>
                <c:pt idx="0">
                  <c:v>9382.1</c:v>
                </c:pt>
                <c:pt idx="1">
                  <c:v>9382.1</c:v>
                </c:pt>
              </c:numCache>
            </c:numRef>
          </c:val>
        </c:ser>
        <c:dLbls>
          <c:showLegendKey val="0"/>
          <c:showVal val="0"/>
          <c:showCatName val="0"/>
          <c:showSerName val="0"/>
          <c:showPercent val="0"/>
          <c:showBubbleSize val="0"/>
        </c:dLbls>
        <c:gapWidth val="150"/>
        <c:shape val="cylinder"/>
        <c:axId val="172412928"/>
        <c:axId val="172414464"/>
        <c:axId val="0"/>
      </c:bar3DChart>
      <c:catAx>
        <c:axId val="172412928"/>
        <c:scaling>
          <c:orientation val="minMax"/>
        </c:scaling>
        <c:delete val="0"/>
        <c:axPos val="b"/>
        <c:majorTickMark val="out"/>
        <c:minorTickMark val="none"/>
        <c:tickLblPos val="nextTo"/>
        <c:txPr>
          <a:bodyPr/>
          <a:lstStyle/>
          <a:p>
            <a:pPr>
              <a:defRPr sz="1600">
                <a:latin typeface="Times New Roman" pitchFamily="18" charset="0"/>
                <a:cs typeface="Times New Roman" pitchFamily="18" charset="0"/>
              </a:defRPr>
            </a:pPr>
            <a:endParaRPr lang="ru-RU"/>
          </a:p>
        </c:txPr>
        <c:crossAx val="172414464"/>
        <c:crosses val="autoZero"/>
        <c:auto val="1"/>
        <c:lblAlgn val="ctr"/>
        <c:lblOffset val="100"/>
        <c:noMultiLvlLbl val="0"/>
      </c:catAx>
      <c:valAx>
        <c:axId val="172414464"/>
        <c:scaling>
          <c:orientation val="minMax"/>
          <c:min val="0"/>
        </c:scaling>
        <c:delete val="0"/>
        <c:axPos val="l"/>
        <c:majorGridlines/>
        <c:numFmt formatCode="#,##0.0" sourceLinked="1"/>
        <c:majorTickMark val="out"/>
        <c:minorTickMark val="none"/>
        <c:tickLblPos val="nextTo"/>
        <c:txPr>
          <a:bodyPr/>
          <a:lstStyle/>
          <a:p>
            <a:pPr>
              <a:defRPr sz="1200">
                <a:latin typeface="Times New Roman" pitchFamily="18" charset="0"/>
                <a:cs typeface="Times New Roman" pitchFamily="18" charset="0"/>
              </a:defRPr>
            </a:pPr>
            <a:endParaRPr lang="ru-RU"/>
          </a:p>
        </c:txPr>
        <c:crossAx val="172412928"/>
        <c:crosses val="autoZero"/>
        <c:crossBetween val="between"/>
      </c:valAx>
    </c:plotArea>
    <c:plotVisOnly val="1"/>
    <c:dispBlanksAs val="gap"/>
    <c:showDLblsOverMax val="0"/>
  </c:chart>
  <c:txPr>
    <a:bodyPr/>
    <a:lstStyle/>
    <a:p>
      <a:pPr>
        <a:defRPr sz="1800"/>
      </a:pPr>
      <a:endParaRPr lang="ru-RU"/>
    </a:p>
  </c:txPr>
  <c:externalData r:id="rId2">
    <c:autoUpdate val="0"/>
  </c:externalData>
  <c:userShapes r:id="rId3"/>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sz="1800"/>
            </a:pPr>
            <a:r>
              <a:rPr lang="ru-RU" sz="2400" b="0" i="0" u="none" strike="noStrike" baseline="0" dirty="0" smtClean="0">
                <a:effectLst/>
                <a:latin typeface="Times New Roman" pitchFamily="18" charset="0"/>
                <a:cs typeface="Times New Roman" pitchFamily="18" charset="0"/>
              </a:rPr>
              <a:t>Муниципальная программа</a:t>
            </a:r>
          </a:p>
          <a:p>
            <a:pPr algn="ctr">
              <a:defRPr sz="1800"/>
            </a:pPr>
            <a:r>
              <a:rPr lang="ru-RU" sz="2400" b="0" i="0" u="none" strike="noStrike" baseline="0" dirty="0" smtClean="0">
                <a:effectLst/>
                <a:latin typeface="Times New Roman" pitchFamily="18" charset="0"/>
                <a:cs typeface="Times New Roman" pitchFamily="18" charset="0"/>
              </a:rPr>
              <a:t>«Молодежь </a:t>
            </a:r>
            <a:r>
              <a:rPr lang="ru-RU" sz="2400" b="0" i="0" u="none" strike="noStrike" baseline="0" dirty="0" err="1" smtClean="0">
                <a:effectLst/>
                <a:latin typeface="Times New Roman" pitchFamily="18" charset="0"/>
                <a:cs typeface="Times New Roman" pitchFamily="18" charset="0"/>
              </a:rPr>
              <a:t>Гулькевичского</a:t>
            </a:r>
            <a:r>
              <a:rPr lang="ru-RU" sz="2400" b="0" i="0" u="none" strike="noStrike" baseline="0" dirty="0" smtClean="0">
                <a:effectLst/>
                <a:latin typeface="Times New Roman" pitchFamily="18" charset="0"/>
                <a:cs typeface="Times New Roman" pitchFamily="18" charset="0"/>
              </a:rPr>
              <a:t> района»</a:t>
            </a:r>
            <a:endParaRPr lang="ru-RU" sz="2400" b="0" dirty="0">
              <a:latin typeface="Times New Roman" pitchFamily="18" charset="0"/>
              <a:cs typeface="Times New Roman" pitchFamily="18" charset="0"/>
            </a:endParaRPr>
          </a:p>
        </c:rich>
      </c:tx>
      <c:layout>
        <c:manualLayout>
          <c:xMode val="edge"/>
          <c:yMode val="edge"/>
          <c:x val="0.28646087543945276"/>
          <c:y val="2.917551823301422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9.6617858873863191E-2"/>
          <c:y val="0.23517865298917404"/>
          <c:w val="0.87382727694862272"/>
          <c:h val="0.62024257184413945"/>
        </c:manualLayout>
      </c:layout>
      <c:bar3DChart>
        <c:barDir val="col"/>
        <c:grouping val="clustered"/>
        <c:varyColors val="0"/>
        <c:ser>
          <c:idx val="0"/>
          <c:order val="0"/>
          <c:tx>
            <c:strRef>
              <c:f>Лист1!$B$1</c:f>
              <c:strCache>
                <c:ptCount val="1"/>
                <c:pt idx="0">
                  <c:v>План</c:v>
                </c:pt>
              </c:strCache>
            </c:strRef>
          </c:tx>
          <c:invertIfNegative val="0"/>
          <c:dLbls>
            <c:dLbl>
              <c:idx val="0"/>
              <c:layout>
                <c:manualLayout>
                  <c:x val="3.3976416099486213E-2"/>
                  <c:y val="-4.5107035863833453E-2"/>
                </c:manualLayout>
              </c:layout>
              <c:showLegendKey val="0"/>
              <c:showVal val="1"/>
              <c:showCatName val="0"/>
              <c:showSerName val="0"/>
              <c:showPercent val="0"/>
              <c:showBubbleSize val="0"/>
            </c:dLbl>
            <c:dLbl>
              <c:idx val="1"/>
              <c:layout>
                <c:manualLayout>
                  <c:x val="3.2616366851770572E-2"/>
                  <c:y val="-4.6987899587821146E-2"/>
                </c:manualLayout>
              </c:layout>
              <c:showLegendKey val="0"/>
              <c:showVal val="1"/>
              <c:showCatName val="0"/>
              <c:showSerName val="0"/>
              <c:showPercent val="0"/>
              <c:showBubbleSize val="0"/>
            </c:dLbl>
            <c:dLbl>
              <c:idx val="2"/>
              <c:layout>
                <c:manualLayout>
                  <c:x val="1.9647938197200236E-2"/>
                  <c:y val="-3.178676540295066E-2"/>
                </c:manualLayout>
              </c:layout>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Лист1!$A$2:$A$3</c:f>
              <c:strCache>
                <c:ptCount val="2"/>
                <c:pt idx="0">
                  <c:v>утверждено на 2015 год</c:v>
                </c:pt>
                <c:pt idx="1">
                  <c:v>исполнено за 2015 год</c:v>
                </c:pt>
              </c:strCache>
            </c:strRef>
          </c:cat>
          <c:val>
            <c:numRef>
              <c:f>Лист1!$B$2:$B$3</c:f>
              <c:numCache>
                <c:formatCode>#,##0.0</c:formatCode>
                <c:ptCount val="2"/>
                <c:pt idx="0">
                  <c:v>8787.2000000000007</c:v>
                </c:pt>
                <c:pt idx="1">
                  <c:v>8737.9</c:v>
                </c:pt>
              </c:numCache>
            </c:numRef>
          </c:val>
        </c:ser>
        <c:dLbls>
          <c:showLegendKey val="0"/>
          <c:showVal val="0"/>
          <c:showCatName val="0"/>
          <c:showSerName val="0"/>
          <c:showPercent val="0"/>
          <c:showBubbleSize val="0"/>
        </c:dLbls>
        <c:gapWidth val="150"/>
        <c:shape val="cylinder"/>
        <c:axId val="167389056"/>
        <c:axId val="167390592"/>
        <c:axId val="0"/>
      </c:bar3DChart>
      <c:catAx>
        <c:axId val="167389056"/>
        <c:scaling>
          <c:orientation val="minMax"/>
        </c:scaling>
        <c:delete val="0"/>
        <c:axPos val="b"/>
        <c:majorTickMark val="out"/>
        <c:minorTickMark val="none"/>
        <c:tickLblPos val="nextTo"/>
        <c:txPr>
          <a:bodyPr/>
          <a:lstStyle/>
          <a:p>
            <a:pPr>
              <a:defRPr sz="1600">
                <a:latin typeface="Times New Roman" pitchFamily="18" charset="0"/>
                <a:cs typeface="Times New Roman" pitchFamily="18" charset="0"/>
              </a:defRPr>
            </a:pPr>
            <a:endParaRPr lang="ru-RU"/>
          </a:p>
        </c:txPr>
        <c:crossAx val="167390592"/>
        <c:crosses val="autoZero"/>
        <c:auto val="1"/>
        <c:lblAlgn val="ctr"/>
        <c:lblOffset val="100"/>
        <c:noMultiLvlLbl val="0"/>
      </c:catAx>
      <c:valAx>
        <c:axId val="167390592"/>
        <c:scaling>
          <c:orientation val="minMax"/>
          <c:min val="0"/>
        </c:scaling>
        <c:delete val="0"/>
        <c:axPos val="l"/>
        <c:majorGridlines/>
        <c:numFmt formatCode="#,##0.0" sourceLinked="1"/>
        <c:majorTickMark val="out"/>
        <c:minorTickMark val="none"/>
        <c:tickLblPos val="nextTo"/>
        <c:txPr>
          <a:bodyPr/>
          <a:lstStyle/>
          <a:p>
            <a:pPr>
              <a:defRPr sz="1200">
                <a:latin typeface="Times New Roman" pitchFamily="18" charset="0"/>
                <a:cs typeface="Times New Roman" pitchFamily="18" charset="0"/>
              </a:defRPr>
            </a:pPr>
            <a:endParaRPr lang="ru-RU"/>
          </a:p>
        </c:txPr>
        <c:crossAx val="167389056"/>
        <c:crosses val="autoZero"/>
        <c:crossBetween val="between"/>
      </c:valAx>
    </c:plotArea>
    <c:plotVisOnly val="1"/>
    <c:dispBlanksAs val="gap"/>
    <c:showDLblsOverMax val="0"/>
  </c:chart>
  <c:txPr>
    <a:bodyPr/>
    <a:lstStyle/>
    <a:p>
      <a:pPr>
        <a:defRPr sz="1800"/>
      </a:pPr>
      <a:endParaRPr lang="ru-RU"/>
    </a:p>
  </c:txPr>
  <c:externalData r:id="rId2">
    <c:autoUpdate val="0"/>
  </c:externalData>
  <c:userShapes r:id="rId3"/>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sz="1800"/>
            </a:pPr>
            <a:r>
              <a:rPr lang="ru-RU" sz="2400" b="0" i="0" u="none" strike="noStrike" baseline="0" dirty="0" smtClean="0">
                <a:effectLst/>
                <a:latin typeface="Times New Roman" pitchFamily="18" charset="0"/>
                <a:cs typeface="Times New Roman" pitchFamily="18" charset="0"/>
              </a:rPr>
              <a:t>Муниципальная программа</a:t>
            </a:r>
          </a:p>
          <a:p>
            <a:pPr algn="ctr">
              <a:defRPr sz="1800"/>
            </a:pPr>
            <a:r>
              <a:rPr lang="ru-RU" sz="2400" b="0" i="0" u="none" strike="noStrike" baseline="0" dirty="0" smtClean="0">
                <a:effectLst/>
                <a:latin typeface="Times New Roman" pitchFamily="18" charset="0"/>
                <a:cs typeface="Times New Roman" pitchFamily="18" charset="0"/>
              </a:rPr>
              <a:t>«Казачество </a:t>
            </a:r>
            <a:r>
              <a:rPr lang="ru-RU" sz="2400" b="0" i="0" u="none" strike="noStrike" baseline="0" dirty="0" err="1" smtClean="0">
                <a:effectLst/>
                <a:latin typeface="Times New Roman" pitchFamily="18" charset="0"/>
                <a:cs typeface="Times New Roman" pitchFamily="18" charset="0"/>
              </a:rPr>
              <a:t>Гулькевичского</a:t>
            </a:r>
            <a:r>
              <a:rPr lang="ru-RU" sz="2400" b="0" i="0" u="none" strike="noStrike" baseline="0" dirty="0" smtClean="0">
                <a:effectLst/>
                <a:latin typeface="Times New Roman" pitchFamily="18" charset="0"/>
                <a:cs typeface="Times New Roman" pitchFamily="18" charset="0"/>
              </a:rPr>
              <a:t> района»</a:t>
            </a:r>
          </a:p>
        </c:rich>
      </c:tx>
      <c:layout>
        <c:manualLayout>
          <c:xMode val="edge"/>
          <c:yMode val="edge"/>
          <c:x val="0.28646087543945276"/>
          <c:y val="2.917551823301422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9.6617858873863191E-2"/>
          <c:y val="0.23517865298917404"/>
          <c:w val="0.87382727694862272"/>
          <c:h val="0.60857236455093366"/>
        </c:manualLayout>
      </c:layout>
      <c:bar3DChart>
        <c:barDir val="col"/>
        <c:grouping val="clustered"/>
        <c:varyColors val="0"/>
        <c:ser>
          <c:idx val="0"/>
          <c:order val="0"/>
          <c:tx>
            <c:strRef>
              <c:f>Лист1!$B$1</c:f>
              <c:strCache>
                <c:ptCount val="1"/>
                <c:pt idx="0">
                  <c:v>План</c:v>
                </c:pt>
              </c:strCache>
            </c:strRef>
          </c:tx>
          <c:invertIfNegative val="0"/>
          <c:dLbls>
            <c:dLbl>
              <c:idx val="0"/>
              <c:layout>
                <c:manualLayout>
                  <c:x val="3.1169123285026617E-2"/>
                  <c:y val="-4.8832537125504574E-2"/>
                </c:manualLayout>
              </c:layout>
              <c:showLegendKey val="0"/>
              <c:showVal val="1"/>
              <c:showCatName val="0"/>
              <c:showSerName val="0"/>
              <c:showPercent val="0"/>
              <c:showBubbleSize val="0"/>
            </c:dLbl>
            <c:dLbl>
              <c:idx val="1"/>
              <c:layout>
                <c:manualLayout>
                  <c:x val="2.6833767104201538E-2"/>
                  <c:y val="-4.8850734337308625E-2"/>
                </c:manualLayout>
              </c:layout>
              <c:showLegendKey val="0"/>
              <c:showVal val="1"/>
              <c:showCatName val="0"/>
              <c:showSerName val="0"/>
              <c:showPercent val="0"/>
              <c:showBubbleSize val="0"/>
            </c:dLbl>
            <c:dLbl>
              <c:idx val="2"/>
              <c:layout>
                <c:manualLayout>
                  <c:x val="1.8244142987500898E-2"/>
                  <c:y val="-5.1237110891626809E-2"/>
                </c:manualLayout>
              </c:layout>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Лист1!$A$2:$A$3</c:f>
              <c:strCache>
                <c:ptCount val="2"/>
                <c:pt idx="0">
                  <c:v>утверждено на 2015 год</c:v>
                </c:pt>
                <c:pt idx="1">
                  <c:v>исполнено за 2015 год</c:v>
                </c:pt>
              </c:strCache>
            </c:strRef>
          </c:cat>
          <c:val>
            <c:numRef>
              <c:f>Лист1!$B$2:$B$3</c:f>
              <c:numCache>
                <c:formatCode>0.0</c:formatCode>
                <c:ptCount val="2"/>
                <c:pt idx="0">
                  <c:v>330</c:v>
                </c:pt>
                <c:pt idx="1">
                  <c:v>330</c:v>
                </c:pt>
              </c:numCache>
            </c:numRef>
          </c:val>
        </c:ser>
        <c:dLbls>
          <c:showLegendKey val="0"/>
          <c:showVal val="0"/>
          <c:showCatName val="0"/>
          <c:showSerName val="0"/>
          <c:showPercent val="0"/>
          <c:showBubbleSize val="0"/>
        </c:dLbls>
        <c:gapWidth val="150"/>
        <c:shape val="cylinder"/>
        <c:axId val="133905792"/>
        <c:axId val="133919872"/>
        <c:axId val="0"/>
      </c:bar3DChart>
      <c:catAx>
        <c:axId val="133905792"/>
        <c:scaling>
          <c:orientation val="minMax"/>
        </c:scaling>
        <c:delete val="0"/>
        <c:axPos val="b"/>
        <c:majorTickMark val="out"/>
        <c:minorTickMark val="none"/>
        <c:tickLblPos val="nextTo"/>
        <c:txPr>
          <a:bodyPr/>
          <a:lstStyle/>
          <a:p>
            <a:pPr>
              <a:defRPr sz="1600">
                <a:latin typeface="Times New Roman" pitchFamily="18" charset="0"/>
                <a:cs typeface="Times New Roman" pitchFamily="18" charset="0"/>
              </a:defRPr>
            </a:pPr>
            <a:endParaRPr lang="ru-RU"/>
          </a:p>
        </c:txPr>
        <c:crossAx val="133919872"/>
        <c:crosses val="autoZero"/>
        <c:auto val="1"/>
        <c:lblAlgn val="ctr"/>
        <c:lblOffset val="100"/>
        <c:noMultiLvlLbl val="0"/>
      </c:catAx>
      <c:valAx>
        <c:axId val="133919872"/>
        <c:scaling>
          <c:orientation val="minMax"/>
          <c:min val="0"/>
        </c:scaling>
        <c:delete val="0"/>
        <c:axPos val="l"/>
        <c:majorGridlines/>
        <c:numFmt formatCode="0.0" sourceLinked="1"/>
        <c:majorTickMark val="out"/>
        <c:minorTickMark val="none"/>
        <c:tickLblPos val="nextTo"/>
        <c:txPr>
          <a:bodyPr/>
          <a:lstStyle/>
          <a:p>
            <a:pPr>
              <a:defRPr sz="1200">
                <a:latin typeface="Times New Roman" pitchFamily="18" charset="0"/>
                <a:cs typeface="Times New Roman" pitchFamily="18" charset="0"/>
              </a:defRPr>
            </a:pPr>
            <a:endParaRPr lang="ru-RU"/>
          </a:p>
        </c:txPr>
        <c:crossAx val="133905792"/>
        <c:crosses val="autoZero"/>
        <c:crossBetween val="between"/>
      </c:valAx>
    </c:plotArea>
    <c:plotVisOnly val="1"/>
    <c:dispBlanksAs val="gap"/>
    <c:showDLblsOverMax val="0"/>
  </c:chart>
  <c:txPr>
    <a:bodyPr/>
    <a:lstStyle/>
    <a:p>
      <a:pPr>
        <a:defRPr sz="1800"/>
      </a:pPr>
      <a:endParaRPr lang="ru-RU"/>
    </a:p>
  </c:txPr>
  <c:externalData r:id="rId2">
    <c:autoUpdate val="0"/>
  </c:externalData>
  <c:userShapes r:id="rId3"/>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sz="1800"/>
            </a:pPr>
            <a:r>
              <a:rPr lang="ru-RU" sz="2000" b="0" i="0" u="none" strike="noStrike" baseline="0" dirty="0" smtClean="0">
                <a:effectLst/>
                <a:latin typeface="Times New Roman" pitchFamily="18" charset="0"/>
                <a:cs typeface="Times New Roman" pitchFamily="18" charset="0"/>
              </a:rPr>
              <a:t>Муниципальная программа «Энергосбережение и повышение энергетической эффективности на территории муниципального образования </a:t>
            </a:r>
            <a:r>
              <a:rPr lang="ru-RU" sz="2000" b="0" i="0" u="none" strike="noStrike" baseline="0" dirty="0" err="1" smtClean="0">
                <a:effectLst/>
                <a:latin typeface="Times New Roman" pitchFamily="18" charset="0"/>
                <a:cs typeface="Times New Roman" pitchFamily="18" charset="0"/>
              </a:rPr>
              <a:t>Гулькевичский</a:t>
            </a:r>
            <a:r>
              <a:rPr lang="ru-RU" sz="2000" b="0" i="0" u="none" strike="noStrike" baseline="0" dirty="0" smtClean="0">
                <a:effectLst/>
                <a:latin typeface="Times New Roman" pitchFamily="18" charset="0"/>
                <a:cs typeface="Times New Roman" pitchFamily="18" charset="0"/>
              </a:rPr>
              <a:t> район»</a:t>
            </a:r>
            <a:endParaRPr lang="ru-RU" sz="2000" b="0" dirty="0">
              <a:latin typeface="Times New Roman" pitchFamily="18" charset="0"/>
              <a:cs typeface="Times New Roman" pitchFamily="18" charset="0"/>
            </a:endParaRPr>
          </a:p>
        </c:rich>
      </c:tx>
      <c:layout>
        <c:manualLayout>
          <c:xMode val="edge"/>
          <c:yMode val="edge"/>
          <c:x val="0.11269587480282101"/>
          <c:y val="7.7801381954704591E-3"/>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9.6617858873863191E-2"/>
          <c:y val="0.23517865298917404"/>
          <c:w val="0.87382727694862272"/>
          <c:h val="0.61829753729527182"/>
        </c:manualLayout>
      </c:layout>
      <c:bar3DChart>
        <c:barDir val="col"/>
        <c:grouping val="clustered"/>
        <c:varyColors val="0"/>
        <c:ser>
          <c:idx val="0"/>
          <c:order val="0"/>
          <c:tx>
            <c:strRef>
              <c:f>Лист1!$B$1</c:f>
              <c:strCache>
                <c:ptCount val="1"/>
                <c:pt idx="0">
                  <c:v>План</c:v>
                </c:pt>
              </c:strCache>
            </c:strRef>
          </c:tx>
          <c:invertIfNegative val="0"/>
          <c:dLbls>
            <c:dLbl>
              <c:idx val="0"/>
              <c:layout>
                <c:manualLayout>
                  <c:x val="2.5176622585721644E-2"/>
                  <c:y val="-4.5461804748967251E-2"/>
                </c:manualLayout>
              </c:layout>
              <c:showLegendKey val="0"/>
              <c:showVal val="1"/>
              <c:showCatName val="0"/>
              <c:showSerName val="0"/>
              <c:showPercent val="0"/>
              <c:showBubbleSize val="0"/>
            </c:dLbl>
            <c:dLbl>
              <c:idx val="1"/>
              <c:layout>
                <c:manualLayout>
                  <c:x val="3.2490473791900377E-2"/>
                  <c:y val="-4.5398049206653808E-2"/>
                </c:manualLayout>
              </c:layout>
              <c:showLegendKey val="0"/>
              <c:showVal val="1"/>
              <c:showCatName val="0"/>
              <c:showSerName val="0"/>
              <c:showPercent val="0"/>
              <c:showBubbleSize val="0"/>
            </c:dLbl>
            <c:dLbl>
              <c:idx val="2"/>
              <c:layout>
                <c:manualLayout>
                  <c:x val="1.9647938197200236E-2"/>
                  <c:y val="-3.178676540295066E-2"/>
                </c:manualLayout>
              </c:layout>
              <c:showLegendKey val="0"/>
              <c:showVal val="1"/>
              <c:showCatName val="0"/>
              <c:showSerName val="0"/>
              <c:showPercent val="0"/>
              <c:showBubbleSize val="0"/>
            </c:dLbl>
            <c:txPr>
              <a:bodyPr/>
              <a:lstStyle/>
              <a:p>
                <a:pPr>
                  <a:defRPr sz="1800" baseline="0">
                    <a:latin typeface="Times New Roman" pitchFamily="18" charset="0"/>
                  </a:defRPr>
                </a:pPr>
                <a:endParaRPr lang="ru-RU"/>
              </a:p>
            </c:txPr>
            <c:showLegendKey val="0"/>
            <c:showVal val="1"/>
            <c:showCatName val="0"/>
            <c:showSerName val="0"/>
            <c:showPercent val="0"/>
            <c:showBubbleSize val="0"/>
            <c:showLeaderLines val="0"/>
          </c:dLbls>
          <c:cat>
            <c:strRef>
              <c:f>Лист1!$A$2:$A$3</c:f>
              <c:strCache>
                <c:ptCount val="2"/>
                <c:pt idx="0">
                  <c:v>утверждено на 2015 год</c:v>
                </c:pt>
                <c:pt idx="1">
                  <c:v>исполнено за 2015 год</c:v>
                </c:pt>
              </c:strCache>
            </c:strRef>
          </c:cat>
          <c:val>
            <c:numRef>
              <c:f>Лист1!$B$2:$B$3</c:f>
              <c:numCache>
                <c:formatCode>#,##0.0</c:formatCode>
                <c:ptCount val="2"/>
                <c:pt idx="0">
                  <c:v>152.69999999999999</c:v>
                </c:pt>
                <c:pt idx="1">
                  <c:v>152.69999999999999</c:v>
                </c:pt>
              </c:numCache>
            </c:numRef>
          </c:val>
        </c:ser>
        <c:dLbls>
          <c:showLegendKey val="0"/>
          <c:showVal val="0"/>
          <c:showCatName val="0"/>
          <c:showSerName val="0"/>
          <c:showPercent val="0"/>
          <c:showBubbleSize val="0"/>
        </c:dLbls>
        <c:gapWidth val="150"/>
        <c:shape val="cylinder"/>
        <c:axId val="133851776"/>
        <c:axId val="133865856"/>
        <c:axId val="0"/>
      </c:bar3DChart>
      <c:catAx>
        <c:axId val="133851776"/>
        <c:scaling>
          <c:orientation val="minMax"/>
        </c:scaling>
        <c:delete val="0"/>
        <c:axPos val="b"/>
        <c:majorTickMark val="out"/>
        <c:minorTickMark val="none"/>
        <c:tickLblPos val="nextTo"/>
        <c:txPr>
          <a:bodyPr/>
          <a:lstStyle/>
          <a:p>
            <a:pPr>
              <a:defRPr sz="1600" baseline="0">
                <a:latin typeface="Times New Roman" pitchFamily="18" charset="0"/>
              </a:defRPr>
            </a:pPr>
            <a:endParaRPr lang="ru-RU"/>
          </a:p>
        </c:txPr>
        <c:crossAx val="133865856"/>
        <c:crosses val="autoZero"/>
        <c:auto val="1"/>
        <c:lblAlgn val="ctr"/>
        <c:lblOffset val="100"/>
        <c:noMultiLvlLbl val="0"/>
      </c:catAx>
      <c:valAx>
        <c:axId val="133865856"/>
        <c:scaling>
          <c:orientation val="minMax"/>
          <c:min val="0"/>
        </c:scaling>
        <c:delete val="0"/>
        <c:axPos val="l"/>
        <c:majorGridlines/>
        <c:numFmt formatCode="#,##0.0" sourceLinked="1"/>
        <c:majorTickMark val="out"/>
        <c:minorTickMark val="none"/>
        <c:tickLblPos val="nextTo"/>
        <c:txPr>
          <a:bodyPr/>
          <a:lstStyle/>
          <a:p>
            <a:pPr>
              <a:defRPr sz="1200"/>
            </a:pPr>
            <a:endParaRPr lang="ru-RU"/>
          </a:p>
        </c:txPr>
        <c:crossAx val="133851776"/>
        <c:crosses val="autoZero"/>
        <c:crossBetween val="between"/>
      </c:valAx>
    </c:plotArea>
    <c:plotVisOnly val="1"/>
    <c:dispBlanksAs val="gap"/>
    <c:showDLblsOverMax val="0"/>
  </c:chart>
  <c:txPr>
    <a:bodyPr/>
    <a:lstStyle/>
    <a:p>
      <a:pPr>
        <a:defRPr sz="1800"/>
      </a:pPr>
      <a:endParaRPr lang="ru-RU"/>
    </a:p>
  </c:txPr>
  <c:externalData r:id="rId2">
    <c:autoUpdate val="0"/>
  </c:externalData>
  <c:userShapes r:id="rId3"/>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latin typeface="Times New Roman" pitchFamily="18" charset="0"/>
                <a:cs typeface="Times New Roman" pitchFamily="18" charset="0"/>
              </a:defRPr>
            </a:pPr>
            <a:r>
              <a:rPr lang="ru-RU" sz="2400" dirty="0" smtClean="0">
                <a:latin typeface="Times New Roman" pitchFamily="18" charset="0"/>
                <a:cs typeface="Times New Roman" pitchFamily="18" charset="0"/>
              </a:rPr>
              <a:t>152,7</a:t>
            </a:r>
          </a:p>
        </c:rich>
      </c:tx>
      <c:layout>
        <c:manualLayout>
          <c:xMode val="edge"/>
          <c:yMode val="edge"/>
          <c:x val="0.28893463002318737"/>
          <c:y val="0.50559197126245237"/>
        </c:manualLayout>
      </c:layout>
      <c:overlay val="0"/>
    </c:title>
    <c:autoTitleDeleted val="0"/>
    <c:plotArea>
      <c:layout/>
      <c:doughnutChart>
        <c:varyColors val="1"/>
        <c:ser>
          <c:idx val="0"/>
          <c:order val="0"/>
          <c:tx>
            <c:strRef>
              <c:f>Лист1!$B$1</c:f>
              <c:strCache>
                <c:ptCount val="1"/>
                <c:pt idx="0">
                  <c:v>Продажи</c:v>
                </c:pt>
              </c:strCache>
            </c:strRef>
          </c:tx>
          <c:dLbls>
            <c:dLbl>
              <c:idx val="0"/>
              <c:layout>
                <c:manualLayout>
                  <c:x val="-2.8446660048525073E-3"/>
                  <c:y val="0"/>
                </c:manualLayout>
              </c:layout>
              <c:tx>
                <c:rich>
                  <a:bodyPr/>
                  <a:lstStyle/>
                  <a:p>
                    <a:pPr>
                      <a:defRPr>
                        <a:solidFill>
                          <a:schemeClr val="bg1"/>
                        </a:solidFill>
                        <a:latin typeface="Times New Roman" pitchFamily="18" charset="0"/>
                        <a:cs typeface="Times New Roman" pitchFamily="18" charset="0"/>
                      </a:defRPr>
                    </a:pPr>
                    <a:r>
                      <a:rPr lang="en-US" dirty="0" smtClean="0"/>
                      <a:t>17,6</a:t>
                    </a:r>
                    <a:r>
                      <a:rPr lang="en-US" dirty="0"/>
                      <a:t>; </a:t>
                    </a:r>
                    <a:endParaRPr lang="ru-RU" dirty="0" smtClean="0"/>
                  </a:p>
                  <a:p>
                    <a:pPr>
                      <a:defRPr>
                        <a:solidFill>
                          <a:schemeClr val="bg1"/>
                        </a:solidFill>
                        <a:latin typeface="Times New Roman" pitchFamily="18" charset="0"/>
                        <a:cs typeface="Times New Roman" pitchFamily="18" charset="0"/>
                      </a:defRPr>
                    </a:pPr>
                    <a:r>
                      <a:rPr lang="en-US" dirty="0" smtClean="0"/>
                      <a:t>12</a:t>
                    </a:r>
                    <a:r>
                      <a:rPr lang="en-US" dirty="0"/>
                      <a:t>%</a:t>
                    </a:r>
                  </a:p>
                </c:rich>
              </c:tx>
              <c:spPr/>
              <c:showLegendKey val="0"/>
              <c:showVal val="1"/>
              <c:showCatName val="0"/>
              <c:showSerName val="0"/>
              <c:showPercent val="1"/>
              <c:showBubbleSize val="0"/>
            </c:dLbl>
            <c:dLbl>
              <c:idx val="1"/>
              <c:layout>
                <c:manualLayout>
                  <c:x val="6.1160319104328911E-2"/>
                  <c:y val="-2.3515905640114063E-3"/>
                </c:manualLayout>
              </c:layout>
              <c:showLegendKey val="0"/>
              <c:showVal val="1"/>
              <c:showCatName val="0"/>
              <c:showSerName val="0"/>
              <c:showPercent val="1"/>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1"/>
            <c:showBubbleSize val="0"/>
            <c:showLeaderLines val="1"/>
          </c:dLbls>
          <c:cat>
            <c:strRef>
              <c:f>Лист1!$A$2:$A$3</c:f>
              <c:strCache>
                <c:ptCount val="2"/>
                <c:pt idx="0">
                  <c:v>мероприятия по замене светильников (ламп накаливания) на энергосберегающие, в том числе на светодиодные в муниципальных учреждениях</c:v>
                </c:pt>
                <c:pt idx="1">
                  <c:v>мероприятия по замене узлов учета по всем видам топливно-знергетических ресурсов, в том числе тепловой энергии в муниципальных учреждениях</c:v>
                </c:pt>
              </c:strCache>
            </c:strRef>
          </c:cat>
          <c:val>
            <c:numRef>
              <c:f>Лист1!$B$2:$B$3</c:f>
              <c:numCache>
                <c:formatCode>#,##0.0</c:formatCode>
                <c:ptCount val="2"/>
                <c:pt idx="0">
                  <c:v>17.600000000000001</c:v>
                </c:pt>
                <c:pt idx="1">
                  <c:v>135.1</c:v>
                </c:pt>
              </c:numCache>
            </c:numRef>
          </c:val>
        </c:ser>
        <c:dLbls>
          <c:showLegendKey val="0"/>
          <c:showVal val="1"/>
          <c:showCatName val="0"/>
          <c:showSerName val="0"/>
          <c:showPercent val="0"/>
          <c:showBubbleSize val="0"/>
          <c:showLeaderLines val="1"/>
        </c:dLbls>
        <c:firstSliceAng val="0"/>
        <c:holeSize val="50"/>
      </c:doughnutChart>
    </c:plotArea>
    <c:legend>
      <c:legendPos val="r"/>
      <c:legendEntry>
        <c:idx val="0"/>
        <c:txPr>
          <a:bodyPr/>
          <a:lstStyle/>
          <a:p>
            <a:pPr>
              <a:defRPr sz="1600" kern="0" baseline="0">
                <a:latin typeface="Times New Roman" pitchFamily="18" charset="0"/>
                <a:cs typeface="Times New Roman" pitchFamily="18" charset="0"/>
              </a:defRPr>
            </a:pPr>
            <a:endParaRPr lang="ru-RU"/>
          </a:p>
        </c:txPr>
      </c:legendEntry>
      <c:legendEntry>
        <c:idx val="1"/>
        <c:txPr>
          <a:bodyPr/>
          <a:lstStyle/>
          <a:p>
            <a:pPr>
              <a:defRPr sz="1600" kern="0" baseline="0">
                <a:latin typeface="Times New Roman" pitchFamily="18" charset="0"/>
                <a:cs typeface="Times New Roman" pitchFamily="18" charset="0"/>
              </a:defRPr>
            </a:pPr>
            <a:endParaRPr lang="ru-RU"/>
          </a:p>
        </c:txPr>
      </c:legendEntry>
      <c:layout>
        <c:manualLayout>
          <c:xMode val="edge"/>
          <c:yMode val="edge"/>
          <c:x val="0.58807701922008671"/>
          <c:y val="0.2252049772247528"/>
          <c:w val="0.39627731775322461"/>
          <c:h val="0.54669073806614066"/>
        </c:manualLayout>
      </c:layout>
      <c:overlay val="0"/>
      <c:txPr>
        <a:bodyPr/>
        <a:lstStyle/>
        <a:p>
          <a:pPr>
            <a:defRPr kern="0" baseline="0">
              <a:latin typeface="Times New Roman" pitchFamily="18" charset="0"/>
              <a:cs typeface="Times New Roman" pitchFamily="18" charset="0"/>
            </a:defRPr>
          </a:pPr>
          <a:endParaRPr lang="ru-RU"/>
        </a:p>
      </c:txPr>
    </c:legend>
    <c:plotVisOnly val="1"/>
    <c:dispBlanksAs val="gap"/>
    <c:showDLblsOverMax val="0"/>
  </c:chart>
  <c:txPr>
    <a:bodyPr/>
    <a:lstStyle/>
    <a:p>
      <a:pPr>
        <a:defRPr sz="1800"/>
      </a:pPr>
      <a:endParaRPr lang="ru-RU"/>
    </a:p>
  </c:txPr>
  <c:externalData r:id="rId2">
    <c:autoUpdate val="0"/>
  </c:externalData>
  <c:userShapes r:id="rId3"/>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sz="1800"/>
            </a:pPr>
            <a:r>
              <a:rPr lang="ru-RU" sz="2400" b="0" i="0" u="none" strike="noStrike" baseline="0" dirty="0" smtClean="0">
                <a:effectLst/>
                <a:latin typeface="Times New Roman" pitchFamily="18" charset="0"/>
                <a:cs typeface="Times New Roman" pitchFamily="18" charset="0"/>
              </a:rPr>
              <a:t>Муниципальная программа «Ремонт и содержание автомобильных дорог местного значения на территории муниципального образования </a:t>
            </a:r>
            <a:r>
              <a:rPr lang="ru-RU" sz="2400" b="0" i="0" u="none" strike="noStrike" baseline="0" dirty="0" err="1" smtClean="0">
                <a:effectLst/>
                <a:latin typeface="Times New Roman" pitchFamily="18" charset="0"/>
                <a:cs typeface="Times New Roman" pitchFamily="18" charset="0"/>
              </a:rPr>
              <a:t>Гулькевичский</a:t>
            </a:r>
            <a:r>
              <a:rPr lang="ru-RU" sz="2400" b="0" i="0" u="none" strike="noStrike" baseline="0" dirty="0" smtClean="0">
                <a:effectLst/>
                <a:latin typeface="Times New Roman" pitchFamily="18" charset="0"/>
                <a:cs typeface="Times New Roman" pitchFamily="18" charset="0"/>
              </a:rPr>
              <a:t> район»</a:t>
            </a:r>
            <a:endParaRPr lang="ru-RU" sz="2400" b="0" dirty="0">
              <a:latin typeface="Times New Roman" pitchFamily="18" charset="0"/>
              <a:cs typeface="Times New Roman" pitchFamily="18" charset="0"/>
            </a:endParaRPr>
          </a:p>
        </c:rich>
      </c:tx>
      <c:layout>
        <c:manualLayout>
          <c:xMode val="edge"/>
          <c:yMode val="edge"/>
          <c:x val="0.11409960063695157"/>
          <c:y val="1.8800022733470652E-3"/>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9.6617858873863191E-2"/>
          <c:y val="0.23517865298917404"/>
          <c:w val="0.87382727694862272"/>
          <c:h val="0.60876698551464681"/>
        </c:manualLayout>
      </c:layout>
      <c:bar3DChart>
        <c:barDir val="col"/>
        <c:grouping val="clustered"/>
        <c:varyColors val="0"/>
        <c:ser>
          <c:idx val="0"/>
          <c:order val="0"/>
          <c:tx>
            <c:strRef>
              <c:f>Лист1!$B$1</c:f>
              <c:strCache>
                <c:ptCount val="1"/>
                <c:pt idx="0">
                  <c:v>План</c:v>
                </c:pt>
              </c:strCache>
            </c:strRef>
          </c:tx>
          <c:invertIfNegative val="0"/>
          <c:dLbls>
            <c:dLbl>
              <c:idx val="0"/>
              <c:layout>
                <c:manualLayout>
                  <c:x val="2.6752057642776356E-2"/>
                  <c:y val="-5.7024464342597739E-2"/>
                </c:manualLayout>
              </c:layout>
              <c:showLegendKey val="0"/>
              <c:showVal val="1"/>
              <c:showCatName val="0"/>
              <c:showSerName val="0"/>
              <c:showPercent val="0"/>
              <c:showBubbleSize val="0"/>
            </c:dLbl>
            <c:dLbl>
              <c:idx val="1"/>
              <c:layout>
                <c:manualLayout>
                  <c:x val="1.9633273952313259E-2"/>
                  <c:y val="-3.7327801315660901E-2"/>
                </c:manualLayout>
              </c:layout>
              <c:showLegendKey val="0"/>
              <c:showVal val="1"/>
              <c:showCatName val="0"/>
              <c:showSerName val="0"/>
              <c:showPercent val="0"/>
              <c:showBubbleSize val="0"/>
            </c:dLbl>
            <c:dLbl>
              <c:idx val="2"/>
              <c:layout>
                <c:manualLayout>
                  <c:x val="1.9647938197200236E-2"/>
                  <c:y val="-3.178676540295066E-2"/>
                </c:manualLayout>
              </c:layout>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Лист1!$A$2:$A$3</c:f>
              <c:strCache>
                <c:ptCount val="2"/>
                <c:pt idx="0">
                  <c:v>утверждено на 2015 год</c:v>
                </c:pt>
                <c:pt idx="1">
                  <c:v>исполнено за 2015 год</c:v>
                </c:pt>
              </c:strCache>
            </c:strRef>
          </c:cat>
          <c:val>
            <c:numRef>
              <c:f>Лист1!$B$2:$B$3</c:f>
              <c:numCache>
                <c:formatCode>#,##0.0</c:formatCode>
                <c:ptCount val="2"/>
                <c:pt idx="0">
                  <c:v>7355.9</c:v>
                </c:pt>
                <c:pt idx="1">
                  <c:v>6010.7</c:v>
                </c:pt>
              </c:numCache>
            </c:numRef>
          </c:val>
        </c:ser>
        <c:dLbls>
          <c:showLegendKey val="0"/>
          <c:showVal val="0"/>
          <c:showCatName val="0"/>
          <c:showSerName val="0"/>
          <c:showPercent val="0"/>
          <c:showBubbleSize val="0"/>
        </c:dLbls>
        <c:gapWidth val="150"/>
        <c:shape val="cylinder"/>
        <c:axId val="134395392"/>
        <c:axId val="134396928"/>
        <c:axId val="0"/>
      </c:bar3DChart>
      <c:catAx>
        <c:axId val="134395392"/>
        <c:scaling>
          <c:orientation val="minMax"/>
        </c:scaling>
        <c:delete val="0"/>
        <c:axPos val="b"/>
        <c:majorTickMark val="out"/>
        <c:minorTickMark val="none"/>
        <c:tickLblPos val="nextTo"/>
        <c:txPr>
          <a:bodyPr/>
          <a:lstStyle/>
          <a:p>
            <a:pPr>
              <a:defRPr sz="1600">
                <a:latin typeface="Times New Roman" pitchFamily="18" charset="0"/>
                <a:cs typeface="Times New Roman" pitchFamily="18" charset="0"/>
              </a:defRPr>
            </a:pPr>
            <a:endParaRPr lang="ru-RU"/>
          </a:p>
        </c:txPr>
        <c:crossAx val="134396928"/>
        <c:crosses val="autoZero"/>
        <c:auto val="1"/>
        <c:lblAlgn val="ctr"/>
        <c:lblOffset val="100"/>
        <c:noMultiLvlLbl val="0"/>
      </c:catAx>
      <c:valAx>
        <c:axId val="134396928"/>
        <c:scaling>
          <c:orientation val="minMax"/>
          <c:min val="0"/>
        </c:scaling>
        <c:delete val="0"/>
        <c:axPos val="l"/>
        <c:majorGridlines/>
        <c:numFmt formatCode="#,##0.0" sourceLinked="1"/>
        <c:majorTickMark val="out"/>
        <c:minorTickMark val="none"/>
        <c:tickLblPos val="nextTo"/>
        <c:txPr>
          <a:bodyPr/>
          <a:lstStyle/>
          <a:p>
            <a:pPr>
              <a:defRPr sz="1200">
                <a:latin typeface="Times New Roman" pitchFamily="18" charset="0"/>
                <a:cs typeface="Times New Roman" pitchFamily="18" charset="0"/>
              </a:defRPr>
            </a:pPr>
            <a:endParaRPr lang="ru-RU"/>
          </a:p>
        </c:txPr>
        <c:crossAx val="134395392"/>
        <c:crosses val="autoZero"/>
        <c:crossBetween val="between"/>
      </c:valAx>
    </c:plotArea>
    <c:plotVisOnly val="1"/>
    <c:dispBlanksAs val="gap"/>
    <c:showDLblsOverMax val="0"/>
  </c:chart>
  <c:txPr>
    <a:bodyPr/>
    <a:lstStyle/>
    <a:p>
      <a:pPr>
        <a:defRPr sz="1800"/>
      </a:pPr>
      <a:endParaRPr lang="ru-RU"/>
    </a:p>
  </c:txPr>
  <c:externalData r:id="rId2">
    <c:autoUpdate val="0"/>
  </c:externalData>
  <c:userShapes r:id="rId3"/>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latin typeface="Times New Roman" pitchFamily="18" charset="0"/>
                <a:cs typeface="Times New Roman" pitchFamily="18" charset="0"/>
              </a:defRPr>
            </a:pPr>
            <a:r>
              <a:rPr lang="ru-RU" sz="2400" dirty="0" smtClean="0">
                <a:latin typeface="Times New Roman" pitchFamily="18" charset="0"/>
                <a:cs typeface="Times New Roman" pitchFamily="18" charset="0"/>
              </a:rPr>
              <a:t>6010,7</a:t>
            </a:r>
          </a:p>
        </c:rich>
      </c:tx>
      <c:layout>
        <c:manualLayout>
          <c:xMode val="edge"/>
          <c:yMode val="edge"/>
          <c:x val="0.27471129999892485"/>
          <c:y val="0.50559197126245237"/>
        </c:manualLayout>
      </c:layout>
      <c:overlay val="0"/>
    </c:title>
    <c:autoTitleDeleted val="0"/>
    <c:plotArea>
      <c:layout/>
      <c:doughnutChart>
        <c:varyColors val="1"/>
        <c:ser>
          <c:idx val="0"/>
          <c:order val="0"/>
          <c:tx>
            <c:strRef>
              <c:f>Лист1!$B$1</c:f>
              <c:strCache>
                <c:ptCount val="1"/>
                <c:pt idx="0">
                  <c:v>Продажи</c:v>
                </c:pt>
              </c:strCache>
            </c:strRef>
          </c:tx>
          <c:dLbls>
            <c:dLbl>
              <c:idx val="0"/>
              <c:layout>
                <c:manualLayout>
                  <c:x val="8.533886019832921E-3"/>
                  <c:y val="-4.9383401844239526E-2"/>
                </c:manualLayout>
              </c:layout>
              <c:tx>
                <c:rich>
                  <a:bodyPr/>
                  <a:lstStyle/>
                  <a:p>
                    <a:pPr>
                      <a:defRPr sz="1400">
                        <a:solidFill>
                          <a:schemeClr val="bg1"/>
                        </a:solidFill>
                        <a:latin typeface="Times New Roman" pitchFamily="18" charset="0"/>
                        <a:cs typeface="Times New Roman" pitchFamily="18" charset="0"/>
                      </a:defRPr>
                    </a:pPr>
                    <a:r>
                      <a:rPr lang="en-US" sz="1400">
                        <a:solidFill>
                          <a:schemeClr val="bg1"/>
                        </a:solidFill>
                      </a:rPr>
                      <a:t>273,5; </a:t>
                    </a:r>
                    <a:endParaRPr lang="ru-RU" sz="1400" smtClean="0">
                      <a:solidFill>
                        <a:schemeClr val="bg1"/>
                      </a:solidFill>
                    </a:endParaRPr>
                  </a:p>
                  <a:p>
                    <a:pPr>
                      <a:defRPr sz="1400">
                        <a:solidFill>
                          <a:schemeClr val="bg1"/>
                        </a:solidFill>
                        <a:latin typeface="Times New Roman" pitchFamily="18" charset="0"/>
                        <a:cs typeface="Times New Roman" pitchFamily="18" charset="0"/>
                      </a:defRPr>
                    </a:pPr>
                    <a:r>
                      <a:rPr lang="en-US" sz="1400" smtClean="0">
                        <a:solidFill>
                          <a:schemeClr val="bg1"/>
                        </a:solidFill>
                      </a:rPr>
                      <a:t>5</a:t>
                    </a:r>
                    <a:r>
                      <a:rPr lang="en-US" sz="1400">
                        <a:solidFill>
                          <a:schemeClr val="bg1"/>
                        </a:solidFill>
                      </a:rPr>
                      <a:t>%</a:t>
                    </a:r>
                  </a:p>
                </c:rich>
              </c:tx>
              <c:spPr/>
              <c:showLegendKey val="0"/>
              <c:showVal val="1"/>
              <c:showCatName val="0"/>
              <c:showSerName val="0"/>
              <c:showPercent val="1"/>
              <c:showBubbleSize val="0"/>
            </c:dLbl>
            <c:dLbl>
              <c:idx val="1"/>
              <c:layout>
                <c:manualLayout>
                  <c:x val="5.2626321089771437E-2"/>
                  <c:y val="-0.10111839425249046"/>
                </c:manualLayout>
              </c:layout>
              <c:tx>
                <c:rich>
                  <a:bodyPr/>
                  <a:lstStyle/>
                  <a:p>
                    <a:r>
                      <a:rPr lang="en-US" dirty="0" smtClean="0"/>
                      <a:t>4 </a:t>
                    </a:r>
                    <a:r>
                      <a:rPr lang="en-US" dirty="0"/>
                      <a:t>230,0; </a:t>
                    </a:r>
                    <a:endParaRPr lang="ru-RU" dirty="0" smtClean="0"/>
                  </a:p>
                  <a:p>
                    <a:r>
                      <a:rPr lang="en-US" dirty="0" smtClean="0"/>
                      <a:t>70</a:t>
                    </a:r>
                    <a:r>
                      <a:rPr lang="en-US" dirty="0"/>
                      <a:t>%</a:t>
                    </a:r>
                  </a:p>
                </c:rich>
              </c:tx>
              <c:showLegendKey val="0"/>
              <c:showVal val="1"/>
              <c:showCatName val="0"/>
              <c:showSerName val="0"/>
              <c:showPercent val="1"/>
              <c:showBubbleSize val="0"/>
            </c:dLbl>
            <c:dLbl>
              <c:idx val="2"/>
              <c:layout>
                <c:manualLayout>
                  <c:x val="-7.1116650121312687E-3"/>
                  <c:y val="1.1757952820057031E-2"/>
                </c:manualLayout>
              </c:layout>
              <c:tx>
                <c:rich>
                  <a:bodyPr/>
                  <a:lstStyle/>
                  <a:p>
                    <a:r>
                      <a:rPr lang="en-US"/>
                      <a:t>1 507,2; </a:t>
                    </a:r>
                    <a:endParaRPr lang="ru-RU" smtClean="0"/>
                  </a:p>
                  <a:p>
                    <a:r>
                      <a:rPr lang="en-US" smtClean="0"/>
                      <a:t>25</a:t>
                    </a:r>
                    <a:r>
                      <a:rPr lang="en-US"/>
                      <a:t>%</a:t>
                    </a:r>
                  </a:p>
                </c:rich>
              </c:tx>
              <c:showLegendKey val="0"/>
              <c:showVal val="1"/>
              <c:showCatName val="0"/>
              <c:showSerName val="0"/>
              <c:showPercent val="1"/>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1"/>
            <c:showBubbleSize val="0"/>
            <c:showLeaderLines val="1"/>
          </c:dLbls>
          <c:cat>
            <c:strRef>
              <c:f>Лист1!$A$2:$A$4</c:f>
              <c:strCache>
                <c:ptCount val="3"/>
                <c:pt idx="0">
                  <c:v>мероприятия по капитальному  ремонту, ремонту, содержанию автомобильных дорог общего пользования (дорожный фонд)</c:v>
                </c:pt>
                <c:pt idx="1">
                  <c:v>мероприятия по капитальному  ремонту и ремонту автомобильных дорог общего пользования, проходящих вне населенных пунктов</c:v>
                </c:pt>
                <c:pt idx="2">
                  <c:v>мероприятия по капитальному ремонту и ремонту автомобильных дорог местного значения</c:v>
                </c:pt>
              </c:strCache>
            </c:strRef>
          </c:cat>
          <c:val>
            <c:numRef>
              <c:f>Лист1!$B$2:$B$4</c:f>
              <c:numCache>
                <c:formatCode>#,##0.0</c:formatCode>
                <c:ptCount val="3"/>
                <c:pt idx="0">
                  <c:v>273.5</c:v>
                </c:pt>
                <c:pt idx="1">
                  <c:v>4230</c:v>
                </c:pt>
                <c:pt idx="2">
                  <c:v>1507.2</c:v>
                </c:pt>
              </c:numCache>
            </c:numRef>
          </c:val>
        </c:ser>
        <c:dLbls>
          <c:showLegendKey val="0"/>
          <c:showVal val="1"/>
          <c:showCatName val="0"/>
          <c:showSerName val="0"/>
          <c:showPercent val="0"/>
          <c:showBubbleSize val="0"/>
          <c:showLeaderLines val="1"/>
        </c:dLbls>
        <c:firstSliceAng val="0"/>
        <c:holeSize val="50"/>
      </c:doughnutChart>
    </c:plotArea>
    <c:legend>
      <c:legendPos val="r"/>
      <c:legendEntry>
        <c:idx val="0"/>
        <c:txPr>
          <a:bodyPr/>
          <a:lstStyle/>
          <a:p>
            <a:pPr>
              <a:defRPr sz="1600" kern="0" baseline="0">
                <a:latin typeface="Times New Roman" pitchFamily="18" charset="0"/>
                <a:cs typeface="Times New Roman" pitchFamily="18" charset="0"/>
              </a:defRPr>
            </a:pPr>
            <a:endParaRPr lang="ru-RU"/>
          </a:p>
        </c:txPr>
      </c:legendEntry>
      <c:legendEntry>
        <c:idx val="1"/>
        <c:txPr>
          <a:bodyPr/>
          <a:lstStyle/>
          <a:p>
            <a:pPr>
              <a:defRPr sz="1600" kern="0" baseline="0">
                <a:latin typeface="Times New Roman" pitchFamily="18" charset="0"/>
                <a:cs typeface="Times New Roman" pitchFamily="18" charset="0"/>
              </a:defRPr>
            </a:pPr>
            <a:endParaRPr lang="ru-RU"/>
          </a:p>
        </c:txPr>
      </c:legendEntry>
      <c:legendEntry>
        <c:idx val="2"/>
        <c:txPr>
          <a:bodyPr/>
          <a:lstStyle/>
          <a:p>
            <a:pPr>
              <a:defRPr sz="1600" kern="0" baseline="0">
                <a:latin typeface="Times New Roman" pitchFamily="18" charset="0"/>
                <a:cs typeface="Times New Roman" pitchFamily="18" charset="0"/>
              </a:defRPr>
            </a:pPr>
            <a:endParaRPr lang="ru-RU"/>
          </a:p>
        </c:txPr>
      </c:legendEntry>
      <c:layout>
        <c:manualLayout>
          <c:xMode val="edge"/>
          <c:yMode val="edge"/>
          <c:x val="0.58807701922008671"/>
          <c:y val="0.15936044143243341"/>
          <c:w val="0.39627731775322461"/>
          <c:h val="0.70659889641891638"/>
        </c:manualLayout>
      </c:layout>
      <c:overlay val="0"/>
      <c:txPr>
        <a:bodyPr/>
        <a:lstStyle/>
        <a:p>
          <a:pPr>
            <a:defRPr kern="0" baseline="0">
              <a:latin typeface="Times New Roman" pitchFamily="18" charset="0"/>
              <a:cs typeface="Times New Roman" pitchFamily="18" charset="0"/>
            </a:defRPr>
          </a:pPr>
          <a:endParaRPr lang="ru-RU"/>
        </a:p>
      </c:txPr>
    </c:legend>
    <c:plotVisOnly val="1"/>
    <c:dispBlanksAs val="gap"/>
    <c:showDLblsOverMax val="0"/>
  </c:chart>
  <c:txPr>
    <a:bodyPr/>
    <a:lstStyle/>
    <a:p>
      <a:pPr>
        <a:defRPr sz="1800"/>
      </a:pPr>
      <a:endParaRPr lang="ru-RU"/>
    </a:p>
  </c:txPr>
  <c:externalData r:id="rId2">
    <c:autoUpdate val="0"/>
  </c:externalData>
  <c:userShapes r:id="rId3"/>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sz="1800"/>
            </a:pPr>
            <a:r>
              <a:rPr lang="ru-RU" sz="2400" b="0" i="0" u="none" strike="noStrike" baseline="0" dirty="0" smtClean="0">
                <a:effectLst/>
                <a:latin typeface="Times New Roman" pitchFamily="18" charset="0"/>
                <a:cs typeface="Times New Roman" pitchFamily="18" charset="0"/>
              </a:rPr>
              <a:t>Муниципальная программа «Развитие общественной инфраструктуры муниципального значения»</a:t>
            </a:r>
            <a:endParaRPr lang="ru-RU" sz="2400" b="0" dirty="0">
              <a:latin typeface="Times New Roman" pitchFamily="18" charset="0"/>
              <a:cs typeface="Times New Roman" pitchFamily="18" charset="0"/>
            </a:endParaRPr>
          </a:p>
        </c:rich>
      </c:tx>
      <c:layout>
        <c:manualLayout>
          <c:xMode val="edge"/>
          <c:yMode val="edge"/>
          <c:x val="0.11409955948616742"/>
          <c:y val="7.7801381954704591E-3"/>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9.3728661308535341E-2"/>
          <c:y val="0.23517873014109544"/>
          <c:w val="0.87382727694862272"/>
          <c:h val="0.65969300512503437"/>
        </c:manualLayout>
      </c:layout>
      <c:bar3DChart>
        <c:barDir val="col"/>
        <c:grouping val="clustered"/>
        <c:varyColors val="0"/>
        <c:ser>
          <c:idx val="0"/>
          <c:order val="0"/>
          <c:tx>
            <c:strRef>
              <c:f>Лист1!$B$1</c:f>
              <c:strCache>
                <c:ptCount val="1"/>
                <c:pt idx="0">
                  <c:v>План</c:v>
                </c:pt>
              </c:strCache>
            </c:strRef>
          </c:tx>
          <c:invertIfNegative val="0"/>
          <c:dLbls>
            <c:dLbl>
              <c:idx val="0"/>
              <c:layout>
                <c:manualLayout>
                  <c:x val="2.5280821871840962E-2"/>
                  <c:y val="-5.0236927482464493E-2"/>
                </c:manualLayout>
              </c:layout>
              <c:showLegendKey val="0"/>
              <c:showVal val="1"/>
              <c:showCatName val="0"/>
              <c:showSerName val="0"/>
              <c:showPercent val="0"/>
              <c:showBubbleSize val="0"/>
            </c:dLbl>
            <c:dLbl>
              <c:idx val="1"/>
              <c:layout>
                <c:manualLayout>
                  <c:x val="2.6669930518405292E-2"/>
                  <c:y val="-7.8374142003545505E-2"/>
                </c:manualLayout>
              </c:layout>
              <c:showLegendKey val="0"/>
              <c:showVal val="1"/>
              <c:showCatName val="0"/>
              <c:showSerName val="0"/>
              <c:showPercent val="0"/>
              <c:showBubbleSize val="0"/>
            </c:dLbl>
            <c:dLbl>
              <c:idx val="2"/>
              <c:layout>
                <c:manualLayout>
                  <c:x val="2.3981802813229383E-2"/>
                  <c:y val="-4.3676794962856737E-2"/>
                </c:manualLayout>
              </c:layout>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Лист1!$A$2:$A$3</c:f>
              <c:strCache>
                <c:ptCount val="2"/>
                <c:pt idx="0">
                  <c:v>утверждено на 2015 год</c:v>
                </c:pt>
                <c:pt idx="1">
                  <c:v>исполнено за 2015 год</c:v>
                </c:pt>
              </c:strCache>
            </c:strRef>
          </c:cat>
          <c:val>
            <c:numRef>
              <c:f>Лист1!$B$2:$B$3</c:f>
              <c:numCache>
                <c:formatCode>#,##0.0</c:formatCode>
                <c:ptCount val="2"/>
                <c:pt idx="0">
                  <c:v>5825.8</c:v>
                </c:pt>
                <c:pt idx="1">
                  <c:v>5100</c:v>
                </c:pt>
              </c:numCache>
            </c:numRef>
          </c:val>
        </c:ser>
        <c:dLbls>
          <c:showLegendKey val="0"/>
          <c:showVal val="0"/>
          <c:showCatName val="0"/>
          <c:showSerName val="0"/>
          <c:showPercent val="0"/>
          <c:showBubbleSize val="0"/>
        </c:dLbls>
        <c:gapWidth val="150"/>
        <c:shape val="cylinder"/>
        <c:axId val="167787904"/>
        <c:axId val="171918464"/>
        <c:axId val="0"/>
      </c:bar3DChart>
      <c:catAx>
        <c:axId val="167787904"/>
        <c:scaling>
          <c:orientation val="minMax"/>
        </c:scaling>
        <c:delete val="0"/>
        <c:axPos val="b"/>
        <c:majorTickMark val="out"/>
        <c:minorTickMark val="none"/>
        <c:tickLblPos val="nextTo"/>
        <c:txPr>
          <a:bodyPr/>
          <a:lstStyle/>
          <a:p>
            <a:pPr>
              <a:defRPr sz="1600">
                <a:latin typeface="Times New Roman" pitchFamily="18" charset="0"/>
                <a:cs typeface="Times New Roman" pitchFamily="18" charset="0"/>
              </a:defRPr>
            </a:pPr>
            <a:endParaRPr lang="ru-RU"/>
          </a:p>
        </c:txPr>
        <c:crossAx val="171918464"/>
        <c:crosses val="autoZero"/>
        <c:auto val="1"/>
        <c:lblAlgn val="ctr"/>
        <c:lblOffset val="100"/>
        <c:noMultiLvlLbl val="0"/>
      </c:catAx>
      <c:valAx>
        <c:axId val="171918464"/>
        <c:scaling>
          <c:orientation val="minMax"/>
          <c:min val="0"/>
        </c:scaling>
        <c:delete val="0"/>
        <c:axPos val="l"/>
        <c:majorGridlines/>
        <c:numFmt formatCode="#,##0.0" sourceLinked="1"/>
        <c:majorTickMark val="out"/>
        <c:minorTickMark val="none"/>
        <c:tickLblPos val="nextTo"/>
        <c:txPr>
          <a:bodyPr/>
          <a:lstStyle/>
          <a:p>
            <a:pPr>
              <a:defRPr sz="1200">
                <a:latin typeface="Times New Roman" pitchFamily="18" charset="0"/>
                <a:cs typeface="Times New Roman" pitchFamily="18" charset="0"/>
              </a:defRPr>
            </a:pPr>
            <a:endParaRPr lang="ru-RU"/>
          </a:p>
        </c:txPr>
        <c:crossAx val="167787904"/>
        <c:crosses val="autoZero"/>
        <c:crossBetween val="between"/>
      </c:valAx>
    </c:plotArea>
    <c:plotVisOnly val="1"/>
    <c:dispBlanksAs val="gap"/>
    <c:showDLblsOverMax val="0"/>
  </c:chart>
  <c:txPr>
    <a:bodyPr/>
    <a:lstStyle/>
    <a:p>
      <a:pPr>
        <a:defRPr sz="1800"/>
      </a:pPr>
      <a:endParaRPr lang="ru-RU"/>
    </a:p>
  </c:txPr>
  <c:externalData r:id="rId2">
    <c:autoUpdate val="0"/>
  </c:externalData>
  <c:userShapes r:id="rId3"/>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sz="1800"/>
            </a:pPr>
            <a:r>
              <a:rPr lang="ru-RU" sz="2400" b="0" i="0" u="none" strike="noStrike" baseline="0" dirty="0" smtClean="0">
                <a:effectLst/>
                <a:latin typeface="Times New Roman" pitchFamily="18" charset="0"/>
                <a:cs typeface="Times New Roman" pitchFamily="18" charset="0"/>
              </a:rPr>
              <a:t>Муниципальная программа</a:t>
            </a:r>
          </a:p>
          <a:p>
            <a:pPr algn="ctr">
              <a:defRPr sz="1800"/>
            </a:pPr>
            <a:r>
              <a:rPr lang="ru-RU" sz="2400" b="0" i="0" u="none" strike="noStrike" baseline="0" dirty="0" smtClean="0">
                <a:effectLst/>
                <a:latin typeface="Times New Roman" pitchFamily="18" charset="0"/>
                <a:cs typeface="Times New Roman" pitchFamily="18" charset="0"/>
              </a:rPr>
              <a:t>«Газификация  муниципального образования </a:t>
            </a:r>
            <a:r>
              <a:rPr lang="ru-RU" sz="2400" b="0" i="0" u="none" strike="noStrike" baseline="0" dirty="0" err="1" smtClean="0">
                <a:effectLst/>
                <a:latin typeface="Times New Roman" pitchFamily="18" charset="0"/>
                <a:cs typeface="Times New Roman" pitchFamily="18" charset="0"/>
              </a:rPr>
              <a:t>Гулькевичский</a:t>
            </a:r>
            <a:r>
              <a:rPr lang="ru-RU" sz="2400" b="0" i="0" u="none" strike="noStrike" baseline="0" dirty="0" smtClean="0">
                <a:effectLst/>
                <a:latin typeface="Times New Roman" pitchFamily="18" charset="0"/>
                <a:cs typeface="Times New Roman" pitchFamily="18" charset="0"/>
              </a:rPr>
              <a:t> район»</a:t>
            </a:r>
          </a:p>
        </c:rich>
      </c:tx>
      <c:layout>
        <c:manualLayout>
          <c:xMode val="edge"/>
          <c:yMode val="edge"/>
          <c:x val="0.16884326213667777"/>
          <c:y val="1.7505310939808533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9.6617858873863191E-2"/>
          <c:y val="0.23517865298917404"/>
          <c:w val="0.87382727694862272"/>
          <c:h val="0.61159483123287994"/>
        </c:manualLayout>
      </c:layout>
      <c:bar3DChart>
        <c:barDir val="col"/>
        <c:grouping val="clustered"/>
        <c:varyColors val="0"/>
        <c:ser>
          <c:idx val="0"/>
          <c:order val="0"/>
          <c:tx>
            <c:strRef>
              <c:f>Лист1!$B$1</c:f>
              <c:strCache>
                <c:ptCount val="1"/>
                <c:pt idx="0">
                  <c:v>План</c:v>
                </c:pt>
              </c:strCache>
            </c:strRef>
          </c:tx>
          <c:invertIfNegative val="0"/>
          <c:dLbls>
            <c:dLbl>
              <c:idx val="0"/>
              <c:layout>
                <c:manualLayout>
                  <c:x val="1.6544723628157891E-2"/>
                  <c:y val="-6.2726479100470606E-2"/>
                </c:manualLayout>
              </c:layout>
              <c:showLegendKey val="0"/>
              <c:showVal val="1"/>
              <c:showCatName val="0"/>
              <c:showSerName val="0"/>
              <c:showPercent val="0"/>
              <c:showBubbleSize val="0"/>
            </c:dLbl>
            <c:dLbl>
              <c:idx val="1"/>
              <c:layout>
                <c:manualLayout>
                  <c:x val="2.5220216879363131E-2"/>
                  <c:y val="-4.6942166073775514E-2"/>
                </c:manualLayout>
              </c:layout>
              <c:showLegendKey val="0"/>
              <c:showVal val="1"/>
              <c:showCatName val="0"/>
              <c:showSerName val="0"/>
              <c:showPercent val="0"/>
              <c:showBubbleSize val="0"/>
            </c:dLbl>
            <c:dLbl>
              <c:idx val="2"/>
              <c:layout>
                <c:manualLayout>
                  <c:x val="2.1093512378406041E-2"/>
                  <c:y val="-3.5722531279024111E-2"/>
                </c:manualLayout>
              </c:layout>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Лист1!$A$2:$A$3</c:f>
              <c:strCache>
                <c:ptCount val="2"/>
                <c:pt idx="0">
                  <c:v>утверждено на 2015 год</c:v>
                </c:pt>
                <c:pt idx="1">
                  <c:v>исполнено за 2015 год</c:v>
                </c:pt>
              </c:strCache>
            </c:strRef>
          </c:cat>
          <c:val>
            <c:numRef>
              <c:f>Лист1!$B$2:$B$3</c:f>
              <c:numCache>
                <c:formatCode>#,##0.0</c:formatCode>
                <c:ptCount val="2"/>
                <c:pt idx="0">
                  <c:v>10258.6</c:v>
                </c:pt>
                <c:pt idx="1">
                  <c:v>8968.9</c:v>
                </c:pt>
              </c:numCache>
            </c:numRef>
          </c:val>
        </c:ser>
        <c:dLbls>
          <c:showLegendKey val="0"/>
          <c:showVal val="0"/>
          <c:showCatName val="0"/>
          <c:showSerName val="0"/>
          <c:showPercent val="0"/>
          <c:showBubbleSize val="0"/>
        </c:dLbls>
        <c:gapWidth val="150"/>
        <c:shape val="cylinder"/>
        <c:axId val="172040192"/>
        <c:axId val="172041728"/>
        <c:axId val="0"/>
      </c:bar3DChart>
      <c:catAx>
        <c:axId val="172040192"/>
        <c:scaling>
          <c:orientation val="minMax"/>
        </c:scaling>
        <c:delete val="0"/>
        <c:axPos val="b"/>
        <c:majorTickMark val="out"/>
        <c:minorTickMark val="none"/>
        <c:tickLblPos val="nextTo"/>
        <c:txPr>
          <a:bodyPr/>
          <a:lstStyle/>
          <a:p>
            <a:pPr>
              <a:defRPr sz="1600">
                <a:latin typeface="Times New Roman" pitchFamily="18" charset="0"/>
                <a:cs typeface="Times New Roman" pitchFamily="18" charset="0"/>
              </a:defRPr>
            </a:pPr>
            <a:endParaRPr lang="ru-RU"/>
          </a:p>
        </c:txPr>
        <c:crossAx val="172041728"/>
        <c:crosses val="autoZero"/>
        <c:auto val="1"/>
        <c:lblAlgn val="ctr"/>
        <c:lblOffset val="100"/>
        <c:noMultiLvlLbl val="0"/>
      </c:catAx>
      <c:valAx>
        <c:axId val="172041728"/>
        <c:scaling>
          <c:orientation val="minMax"/>
          <c:min val="0"/>
        </c:scaling>
        <c:delete val="0"/>
        <c:axPos val="l"/>
        <c:majorGridlines/>
        <c:numFmt formatCode="#,##0.0" sourceLinked="1"/>
        <c:majorTickMark val="out"/>
        <c:minorTickMark val="none"/>
        <c:tickLblPos val="nextTo"/>
        <c:txPr>
          <a:bodyPr/>
          <a:lstStyle/>
          <a:p>
            <a:pPr>
              <a:defRPr sz="1200">
                <a:latin typeface="Times New Roman" pitchFamily="18" charset="0"/>
                <a:cs typeface="Times New Roman" pitchFamily="18" charset="0"/>
              </a:defRPr>
            </a:pPr>
            <a:endParaRPr lang="ru-RU"/>
          </a:p>
        </c:txPr>
        <c:crossAx val="172040192"/>
        <c:crosses val="autoZero"/>
        <c:crossBetween val="between"/>
      </c:valAx>
    </c:plotArea>
    <c:plotVisOnly val="1"/>
    <c:dispBlanksAs val="gap"/>
    <c:showDLblsOverMax val="0"/>
  </c:chart>
  <c:txPr>
    <a:bodyPr/>
    <a:lstStyle/>
    <a:p>
      <a:pPr>
        <a:defRPr sz="1800"/>
      </a:pPr>
      <a:endParaRPr lang="ru-RU"/>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Ряд 1</c:v>
                </c:pt>
              </c:strCache>
            </c:strRef>
          </c:tx>
          <c:invertIfNegative val="0"/>
          <c:dLbls>
            <c:dLbl>
              <c:idx val="0"/>
              <c:layout>
                <c:manualLayout>
                  <c:x val="2.8398445370476727E-2"/>
                  <c:y val="-8.7008850868422027E-2"/>
                </c:manualLayout>
              </c:layout>
              <c:showLegendKey val="0"/>
              <c:showVal val="1"/>
              <c:showCatName val="0"/>
              <c:showSerName val="0"/>
              <c:showPercent val="0"/>
              <c:showBubbleSize val="0"/>
            </c:dLbl>
            <c:dLbl>
              <c:idx val="1"/>
              <c:layout>
                <c:manualLayout>
                  <c:x val="2.9893100389975502E-2"/>
                  <c:y val="-9.406362256045625E-2"/>
                </c:manualLayout>
              </c:layout>
              <c:showLegendKey val="0"/>
              <c:showVal val="1"/>
              <c:showCatName val="0"/>
              <c:showSerName val="0"/>
              <c:showPercent val="0"/>
              <c:showBubbleSize val="0"/>
            </c:dLbl>
            <c:dLbl>
              <c:idx val="2"/>
              <c:layout>
                <c:manualLayout>
                  <c:x val="-2.9893100389975502E-3"/>
                  <c:y val="-3.2922267896159603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Лист1!$A$2:$A$3</c:f>
              <c:strCache>
                <c:ptCount val="2"/>
                <c:pt idx="0">
                  <c:v>План 2015</c:v>
                </c:pt>
                <c:pt idx="1">
                  <c:v>Факт 2015</c:v>
                </c:pt>
              </c:strCache>
            </c:strRef>
          </c:cat>
          <c:val>
            <c:numRef>
              <c:f>Лист1!$B$2:$B$3</c:f>
              <c:numCache>
                <c:formatCode>#,##0.0</c:formatCode>
                <c:ptCount val="2"/>
                <c:pt idx="0">
                  <c:v>1606.8</c:v>
                </c:pt>
                <c:pt idx="1">
                  <c:v>1573.3</c:v>
                </c:pt>
              </c:numCache>
            </c:numRef>
          </c:val>
        </c:ser>
        <c:dLbls>
          <c:showLegendKey val="0"/>
          <c:showVal val="0"/>
          <c:showCatName val="0"/>
          <c:showSerName val="0"/>
          <c:showPercent val="0"/>
          <c:showBubbleSize val="0"/>
        </c:dLbls>
        <c:gapWidth val="150"/>
        <c:shape val="cylinder"/>
        <c:axId val="93747072"/>
        <c:axId val="93748608"/>
        <c:axId val="0"/>
      </c:bar3DChart>
      <c:catAx>
        <c:axId val="93747072"/>
        <c:scaling>
          <c:orientation val="minMax"/>
        </c:scaling>
        <c:delete val="0"/>
        <c:axPos val="b"/>
        <c:majorTickMark val="out"/>
        <c:minorTickMark val="none"/>
        <c:tickLblPos val="nextTo"/>
        <c:txPr>
          <a:bodyPr/>
          <a:lstStyle/>
          <a:p>
            <a:pPr>
              <a:defRPr baseline="0">
                <a:latin typeface="Times New Roman" pitchFamily="18" charset="0"/>
              </a:defRPr>
            </a:pPr>
            <a:endParaRPr lang="ru-RU"/>
          </a:p>
        </c:txPr>
        <c:crossAx val="93748608"/>
        <c:crosses val="autoZero"/>
        <c:auto val="1"/>
        <c:lblAlgn val="ctr"/>
        <c:lblOffset val="100"/>
        <c:noMultiLvlLbl val="0"/>
      </c:catAx>
      <c:valAx>
        <c:axId val="93748608"/>
        <c:scaling>
          <c:orientation val="minMax"/>
          <c:min val="0"/>
        </c:scaling>
        <c:delete val="0"/>
        <c:axPos val="l"/>
        <c:majorGridlines/>
        <c:numFmt formatCode="#,##0.0" sourceLinked="1"/>
        <c:majorTickMark val="out"/>
        <c:minorTickMark val="none"/>
        <c:tickLblPos val="nextTo"/>
        <c:crossAx val="93747072"/>
        <c:crosses val="autoZero"/>
        <c:crossBetween val="between"/>
      </c:valAx>
    </c:plotArea>
    <c:plotVisOnly val="1"/>
    <c:dispBlanksAs val="gap"/>
    <c:showDLblsOverMax val="0"/>
  </c:chart>
  <c:txPr>
    <a:bodyPr/>
    <a:lstStyle/>
    <a:p>
      <a:pPr>
        <a:defRPr sz="1800"/>
      </a:pPr>
      <a:endParaRPr lang="ru-RU"/>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latin typeface="Times New Roman" pitchFamily="18" charset="0"/>
                <a:cs typeface="Times New Roman" pitchFamily="18" charset="0"/>
              </a:defRPr>
            </a:pPr>
            <a:r>
              <a:rPr lang="ru-RU" sz="2400" dirty="0" smtClean="0">
                <a:latin typeface="Times New Roman" pitchFamily="18" charset="0"/>
                <a:cs typeface="Times New Roman" pitchFamily="18" charset="0"/>
              </a:rPr>
              <a:t>8 968,9</a:t>
            </a:r>
          </a:p>
        </c:rich>
      </c:tx>
      <c:layout>
        <c:manualLayout>
          <c:xMode val="edge"/>
          <c:yMode val="edge"/>
          <c:x val="0.27471129999892485"/>
          <c:y val="0.50559197126245237"/>
        </c:manualLayout>
      </c:layout>
      <c:overlay val="0"/>
    </c:title>
    <c:autoTitleDeleted val="0"/>
    <c:plotArea>
      <c:layout/>
      <c:doughnutChart>
        <c:varyColors val="1"/>
        <c:ser>
          <c:idx val="0"/>
          <c:order val="0"/>
          <c:tx>
            <c:strRef>
              <c:f>Лист1!$B$1</c:f>
              <c:strCache>
                <c:ptCount val="1"/>
                <c:pt idx="0">
                  <c:v>Продажи</c:v>
                </c:pt>
              </c:strCache>
            </c:strRef>
          </c:tx>
          <c:dLbls>
            <c:dLbl>
              <c:idx val="0"/>
              <c:layout>
                <c:manualLayout>
                  <c:x val="4.9781655084918879E-2"/>
                  <c:y val="-6.1141354664296474E-2"/>
                </c:manualLayout>
              </c:layout>
              <c:tx>
                <c:rich>
                  <a:bodyPr/>
                  <a:lstStyle/>
                  <a:p>
                    <a:pPr>
                      <a:defRPr>
                        <a:solidFill>
                          <a:schemeClr val="bg1"/>
                        </a:solidFill>
                        <a:latin typeface="Times New Roman" pitchFamily="18" charset="0"/>
                        <a:cs typeface="Times New Roman" pitchFamily="18" charset="0"/>
                      </a:defRPr>
                    </a:pPr>
                    <a:r>
                      <a:rPr lang="en-US"/>
                      <a:t>7 666,5; </a:t>
                    </a:r>
                    <a:endParaRPr lang="ru-RU" smtClean="0"/>
                  </a:p>
                  <a:p>
                    <a:pPr>
                      <a:defRPr>
                        <a:solidFill>
                          <a:schemeClr val="bg1"/>
                        </a:solidFill>
                        <a:latin typeface="Times New Roman" pitchFamily="18" charset="0"/>
                        <a:cs typeface="Times New Roman" pitchFamily="18" charset="0"/>
                      </a:defRPr>
                    </a:pPr>
                    <a:r>
                      <a:rPr lang="en-US" smtClean="0"/>
                      <a:t>85</a:t>
                    </a:r>
                    <a:r>
                      <a:rPr lang="en-US"/>
                      <a:t>%</a:t>
                    </a:r>
                  </a:p>
                </c:rich>
              </c:tx>
              <c:spPr/>
              <c:showLegendKey val="0"/>
              <c:showVal val="1"/>
              <c:showCatName val="0"/>
              <c:showSerName val="0"/>
              <c:showPercent val="1"/>
              <c:showBubbleSize val="0"/>
            </c:dLbl>
            <c:dLbl>
              <c:idx val="1"/>
              <c:tx>
                <c:rich>
                  <a:bodyPr/>
                  <a:lstStyle/>
                  <a:p>
                    <a:r>
                      <a:rPr lang="en-US"/>
                      <a:t>1 302,4; </a:t>
                    </a:r>
                    <a:endParaRPr lang="ru-RU" smtClean="0"/>
                  </a:p>
                  <a:p>
                    <a:r>
                      <a:rPr lang="en-US" smtClean="0"/>
                      <a:t>15</a:t>
                    </a:r>
                    <a:r>
                      <a:rPr lang="en-US"/>
                      <a:t>%</a:t>
                    </a:r>
                  </a:p>
                </c:rich>
              </c:tx>
              <c:showLegendKey val="0"/>
              <c:showVal val="1"/>
              <c:showCatName val="0"/>
              <c:showSerName val="0"/>
              <c:showPercent val="1"/>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1"/>
            <c:showBubbleSize val="0"/>
            <c:showLeaderLines val="1"/>
          </c:dLbls>
          <c:cat>
            <c:strRef>
              <c:f>Лист1!$A$2:$A$3</c:f>
              <c:strCache>
                <c:ptCount val="2"/>
                <c:pt idx="0">
                  <c:v>мероприятия по проведению подводящего газопровода высокого давления к селу Новомихайловскому</c:v>
                </c:pt>
                <c:pt idx="1">
                  <c:v>мероприятия по выполнению работ по техническому обслуживанию газопроводов и газового оборудования</c:v>
                </c:pt>
              </c:strCache>
            </c:strRef>
          </c:cat>
          <c:val>
            <c:numRef>
              <c:f>Лист1!$B$2:$B$3</c:f>
              <c:numCache>
                <c:formatCode>#,##0.0</c:formatCode>
                <c:ptCount val="2"/>
                <c:pt idx="0">
                  <c:v>7666.5</c:v>
                </c:pt>
                <c:pt idx="1">
                  <c:v>1302.4000000000001</c:v>
                </c:pt>
              </c:numCache>
            </c:numRef>
          </c:val>
        </c:ser>
        <c:dLbls>
          <c:showLegendKey val="0"/>
          <c:showVal val="1"/>
          <c:showCatName val="0"/>
          <c:showSerName val="0"/>
          <c:showPercent val="0"/>
          <c:showBubbleSize val="0"/>
          <c:showLeaderLines val="1"/>
        </c:dLbls>
        <c:firstSliceAng val="0"/>
        <c:holeSize val="50"/>
      </c:doughnutChart>
    </c:plotArea>
    <c:legend>
      <c:legendPos val="r"/>
      <c:legendEntry>
        <c:idx val="0"/>
        <c:txPr>
          <a:bodyPr/>
          <a:lstStyle/>
          <a:p>
            <a:pPr>
              <a:defRPr sz="1600" kern="0" baseline="0">
                <a:latin typeface="Times New Roman" pitchFamily="18" charset="0"/>
                <a:cs typeface="Times New Roman" pitchFamily="18" charset="0"/>
              </a:defRPr>
            </a:pPr>
            <a:endParaRPr lang="ru-RU"/>
          </a:p>
        </c:txPr>
      </c:legendEntry>
      <c:legendEntry>
        <c:idx val="1"/>
        <c:txPr>
          <a:bodyPr/>
          <a:lstStyle/>
          <a:p>
            <a:pPr>
              <a:defRPr sz="1600" kern="0" baseline="0">
                <a:latin typeface="Times New Roman" pitchFamily="18" charset="0"/>
                <a:cs typeface="Times New Roman" pitchFamily="18" charset="0"/>
              </a:defRPr>
            </a:pPr>
            <a:endParaRPr lang="ru-RU"/>
          </a:p>
        </c:txPr>
      </c:legendEntry>
      <c:layout>
        <c:manualLayout>
          <c:xMode val="edge"/>
          <c:yMode val="edge"/>
          <c:x val="0.58807701922008671"/>
          <c:y val="0.2252049772247528"/>
          <c:w val="0.39627731775322461"/>
          <c:h val="0.54669073806614066"/>
        </c:manualLayout>
      </c:layout>
      <c:overlay val="0"/>
      <c:txPr>
        <a:bodyPr/>
        <a:lstStyle/>
        <a:p>
          <a:pPr>
            <a:defRPr kern="0" baseline="0">
              <a:latin typeface="Times New Roman" pitchFamily="18" charset="0"/>
              <a:cs typeface="Times New Roman" pitchFamily="18" charset="0"/>
            </a:defRPr>
          </a:pPr>
          <a:endParaRPr lang="ru-RU"/>
        </a:p>
      </c:txPr>
    </c:legend>
    <c:plotVisOnly val="1"/>
    <c:dispBlanksAs val="gap"/>
    <c:showDLblsOverMax val="0"/>
  </c:chart>
  <c:txPr>
    <a:bodyPr/>
    <a:lstStyle/>
    <a:p>
      <a:pPr>
        <a:defRPr sz="1800"/>
      </a:pPr>
      <a:endParaRPr lang="ru-RU"/>
    </a:p>
  </c:txPr>
  <c:externalData r:id="rId2">
    <c:autoUpdate val="0"/>
  </c:externalData>
  <c:userShapes r:id="rId3"/>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sz="1800"/>
            </a:pPr>
            <a:r>
              <a:rPr lang="ru-RU" sz="2400" b="0" i="0" u="none" strike="noStrike" baseline="0" dirty="0" smtClean="0">
                <a:effectLst/>
                <a:latin typeface="Times New Roman" pitchFamily="18" charset="0"/>
                <a:cs typeface="Times New Roman" pitchFamily="18" charset="0"/>
              </a:rPr>
              <a:t>Муниципальная программа «Информационное общество муниципального образования </a:t>
            </a:r>
            <a:r>
              <a:rPr lang="ru-RU" sz="2400" b="0" i="0" u="none" strike="noStrike" baseline="0" dirty="0" err="1" smtClean="0">
                <a:effectLst/>
                <a:latin typeface="Times New Roman" pitchFamily="18" charset="0"/>
                <a:cs typeface="Times New Roman" pitchFamily="18" charset="0"/>
              </a:rPr>
              <a:t>Гулькевичский</a:t>
            </a:r>
            <a:r>
              <a:rPr lang="ru-RU" sz="2400" b="0" i="0" u="none" strike="noStrike" baseline="0" dirty="0" smtClean="0">
                <a:effectLst/>
                <a:latin typeface="Times New Roman" pitchFamily="18" charset="0"/>
                <a:cs typeface="Times New Roman" pitchFamily="18" charset="0"/>
              </a:rPr>
              <a:t> район»</a:t>
            </a:r>
            <a:endParaRPr lang="ru-RU" sz="2400" b="0" dirty="0">
              <a:latin typeface="Times New Roman" pitchFamily="18" charset="0"/>
              <a:cs typeface="Times New Roman" pitchFamily="18" charset="0"/>
            </a:endParaRPr>
          </a:p>
        </c:rich>
      </c:tx>
      <c:layout>
        <c:manualLayout>
          <c:xMode val="edge"/>
          <c:yMode val="edge"/>
          <c:x val="0.13375114505301727"/>
          <c:y val="1.7505310939808533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9.6617858873863191E-2"/>
          <c:y val="0.23517865298917404"/>
          <c:w val="0.87382727694862272"/>
          <c:h val="0.60857236455093366"/>
        </c:manualLayout>
      </c:layout>
      <c:bar3DChart>
        <c:barDir val="col"/>
        <c:grouping val="clustered"/>
        <c:varyColors val="0"/>
        <c:ser>
          <c:idx val="0"/>
          <c:order val="0"/>
          <c:tx>
            <c:strRef>
              <c:f>Лист1!$B$1</c:f>
              <c:strCache>
                <c:ptCount val="1"/>
                <c:pt idx="0">
                  <c:v>План</c:v>
                </c:pt>
              </c:strCache>
            </c:strRef>
          </c:tx>
          <c:invertIfNegative val="0"/>
          <c:dLbls>
            <c:dLbl>
              <c:idx val="0"/>
              <c:layout>
                <c:manualLayout>
                  <c:x val="2.5260576929878546E-2"/>
                  <c:y val="-4.8996951809242038E-2"/>
                </c:manualLayout>
              </c:layout>
              <c:showLegendKey val="0"/>
              <c:showVal val="1"/>
              <c:showCatName val="0"/>
              <c:showSerName val="0"/>
              <c:showPercent val="0"/>
              <c:showBubbleSize val="0"/>
            </c:dLbl>
            <c:dLbl>
              <c:idx val="1"/>
              <c:layout>
                <c:manualLayout>
                  <c:x val="2.3858550141827417E-2"/>
                  <c:y val="-5.2823003234423987E-2"/>
                </c:manualLayout>
              </c:layout>
              <c:showLegendKey val="0"/>
              <c:showVal val="1"/>
              <c:showCatName val="0"/>
              <c:showSerName val="0"/>
              <c:showPercent val="0"/>
              <c:showBubbleSize val="0"/>
            </c:dLbl>
            <c:dLbl>
              <c:idx val="2"/>
              <c:layout>
                <c:manualLayout>
                  <c:x val="2.3858992247239495E-2"/>
                  <c:y val="-5.1237110891626809E-2"/>
                </c:manualLayout>
              </c:layout>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Лист1!$A$2:$A$3</c:f>
              <c:strCache>
                <c:ptCount val="2"/>
                <c:pt idx="0">
                  <c:v>утверждено на 2015 год</c:v>
                </c:pt>
                <c:pt idx="1">
                  <c:v>исполнено за 2015 год</c:v>
                </c:pt>
              </c:strCache>
            </c:strRef>
          </c:cat>
          <c:val>
            <c:numRef>
              <c:f>Лист1!$B$2:$B$3</c:f>
              <c:numCache>
                <c:formatCode>#,##0.0</c:formatCode>
                <c:ptCount val="2"/>
                <c:pt idx="0">
                  <c:v>3232.3</c:v>
                </c:pt>
                <c:pt idx="1">
                  <c:v>3132.3</c:v>
                </c:pt>
              </c:numCache>
            </c:numRef>
          </c:val>
        </c:ser>
        <c:dLbls>
          <c:showLegendKey val="0"/>
          <c:showVal val="0"/>
          <c:showCatName val="0"/>
          <c:showSerName val="0"/>
          <c:showPercent val="0"/>
          <c:showBubbleSize val="0"/>
        </c:dLbls>
        <c:gapWidth val="150"/>
        <c:shape val="cylinder"/>
        <c:axId val="174877696"/>
        <c:axId val="174879488"/>
        <c:axId val="0"/>
      </c:bar3DChart>
      <c:catAx>
        <c:axId val="174877696"/>
        <c:scaling>
          <c:orientation val="minMax"/>
        </c:scaling>
        <c:delete val="0"/>
        <c:axPos val="b"/>
        <c:majorTickMark val="out"/>
        <c:minorTickMark val="none"/>
        <c:tickLblPos val="nextTo"/>
        <c:txPr>
          <a:bodyPr/>
          <a:lstStyle/>
          <a:p>
            <a:pPr>
              <a:defRPr sz="1600">
                <a:latin typeface="Times New Roman" pitchFamily="18" charset="0"/>
                <a:cs typeface="Times New Roman" pitchFamily="18" charset="0"/>
              </a:defRPr>
            </a:pPr>
            <a:endParaRPr lang="ru-RU"/>
          </a:p>
        </c:txPr>
        <c:crossAx val="174879488"/>
        <c:crosses val="autoZero"/>
        <c:auto val="1"/>
        <c:lblAlgn val="ctr"/>
        <c:lblOffset val="100"/>
        <c:noMultiLvlLbl val="0"/>
      </c:catAx>
      <c:valAx>
        <c:axId val="174879488"/>
        <c:scaling>
          <c:orientation val="minMax"/>
          <c:min val="0"/>
        </c:scaling>
        <c:delete val="0"/>
        <c:axPos val="l"/>
        <c:majorGridlines/>
        <c:numFmt formatCode="#,##0.0" sourceLinked="1"/>
        <c:majorTickMark val="out"/>
        <c:minorTickMark val="none"/>
        <c:tickLblPos val="nextTo"/>
        <c:txPr>
          <a:bodyPr/>
          <a:lstStyle/>
          <a:p>
            <a:pPr>
              <a:defRPr sz="1200">
                <a:latin typeface="Times New Roman" pitchFamily="18" charset="0"/>
                <a:cs typeface="Times New Roman" pitchFamily="18" charset="0"/>
              </a:defRPr>
            </a:pPr>
            <a:endParaRPr lang="ru-RU"/>
          </a:p>
        </c:txPr>
        <c:crossAx val="174877696"/>
        <c:crosses val="autoZero"/>
        <c:crossBetween val="between"/>
      </c:valAx>
    </c:plotArea>
    <c:plotVisOnly val="1"/>
    <c:dispBlanksAs val="gap"/>
    <c:showDLblsOverMax val="0"/>
  </c:chart>
  <c:txPr>
    <a:bodyPr/>
    <a:lstStyle/>
    <a:p>
      <a:pPr>
        <a:defRPr sz="1800"/>
      </a:pPr>
      <a:endParaRPr lang="ru-RU"/>
    </a:p>
  </c:txPr>
  <c:externalData r:id="rId2">
    <c:autoUpdate val="0"/>
  </c:externalData>
  <c:userShapes r:id="rId3"/>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latin typeface="Times New Roman" pitchFamily="18" charset="0"/>
                <a:cs typeface="Times New Roman" pitchFamily="18" charset="0"/>
              </a:defRPr>
            </a:pPr>
            <a:r>
              <a:rPr lang="ru-RU" sz="2400" dirty="0" smtClean="0">
                <a:latin typeface="Times New Roman" pitchFamily="18" charset="0"/>
                <a:cs typeface="Times New Roman" pitchFamily="18" charset="0"/>
              </a:rPr>
              <a:t>3 132,3</a:t>
            </a:r>
          </a:p>
        </c:rich>
      </c:tx>
      <c:layout>
        <c:manualLayout>
          <c:xMode val="edge"/>
          <c:yMode val="edge"/>
          <c:x val="0.27471129999892485"/>
          <c:y val="0.50559197126245237"/>
        </c:manualLayout>
      </c:layout>
      <c:overlay val="0"/>
    </c:title>
    <c:autoTitleDeleted val="0"/>
    <c:plotArea>
      <c:layout/>
      <c:doughnutChart>
        <c:varyColors val="1"/>
        <c:ser>
          <c:idx val="0"/>
          <c:order val="0"/>
          <c:tx>
            <c:strRef>
              <c:f>Лист1!$B$1</c:f>
              <c:strCache>
                <c:ptCount val="1"/>
                <c:pt idx="0">
                  <c:v>Продажи</c:v>
                </c:pt>
              </c:strCache>
            </c:strRef>
          </c:tx>
          <c:dLbls>
            <c:dLbl>
              <c:idx val="0"/>
              <c:tx>
                <c:rich>
                  <a:bodyPr/>
                  <a:lstStyle/>
                  <a:p>
                    <a:pPr>
                      <a:defRPr>
                        <a:solidFill>
                          <a:schemeClr val="bg1"/>
                        </a:solidFill>
                        <a:latin typeface="Times New Roman" pitchFamily="18" charset="0"/>
                        <a:cs typeface="Times New Roman" pitchFamily="18" charset="0"/>
                      </a:defRPr>
                    </a:pPr>
                    <a:r>
                      <a:rPr lang="en-US"/>
                      <a:t>1600,0; </a:t>
                    </a:r>
                    <a:endParaRPr lang="ru-RU" smtClean="0"/>
                  </a:p>
                  <a:p>
                    <a:pPr>
                      <a:defRPr>
                        <a:solidFill>
                          <a:schemeClr val="bg1"/>
                        </a:solidFill>
                        <a:latin typeface="Times New Roman" pitchFamily="18" charset="0"/>
                        <a:cs typeface="Times New Roman" pitchFamily="18" charset="0"/>
                      </a:defRPr>
                    </a:pPr>
                    <a:r>
                      <a:rPr lang="en-US" smtClean="0"/>
                      <a:t>51</a:t>
                    </a:r>
                    <a:r>
                      <a:rPr lang="en-US"/>
                      <a:t>%</a:t>
                    </a:r>
                  </a:p>
                </c:rich>
              </c:tx>
              <c:spPr/>
              <c:showLegendKey val="0"/>
              <c:showVal val="1"/>
              <c:showCatName val="0"/>
              <c:showSerName val="0"/>
              <c:showPercent val="1"/>
              <c:showBubbleSize val="0"/>
            </c:dLbl>
            <c:dLbl>
              <c:idx val="1"/>
              <c:tx>
                <c:rich>
                  <a:bodyPr/>
                  <a:lstStyle/>
                  <a:p>
                    <a:r>
                      <a:rPr lang="en-US"/>
                      <a:t>1250,0; </a:t>
                    </a:r>
                    <a:endParaRPr lang="ru-RU" smtClean="0"/>
                  </a:p>
                  <a:p>
                    <a:r>
                      <a:rPr lang="en-US" smtClean="0"/>
                      <a:t>40</a:t>
                    </a:r>
                    <a:r>
                      <a:rPr lang="en-US"/>
                      <a:t>%</a:t>
                    </a:r>
                  </a:p>
                </c:rich>
              </c:tx>
              <c:showLegendKey val="0"/>
              <c:showVal val="1"/>
              <c:showCatName val="0"/>
              <c:showSerName val="0"/>
              <c:showPercent val="1"/>
              <c:showBubbleSize val="0"/>
            </c:dLbl>
            <c:dLbl>
              <c:idx val="2"/>
              <c:layout>
                <c:manualLayout>
                  <c:x val="-1.4224449971508542E-3"/>
                  <c:y val="-9.4065474206569636E-3"/>
                </c:manualLayout>
              </c:layout>
              <c:tx>
                <c:rich>
                  <a:bodyPr/>
                  <a:lstStyle/>
                  <a:p>
                    <a:r>
                      <a:rPr lang="en-US" dirty="0" smtClean="0"/>
                      <a:t>282,3; </a:t>
                    </a:r>
                    <a:endParaRPr lang="ru-RU" dirty="0" smtClean="0"/>
                  </a:p>
                  <a:p>
                    <a:r>
                      <a:rPr lang="en-US" dirty="0" smtClean="0"/>
                      <a:t>9%</a:t>
                    </a:r>
                    <a:endParaRPr lang="en-US" dirty="0"/>
                  </a:p>
                </c:rich>
              </c:tx>
              <c:showLegendKey val="0"/>
              <c:showVal val="1"/>
              <c:showCatName val="0"/>
              <c:showSerName val="0"/>
              <c:showPercent val="1"/>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1"/>
            <c:showBubbleSize val="0"/>
            <c:showLeaderLines val="1"/>
          </c:dLbls>
          <c:cat>
            <c:strRef>
              <c:f>Лист1!$A$2:$A$4</c:f>
              <c:strCache>
                <c:ptCount val="3"/>
                <c:pt idx="0">
                  <c:v>официальные материалы в телеэфире, информирование жителей Гулькевичского района о деятельности администрации и Совета МО Гулькевичский район</c:v>
                </c:pt>
                <c:pt idx="1">
                  <c:v>официальные публикации в печатном издании, информирование жителей Гулькевичского района о деятельности администрации и Совета МО Гулькевичский район</c:v>
                </c:pt>
                <c:pt idx="2">
                  <c:v>организацию радиовещания </c:v>
                </c:pt>
              </c:strCache>
            </c:strRef>
          </c:cat>
          <c:val>
            <c:numRef>
              <c:f>Лист1!$B$2:$B$4</c:f>
              <c:numCache>
                <c:formatCode>0.0</c:formatCode>
                <c:ptCount val="3"/>
                <c:pt idx="0">
                  <c:v>1600</c:v>
                </c:pt>
                <c:pt idx="1">
                  <c:v>1250</c:v>
                </c:pt>
                <c:pt idx="2">
                  <c:v>282.3</c:v>
                </c:pt>
              </c:numCache>
            </c:numRef>
          </c:val>
        </c:ser>
        <c:dLbls>
          <c:showLegendKey val="0"/>
          <c:showVal val="1"/>
          <c:showCatName val="0"/>
          <c:showSerName val="0"/>
          <c:showPercent val="0"/>
          <c:showBubbleSize val="0"/>
          <c:showLeaderLines val="1"/>
        </c:dLbls>
        <c:firstSliceAng val="0"/>
        <c:holeSize val="50"/>
      </c:doughnutChart>
    </c:plotArea>
    <c:legend>
      <c:legendPos val="r"/>
      <c:legendEntry>
        <c:idx val="0"/>
        <c:txPr>
          <a:bodyPr/>
          <a:lstStyle/>
          <a:p>
            <a:pPr>
              <a:defRPr sz="1600" kern="0" baseline="0">
                <a:latin typeface="Times New Roman" pitchFamily="18" charset="0"/>
                <a:cs typeface="Times New Roman" pitchFamily="18" charset="0"/>
              </a:defRPr>
            </a:pPr>
            <a:endParaRPr lang="ru-RU"/>
          </a:p>
        </c:txPr>
      </c:legendEntry>
      <c:legendEntry>
        <c:idx val="1"/>
        <c:txPr>
          <a:bodyPr/>
          <a:lstStyle/>
          <a:p>
            <a:pPr>
              <a:defRPr sz="1600" kern="0" baseline="0">
                <a:latin typeface="Times New Roman" pitchFamily="18" charset="0"/>
                <a:cs typeface="Times New Roman" pitchFamily="18" charset="0"/>
              </a:defRPr>
            </a:pPr>
            <a:endParaRPr lang="ru-RU"/>
          </a:p>
        </c:txPr>
      </c:legendEntry>
      <c:layout>
        <c:manualLayout>
          <c:xMode val="edge"/>
          <c:yMode val="edge"/>
          <c:x val="0.58807701922008671"/>
          <c:y val="0.11938340184423951"/>
          <c:w val="0.39627731775322461"/>
          <c:h val="0.88061659815576043"/>
        </c:manualLayout>
      </c:layout>
      <c:overlay val="0"/>
      <c:txPr>
        <a:bodyPr/>
        <a:lstStyle/>
        <a:p>
          <a:pPr>
            <a:defRPr kern="0" baseline="0">
              <a:latin typeface="Times New Roman" pitchFamily="18" charset="0"/>
              <a:cs typeface="Times New Roman" pitchFamily="18" charset="0"/>
            </a:defRPr>
          </a:pPr>
          <a:endParaRPr lang="ru-RU"/>
        </a:p>
      </c:txPr>
    </c:legend>
    <c:plotVisOnly val="1"/>
    <c:dispBlanksAs val="gap"/>
    <c:showDLblsOverMax val="0"/>
  </c:chart>
  <c:txPr>
    <a:bodyPr/>
    <a:lstStyle/>
    <a:p>
      <a:pPr>
        <a:defRPr sz="1800"/>
      </a:pPr>
      <a:endParaRPr lang="ru-RU"/>
    </a:p>
  </c:txPr>
  <c:externalData r:id="rId2">
    <c:autoUpdate val="0"/>
  </c:externalData>
  <c:userShapes r:id="rId3"/>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sz="1800"/>
            </a:pPr>
            <a:r>
              <a:rPr lang="ru-RU" sz="2400" b="0" i="0" u="none" strike="noStrike" baseline="0" dirty="0" smtClean="0">
                <a:effectLst/>
                <a:latin typeface="Times New Roman" pitchFamily="18" charset="0"/>
                <a:cs typeface="Times New Roman" pitchFamily="18" charset="0"/>
              </a:rPr>
              <a:t>Муниципальная программа «Развитие гражданского общества в муниципальном образовании </a:t>
            </a:r>
            <a:r>
              <a:rPr lang="ru-RU" sz="2400" b="0" i="0" u="none" strike="noStrike" baseline="0" dirty="0" err="1" smtClean="0">
                <a:effectLst/>
                <a:latin typeface="Times New Roman" pitchFamily="18" charset="0"/>
                <a:cs typeface="Times New Roman" pitchFamily="18" charset="0"/>
              </a:rPr>
              <a:t>Гулькевичский</a:t>
            </a:r>
            <a:r>
              <a:rPr lang="ru-RU" sz="2400" b="0" i="0" u="none" strike="noStrike" baseline="0" dirty="0" smtClean="0">
                <a:effectLst/>
                <a:latin typeface="Times New Roman" pitchFamily="18" charset="0"/>
                <a:cs typeface="Times New Roman" pitchFamily="18" charset="0"/>
              </a:rPr>
              <a:t> район»</a:t>
            </a:r>
            <a:endParaRPr lang="ru-RU" sz="2400" b="0" dirty="0">
              <a:latin typeface="Times New Roman" pitchFamily="18" charset="0"/>
              <a:cs typeface="Times New Roman" pitchFamily="18" charset="0"/>
            </a:endParaRPr>
          </a:p>
        </c:rich>
      </c:tx>
      <c:layout>
        <c:manualLayout>
          <c:xMode val="edge"/>
          <c:yMode val="edge"/>
          <c:x val="0.13375114505301727"/>
          <c:y val="1.7505310939808533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9.6617858873863191E-2"/>
          <c:y val="0.23517865298917404"/>
          <c:w val="0.87382727694862272"/>
          <c:h val="0.68637373625152764"/>
        </c:manualLayout>
      </c:layout>
      <c:bar3DChart>
        <c:barDir val="col"/>
        <c:grouping val="clustered"/>
        <c:varyColors val="0"/>
        <c:ser>
          <c:idx val="0"/>
          <c:order val="0"/>
          <c:tx>
            <c:strRef>
              <c:f>Лист1!$B$1</c:f>
              <c:strCache>
                <c:ptCount val="1"/>
                <c:pt idx="0">
                  <c:v>План</c:v>
                </c:pt>
              </c:strCache>
            </c:strRef>
          </c:tx>
          <c:invertIfNegative val="0"/>
          <c:dLbls>
            <c:dLbl>
              <c:idx val="0"/>
              <c:layout>
                <c:manualLayout>
                  <c:x val="2.6664261613224965E-2"/>
                  <c:y val="-4.121681361377158E-2"/>
                </c:manualLayout>
              </c:layout>
              <c:showLegendKey val="0"/>
              <c:showVal val="1"/>
              <c:showCatName val="0"/>
              <c:showSerName val="0"/>
              <c:showPercent val="0"/>
              <c:showBubbleSize val="0"/>
            </c:dLbl>
            <c:dLbl>
              <c:idx val="1"/>
              <c:layout>
                <c:manualLayout>
                  <c:x val="2.9473288875213093E-2"/>
                  <c:y val="-3.9207761392350687E-2"/>
                </c:manualLayout>
              </c:layout>
              <c:showLegendKey val="0"/>
              <c:showVal val="1"/>
              <c:showCatName val="0"/>
              <c:showSerName val="0"/>
              <c:showPercent val="0"/>
              <c:showBubbleSize val="0"/>
            </c:dLbl>
            <c:dLbl>
              <c:idx val="2"/>
              <c:layout>
                <c:manualLayout>
                  <c:x val="1.9647938197200236E-2"/>
                  <c:y val="-3.178676540295066E-2"/>
                </c:manualLayout>
              </c:layout>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Лист1!$A$2:$A$3</c:f>
              <c:strCache>
                <c:ptCount val="2"/>
                <c:pt idx="0">
                  <c:v>утверждено на 2015 год</c:v>
                </c:pt>
                <c:pt idx="1">
                  <c:v>исполнено за 2015 год</c:v>
                </c:pt>
              </c:strCache>
            </c:strRef>
          </c:cat>
          <c:val>
            <c:numRef>
              <c:f>Лист1!$B$2:$B$3</c:f>
              <c:numCache>
                <c:formatCode>0.0</c:formatCode>
                <c:ptCount val="2"/>
                <c:pt idx="0">
                  <c:v>70</c:v>
                </c:pt>
                <c:pt idx="1">
                  <c:v>70</c:v>
                </c:pt>
              </c:numCache>
            </c:numRef>
          </c:val>
        </c:ser>
        <c:dLbls>
          <c:showLegendKey val="0"/>
          <c:showVal val="0"/>
          <c:showCatName val="0"/>
          <c:showSerName val="0"/>
          <c:showPercent val="0"/>
          <c:showBubbleSize val="0"/>
        </c:dLbls>
        <c:gapWidth val="150"/>
        <c:shape val="cylinder"/>
        <c:axId val="172540672"/>
        <c:axId val="172542208"/>
        <c:axId val="0"/>
      </c:bar3DChart>
      <c:catAx>
        <c:axId val="172540672"/>
        <c:scaling>
          <c:orientation val="minMax"/>
        </c:scaling>
        <c:delete val="0"/>
        <c:axPos val="b"/>
        <c:majorTickMark val="out"/>
        <c:minorTickMark val="none"/>
        <c:tickLblPos val="nextTo"/>
        <c:txPr>
          <a:bodyPr/>
          <a:lstStyle/>
          <a:p>
            <a:pPr>
              <a:defRPr sz="1600">
                <a:latin typeface="Times New Roman" pitchFamily="18" charset="0"/>
                <a:cs typeface="Times New Roman" pitchFamily="18" charset="0"/>
              </a:defRPr>
            </a:pPr>
            <a:endParaRPr lang="ru-RU"/>
          </a:p>
        </c:txPr>
        <c:crossAx val="172542208"/>
        <c:crosses val="autoZero"/>
        <c:auto val="1"/>
        <c:lblAlgn val="ctr"/>
        <c:lblOffset val="100"/>
        <c:noMultiLvlLbl val="0"/>
      </c:catAx>
      <c:valAx>
        <c:axId val="172542208"/>
        <c:scaling>
          <c:orientation val="minMax"/>
          <c:min val="0"/>
        </c:scaling>
        <c:delete val="0"/>
        <c:axPos val="l"/>
        <c:majorGridlines/>
        <c:numFmt formatCode="0.0" sourceLinked="1"/>
        <c:majorTickMark val="out"/>
        <c:minorTickMark val="none"/>
        <c:tickLblPos val="nextTo"/>
        <c:txPr>
          <a:bodyPr/>
          <a:lstStyle/>
          <a:p>
            <a:pPr>
              <a:defRPr sz="1200">
                <a:latin typeface="Times New Roman" pitchFamily="18" charset="0"/>
                <a:cs typeface="Times New Roman" pitchFamily="18" charset="0"/>
              </a:defRPr>
            </a:pPr>
            <a:endParaRPr lang="ru-RU"/>
          </a:p>
        </c:txPr>
        <c:crossAx val="172540672"/>
        <c:crosses val="autoZero"/>
        <c:crossBetween val="between"/>
      </c:valAx>
    </c:plotArea>
    <c:plotVisOnly val="1"/>
    <c:dispBlanksAs val="gap"/>
    <c:showDLblsOverMax val="0"/>
  </c:chart>
  <c:txPr>
    <a:bodyPr/>
    <a:lstStyle/>
    <a:p>
      <a:pPr>
        <a:defRPr sz="1800"/>
      </a:pPr>
      <a:endParaRPr lang="ru-RU"/>
    </a:p>
  </c:txPr>
  <c:externalData r:id="rId2">
    <c:autoUpdate val="0"/>
  </c:externalData>
  <c:userShapes r:id="rId3"/>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sz="1800"/>
            </a:pPr>
            <a:r>
              <a:rPr lang="ru-RU" sz="2400" b="0" i="0" u="none" strike="noStrike" baseline="0" dirty="0" smtClean="0">
                <a:effectLst/>
                <a:latin typeface="Times New Roman" pitchFamily="18" charset="0"/>
                <a:cs typeface="Times New Roman" pitchFamily="18" charset="0"/>
              </a:rPr>
              <a:t>Муниципальная программа «Доступная среда»</a:t>
            </a:r>
            <a:endParaRPr lang="ru-RU" sz="2400" b="0" dirty="0">
              <a:latin typeface="Times New Roman" pitchFamily="18" charset="0"/>
              <a:cs typeface="Times New Roman" pitchFamily="18" charset="0"/>
            </a:endParaRPr>
          </a:p>
        </c:rich>
      </c:tx>
      <c:layout>
        <c:manualLayout>
          <c:xMode val="edge"/>
          <c:yMode val="edge"/>
          <c:x val="0.13375114505301727"/>
          <c:y val="1.7505310939808533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9.6617858873863191E-2"/>
          <c:y val="0.23517865298917404"/>
          <c:w val="0.87382727694862272"/>
          <c:h val="0.68637373625152764"/>
        </c:manualLayout>
      </c:layout>
      <c:bar3DChart>
        <c:barDir val="col"/>
        <c:grouping val="clustered"/>
        <c:varyColors val="0"/>
        <c:ser>
          <c:idx val="0"/>
          <c:order val="0"/>
          <c:tx>
            <c:strRef>
              <c:f>Лист1!$B$1</c:f>
              <c:strCache>
                <c:ptCount val="1"/>
                <c:pt idx="0">
                  <c:v>План</c:v>
                </c:pt>
              </c:strCache>
            </c:strRef>
          </c:tx>
          <c:invertIfNegative val="0"/>
          <c:dLbls>
            <c:dLbl>
              <c:idx val="0"/>
              <c:layout>
                <c:manualLayout>
                  <c:x val="2.9555573060188214E-2"/>
                  <c:y val="-7.0281360747682181E-2"/>
                </c:manualLayout>
              </c:layout>
              <c:showLegendKey val="0"/>
              <c:showVal val="1"/>
              <c:showCatName val="0"/>
              <c:showSerName val="0"/>
              <c:showPercent val="0"/>
              <c:showBubbleSize val="0"/>
            </c:dLbl>
            <c:dLbl>
              <c:idx val="1"/>
              <c:layout>
                <c:manualLayout>
                  <c:x val="2.3816570472133335E-2"/>
                  <c:y val="-5.923826815747061E-2"/>
                </c:manualLayout>
              </c:layout>
              <c:showLegendKey val="0"/>
              <c:showVal val="1"/>
              <c:showCatName val="0"/>
              <c:showSerName val="0"/>
              <c:showPercent val="0"/>
              <c:showBubbleSize val="0"/>
            </c:dLbl>
            <c:dLbl>
              <c:idx val="2"/>
              <c:layout>
                <c:manualLayout>
                  <c:x val="1.9647938197200236E-2"/>
                  <c:y val="-3.178676540295066E-2"/>
                </c:manualLayout>
              </c:layout>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Лист1!$A$2:$A$3</c:f>
              <c:strCache>
                <c:ptCount val="2"/>
                <c:pt idx="0">
                  <c:v>утверждено на 2015 год</c:v>
                </c:pt>
                <c:pt idx="1">
                  <c:v>исполнено за 2015 год</c:v>
                </c:pt>
              </c:strCache>
            </c:strRef>
          </c:cat>
          <c:val>
            <c:numRef>
              <c:f>Лист1!$B$2:$B$3</c:f>
              <c:numCache>
                <c:formatCode>#,##0.0</c:formatCode>
                <c:ptCount val="2"/>
                <c:pt idx="0">
                  <c:v>9054.7999999999993</c:v>
                </c:pt>
                <c:pt idx="1">
                  <c:v>8220.1</c:v>
                </c:pt>
              </c:numCache>
            </c:numRef>
          </c:val>
        </c:ser>
        <c:dLbls>
          <c:showLegendKey val="0"/>
          <c:showVal val="0"/>
          <c:showCatName val="0"/>
          <c:showSerName val="0"/>
          <c:showPercent val="0"/>
          <c:showBubbleSize val="0"/>
        </c:dLbls>
        <c:gapWidth val="150"/>
        <c:shape val="cylinder"/>
        <c:axId val="175568000"/>
        <c:axId val="175569536"/>
        <c:axId val="0"/>
      </c:bar3DChart>
      <c:catAx>
        <c:axId val="175568000"/>
        <c:scaling>
          <c:orientation val="minMax"/>
        </c:scaling>
        <c:delete val="0"/>
        <c:axPos val="b"/>
        <c:majorTickMark val="out"/>
        <c:minorTickMark val="none"/>
        <c:tickLblPos val="nextTo"/>
        <c:txPr>
          <a:bodyPr/>
          <a:lstStyle/>
          <a:p>
            <a:pPr>
              <a:defRPr sz="1600">
                <a:latin typeface="Times New Roman" pitchFamily="18" charset="0"/>
                <a:cs typeface="Times New Roman" pitchFamily="18" charset="0"/>
              </a:defRPr>
            </a:pPr>
            <a:endParaRPr lang="ru-RU"/>
          </a:p>
        </c:txPr>
        <c:crossAx val="175569536"/>
        <c:crosses val="autoZero"/>
        <c:auto val="1"/>
        <c:lblAlgn val="ctr"/>
        <c:lblOffset val="100"/>
        <c:noMultiLvlLbl val="0"/>
      </c:catAx>
      <c:valAx>
        <c:axId val="175569536"/>
        <c:scaling>
          <c:orientation val="minMax"/>
          <c:min val="0"/>
        </c:scaling>
        <c:delete val="0"/>
        <c:axPos val="l"/>
        <c:majorGridlines/>
        <c:numFmt formatCode="#,##0.0" sourceLinked="1"/>
        <c:majorTickMark val="out"/>
        <c:minorTickMark val="none"/>
        <c:tickLblPos val="nextTo"/>
        <c:txPr>
          <a:bodyPr/>
          <a:lstStyle/>
          <a:p>
            <a:pPr>
              <a:defRPr sz="1200">
                <a:latin typeface="Times New Roman" pitchFamily="18" charset="0"/>
                <a:cs typeface="Times New Roman" pitchFamily="18" charset="0"/>
              </a:defRPr>
            </a:pPr>
            <a:endParaRPr lang="ru-RU"/>
          </a:p>
        </c:txPr>
        <c:crossAx val="175568000"/>
        <c:crosses val="autoZero"/>
        <c:crossBetween val="between"/>
      </c:valAx>
    </c:plotArea>
    <c:plotVisOnly val="1"/>
    <c:dispBlanksAs val="gap"/>
    <c:showDLblsOverMax val="0"/>
  </c:chart>
  <c:txPr>
    <a:bodyPr/>
    <a:lstStyle/>
    <a:p>
      <a:pPr>
        <a:defRPr sz="1800"/>
      </a:pPr>
      <a:endParaRPr lang="ru-RU"/>
    </a:p>
  </c:txPr>
  <c:externalData r:id="rId2">
    <c:autoUpdate val="0"/>
  </c:externalData>
  <c:userShapes r:id="rId3"/>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sz="1800"/>
            </a:pPr>
            <a:r>
              <a:rPr lang="ru-RU" sz="2400" b="0" i="0" u="none" strike="noStrike" baseline="0" dirty="0" smtClean="0">
                <a:effectLst/>
                <a:latin typeface="Times New Roman" pitchFamily="18" charset="0"/>
                <a:cs typeface="Times New Roman" pitchFamily="18" charset="0"/>
              </a:rPr>
              <a:t>Муниципальная программа «Противодействие незаконному обороту наркотиков»</a:t>
            </a:r>
            <a:endParaRPr lang="ru-RU" sz="2400" b="0" dirty="0">
              <a:latin typeface="Times New Roman" pitchFamily="18" charset="0"/>
              <a:cs typeface="Times New Roman" pitchFamily="18" charset="0"/>
            </a:endParaRPr>
          </a:p>
        </c:rich>
      </c:tx>
      <c:layout>
        <c:manualLayout>
          <c:xMode val="edge"/>
          <c:yMode val="edge"/>
          <c:x val="0.16182483871994569"/>
          <c:y val="1.7505310939808533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9.6617858873863191E-2"/>
          <c:y val="0.23517865298917404"/>
          <c:w val="0.87382727694862272"/>
          <c:h val="0.68637373625152764"/>
        </c:manualLayout>
      </c:layout>
      <c:bar3DChart>
        <c:barDir val="col"/>
        <c:grouping val="clustered"/>
        <c:varyColors val="0"/>
        <c:ser>
          <c:idx val="0"/>
          <c:order val="0"/>
          <c:tx>
            <c:strRef>
              <c:f>Лист1!$B$1</c:f>
              <c:strCache>
                <c:ptCount val="1"/>
                <c:pt idx="0">
                  <c:v>План</c:v>
                </c:pt>
              </c:strCache>
            </c:strRef>
          </c:tx>
          <c:invertIfNegative val="0"/>
          <c:dLbls>
            <c:dLbl>
              <c:idx val="0"/>
              <c:layout>
                <c:manualLayout>
                  <c:x val="2.8067946296571385E-2"/>
                  <c:y val="-4.899710496156872E-2"/>
                </c:manualLayout>
              </c:layout>
              <c:showLegendKey val="0"/>
              <c:showVal val="1"/>
              <c:showCatName val="0"/>
              <c:showSerName val="0"/>
              <c:showPercent val="0"/>
              <c:showBubbleSize val="0"/>
            </c:dLbl>
            <c:dLbl>
              <c:idx val="1"/>
              <c:layout>
                <c:manualLayout>
                  <c:x val="2.9473288875213093E-2"/>
                  <c:y val="-5.8658260033353511E-2"/>
                </c:manualLayout>
              </c:layout>
              <c:showLegendKey val="0"/>
              <c:showVal val="1"/>
              <c:showCatName val="0"/>
              <c:showSerName val="0"/>
              <c:showPercent val="0"/>
              <c:showBubbleSize val="0"/>
            </c:dLbl>
            <c:dLbl>
              <c:idx val="2"/>
              <c:layout>
                <c:manualLayout>
                  <c:x val="1.9647938197200236E-2"/>
                  <c:y val="-3.178676540295066E-2"/>
                </c:manualLayout>
              </c:layout>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Лист1!$A$2:$A$3</c:f>
              <c:strCache>
                <c:ptCount val="2"/>
                <c:pt idx="0">
                  <c:v>утверждено на 2015 год</c:v>
                </c:pt>
                <c:pt idx="1">
                  <c:v>исполнено за 2015 год</c:v>
                </c:pt>
              </c:strCache>
            </c:strRef>
          </c:cat>
          <c:val>
            <c:numRef>
              <c:f>Лист1!$B$2:$B$3</c:f>
              <c:numCache>
                <c:formatCode>0.0</c:formatCode>
                <c:ptCount val="2"/>
                <c:pt idx="0">
                  <c:v>150</c:v>
                </c:pt>
                <c:pt idx="1">
                  <c:v>133.9</c:v>
                </c:pt>
              </c:numCache>
            </c:numRef>
          </c:val>
        </c:ser>
        <c:dLbls>
          <c:showLegendKey val="0"/>
          <c:showVal val="0"/>
          <c:showCatName val="0"/>
          <c:showSerName val="0"/>
          <c:showPercent val="0"/>
          <c:showBubbleSize val="0"/>
        </c:dLbls>
        <c:gapWidth val="150"/>
        <c:shape val="cylinder"/>
        <c:axId val="177928064"/>
        <c:axId val="177929600"/>
        <c:axId val="0"/>
      </c:bar3DChart>
      <c:catAx>
        <c:axId val="177928064"/>
        <c:scaling>
          <c:orientation val="minMax"/>
        </c:scaling>
        <c:delete val="0"/>
        <c:axPos val="b"/>
        <c:majorTickMark val="out"/>
        <c:minorTickMark val="none"/>
        <c:tickLblPos val="nextTo"/>
        <c:txPr>
          <a:bodyPr/>
          <a:lstStyle/>
          <a:p>
            <a:pPr>
              <a:defRPr sz="1600">
                <a:latin typeface="Times New Roman" pitchFamily="18" charset="0"/>
                <a:cs typeface="Times New Roman" pitchFamily="18" charset="0"/>
              </a:defRPr>
            </a:pPr>
            <a:endParaRPr lang="ru-RU"/>
          </a:p>
        </c:txPr>
        <c:crossAx val="177929600"/>
        <c:crosses val="autoZero"/>
        <c:auto val="1"/>
        <c:lblAlgn val="ctr"/>
        <c:lblOffset val="100"/>
        <c:noMultiLvlLbl val="0"/>
      </c:catAx>
      <c:valAx>
        <c:axId val="177929600"/>
        <c:scaling>
          <c:orientation val="minMax"/>
          <c:min val="0"/>
        </c:scaling>
        <c:delete val="0"/>
        <c:axPos val="l"/>
        <c:majorGridlines/>
        <c:numFmt formatCode="0.0" sourceLinked="1"/>
        <c:majorTickMark val="out"/>
        <c:minorTickMark val="none"/>
        <c:tickLblPos val="nextTo"/>
        <c:txPr>
          <a:bodyPr/>
          <a:lstStyle/>
          <a:p>
            <a:pPr>
              <a:defRPr sz="1200">
                <a:latin typeface="Times New Roman" pitchFamily="18" charset="0"/>
                <a:cs typeface="Times New Roman" pitchFamily="18" charset="0"/>
              </a:defRPr>
            </a:pPr>
            <a:endParaRPr lang="ru-RU"/>
          </a:p>
        </c:txPr>
        <c:crossAx val="177928064"/>
        <c:crosses val="autoZero"/>
        <c:crossBetween val="between"/>
      </c:valAx>
    </c:plotArea>
    <c:plotVisOnly val="1"/>
    <c:dispBlanksAs val="gap"/>
    <c:showDLblsOverMax val="0"/>
  </c:chart>
  <c:txPr>
    <a:bodyPr/>
    <a:lstStyle/>
    <a:p>
      <a:pPr>
        <a:defRPr sz="1800"/>
      </a:pPr>
      <a:endParaRPr lang="ru-RU"/>
    </a:p>
  </c:txPr>
  <c:externalData r:id="rId2">
    <c:autoUpdate val="0"/>
  </c:externalData>
  <c:userShapes r:id="rId3"/>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sz="1800"/>
            </a:pPr>
            <a:r>
              <a:rPr lang="ru-RU" sz="2400" b="0" dirty="0" smtClean="0">
                <a:effectLst/>
                <a:latin typeface="Times New Roman" pitchFamily="18" charset="0"/>
                <a:cs typeface="Times New Roman" pitchFamily="18" charset="0"/>
              </a:rPr>
              <a:t>Муниципальная программа  «Повышение безопасности дорожного движения»</a:t>
            </a:r>
            <a:endParaRPr lang="ru-RU" sz="2400" b="0" dirty="0">
              <a:effectLst/>
              <a:latin typeface="Times New Roman" pitchFamily="18" charset="0"/>
              <a:cs typeface="Times New Roman" pitchFamily="18" charset="0"/>
            </a:endParaRPr>
          </a:p>
        </c:rich>
      </c:tx>
      <c:layout>
        <c:manualLayout>
          <c:xMode val="edge"/>
          <c:yMode val="edge"/>
          <c:x val="0.18276444933816527"/>
          <c:y val="1.3969008599503967E-2"/>
        </c:manualLayout>
      </c:layout>
      <c:overlay val="0"/>
    </c:title>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9.6617858873863191E-2"/>
          <c:y val="0.23517865298917404"/>
          <c:w val="0.87382727694862272"/>
          <c:h val="0.60455527956244481"/>
        </c:manualLayout>
      </c:layout>
      <c:bar3DChart>
        <c:barDir val="col"/>
        <c:grouping val="clustered"/>
        <c:varyColors val="0"/>
        <c:ser>
          <c:idx val="0"/>
          <c:order val="0"/>
          <c:tx>
            <c:strRef>
              <c:f>Лист1!$B$1</c:f>
              <c:strCache>
                <c:ptCount val="1"/>
                <c:pt idx="0">
                  <c:v>План</c:v>
                </c:pt>
              </c:strCache>
            </c:strRef>
          </c:tx>
          <c:invertIfNegative val="0"/>
          <c:dLbls>
            <c:dLbl>
              <c:idx val="0"/>
              <c:layout>
                <c:manualLayout>
                  <c:x val="2.8068661692840877E-2"/>
                  <c:y val="-7.9284258797175655E-2"/>
                </c:manualLayout>
              </c:layout>
              <c:showLegendKey val="0"/>
              <c:showVal val="1"/>
              <c:showCatName val="0"/>
              <c:showSerName val="0"/>
              <c:showPercent val="0"/>
              <c:showBubbleSize val="0"/>
            </c:dLbl>
            <c:dLbl>
              <c:idx val="1"/>
              <c:layout>
                <c:manualLayout>
                  <c:x val="2.9471984270940825E-2"/>
                  <c:y val="-6.7095552418508356E-2"/>
                </c:manualLayout>
              </c:layout>
              <c:showLegendKey val="0"/>
              <c:showVal val="1"/>
              <c:showCatName val="0"/>
              <c:showSerName val="0"/>
              <c:showPercent val="0"/>
              <c:showBubbleSize val="0"/>
            </c:dLbl>
            <c:dLbl>
              <c:idx val="2"/>
              <c:layout>
                <c:manualLayout>
                  <c:x val="2.1051496269630762E-2"/>
                  <c:y val="-3.1534290537780084E-2"/>
                </c:manualLayout>
              </c:layout>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Лист1!$A$2:$A$3</c:f>
              <c:strCache>
                <c:ptCount val="2"/>
                <c:pt idx="0">
                  <c:v>утверждено на 2015 год</c:v>
                </c:pt>
                <c:pt idx="1">
                  <c:v>исполнено за 2015 год</c:v>
                </c:pt>
              </c:strCache>
            </c:strRef>
          </c:cat>
          <c:val>
            <c:numRef>
              <c:f>Лист1!$B$2:$B$3</c:f>
              <c:numCache>
                <c:formatCode>#,##0.0</c:formatCode>
                <c:ptCount val="2"/>
                <c:pt idx="0">
                  <c:v>809.3</c:v>
                </c:pt>
                <c:pt idx="1">
                  <c:v>226.5</c:v>
                </c:pt>
              </c:numCache>
            </c:numRef>
          </c:val>
        </c:ser>
        <c:dLbls>
          <c:showLegendKey val="0"/>
          <c:showVal val="0"/>
          <c:showCatName val="0"/>
          <c:showSerName val="0"/>
          <c:showPercent val="0"/>
          <c:showBubbleSize val="0"/>
        </c:dLbls>
        <c:gapWidth val="150"/>
        <c:shape val="cylinder"/>
        <c:axId val="168678912"/>
        <c:axId val="168680448"/>
        <c:axId val="0"/>
      </c:bar3DChart>
      <c:catAx>
        <c:axId val="168678912"/>
        <c:scaling>
          <c:orientation val="minMax"/>
        </c:scaling>
        <c:delete val="0"/>
        <c:axPos val="b"/>
        <c:majorTickMark val="out"/>
        <c:minorTickMark val="none"/>
        <c:tickLblPos val="nextTo"/>
        <c:txPr>
          <a:bodyPr/>
          <a:lstStyle/>
          <a:p>
            <a:pPr>
              <a:defRPr sz="1600">
                <a:latin typeface="Times New Roman" pitchFamily="18" charset="0"/>
                <a:cs typeface="Times New Roman" pitchFamily="18" charset="0"/>
              </a:defRPr>
            </a:pPr>
            <a:endParaRPr lang="ru-RU"/>
          </a:p>
        </c:txPr>
        <c:crossAx val="168680448"/>
        <c:crosses val="autoZero"/>
        <c:auto val="1"/>
        <c:lblAlgn val="ctr"/>
        <c:lblOffset val="100"/>
        <c:noMultiLvlLbl val="0"/>
      </c:catAx>
      <c:valAx>
        <c:axId val="168680448"/>
        <c:scaling>
          <c:orientation val="minMax"/>
          <c:min val="0"/>
        </c:scaling>
        <c:delete val="0"/>
        <c:axPos val="l"/>
        <c:majorGridlines/>
        <c:numFmt formatCode="#,##0.0" sourceLinked="1"/>
        <c:majorTickMark val="out"/>
        <c:minorTickMark val="none"/>
        <c:tickLblPos val="nextTo"/>
        <c:txPr>
          <a:bodyPr/>
          <a:lstStyle/>
          <a:p>
            <a:pPr>
              <a:defRPr sz="1200">
                <a:latin typeface="Times New Roman" pitchFamily="18" charset="0"/>
                <a:cs typeface="Times New Roman" pitchFamily="18" charset="0"/>
              </a:defRPr>
            </a:pPr>
            <a:endParaRPr lang="ru-RU"/>
          </a:p>
        </c:txPr>
        <c:crossAx val="168678912"/>
        <c:crosses val="autoZero"/>
        <c:crossBetween val="between"/>
      </c:valAx>
    </c:plotArea>
    <c:plotVisOnly val="1"/>
    <c:dispBlanksAs val="gap"/>
    <c:showDLblsOverMax val="0"/>
  </c:chart>
  <c:txPr>
    <a:bodyPr/>
    <a:lstStyle/>
    <a:p>
      <a:pPr>
        <a:defRPr sz="1800"/>
      </a:pPr>
      <a:endParaRPr lang="ru-RU"/>
    </a:p>
  </c:txPr>
  <c:externalData r:id="rId2">
    <c:autoUpdate val="0"/>
  </c:externalData>
  <c:userShapes r:id="rId3"/>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latin typeface="Times New Roman" pitchFamily="18" charset="0"/>
                <a:cs typeface="Times New Roman" pitchFamily="18" charset="0"/>
              </a:defRPr>
            </a:pPr>
            <a:r>
              <a:rPr lang="ru-RU" sz="2400" dirty="0" smtClean="0">
                <a:latin typeface="Times New Roman" pitchFamily="18" charset="0"/>
                <a:cs typeface="Times New Roman" pitchFamily="18" charset="0"/>
              </a:rPr>
              <a:t>226,5</a:t>
            </a:r>
          </a:p>
        </c:rich>
      </c:tx>
      <c:layout>
        <c:manualLayout>
          <c:xMode val="edge"/>
          <c:yMode val="edge"/>
          <c:x val="0.28893463002318737"/>
          <c:y val="0.50559197126245237"/>
        </c:manualLayout>
      </c:layout>
      <c:overlay val="0"/>
    </c:title>
    <c:autoTitleDeleted val="0"/>
    <c:plotArea>
      <c:layout/>
      <c:doughnutChart>
        <c:varyColors val="1"/>
        <c:ser>
          <c:idx val="0"/>
          <c:order val="0"/>
          <c:tx>
            <c:strRef>
              <c:f>Лист1!$B$1</c:f>
              <c:strCache>
                <c:ptCount val="1"/>
                <c:pt idx="0">
                  <c:v>Продажи</c:v>
                </c:pt>
              </c:strCache>
            </c:strRef>
          </c:tx>
          <c:dLbls>
            <c:dLbl>
              <c:idx val="0"/>
              <c:tx>
                <c:rich>
                  <a:bodyPr/>
                  <a:lstStyle/>
                  <a:p>
                    <a:pPr>
                      <a:defRPr>
                        <a:solidFill>
                          <a:schemeClr val="bg1"/>
                        </a:solidFill>
                        <a:latin typeface="Times New Roman" pitchFamily="18" charset="0"/>
                        <a:cs typeface="Times New Roman" pitchFamily="18" charset="0"/>
                      </a:defRPr>
                    </a:pPr>
                    <a:r>
                      <a:rPr lang="en-US"/>
                      <a:t>60,0; </a:t>
                    </a:r>
                    <a:endParaRPr lang="ru-RU" smtClean="0"/>
                  </a:p>
                  <a:p>
                    <a:pPr>
                      <a:defRPr>
                        <a:solidFill>
                          <a:schemeClr val="bg1"/>
                        </a:solidFill>
                        <a:latin typeface="Times New Roman" pitchFamily="18" charset="0"/>
                        <a:cs typeface="Times New Roman" pitchFamily="18" charset="0"/>
                      </a:defRPr>
                    </a:pPr>
                    <a:r>
                      <a:rPr lang="en-US" smtClean="0"/>
                      <a:t>26</a:t>
                    </a:r>
                    <a:r>
                      <a:rPr lang="en-US"/>
                      <a:t>%</a:t>
                    </a:r>
                  </a:p>
                </c:rich>
              </c:tx>
              <c:spPr/>
              <c:showLegendKey val="0"/>
              <c:showVal val="1"/>
              <c:showCatName val="0"/>
              <c:showSerName val="0"/>
              <c:showPercent val="1"/>
              <c:showBubbleSize val="0"/>
            </c:dLbl>
            <c:dLbl>
              <c:idx val="1"/>
              <c:layout>
                <c:manualLayout>
                  <c:x val="-9.9563310169837761E-3"/>
                  <c:y val="-4.7031811280228035E-2"/>
                </c:manualLayout>
              </c:layout>
              <c:tx>
                <c:rich>
                  <a:bodyPr/>
                  <a:lstStyle/>
                  <a:p>
                    <a:r>
                      <a:rPr lang="en-US" dirty="0" smtClean="0"/>
                      <a:t>166,5; </a:t>
                    </a:r>
                    <a:endParaRPr lang="ru-RU" dirty="0" smtClean="0"/>
                  </a:p>
                  <a:p>
                    <a:r>
                      <a:rPr lang="en-US" dirty="0" smtClean="0"/>
                      <a:t>74%</a:t>
                    </a:r>
                    <a:endParaRPr lang="en-US" dirty="0"/>
                  </a:p>
                </c:rich>
              </c:tx>
              <c:showLegendKey val="0"/>
              <c:showVal val="1"/>
              <c:showCatName val="0"/>
              <c:showSerName val="0"/>
              <c:showPercent val="1"/>
              <c:showBubbleSize val="0"/>
            </c:dLbl>
            <c:dLbl>
              <c:idx val="2"/>
              <c:layout>
                <c:manualLayout>
                  <c:x val="-1.7067996029115046E-2"/>
                  <c:y val="-0.11757952820057029"/>
                </c:manualLayout>
              </c:layout>
              <c:showLegendKey val="0"/>
              <c:showVal val="1"/>
              <c:showCatName val="0"/>
              <c:showSerName val="0"/>
              <c:showPercent val="1"/>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1"/>
            <c:showBubbleSize val="0"/>
            <c:showLeaderLines val="1"/>
          </c:dLbls>
          <c:cat>
            <c:strRef>
              <c:f>Лист1!$A$2:$A$3</c:f>
              <c:strCache>
                <c:ptCount val="2"/>
                <c:pt idx="0">
                  <c:v>организацию тематической наружной социальной рекламы</c:v>
                </c:pt>
                <c:pt idx="1">
                  <c:v>выполнение работ по установке информационных знаков с расписанием пригородных маршрутов на территории муниципального образования</c:v>
                </c:pt>
              </c:strCache>
            </c:strRef>
          </c:cat>
          <c:val>
            <c:numRef>
              <c:f>Лист1!$B$2:$B$3</c:f>
              <c:numCache>
                <c:formatCode>0.0</c:formatCode>
                <c:ptCount val="2"/>
                <c:pt idx="0">
                  <c:v>60</c:v>
                </c:pt>
                <c:pt idx="1">
                  <c:v>166.5</c:v>
                </c:pt>
              </c:numCache>
            </c:numRef>
          </c:val>
        </c:ser>
        <c:dLbls>
          <c:showLegendKey val="0"/>
          <c:showVal val="1"/>
          <c:showCatName val="0"/>
          <c:showSerName val="0"/>
          <c:showPercent val="0"/>
          <c:showBubbleSize val="0"/>
          <c:showLeaderLines val="1"/>
        </c:dLbls>
        <c:firstSliceAng val="0"/>
        <c:holeSize val="50"/>
      </c:doughnutChart>
    </c:plotArea>
    <c:legend>
      <c:legendPos val="r"/>
      <c:legendEntry>
        <c:idx val="0"/>
        <c:txPr>
          <a:bodyPr/>
          <a:lstStyle/>
          <a:p>
            <a:pPr>
              <a:defRPr sz="1600" kern="0" baseline="0">
                <a:latin typeface="Times New Roman" pitchFamily="18" charset="0"/>
                <a:cs typeface="Times New Roman" pitchFamily="18" charset="0"/>
              </a:defRPr>
            </a:pPr>
            <a:endParaRPr lang="ru-RU"/>
          </a:p>
        </c:txPr>
      </c:legendEntry>
      <c:legendEntry>
        <c:idx val="1"/>
        <c:txPr>
          <a:bodyPr/>
          <a:lstStyle/>
          <a:p>
            <a:pPr>
              <a:defRPr sz="1600" kern="0" baseline="0">
                <a:latin typeface="Times New Roman" pitchFamily="18" charset="0"/>
                <a:cs typeface="Times New Roman" pitchFamily="18" charset="0"/>
              </a:defRPr>
            </a:pPr>
            <a:endParaRPr lang="ru-RU"/>
          </a:p>
        </c:txPr>
      </c:legendEntry>
      <c:layout>
        <c:manualLayout>
          <c:xMode val="edge"/>
          <c:yMode val="edge"/>
          <c:x val="0.58807701922008671"/>
          <c:y val="0.27929156019701512"/>
          <c:w val="0.39627731775322461"/>
          <c:h val="0.44086916268562754"/>
        </c:manualLayout>
      </c:layout>
      <c:overlay val="0"/>
      <c:txPr>
        <a:bodyPr/>
        <a:lstStyle/>
        <a:p>
          <a:pPr>
            <a:defRPr kern="0" baseline="0">
              <a:latin typeface="Times New Roman" pitchFamily="18" charset="0"/>
              <a:cs typeface="Times New Roman" pitchFamily="18" charset="0"/>
            </a:defRPr>
          </a:pPr>
          <a:endParaRPr lang="ru-RU"/>
        </a:p>
      </c:txPr>
    </c:legend>
    <c:plotVisOnly val="1"/>
    <c:dispBlanksAs val="gap"/>
    <c:showDLblsOverMax val="0"/>
  </c:chart>
  <c:txPr>
    <a:bodyPr/>
    <a:lstStyle/>
    <a:p>
      <a:pPr>
        <a:defRPr sz="1800"/>
      </a:pPr>
      <a:endParaRPr lang="ru-RU"/>
    </a:p>
  </c:txPr>
  <c:externalData r:id="rId2">
    <c:autoUpdate val="0"/>
  </c:externalData>
  <c:userShapes r:id="rId3"/>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ru-RU" sz="2400" b="0" i="0" u="none" strike="noStrike" baseline="0" dirty="0" smtClean="0">
                <a:effectLst/>
                <a:latin typeface="Times New Roman" pitchFamily="18" charset="0"/>
                <a:cs typeface="Times New Roman" pitchFamily="18" charset="0"/>
              </a:rPr>
              <a:t>Расходы на реализацию непрограммных  направлений деятельности в 2015 году</a:t>
            </a:r>
            <a:endParaRPr lang="ru-RU" sz="2400" b="0" dirty="0">
              <a:latin typeface="Times New Roman" pitchFamily="18" charset="0"/>
              <a:cs typeface="Times New Roman" pitchFamily="18" charset="0"/>
            </a:endParaRPr>
          </a:p>
        </c:rich>
      </c:tx>
      <c:layout>
        <c:manualLayout>
          <c:xMode val="edge"/>
          <c:yMode val="edge"/>
          <c:x val="0.14908205530675622"/>
          <c:y val="1.3969008599503967E-2"/>
        </c:manualLayout>
      </c:layout>
      <c:overlay val="0"/>
    </c:title>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9.6617858873863191E-2"/>
          <c:y val="0.23517865298917404"/>
          <c:w val="0.87382727694862272"/>
          <c:h val="0.60455527956244481"/>
        </c:manualLayout>
      </c:layout>
      <c:bar3DChart>
        <c:barDir val="col"/>
        <c:grouping val="clustered"/>
        <c:varyColors val="0"/>
        <c:ser>
          <c:idx val="0"/>
          <c:order val="0"/>
          <c:tx>
            <c:strRef>
              <c:f>Лист1!$B$1</c:f>
              <c:strCache>
                <c:ptCount val="1"/>
                <c:pt idx="0">
                  <c:v>План</c:v>
                </c:pt>
              </c:strCache>
            </c:strRef>
          </c:tx>
          <c:invertIfNegative val="0"/>
          <c:dLbls>
            <c:dLbl>
              <c:idx val="0"/>
              <c:layout>
                <c:manualLayout>
                  <c:x val="2.8068661692840877E-2"/>
                  <c:y val="-4.5359523626951732E-2"/>
                </c:manualLayout>
              </c:layout>
              <c:showLegendKey val="0"/>
              <c:showVal val="1"/>
              <c:showCatName val="0"/>
              <c:showSerName val="0"/>
              <c:showPercent val="0"/>
              <c:showBubbleSize val="0"/>
            </c:dLbl>
            <c:dLbl>
              <c:idx val="1"/>
              <c:layout>
                <c:manualLayout>
                  <c:x val="2.9471984270940825E-2"/>
                  <c:y val="-5.1130814030227109E-2"/>
                </c:manualLayout>
              </c:layout>
              <c:showLegendKey val="0"/>
              <c:showVal val="1"/>
              <c:showCatName val="0"/>
              <c:showSerName val="0"/>
              <c:showPercent val="0"/>
              <c:showBubbleSize val="0"/>
            </c:dLbl>
            <c:dLbl>
              <c:idx val="2"/>
              <c:layout>
                <c:manualLayout>
                  <c:x val="2.1051496269630762E-2"/>
                  <c:y val="-3.1534290537780084E-2"/>
                </c:manualLayout>
              </c:layout>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Лист1!$A$2:$A$3</c:f>
              <c:strCache>
                <c:ptCount val="2"/>
                <c:pt idx="0">
                  <c:v>утверждено на 2015 год</c:v>
                </c:pt>
                <c:pt idx="1">
                  <c:v>исполнено за 2015 год</c:v>
                </c:pt>
              </c:strCache>
            </c:strRef>
          </c:cat>
          <c:val>
            <c:numRef>
              <c:f>Лист1!$B$2:$B$3</c:f>
              <c:numCache>
                <c:formatCode>#,##0.0</c:formatCode>
                <c:ptCount val="2"/>
                <c:pt idx="0">
                  <c:v>277.39999999999998</c:v>
                </c:pt>
                <c:pt idx="1">
                  <c:v>266.60000000000002</c:v>
                </c:pt>
              </c:numCache>
            </c:numRef>
          </c:val>
        </c:ser>
        <c:dLbls>
          <c:showLegendKey val="0"/>
          <c:showVal val="0"/>
          <c:showCatName val="0"/>
          <c:showSerName val="0"/>
          <c:showPercent val="0"/>
          <c:showBubbleSize val="0"/>
        </c:dLbls>
        <c:gapWidth val="150"/>
        <c:shape val="cylinder"/>
        <c:axId val="168971264"/>
        <c:axId val="168973056"/>
        <c:axId val="0"/>
      </c:bar3DChart>
      <c:catAx>
        <c:axId val="168971264"/>
        <c:scaling>
          <c:orientation val="minMax"/>
        </c:scaling>
        <c:delete val="0"/>
        <c:axPos val="b"/>
        <c:majorTickMark val="out"/>
        <c:minorTickMark val="none"/>
        <c:tickLblPos val="nextTo"/>
        <c:txPr>
          <a:bodyPr/>
          <a:lstStyle/>
          <a:p>
            <a:pPr>
              <a:defRPr sz="1600">
                <a:latin typeface="Times New Roman" pitchFamily="18" charset="0"/>
                <a:cs typeface="Times New Roman" pitchFamily="18" charset="0"/>
              </a:defRPr>
            </a:pPr>
            <a:endParaRPr lang="ru-RU"/>
          </a:p>
        </c:txPr>
        <c:crossAx val="168973056"/>
        <c:crosses val="autoZero"/>
        <c:auto val="1"/>
        <c:lblAlgn val="ctr"/>
        <c:lblOffset val="100"/>
        <c:noMultiLvlLbl val="0"/>
      </c:catAx>
      <c:valAx>
        <c:axId val="168973056"/>
        <c:scaling>
          <c:orientation val="minMax"/>
          <c:min val="0"/>
        </c:scaling>
        <c:delete val="0"/>
        <c:axPos val="l"/>
        <c:majorGridlines/>
        <c:numFmt formatCode="#,##0.0" sourceLinked="1"/>
        <c:majorTickMark val="out"/>
        <c:minorTickMark val="none"/>
        <c:tickLblPos val="nextTo"/>
        <c:txPr>
          <a:bodyPr/>
          <a:lstStyle/>
          <a:p>
            <a:pPr>
              <a:defRPr sz="1200">
                <a:latin typeface="Times New Roman" pitchFamily="18" charset="0"/>
                <a:cs typeface="Times New Roman" pitchFamily="18" charset="0"/>
              </a:defRPr>
            </a:pPr>
            <a:endParaRPr lang="ru-RU"/>
          </a:p>
        </c:txPr>
        <c:crossAx val="168971264"/>
        <c:crosses val="autoZero"/>
        <c:crossBetween val="between"/>
      </c:valAx>
    </c:plotArea>
    <c:plotVisOnly val="1"/>
    <c:dispBlanksAs val="gap"/>
    <c:showDLblsOverMax val="0"/>
  </c:chart>
  <c:txPr>
    <a:bodyPr/>
    <a:lstStyle/>
    <a:p>
      <a:pPr>
        <a:defRPr sz="1800"/>
      </a:pPr>
      <a:endParaRPr lang="ru-RU"/>
    </a:p>
  </c:txPr>
  <c:externalData r:id="rId2">
    <c:autoUpdate val="0"/>
  </c:externalData>
  <c:userShapes r:id="rId3"/>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r>
              <a:rPr lang="ru-RU" sz="2400" b="0" i="0" u="none" strike="noStrike" baseline="0" dirty="0" smtClean="0">
                <a:effectLst/>
                <a:latin typeface="Times New Roman" pitchFamily="18" charset="0"/>
                <a:cs typeface="Times New Roman" pitchFamily="18" charset="0"/>
              </a:rPr>
              <a:t>Структура расходов </a:t>
            </a:r>
            <a:r>
              <a:rPr lang="ru-RU" sz="2400" b="0" i="0" baseline="0" dirty="0" smtClean="0">
                <a:effectLst/>
                <a:latin typeface="Times New Roman" pitchFamily="18" charset="0"/>
                <a:cs typeface="Times New Roman" pitchFamily="18" charset="0"/>
              </a:rPr>
              <a:t>непрограммных направлений</a:t>
            </a:r>
            <a:endParaRPr lang="ru-RU" sz="2400" b="0" dirty="0" smtClean="0">
              <a:effectLst/>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r>
              <a:rPr lang="ru-RU" sz="2400" b="0" i="0" u="none" strike="noStrike" baseline="0" dirty="0" smtClean="0">
                <a:effectLst/>
                <a:latin typeface="Times New Roman" pitchFamily="18" charset="0"/>
                <a:cs typeface="Times New Roman" pitchFamily="18" charset="0"/>
              </a:rPr>
              <a:t> в 2015 году</a:t>
            </a:r>
            <a:endParaRPr lang="ru-RU" sz="2400" b="0" dirty="0">
              <a:latin typeface="Times New Roman" pitchFamily="18" charset="0"/>
              <a:cs typeface="Times New Roman" pitchFamily="18" charset="0"/>
            </a:endParaRPr>
          </a:p>
        </c:rich>
      </c:tx>
      <c:layout>
        <c:manualLayout>
          <c:xMode val="edge"/>
          <c:yMode val="edge"/>
          <c:x val="0.12772561561260218"/>
          <c:y val="1.1102027790014577E-4"/>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2792731811160768"/>
          <c:y val="0.26455529188669064"/>
          <c:w val="0.72992203375252207"/>
          <c:h val="0.66656003739048153"/>
        </c:manualLayout>
      </c:layout>
      <c:pie3DChart>
        <c:varyColors val="1"/>
        <c:ser>
          <c:idx val="0"/>
          <c:order val="0"/>
          <c:tx>
            <c:strRef>
              <c:f>Лист1!$B$1</c:f>
              <c:strCache>
                <c:ptCount val="1"/>
                <c:pt idx="0">
                  <c:v>Исполнено на 01.12.2010г.</c:v>
                </c:pt>
              </c:strCache>
            </c:strRef>
          </c:tx>
          <c:explosion val="7"/>
          <c:dLbls>
            <c:dLbl>
              <c:idx val="0"/>
              <c:layout>
                <c:manualLayout>
                  <c:x val="-4.9152580716837917E-2"/>
                  <c:y val="-0.16306837782210687"/>
                </c:manualLayout>
              </c:layout>
              <c:showLegendKey val="0"/>
              <c:showVal val="1"/>
              <c:showCatName val="1"/>
              <c:showSerName val="0"/>
              <c:showPercent val="1"/>
              <c:showBubbleSize val="0"/>
            </c:dLbl>
            <c:dLbl>
              <c:idx val="1"/>
              <c:layout>
                <c:manualLayout>
                  <c:x val="0.20900119520770094"/>
                  <c:y val="3.0103194739927269E-2"/>
                </c:manualLayout>
              </c:layout>
              <c:showLegendKey val="0"/>
              <c:showVal val="1"/>
              <c:showCatName val="1"/>
              <c:showSerName val="0"/>
              <c:showPercent val="1"/>
              <c:showBubbleSize val="0"/>
            </c:dLbl>
            <c:dLbl>
              <c:idx val="2"/>
              <c:layout>
                <c:manualLayout>
                  <c:x val="0.13712925266368253"/>
                  <c:y val="6.8066872554132823E-2"/>
                </c:manualLayout>
              </c:layout>
              <c:showLegendKey val="0"/>
              <c:showVal val="1"/>
              <c:showCatName val="1"/>
              <c:showSerName val="0"/>
              <c:showPercent val="1"/>
              <c:showBubbleSize val="0"/>
            </c:dLbl>
            <c:dLbl>
              <c:idx val="3"/>
              <c:layout>
                <c:manualLayout>
                  <c:x val="-0.10029631564234798"/>
                  <c:y val="4.5262874525283943E-2"/>
                </c:manualLayout>
              </c:layout>
              <c:showLegendKey val="0"/>
              <c:showVal val="1"/>
              <c:showCatName val="1"/>
              <c:showSerName val="0"/>
              <c:showPercent val="1"/>
              <c:showBubbleSize val="0"/>
            </c:dLbl>
            <c:dLbl>
              <c:idx val="4"/>
              <c:layout>
                <c:manualLayout>
                  <c:x val="0"/>
                  <c:y val="0.11957888988071814"/>
                </c:manualLayout>
              </c:layout>
              <c:showLegendKey val="0"/>
              <c:showVal val="1"/>
              <c:showCatName val="1"/>
              <c:showSerName val="0"/>
              <c:showPercent val="1"/>
              <c:showBubbleSize val="0"/>
            </c:dLbl>
            <c:dLbl>
              <c:idx val="5"/>
              <c:layout>
                <c:manualLayout>
                  <c:x val="-2.7024439040823422E-2"/>
                  <c:y val="-2.4128974019554102E-2"/>
                </c:manualLayout>
              </c:layout>
              <c:showLegendKey val="0"/>
              <c:showVal val="1"/>
              <c:showCatName val="1"/>
              <c:showSerName val="0"/>
              <c:showPercent val="1"/>
              <c:showBubbleSize val="0"/>
            </c:dLbl>
            <c:dLbl>
              <c:idx val="6"/>
              <c:layout>
                <c:manualLayout>
                  <c:x val="0.10247629295669657"/>
                  <c:y val="-9.7900402440776177E-2"/>
                </c:manualLayout>
              </c:layout>
              <c:showLegendKey val="0"/>
              <c:showVal val="1"/>
              <c:showCatName val="1"/>
              <c:showSerName val="0"/>
              <c:showPercent val="1"/>
              <c:showBubbleSize val="0"/>
            </c:dLbl>
            <c:dLbl>
              <c:idx val="7"/>
              <c:layout>
                <c:manualLayout>
                  <c:x val="0.17226378968645067"/>
                  <c:y val="-3.4907527685101962E-2"/>
                </c:manualLayout>
              </c:layout>
              <c:showLegendKey val="0"/>
              <c:showVal val="1"/>
              <c:showCatName val="1"/>
              <c:showSerName val="0"/>
              <c:showPercent val="1"/>
              <c:showBubbleSize val="0"/>
            </c:dLbl>
            <c:dLbl>
              <c:idx val="8"/>
              <c:layout>
                <c:manualLayout>
                  <c:x val="-8.086243105604754E-2"/>
                  <c:y val="-1.9000090058916012E-2"/>
                </c:manualLayout>
              </c:layout>
              <c:showLegendKey val="0"/>
              <c:showVal val="1"/>
              <c:showCatName val="1"/>
              <c:showSerName val="0"/>
              <c:showPercent val="1"/>
              <c:showBubbleSize val="0"/>
            </c:dLbl>
            <c:dLbl>
              <c:idx val="9"/>
              <c:layout>
                <c:manualLayout>
                  <c:x val="-9.6032788471531835E-2"/>
                  <c:y val="-9.6634465531549724E-2"/>
                </c:manualLayout>
              </c:layout>
              <c:showLegendKey val="0"/>
              <c:showVal val="1"/>
              <c:showCatName val="1"/>
              <c:showSerName val="0"/>
              <c:showPercent val="1"/>
              <c:showBubbleSize val="0"/>
            </c:dLbl>
            <c:dLbl>
              <c:idx val="10"/>
              <c:layout>
                <c:manualLayout>
                  <c:x val="3.4083130548218654E-2"/>
                  <c:y val="-0.14001632922667798"/>
                </c:manualLayout>
              </c:layout>
              <c:showLegendKey val="0"/>
              <c:showVal val="1"/>
              <c:showCatName val="1"/>
              <c:showSerName val="0"/>
              <c:showPercent val="1"/>
              <c:showBubbleSize val="0"/>
            </c:dLbl>
            <c:dLbl>
              <c:idx val="11"/>
              <c:layout>
                <c:manualLayout>
                  <c:x val="0.15040913912791051"/>
                  <c:y val="-9.9121465129016026E-2"/>
                </c:manualLayout>
              </c:layout>
              <c:showLegendKey val="0"/>
              <c:showVal val="1"/>
              <c:showCatName val="1"/>
              <c:showSerName val="0"/>
              <c:showPercent val="1"/>
              <c:showBubbleSize val="0"/>
            </c:dLbl>
            <c:dLbl>
              <c:idx val="12"/>
              <c:layout>
                <c:manualLayout>
                  <c:x val="0.18087864789216967"/>
                  <c:y val="-8.7219395801488214E-2"/>
                </c:manualLayout>
              </c:layout>
              <c:showLegendKey val="0"/>
              <c:showVal val="1"/>
              <c:showCatName val="1"/>
              <c:showSerName val="0"/>
              <c:showPercent val="1"/>
              <c:showBubbleSize val="0"/>
            </c:dLbl>
            <c:txPr>
              <a:bodyPr/>
              <a:lstStyle/>
              <a:p>
                <a:pPr>
                  <a:defRPr sz="1100">
                    <a:latin typeface="Times New Roman" pitchFamily="18" charset="0"/>
                    <a:cs typeface="Times New Roman" pitchFamily="18" charset="0"/>
                  </a:defRPr>
                </a:pPr>
                <a:endParaRPr lang="ru-RU"/>
              </a:p>
            </c:txPr>
            <c:showLegendKey val="0"/>
            <c:showVal val="1"/>
            <c:showCatName val="1"/>
            <c:showSerName val="0"/>
            <c:showPercent val="1"/>
            <c:showBubbleSize val="0"/>
            <c:showLeaderLines val="1"/>
          </c:dLbls>
          <c:cat>
            <c:strRef>
              <c:f>Лист1!$A$2:$A$9</c:f>
              <c:strCache>
                <c:ptCount val="8"/>
                <c:pt idx="0">
                  <c:v>Общегосударственные вопросы</c:v>
                </c:pt>
                <c:pt idx="1">
                  <c:v>Национальная экономика</c:v>
                </c:pt>
                <c:pt idx="2">
                  <c:v>Образование</c:v>
                </c:pt>
                <c:pt idx="3">
                  <c:v>Культура, кинематография</c:v>
                </c:pt>
                <c:pt idx="4">
                  <c:v>Здравоохранение</c:v>
                </c:pt>
                <c:pt idx="5">
                  <c:v>Социальная политика</c:v>
                </c:pt>
                <c:pt idx="6">
                  <c:v>Обслуживание муниципального долга</c:v>
                </c:pt>
                <c:pt idx="7">
                  <c:v>Межбюджетные трансферты общего характера бюджетам муниципальных образований</c:v>
                </c:pt>
              </c:strCache>
            </c:strRef>
          </c:cat>
          <c:val>
            <c:numRef>
              <c:f>Лист1!$B$2:$B$9</c:f>
              <c:numCache>
                <c:formatCode>#,##0.0</c:formatCode>
                <c:ptCount val="8"/>
                <c:pt idx="0">
                  <c:v>125</c:v>
                </c:pt>
                <c:pt idx="1">
                  <c:v>20.100000000000001</c:v>
                </c:pt>
                <c:pt idx="2">
                  <c:v>5.6</c:v>
                </c:pt>
                <c:pt idx="3">
                  <c:v>0.3</c:v>
                </c:pt>
                <c:pt idx="4">
                  <c:v>74.2</c:v>
                </c:pt>
                <c:pt idx="5">
                  <c:v>0.8</c:v>
                </c:pt>
                <c:pt idx="6">
                  <c:v>17.8</c:v>
                </c:pt>
                <c:pt idx="7">
                  <c:v>22.8</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Ряд 1</c:v>
                </c:pt>
              </c:strCache>
            </c:strRef>
          </c:tx>
          <c:invertIfNegative val="0"/>
          <c:dLbls>
            <c:dLbl>
              <c:idx val="0"/>
              <c:layout>
                <c:manualLayout>
                  <c:x val="2.8398445370476727E-2"/>
                  <c:y val="-6.1141354664296557E-2"/>
                </c:manualLayout>
              </c:layout>
              <c:showLegendKey val="0"/>
              <c:showVal val="1"/>
              <c:showCatName val="0"/>
              <c:showSerName val="0"/>
              <c:showPercent val="0"/>
              <c:showBubbleSize val="0"/>
            </c:dLbl>
            <c:dLbl>
              <c:idx val="1"/>
              <c:layout>
                <c:manualLayout>
                  <c:x val="2.2419825292481627E-2"/>
                  <c:y val="-5.8789764100285156E-2"/>
                </c:manualLayout>
              </c:layout>
              <c:showLegendKey val="0"/>
              <c:showVal val="1"/>
              <c:showCatName val="0"/>
              <c:showSerName val="0"/>
              <c:showPercent val="0"/>
              <c:showBubbleSize val="0"/>
            </c:dLbl>
            <c:dLbl>
              <c:idx val="2"/>
              <c:layout>
                <c:manualLayout>
                  <c:x val="-2.9893100389975502E-3"/>
                  <c:y val="-3.2922267896159603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Лист1!$A$2:$A$3</c:f>
              <c:strCache>
                <c:ptCount val="2"/>
                <c:pt idx="0">
                  <c:v>Факт 2014</c:v>
                </c:pt>
                <c:pt idx="1">
                  <c:v>Факт 2015</c:v>
                </c:pt>
              </c:strCache>
            </c:strRef>
          </c:cat>
          <c:val>
            <c:numRef>
              <c:f>Лист1!$B$2:$B$3</c:f>
              <c:numCache>
                <c:formatCode>#,##0.0</c:formatCode>
                <c:ptCount val="2"/>
                <c:pt idx="0">
                  <c:v>1320.3</c:v>
                </c:pt>
                <c:pt idx="1">
                  <c:v>1573.3</c:v>
                </c:pt>
              </c:numCache>
            </c:numRef>
          </c:val>
        </c:ser>
        <c:dLbls>
          <c:showLegendKey val="0"/>
          <c:showVal val="0"/>
          <c:showCatName val="0"/>
          <c:showSerName val="0"/>
          <c:showPercent val="0"/>
          <c:showBubbleSize val="0"/>
        </c:dLbls>
        <c:gapWidth val="150"/>
        <c:shape val="cylinder"/>
        <c:axId val="96169984"/>
        <c:axId val="96171520"/>
        <c:axId val="0"/>
      </c:bar3DChart>
      <c:catAx>
        <c:axId val="96169984"/>
        <c:scaling>
          <c:orientation val="minMax"/>
        </c:scaling>
        <c:delete val="0"/>
        <c:axPos val="b"/>
        <c:majorTickMark val="out"/>
        <c:minorTickMark val="none"/>
        <c:tickLblPos val="nextTo"/>
        <c:txPr>
          <a:bodyPr/>
          <a:lstStyle/>
          <a:p>
            <a:pPr>
              <a:defRPr baseline="0">
                <a:latin typeface="Times New Roman" pitchFamily="18" charset="0"/>
              </a:defRPr>
            </a:pPr>
            <a:endParaRPr lang="ru-RU"/>
          </a:p>
        </c:txPr>
        <c:crossAx val="96171520"/>
        <c:crosses val="autoZero"/>
        <c:auto val="1"/>
        <c:lblAlgn val="ctr"/>
        <c:lblOffset val="100"/>
        <c:noMultiLvlLbl val="0"/>
      </c:catAx>
      <c:valAx>
        <c:axId val="96171520"/>
        <c:scaling>
          <c:orientation val="minMax"/>
          <c:min val="0"/>
        </c:scaling>
        <c:delete val="0"/>
        <c:axPos val="l"/>
        <c:majorGridlines/>
        <c:numFmt formatCode="#,##0.0" sourceLinked="1"/>
        <c:majorTickMark val="out"/>
        <c:minorTickMark val="none"/>
        <c:tickLblPos val="nextTo"/>
        <c:crossAx val="96169984"/>
        <c:crosses val="autoZero"/>
        <c:crossBetween val="between"/>
      </c:valAx>
    </c:plotArea>
    <c:plotVisOnly val="1"/>
    <c:dispBlanksAs val="gap"/>
    <c:showDLblsOverMax val="0"/>
  </c:chart>
  <c:txPr>
    <a:bodyPr/>
    <a:lstStyle/>
    <a:p>
      <a:pPr>
        <a:defRPr sz="1800"/>
      </a:pPr>
      <a:endParaRPr lang="ru-RU"/>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ru-RU" sz="2400" b="0" i="0" u="none" strike="noStrike" baseline="0" dirty="0" smtClean="0">
                <a:effectLst/>
                <a:latin typeface="Times New Roman" pitchFamily="18" charset="0"/>
                <a:cs typeface="Times New Roman" pitchFamily="18" charset="0"/>
              </a:rPr>
              <a:t>Расходы на реализацию общегосударственных вопросов</a:t>
            </a:r>
            <a:endParaRPr lang="ru-RU" sz="2400" b="0" dirty="0">
              <a:latin typeface="Times New Roman" pitchFamily="18" charset="0"/>
              <a:cs typeface="Times New Roman" pitchFamily="18" charset="0"/>
            </a:endParaRPr>
          </a:p>
        </c:rich>
      </c:tx>
      <c:layout>
        <c:manualLayout>
          <c:xMode val="edge"/>
          <c:yMode val="edge"/>
          <c:x val="0.14908205530675622"/>
          <c:y val="1.3969008599503967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9.6617858873863191E-2"/>
          <c:y val="0.23517865298917404"/>
          <c:w val="0.87382727694862272"/>
          <c:h val="0.60455527956244481"/>
        </c:manualLayout>
      </c:layout>
      <c:bar3DChart>
        <c:barDir val="col"/>
        <c:grouping val="clustered"/>
        <c:varyColors val="0"/>
        <c:ser>
          <c:idx val="0"/>
          <c:order val="0"/>
          <c:tx>
            <c:strRef>
              <c:f>Лист1!$B$1</c:f>
              <c:strCache>
                <c:ptCount val="1"/>
                <c:pt idx="0">
                  <c:v>План</c:v>
                </c:pt>
              </c:strCache>
            </c:strRef>
          </c:tx>
          <c:invertIfNegative val="0"/>
          <c:dLbls>
            <c:dLbl>
              <c:idx val="0"/>
              <c:layout>
                <c:manualLayout>
                  <c:x val="3.0743223871182772E-2"/>
                  <c:y val="-5.1346398729872997E-2"/>
                </c:manualLayout>
              </c:layout>
              <c:showLegendKey val="0"/>
              <c:showVal val="1"/>
              <c:showCatName val="0"/>
              <c:showSerName val="0"/>
              <c:showPercent val="0"/>
              <c:showBubbleSize val="0"/>
            </c:dLbl>
            <c:dLbl>
              <c:idx val="1"/>
              <c:layout>
                <c:manualLayout>
                  <c:x val="2.8087492966731294E-2"/>
                  <c:y val="-5.9113261790220376E-2"/>
                </c:manualLayout>
              </c:layout>
              <c:showLegendKey val="0"/>
              <c:showVal val="1"/>
              <c:showCatName val="0"/>
              <c:showSerName val="0"/>
              <c:showPercent val="0"/>
              <c:showBubbleSize val="0"/>
            </c:dLbl>
            <c:dLbl>
              <c:idx val="2"/>
              <c:layout>
                <c:manualLayout>
                  <c:x val="1.6841197015704527E-2"/>
                  <c:y val="-3.1534290537780119E-2"/>
                </c:manualLayout>
              </c:layout>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Лист1!$A$2:$A$3</c:f>
              <c:strCache>
                <c:ptCount val="2"/>
                <c:pt idx="0">
                  <c:v>утверждено на 2015 год</c:v>
                </c:pt>
                <c:pt idx="1">
                  <c:v>исполнено за 2015 год</c:v>
                </c:pt>
              </c:strCache>
            </c:strRef>
          </c:cat>
          <c:val>
            <c:numRef>
              <c:f>Лист1!$B$2:$B$3</c:f>
              <c:numCache>
                <c:formatCode>#,##0.0</c:formatCode>
                <c:ptCount val="2"/>
                <c:pt idx="0">
                  <c:v>127121.3</c:v>
                </c:pt>
                <c:pt idx="1">
                  <c:v>125028.7</c:v>
                </c:pt>
              </c:numCache>
            </c:numRef>
          </c:val>
        </c:ser>
        <c:dLbls>
          <c:showLegendKey val="0"/>
          <c:showVal val="0"/>
          <c:showCatName val="0"/>
          <c:showSerName val="0"/>
          <c:showPercent val="0"/>
          <c:showBubbleSize val="0"/>
        </c:dLbls>
        <c:gapWidth val="150"/>
        <c:shape val="cylinder"/>
        <c:axId val="168807424"/>
        <c:axId val="168809216"/>
        <c:axId val="0"/>
      </c:bar3DChart>
      <c:catAx>
        <c:axId val="168807424"/>
        <c:scaling>
          <c:orientation val="minMax"/>
        </c:scaling>
        <c:delete val="0"/>
        <c:axPos val="b"/>
        <c:majorTickMark val="out"/>
        <c:minorTickMark val="none"/>
        <c:tickLblPos val="nextTo"/>
        <c:txPr>
          <a:bodyPr/>
          <a:lstStyle/>
          <a:p>
            <a:pPr>
              <a:defRPr sz="1600">
                <a:latin typeface="Times New Roman" pitchFamily="18" charset="0"/>
                <a:cs typeface="Times New Roman" pitchFamily="18" charset="0"/>
              </a:defRPr>
            </a:pPr>
            <a:endParaRPr lang="ru-RU"/>
          </a:p>
        </c:txPr>
        <c:crossAx val="168809216"/>
        <c:crosses val="autoZero"/>
        <c:auto val="1"/>
        <c:lblAlgn val="ctr"/>
        <c:lblOffset val="100"/>
        <c:noMultiLvlLbl val="0"/>
      </c:catAx>
      <c:valAx>
        <c:axId val="168809216"/>
        <c:scaling>
          <c:orientation val="minMax"/>
          <c:min val="0"/>
        </c:scaling>
        <c:delete val="0"/>
        <c:axPos val="l"/>
        <c:majorGridlines/>
        <c:numFmt formatCode="#,##0.0" sourceLinked="1"/>
        <c:majorTickMark val="out"/>
        <c:minorTickMark val="none"/>
        <c:tickLblPos val="nextTo"/>
        <c:txPr>
          <a:bodyPr/>
          <a:lstStyle/>
          <a:p>
            <a:pPr>
              <a:defRPr sz="1200">
                <a:latin typeface="Times New Roman" pitchFamily="18" charset="0"/>
                <a:cs typeface="Times New Roman" pitchFamily="18" charset="0"/>
              </a:defRPr>
            </a:pPr>
            <a:endParaRPr lang="ru-RU"/>
          </a:p>
        </c:txPr>
        <c:crossAx val="168807424"/>
        <c:crosses val="autoZero"/>
        <c:crossBetween val="between"/>
      </c:valAx>
    </c:plotArea>
    <c:plotVisOnly val="1"/>
    <c:dispBlanksAs val="gap"/>
    <c:showDLblsOverMax val="0"/>
  </c:chart>
  <c:txPr>
    <a:bodyPr/>
    <a:lstStyle/>
    <a:p>
      <a:pPr>
        <a:defRPr sz="1800"/>
      </a:pPr>
      <a:endParaRPr lang="ru-RU"/>
    </a:p>
  </c:txPr>
  <c:externalData r:id="rId2">
    <c:autoUpdate val="0"/>
  </c:externalData>
  <c:userShapes r:id="rId3"/>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ru-RU" sz="2400" b="0" i="0" u="none" strike="noStrike" baseline="0" dirty="0" smtClean="0">
                <a:effectLst/>
                <a:latin typeface="Times New Roman" pitchFamily="18" charset="0"/>
                <a:cs typeface="Times New Roman" pitchFamily="18" charset="0"/>
              </a:rPr>
              <a:t>Структура расходов бюджета на реализацию общегосударственных вопросов в 2015 году</a:t>
            </a:r>
            <a:endParaRPr lang="ru-RU" sz="2400" b="0" dirty="0">
              <a:latin typeface="Times New Roman" pitchFamily="18" charset="0"/>
              <a:cs typeface="Times New Roman" pitchFamily="18" charset="0"/>
            </a:endParaRPr>
          </a:p>
        </c:rich>
      </c:tx>
      <c:layout>
        <c:manualLayout>
          <c:xMode val="edge"/>
          <c:yMode val="edge"/>
          <c:x val="0.16897327268296355"/>
          <c:y val="2.0525634187212559E-3"/>
        </c:manualLayout>
      </c:layout>
      <c:overlay val="0"/>
    </c:title>
    <c:autoTitleDeleted val="0"/>
    <c:view3D>
      <c:rotX val="30"/>
      <c:rotY val="70"/>
      <c:rAngAx val="0"/>
      <c:perspective val="30"/>
    </c:view3D>
    <c:floor>
      <c:thickness val="0"/>
    </c:floor>
    <c:sideWall>
      <c:thickness val="0"/>
    </c:sideWall>
    <c:backWall>
      <c:thickness val="0"/>
    </c:backWall>
    <c:plotArea>
      <c:layout>
        <c:manualLayout>
          <c:layoutTarget val="inner"/>
          <c:xMode val="edge"/>
          <c:yMode val="edge"/>
          <c:x val="0.11370398808734514"/>
          <c:y val="0.27366493963544308"/>
          <c:w val="0.72992203375252207"/>
          <c:h val="0.66656003739048153"/>
        </c:manualLayout>
      </c:layout>
      <c:pie3DChart>
        <c:varyColors val="1"/>
        <c:ser>
          <c:idx val="0"/>
          <c:order val="0"/>
          <c:tx>
            <c:strRef>
              <c:f>Лист1!$B$1</c:f>
              <c:strCache>
                <c:ptCount val="1"/>
                <c:pt idx="0">
                  <c:v>Исполнено на 01.12.2010г.</c:v>
                </c:pt>
              </c:strCache>
            </c:strRef>
          </c:tx>
          <c:explosion val="2"/>
          <c:dLbls>
            <c:dLbl>
              <c:idx val="0"/>
              <c:layout>
                <c:manualLayout>
                  <c:x val="-0.21983254100798835"/>
                  <c:y val="-0.15788991710707498"/>
                </c:manualLayout>
              </c:layout>
              <c:showLegendKey val="1"/>
              <c:showVal val="1"/>
              <c:showCatName val="1"/>
              <c:showSerName val="0"/>
              <c:showPercent val="1"/>
              <c:showBubbleSize val="0"/>
            </c:dLbl>
            <c:dLbl>
              <c:idx val="1"/>
              <c:layout>
                <c:manualLayout>
                  <c:x val="0"/>
                  <c:y val="-0.11243311320179258"/>
                </c:manualLayout>
              </c:layout>
              <c:showLegendKey val="1"/>
              <c:showVal val="1"/>
              <c:showCatName val="1"/>
              <c:showSerName val="0"/>
              <c:showPercent val="1"/>
              <c:showBubbleSize val="0"/>
            </c:dLbl>
            <c:dLbl>
              <c:idx val="2"/>
              <c:layout>
                <c:manualLayout>
                  <c:x val="0.1194758602090806"/>
                  <c:y val="-3.2653431255865804E-2"/>
                </c:manualLayout>
              </c:layout>
              <c:showLegendKey val="1"/>
              <c:showVal val="1"/>
              <c:showCatName val="1"/>
              <c:showSerName val="0"/>
              <c:showPercent val="1"/>
              <c:showBubbleSize val="0"/>
            </c:dLbl>
            <c:dLbl>
              <c:idx val="3"/>
              <c:layout>
                <c:manualLayout>
                  <c:x val="0.21261683289670322"/>
                  <c:y val="0.11597457242975902"/>
                </c:manualLayout>
              </c:layout>
              <c:showLegendKey val="1"/>
              <c:showVal val="1"/>
              <c:showCatName val="1"/>
              <c:showSerName val="0"/>
              <c:showPercent val="1"/>
              <c:showBubbleSize val="0"/>
            </c:dLbl>
            <c:dLbl>
              <c:idx val="4"/>
              <c:layout>
                <c:manualLayout>
                  <c:x val="0"/>
                  <c:y val="0.18248628018973598"/>
                </c:manualLayout>
              </c:layout>
              <c:showLegendKey val="1"/>
              <c:showVal val="1"/>
              <c:showCatName val="1"/>
              <c:showSerName val="0"/>
              <c:showPercent val="1"/>
              <c:showBubbleSize val="0"/>
            </c:dLbl>
            <c:dLbl>
              <c:idx val="5"/>
              <c:layout>
                <c:manualLayout>
                  <c:x val="0"/>
                  <c:y val="-0.15236086835082044"/>
                </c:manualLayout>
              </c:layout>
              <c:tx>
                <c:rich>
                  <a:bodyPr/>
                  <a:lstStyle/>
                  <a:p>
                    <a:r>
                      <a:rPr lang="ru-RU" dirty="0"/>
                      <a:t>обеспечение проведения выборов </a:t>
                    </a:r>
                    <a:r>
                      <a:rPr lang="ru-RU" dirty="0" smtClean="0"/>
                      <a:t> и  референдумов</a:t>
                    </a:r>
                    <a:r>
                      <a:rPr lang="ru-RU" dirty="0"/>
                      <a:t>; 1 750,0; 1%</a:t>
                    </a:r>
                  </a:p>
                </c:rich>
              </c:tx>
              <c:showLegendKey val="1"/>
              <c:showVal val="1"/>
              <c:showCatName val="1"/>
              <c:showSerName val="0"/>
              <c:showPercent val="1"/>
              <c:showBubbleSize val="0"/>
            </c:dLbl>
            <c:dLbl>
              <c:idx val="6"/>
              <c:layout>
                <c:manualLayout>
                  <c:x val="-9.3520074830395188E-3"/>
                  <c:y val="-3.9449241555954979E-2"/>
                </c:manualLayout>
              </c:layout>
              <c:showLegendKey val="1"/>
              <c:showVal val="1"/>
              <c:showCatName val="1"/>
              <c:showSerName val="0"/>
              <c:showPercent val="1"/>
              <c:showBubbleSize val="0"/>
            </c:dLbl>
            <c:dLbl>
              <c:idx val="7"/>
              <c:layout>
                <c:manualLayout>
                  <c:x val="-9.7979480774537595E-2"/>
                  <c:y val="2.9895502001976926E-2"/>
                </c:manualLayout>
              </c:layout>
              <c:showLegendKey val="1"/>
              <c:showVal val="1"/>
              <c:showCatName val="1"/>
              <c:showSerName val="0"/>
              <c:showPercent val="1"/>
              <c:showBubbleSize val="0"/>
            </c:dLbl>
            <c:dLbl>
              <c:idx val="8"/>
              <c:layout>
                <c:manualLayout>
                  <c:x val="-8.086243105604754E-2"/>
                  <c:y val="-1.9000090058916012E-2"/>
                </c:manualLayout>
              </c:layout>
              <c:showLegendKey val="1"/>
              <c:showVal val="1"/>
              <c:showCatName val="1"/>
              <c:showSerName val="0"/>
              <c:showPercent val="1"/>
              <c:showBubbleSize val="0"/>
            </c:dLbl>
            <c:dLbl>
              <c:idx val="9"/>
              <c:layout>
                <c:manualLayout>
                  <c:x val="-9.6032788471531835E-2"/>
                  <c:y val="-9.6634465531549724E-2"/>
                </c:manualLayout>
              </c:layout>
              <c:showLegendKey val="1"/>
              <c:showVal val="1"/>
              <c:showCatName val="1"/>
              <c:showSerName val="0"/>
              <c:showPercent val="1"/>
              <c:showBubbleSize val="0"/>
            </c:dLbl>
            <c:dLbl>
              <c:idx val="10"/>
              <c:layout>
                <c:manualLayout>
                  <c:x val="3.4083130548218654E-2"/>
                  <c:y val="-0.14001632922667798"/>
                </c:manualLayout>
              </c:layout>
              <c:showLegendKey val="1"/>
              <c:showVal val="1"/>
              <c:showCatName val="1"/>
              <c:showSerName val="0"/>
              <c:showPercent val="1"/>
              <c:showBubbleSize val="0"/>
            </c:dLbl>
            <c:dLbl>
              <c:idx val="11"/>
              <c:layout>
                <c:manualLayout>
                  <c:x val="0.15040913912791051"/>
                  <c:y val="-9.9121465129016026E-2"/>
                </c:manualLayout>
              </c:layout>
              <c:showLegendKey val="1"/>
              <c:showVal val="1"/>
              <c:showCatName val="1"/>
              <c:showSerName val="0"/>
              <c:showPercent val="1"/>
              <c:showBubbleSize val="0"/>
            </c:dLbl>
            <c:dLbl>
              <c:idx val="12"/>
              <c:layout>
                <c:manualLayout>
                  <c:x val="0.18087864789216967"/>
                  <c:y val="-8.7219395801488214E-2"/>
                </c:manualLayout>
              </c:layout>
              <c:showLegendKey val="1"/>
              <c:showVal val="1"/>
              <c:showCatName val="1"/>
              <c:showSerName val="0"/>
              <c:showPercent val="1"/>
              <c:showBubbleSize val="0"/>
            </c:dLbl>
            <c:txPr>
              <a:bodyPr/>
              <a:lstStyle/>
              <a:p>
                <a:pPr>
                  <a:defRPr sz="1100">
                    <a:latin typeface="Times New Roman" pitchFamily="18" charset="0"/>
                    <a:cs typeface="Times New Roman" pitchFamily="18" charset="0"/>
                  </a:defRPr>
                </a:pPr>
                <a:endParaRPr lang="ru-RU"/>
              </a:p>
            </c:txPr>
            <c:showLegendKey val="1"/>
            <c:showVal val="1"/>
            <c:showCatName val="1"/>
            <c:showSerName val="0"/>
            <c:showPercent val="1"/>
            <c:showBubbleSize val="0"/>
            <c:showLeaderLines val="1"/>
          </c:dLbls>
          <c:cat>
            <c:strRef>
              <c:f>Лист1!$A$2:$A$8</c:f>
              <c:strCache>
                <c:ptCount val="7"/>
                <c:pt idx="0">
                  <c:v>функционирование высшего должностного лица муниципального образования</c:v>
                </c:pt>
                <c:pt idx="1">
                  <c:v>функционирование законодательных (представительных) органов государственной власти и представительных органов муниципального образования</c:v>
                </c:pt>
                <c:pt idx="2">
                  <c:v>функционирование местных администраций</c:v>
                </c:pt>
                <c:pt idx="3">
                  <c:v>судебная система</c:v>
                </c:pt>
                <c:pt idx="4">
                  <c:v>обеспечение деятельности финансовых, налоговых и таможенных органов и органов финансового (финансово-бюджетного) надзора</c:v>
                </c:pt>
                <c:pt idx="5">
                  <c:v>обеспечение проведения выборов и референдумов</c:v>
                </c:pt>
                <c:pt idx="6">
                  <c:v>другие общегосударственные вопросы</c:v>
                </c:pt>
              </c:strCache>
            </c:strRef>
          </c:cat>
          <c:val>
            <c:numRef>
              <c:f>Лист1!$B$2:$B$8</c:f>
              <c:numCache>
                <c:formatCode>#,##0.0</c:formatCode>
                <c:ptCount val="7"/>
                <c:pt idx="0">
                  <c:v>1103.8</c:v>
                </c:pt>
                <c:pt idx="1">
                  <c:v>3200.8</c:v>
                </c:pt>
                <c:pt idx="2">
                  <c:v>49987.7</c:v>
                </c:pt>
                <c:pt idx="3">
                  <c:v>15.1</c:v>
                </c:pt>
                <c:pt idx="4">
                  <c:v>14625.6</c:v>
                </c:pt>
                <c:pt idx="5">
                  <c:v>1750</c:v>
                </c:pt>
                <c:pt idx="6">
                  <c:v>54345.7</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2">
    <c:autoUpdate val="0"/>
  </c:externalData>
  <c:userShapes r:id="rId3"/>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ru-RU" sz="2400" b="0" i="0" u="none" strike="noStrike" baseline="0" dirty="0" smtClean="0">
                <a:effectLst/>
                <a:latin typeface="Times New Roman" pitchFamily="18" charset="0"/>
                <a:cs typeface="Times New Roman" pitchFamily="18" charset="0"/>
              </a:rPr>
              <a:t>Расходы на реализацию направлений в области национальной обороны</a:t>
            </a:r>
            <a:endParaRPr lang="ru-RU" sz="2400" b="0" dirty="0">
              <a:latin typeface="Times New Roman" pitchFamily="18" charset="0"/>
              <a:cs typeface="Times New Roman" pitchFamily="18" charset="0"/>
            </a:endParaRPr>
          </a:p>
        </c:rich>
      </c:tx>
      <c:layout>
        <c:manualLayout>
          <c:xMode val="edge"/>
          <c:yMode val="edge"/>
          <c:x val="0.14908205530675622"/>
          <c:y val="1.3969008599503967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9.6617858873863191E-2"/>
          <c:y val="0.23517865298917404"/>
          <c:w val="0.87382727694862272"/>
          <c:h val="0.59648160862544664"/>
        </c:manualLayout>
      </c:layout>
      <c:bar3DChart>
        <c:barDir val="col"/>
        <c:grouping val="clustered"/>
        <c:varyColors val="0"/>
        <c:ser>
          <c:idx val="0"/>
          <c:order val="0"/>
          <c:tx>
            <c:strRef>
              <c:f>Лист1!$B$1</c:f>
              <c:strCache>
                <c:ptCount val="1"/>
                <c:pt idx="0">
                  <c:v>План</c:v>
                </c:pt>
              </c:strCache>
            </c:strRef>
          </c:tx>
          <c:invertIfNegative val="0"/>
          <c:dLbls>
            <c:dLbl>
              <c:idx val="0"/>
              <c:layout>
                <c:manualLayout>
                  <c:x val="2.1009277657673738E-2"/>
                  <c:y val="-4.7377973579484048E-2"/>
                </c:manualLayout>
              </c:layout>
              <c:showLegendKey val="0"/>
              <c:showVal val="1"/>
              <c:showCatName val="0"/>
              <c:showSerName val="0"/>
              <c:showPercent val="0"/>
              <c:showBubbleSize val="0"/>
            </c:dLbl>
            <c:dLbl>
              <c:idx val="1"/>
              <c:layout>
                <c:manualLayout>
                  <c:x val="2.683399476560892E-2"/>
                  <c:y val="-4.7139737574856011E-2"/>
                </c:manualLayout>
              </c:layout>
              <c:showLegendKey val="0"/>
              <c:showVal val="1"/>
              <c:showCatName val="0"/>
              <c:showSerName val="0"/>
              <c:showPercent val="0"/>
              <c:showBubbleSize val="0"/>
            </c:dLbl>
            <c:dLbl>
              <c:idx val="2"/>
              <c:layout>
                <c:manualLayout>
                  <c:x val="1.8244630100346569E-2"/>
                  <c:y val="-4.9494444451428074E-2"/>
                </c:manualLayout>
              </c:layout>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Лист1!$A$2:$A$3</c:f>
              <c:strCache>
                <c:ptCount val="2"/>
                <c:pt idx="0">
                  <c:v>утверждено на 2015 год</c:v>
                </c:pt>
                <c:pt idx="1">
                  <c:v>исполнено за 2015 год</c:v>
                </c:pt>
              </c:strCache>
            </c:strRef>
          </c:cat>
          <c:val>
            <c:numRef>
              <c:f>Лист1!$B$2:$B$3</c:f>
              <c:numCache>
                <c:formatCode>#,##0.0</c:formatCode>
                <c:ptCount val="2"/>
                <c:pt idx="0">
                  <c:v>11.8</c:v>
                </c:pt>
                <c:pt idx="1">
                  <c:v>11.8</c:v>
                </c:pt>
              </c:numCache>
            </c:numRef>
          </c:val>
        </c:ser>
        <c:dLbls>
          <c:showLegendKey val="0"/>
          <c:showVal val="0"/>
          <c:showCatName val="0"/>
          <c:showSerName val="0"/>
          <c:showPercent val="0"/>
          <c:showBubbleSize val="0"/>
        </c:dLbls>
        <c:gapWidth val="150"/>
        <c:shape val="cylinder"/>
        <c:axId val="169485824"/>
        <c:axId val="169487360"/>
        <c:axId val="0"/>
      </c:bar3DChart>
      <c:catAx>
        <c:axId val="169485824"/>
        <c:scaling>
          <c:orientation val="minMax"/>
        </c:scaling>
        <c:delete val="0"/>
        <c:axPos val="b"/>
        <c:majorTickMark val="out"/>
        <c:minorTickMark val="none"/>
        <c:tickLblPos val="nextTo"/>
        <c:txPr>
          <a:bodyPr/>
          <a:lstStyle/>
          <a:p>
            <a:pPr>
              <a:defRPr sz="1600">
                <a:latin typeface="Times New Roman" pitchFamily="18" charset="0"/>
                <a:cs typeface="Times New Roman" pitchFamily="18" charset="0"/>
              </a:defRPr>
            </a:pPr>
            <a:endParaRPr lang="ru-RU"/>
          </a:p>
        </c:txPr>
        <c:crossAx val="169487360"/>
        <c:crosses val="autoZero"/>
        <c:auto val="1"/>
        <c:lblAlgn val="ctr"/>
        <c:lblOffset val="100"/>
        <c:noMultiLvlLbl val="0"/>
      </c:catAx>
      <c:valAx>
        <c:axId val="169487360"/>
        <c:scaling>
          <c:orientation val="minMax"/>
          <c:min val="0"/>
        </c:scaling>
        <c:delete val="0"/>
        <c:axPos val="l"/>
        <c:majorGridlines/>
        <c:numFmt formatCode="#,##0.0" sourceLinked="1"/>
        <c:majorTickMark val="out"/>
        <c:minorTickMark val="none"/>
        <c:tickLblPos val="nextTo"/>
        <c:txPr>
          <a:bodyPr/>
          <a:lstStyle/>
          <a:p>
            <a:pPr>
              <a:defRPr sz="1200">
                <a:latin typeface="Times New Roman" pitchFamily="18" charset="0"/>
                <a:cs typeface="Times New Roman" pitchFamily="18" charset="0"/>
              </a:defRPr>
            </a:pPr>
            <a:endParaRPr lang="ru-RU"/>
          </a:p>
        </c:txPr>
        <c:crossAx val="169485824"/>
        <c:crosses val="autoZero"/>
        <c:crossBetween val="between"/>
      </c:valAx>
    </c:plotArea>
    <c:plotVisOnly val="1"/>
    <c:dispBlanksAs val="gap"/>
    <c:showDLblsOverMax val="0"/>
  </c:chart>
  <c:txPr>
    <a:bodyPr/>
    <a:lstStyle/>
    <a:p>
      <a:pPr>
        <a:defRPr sz="1800"/>
      </a:pPr>
      <a:endParaRPr lang="ru-RU"/>
    </a:p>
  </c:txPr>
  <c:externalData r:id="rId2">
    <c:autoUpdate val="0"/>
  </c:externalData>
  <c:userShapes r:id="rId3"/>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ru-RU" sz="2400" b="0" i="0" u="none" strike="noStrike" baseline="0" dirty="0" smtClean="0">
                <a:effectLst/>
                <a:latin typeface="Times New Roman" pitchFamily="18" charset="0"/>
                <a:cs typeface="Times New Roman" pitchFamily="18" charset="0"/>
              </a:rPr>
              <a:t>Расходы на реализацию направлений в области национальной экономики</a:t>
            </a:r>
            <a:endParaRPr lang="ru-RU" sz="2400" b="0" dirty="0">
              <a:latin typeface="Times New Roman" pitchFamily="18" charset="0"/>
              <a:cs typeface="Times New Roman" pitchFamily="18" charset="0"/>
            </a:endParaRPr>
          </a:p>
        </c:rich>
      </c:tx>
      <c:layout>
        <c:manualLayout>
          <c:xMode val="edge"/>
          <c:yMode val="edge"/>
          <c:x val="0.14908205530675622"/>
          <c:y val="1.3969008599503967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9.6617858873863191E-2"/>
          <c:y val="0.23517865298917404"/>
          <c:w val="0.87382727694862272"/>
          <c:h val="0.60857236455093366"/>
        </c:manualLayout>
      </c:layout>
      <c:bar3DChart>
        <c:barDir val="col"/>
        <c:grouping val="clustered"/>
        <c:varyColors val="0"/>
        <c:ser>
          <c:idx val="0"/>
          <c:order val="0"/>
          <c:tx>
            <c:strRef>
              <c:f>Лист1!$B$1</c:f>
              <c:strCache>
                <c:ptCount val="1"/>
                <c:pt idx="0">
                  <c:v>План</c:v>
                </c:pt>
              </c:strCache>
            </c:strRef>
          </c:tx>
          <c:invertIfNegative val="0"/>
          <c:dLbls>
            <c:dLbl>
              <c:idx val="0"/>
              <c:layout>
                <c:manualLayout>
                  <c:x val="3.2490014770672114E-2"/>
                  <c:y val="-5.3139722246003378E-2"/>
                </c:manualLayout>
              </c:layout>
              <c:showLegendKey val="0"/>
              <c:showVal val="1"/>
              <c:showCatName val="0"/>
              <c:showSerName val="0"/>
              <c:showPercent val="0"/>
              <c:showBubbleSize val="0"/>
            </c:dLbl>
            <c:dLbl>
              <c:idx val="1"/>
              <c:layout>
                <c:manualLayout>
                  <c:x val="2.3773770127545026E-2"/>
                  <c:y val="-3.9359535348093035E-2"/>
                </c:manualLayout>
              </c:layout>
              <c:showLegendKey val="0"/>
              <c:showVal val="1"/>
              <c:showCatName val="0"/>
              <c:showSerName val="0"/>
              <c:showPercent val="0"/>
              <c:showBubbleSize val="0"/>
            </c:dLbl>
            <c:dLbl>
              <c:idx val="2"/>
              <c:layout>
                <c:manualLayout>
                  <c:x val="1.6841252611276343E-2"/>
                  <c:y val="-5.2929597253795001E-2"/>
                </c:manualLayout>
              </c:layout>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Лист1!$A$2:$A$3</c:f>
              <c:strCache>
                <c:ptCount val="2"/>
                <c:pt idx="0">
                  <c:v>утверждено на 2015 год</c:v>
                </c:pt>
                <c:pt idx="1">
                  <c:v>исполнено за 2015 год</c:v>
                </c:pt>
              </c:strCache>
            </c:strRef>
          </c:cat>
          <c:val>
            <c:numRef>
              <c:f>Лист1!$B$2:$B$3</c:f>
              <c:numCache>
                <c:formatCode>#,##0.0</c:formatCode>
                <c:ptCount val="2"/>
                <c:pt idx="0">
                  <c:v>22215.3</c:v>
                </c:pt>
                <c:pt idx="1">
                  <c:v>20133.8</c:v>
                </c:pt>
              </c:numCache>
            </c:numRef>
          </c:val>
        </c:ser>
        <c:dLbls>
          <c:showLegendKey val="0"/>
          <c:showVal val="0"/>
          <c:showCatName val="0"/>
          <c:showSerName val="0"/>
          <c:showPercent val="0"/>
          <c:showBubbleSize val="0"/>
        </c:dLbls>
        <c:gapWidth val="150"/>
        <c:shape val="cylinder"/>
        <c:axId val="169530880"/>
        <c:axId val="169532416"/>
        <c:axId val="0"/>
      </c:bar3DChart>
      <c:catAx>
        <c:axId val="169530880"/>
        <c:scaling>
          <c:orientation val="minMax"/>
        </c:scaling>
        <c:delete val="0"/>
        <c:axPos val="b"/>
        <c:majorTickMark val="out"/>
        <c:minorTickMark val="none"/>
        <c:tickLblPos val="nextTo"/>
        <c:txPr>
          <a:bodyPr/>
          <a:lstStyle/>
          <a:p>
            <a:pPr>
              <a:defRPr sz="1600">
                <a:latin typeface="Times New Roman" pitchFamily="18" charset="0"/>
                <a:cs typeface="Times New Roman" pitchFamily="18" charset="0"/>
              </a:defRPr>
            </a:pPr>
            <a:endParaRPr lang="ru-RU"/>
          </a:p>
        </c:txPr>
        <c:crossAx val="169532416"/>
        <c:crosses val="autoZero"/>
        <c:auto val="1"/>
        <c:lblAlgn val="ctr"/>
        <c:lblOffset val="100"/>
        <c:noMultiLvlLbl val="0"/>
      </c:catAx>
      <c:valAx>
        <c:axId val="169532416"/>
        <c:scaling>
          <c:orientation val="minMax"/>
          <c:min val="0"/>
        </c:scaling>
        <c:delete val="0"/>
        <c:axPos val="l"/>
        <c:majorGridlines/>
        <c:numFmt formatCode="#,##0.0" sourceLinked="1"/>
        <c:majorTickMark val="out"/>
        <c:minorTickMark val="none"/>
        <c:tickLblPos val="nextTo"/>
        <c:txPr>
          <a:bodyPr/>
          <a:lstStyle/>
          <a:p>
            <a:pPr>
              <a:defRPr sz="1200">
                <a:latin typeface="Times New Roman" pitchFamily="18" charset="0"/>
                <a:cs typeface="Times New Roman" pitchFamily="18" charset="0"/>
              </a:defRPr>
            </a:pPr>
            <a:endParaRPr lang="ru-RU"/>
          </a:p>
        </c:txPr>
        <c:crossAx val="169530880"/>
        <c:crosses val="autoZero"/>
        <c:crossBetween val="between"/>
      </c:valAx>
    </c:plotArea>
    <c:plotVisOnly val="1"/>
    <c:dispBlanksAs val="gap"/>
    <c:showDLblsOverMax val="0"/>
  </c:chart>
  <c:txPr>
    <a:bodyPr/>
    <a:lstStyle/>
    <a:p>
      <a:pPr>
        <a:defRPr sz="1800"/>
      </a:pPr>
      <a:endParaRPr lang="ru-RU"/>
    </a:p>
  </c:txPr>
  <c:externalData r:id="rId2">
    <c:autoUpdate val="0"/>
  </c:externalData>
  <c:userShapes r:id="rId3"/>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latin typeface="Times New Roman" pitchFamily="18" charset="0"/>
                <a:cs typeface="Times New Roman" pitchFamily="18" charset="0"/>
              </a:defRPr>
            </a:pPr>
            <a:r>
              <a:rPr lang="ru-RU" sz="2400" dirty="0" smtClean="0">
                <a:latin typeface="Times New Roman" pitchFamily="18" charset="0"/>
                <a:cs typeface="Times New Roman" pitchFamily="18" charset="0"/>
              </a:rPr>
              <a:t>20 133,8</a:t>
            </a:r>
          </a:p>
        </c:rich>
      </c:tx>
      <c:layout>
        <c:manualLayout>
          <c:xMode val="edge"/>
          <c:yMode val="edge"/>
          <c:x val="0.28893463002318737"/>
          <c:y val="0.50559197126245237"/>
        </c:manualLayout>
      </c:layout>
      <c:overlay val="0"/>
    </c:title>
    <c:autoTitleDeleted val="0"/>
    <c:plotArea>
      <c:layout/>
      <c:doughnutChart>
        <c:varyColors val="1"/>
        <c:ser>
          <c:idx val="0"/>
          <c:order val="0"/>
          <c:tx>
            <c:strRef>
              <c:f>Лист1!$B$1</c:f>
              <c:strCache>
                <c:ptCount val="1"/>
                <c:pt idx="0">
                  <c:v>Продажи</c:v>
                </c:pt>
              </c:strCache>
            </c:strRef>
          </c:tx>
          <c:dLbls>
            <c:dLbl>
              <c:idx val="0"/>
              <c:tx>
                <c:rich>
                  <a:bodyPr/>
                  <a:lstStyle/>
                  <a:p>
                    <a:pPr>
                      <a:defRPr>
                        <a:solidFill>
                          <a:schemeClr val="bg1"/>
                        </a:solidFill>
                        <a:latin typeface="Times New Roman" pitchFamily="18" charset="0"/>
                        <a:cs typeface="Times New Roman" pitchFamily="18" charset="0"/>
                      </a:defRPr>
                    </a:pPr>
                    <a:r>
                      <a:rPr lang="en-US"/>
                      <a:t>13 436,7; </a:t>
                    </a:r>
                    <a:endParaRPr lang="ru-RU" smtClean="0"/>
                  </a:p>
                  <a:p>
                    <a:pPr>
                      <a:defRPr>
                        <a:solidFill>
                          <a:schemeClr val="bg1"/>
                        </a:solidFill>
                        <a:latin typeface="Times New Roman" pitchFamily="18" charset="0"/>
                        <a:cs typeface="Times New Roman" pitchFamily="18" charset="0"/>
                      </a:defRPr>
                    </a:pPr>
                    <a:r>
                      <a:rPr lang="en-US" smtClean="0"/>
                      <a:t>67</a:t>
                    </a:r>
                    <a:r>
                      <a:rPr lang="en-US"/>
                      <a:t>%</a:t>
                    </a:r>
                  </a:p>
                </c:rich>
              </c:tx>
              <c:spPr/>
              <c:showLegendKey val="0"/>
              <c:showVal val="1"/>
              <c:showCatName val="0"/>
              <c:showSerName val="0"/>
              <c:showPercent val="1"/>
              <c:showBubbleSize val="0"/>
            </c:dLbl>
            <c:dLbl>
              <c:idx val="1"/>
              <c:tx>
                <c:rich>
                  <a:bodyPr/>
                  <a:lstStyle/>
                  <a:p>
                    <a:r>
                      <a:rPr lang="en-US" dirty="0"/>
                      <a:t>6 697,1</a:t>
                    </a:r>
                    <a:r>
                      <a:rPr lang="en-US"/>
                      <a:t>; </a:t>
                    </a:r>
                    <a:endParaRPr lang="ru-RU" smtClean="0"/>
                  </a:p>
                  <a:p>
                    <a:r>
                      <a:rPr lang="en-US" smtClean="0"/>
                      <a:t>33</a:t>
                    </a:r>
                    <a:r>
                      <a:rPr lang="en-US" dirty="0"/>
                      <a:t>%</a:t>
                    </a:r>
                  </a:p>
                </c:rich>
              </c:tx>
              <c:showLegendKey val="0"/>
              <c:showVal val="1"/>
              <c:showCatName val="0"/>
              <c:showSerName val="0"/>
              <c:showPercent val="1"/>
              <c:showBubbleSize val="0"/>
            </c:dLbl>
            <c:dLbl>
              <c:idx val="2"/>
              <c:layout>
                <c:manualLayout>
                  <c:x val="-1.7067996029115046E-2"/>
                  <c:y val="-0.11757952820057029"/>
                </c:manualLayout>
              </c:layout>
              <c:showLegendKey val="0"/>
              <c:showVal val="1"/>
              <c:showCatName val="0"/>
              <c:showSerName val="0"/>
              <c:showPercent val="1"/>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1"/>
            <c:showBubbleSize val="0"/>
            <c:showLeaderLines val="1"/>
          </c:dLbls>
          <c:cat>
            <c:strRef>
              <c:f>Лист1!$A$2:$A$3</c:f>
              <c:strCache>
                <c:ptCount val="2"/>
                <c:pt idx="0">
                  <c:v>Сельское хозяйство и рыболовство</c:v>
                </c:pt>
                <c:pt idx="1">
                  <c:v>Другие вопросы в области национальной экономики</c:v>
                </c:pt>
              </c:strCache>
            </c:strRef>
          </c:cat>
          <c:val>
            <c:numRef>
              <c:f>Лист1!$B$2:$B$3</c:f>
              <c:numCache>
                <c:formatCode>#,##0.0</c:formatCode>
                <c:ptCount val="2"/>
                <c:pt idx="0">
                  <c:v>13436.7</c:v>
                </c:pt>
                <c:pt idx="1">
                  <c:v>6697.1</c:v>
                </c:pt>
              </c:numCache>
            </c:numRef>
          </c:val>
        </c:ser>
        <c:dLbls>
          <c:showLegendKey val="0"/>
          <c:showVal val="1"/>
          <c:showCatName val="0"/>
          <c:showSerName val="0"/>
          <c:showPercent val="0"/>
          <c:showBubbleSize val="0"/>
          <c:showLeaderLines val="1"/>
        </c:dLbls>
        <c:firstSliceAng val="0"/>
        <c:holeSize val="50"/>
      </c:doughnutChart>
    </c:plotArea>
    <c:legend>
      <c:legendPos val="r"/>
      <c:legendEntry>
        <c:idx val="0"/>
        <c:txPr>
          <a:bodyPr/>
          <a:lstStyle/>
          <a:p>
            <a:pPr>
              <a:defRPr sz="1600" kern="0" baseline="0">
                <a:latin typeface="Times New Roman" pitchFamily="18" charset="0"/>
                <a:cs typeface="Times New Roman" pitchFamily="18" charset="0"/>
              </a:defRPr>
            </a:pPr>
            <a:endParaRPr lang="ru-RU"/>
          </a:p>
        </c:txPr>
      </c:legendEntry>
      <c:legendEntry>
        <c:idx val="1"/>
        <c:txPr>
          <a:bodyPr/>
          <a:lstStyle/>
          <a:p>
            <a:pPr>
              <a:defRPr sz="1600" kern="0" baseline="0">
                <a:latin typeface="Times New Roman" pitchFamily="18" charset="0"/>
                <a:cs typeface="Times New Roman" pitchFamily="18" charset="0"/>
              </a:defRPr>
            </a:pPr>
            <a:endParaRPr lang="ru-RU"/>
          </a:p>
        </c:txPr>
      </c:legendEntry>
      <c:layout>
        <c:manualLayout>
          <c:xMode val="edge"/>
          <c:yMode val="edge"/>
          <c:x val="0.62790234328802175"/>
          <c:y val="0.25342406399288969"/>
          <c:w val="0.32231600162705931"/>
          <c:h val="0.47849461170980995"/>
        </c:manualLayout>
      </c:layout>
      <c:overlay val="0"/>
      <c:txPr>
        <a:bodyPr/>
        <a:lstStyle/>
        <a:p>
          <a:pPr>
            <a:defRPr kern="0" baseline="0">
              <a:latin typeface="Times New Roman" pitchFamily="18" charset="0"/>
              <a:cs typeface="Times New Roman" pitchFamily="18" charset="0"/>
            </a:defRPr>
          </a:pPr>
          <a:endParaRPr lang="ru-RU"/>
        </a:p>
      </c:txPr>
    </c:legend>
    <c:plotVisOnly val="1"/>
    <c:dispBlanksAs val="gap"/>
    <c:showDLblsOverMax val="0"/>
  </c:chart>
  <c:txPr>
    <a:bodyPr/>
    <a:lstStyle/>
    <a:p>
      <a:pPr>
        <a:defRPr sz="1800"/>
      </a:pPr>
      <a:endParaRPr lang="ru-RU"/>
    </a:p>
  </c:txPr>
  <c:externalData r:id="rId2">
    <c:autoUpdate val="0"/>
  </c:externalData>
  <c:userShapes r:id="rId3"/>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latin typeface="Times New Roman" pitchFamily="18" charset="0"/>
                <a:cs typeface="Times New Roman" pitchFamily="18" charset="0"/>
              </a:defRPr>
            </a:pPr>
            <a:r>
              <a:rPr lang="ru-RU" sz="2400" dirty="0" smtClean="0">
                <a:latin typeface="Times New Roman" pitchFamily="18" charset="0"/>
                <a:cs typeface="Times New Roman" pitchFamily="18" charset="0"/>
              </a:rPr>
              <a:t>6 697,1</a:t>
            </a:r>
          </a:p>
        </c:rich>
      </c:tx>
      <c:layout>
        <c:manualLayout>
          <c:xMode val="edge"/>
          <c:yMode val="edge"/>
          <c:x val="0.28324529801348236"/>
          <c:y val="0.50559197126245237"/>
        </c:manualLayout>
      </c:layout>
      <c:overlay val="0"/>
    </c:title>
    <c:autoTitleDeleted val="0"/>
    <c:plotArea>
      <c:layout/>
      <c:doughnutChart>
        <c:varyColors val="1"/>
        <c:ser>
          <c:idx val="0"/>
          <c:order val="0"/>
          <c:tx>
            <c:strRef>
              <c:f>Лист1!$B$1</c:f>
              <c:strCache>
                <c:ptCount val="1"/>
                <c:pt idx="0">
                  <c:v>Продажи</c:v>
                </c:pt>
              </c:strCache>
            </c:strRef>
          </c:tx>
          <c:dLbls>
            <c:dLbl>
              <c:idx val="0"/>
              <c:spPr/>
              <c:txPr>
                <a:bodyPr/>
                <a:lstStyle/>
                <a:p>
                  <a:pPr>
                    <a:defRPr>
                      <a:solidFill>
                        <a:schemeClr val="bg1"/>
                      </a:solidFill>
                      <a:latin typeface="Times New Roman" pitchFamily="18" charset="0"/>
                      <a:cs typeface="Times New Roman" pitchFamily="18" charset="0"/>
                    </a:defRPr>
                  </a:pPr>
                  <a:endParaRPr lang="ru-RU"/>
                </a:p>
              </c:txPr>
              <c:showLegendKey val="0"/>
              <c:showVal val="1"/>
              <c:showCatName val="0"/>
              <c:showSerName val="0"/>
              <c:showPercent val="1"/>
              <c:showBubbleSize val="0"/>
            </c:dLbl>
            <c:dLbl>
              <c:idx val="1"/>
              <c:layout>
                <c:manualLayout>
                  <c:x val="-4.2669990072787614E-3"/>
                  <c:y val="-0.14109543384068435"/>
                </c:manualLayout>
              </c:layout>
              <c:showLegendKey val="0"/>
              <c:showVal val="1"/>
              <c:showCatName val="0"/>
              <c:showSerName val="0"/>
              <c:showPercent val="1"/>
              <c:showBubbleSize val="0"/>
            </c:dLbl>
            <c:dLbl>
              <c:idx val="2"/>
              <c:layout>
                <c:manualLayout>
                  <c:x val="-1.7067996029115046E-2"/>
                  <c:y val="-0.11757952820057029"/>
                </c:manualLayout>
              </c:layout>
              <c:showLegendKey val="0"/>
              <c:showVal val="1"/>
              <c:showCatName val="0"/>
              <c:showSerName val="0"/>
              <c:showPercent val="1"/>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1"/>
            <c:showBubbleSize val="0"/>
            <c:showLeaderLines val="1"/>
          </c:dLbls>
          <c:cat>
            <c:strRef>
              <c:f>Лист1!$A$2:$A$3</c:f>
              <c:strCache>
                <c:ptCount val="2"/>
                <c:pt idx="0">
                  <c:v>обеспечение деятельности  (оказание услуг) муниципальных учреждений (Управление капитального строительства Гулькевичского района)</c:v>
                </c:pt>
                <c:pt idx="1">
                  <c:v>мероприятия по подготовке градостроительной и землеустроительной документации</c:v>
                </c:pt>
              </c:strCache>
            </c:strRef>
          </c:cat>
          <c:val>
            <c:numRef>
              <c:f>Лист1!$B$2:$B$3</c:f>
              <c:numCache>
                <c:formatCode>0.0</c:formatCode>
                <c:ptCount val="2"/>
                <c:pt idx="0">
                  <c:v>6678.2</c:v>
                </c:pt>
                <c:pt idx="1">
                  <c:v>18.899999999999999</c:v>
                </c:pt>
              </c:numCache>
            </c:numRef>
          </c:val>
        </c:ser>
        <c:dLbls>
          <c:showLegendKey val="0"/>
          <c:showVal val="1"/>
          <c:showCatName val="0"/>
          <c:showSerName val="0"/>
          <c:showPercent val="0"/>
          <c:showBubbleSize val="0"/>
          <c:showLeaderLines val="1"/>
        </c:dLbls>
        <c:firstSliceAng val="0"/>
        <c:holeSize val="50"/>
      </c:doughnutChart>
    </c:plotArea>
    <c:legend>
      <c:legendPos val="r"/>
      <c:legendEntry>
        <c:idx val="0"/>
        <c:txPr>
          <a:bodyPr/>
          <a:lstStyle/>
          <a:p>
            <a:pPr>
              <a:defRPr sz="1600" kern="0" baseline="0">
                <a:latin typeface="Times New Roman" pitchFamily="18" charset="0"/>
                <a:cs typeface="Times New Roman" pitchFamily="18" charset="0"/>
              </a:defRPr>
            </a:pPr>
            <a:endParaRPr lang="ru-RU"/>
          </a:p>
        </c:txPr>
      </c:legendEntry>
      <c:legendEntry>
        <c:idx val="1"/>
        <c:txPr>
          <a:bodyPr/>
          <a:lstStyle/>
          <a:p>
            <a:pPr>
              <a:defRPr sz="1600" kern="0" baseline="0">
                <a:latin typeface="Times New Roman" pitchFamily="18" charset="0"/>
                <a:cs typeface="Times New Roman" pitchFamily="18" charset="0"/>
              </a:defRPr>
            </a:pPr>
            <a:endParaRPr lang="ru-RU"/>
          </a:p>
        </c:txPr>
      </c:legendEntry>
      <c:layout>
        <c:manualLayout>
          <c:xMode val="edge"/>
          <c:yMode val="edge"/>
          <c:x val="0.58807701922008671"/>
          <c:y val="0.18522793763655887"/>
          <c:w val="0.36214132569499441"/>
          <c:h val="0.69484094359885928"/>
        </c:manualLayout>
      </c:layout>
      <c:overlay val="0"/>
      <c:txPr>
        <a:bodyPr/>
        <a:lstStyle/>
        <a:p>
          <a:pPr>
            <a:defRPr kern="0" baseline="0">
              <a:latin typeface="Times New Roman" pitchFamily="18" charset="0"/>
              <a:cs typeface="Times New Roman" pitchFamily="18" charset="0"/>
            </a:defRPr>
          </a:pPr>
          <a:endParaRPr lang="ru-RU"/>
        </a:p>
      </c:txPr>
    </c:legend>
    <c:plotVisOnly val="1"/>
    <c:dispBlanksAs val="gap"/>
    <c:showDLblsOverMax val="0"/>
  </c:chart>
  <c:txPr>
    <a:bodyPr/>
    <a:lstStyle/>
    <a:p>
      <a:pPr>
        <a:defRPr sz="1800"/>
      </a:pPr>
      <a:endParaRPr lang="ru-RU"/>
    </a:p>
  </c:txPr>
  <c:externalData r:id="rId2">
    <c:autoUpdate val="0"/>
  </c:externalData>
  <c:userShapes r:id="rId3"/>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ru-RU" sz="2400" b="0" i="0" u="none" strike="noStrike" baseline="0" dirty="0" smtClean="0">
                <a:effectLst/>
                <a:latin typeface="Times New Roman" pitchFamily="18" charset="0"/>
                <a:cs typeface="Times New Roman" pitchFamily="18" charset="0"/>
              </a:rPr>
              <a:t>Расходы на образование</a:t>
            </a:r>
            <a:endParaRPr lang="ru-RU" sz="2400" b="0" dirty="0">
              <a:latin typeface="Times New Roman" pitchFamily="18" charset="0"/>
              <a:cs typeface="Times New Roman" pitchFamily="18" charset="0"/>
            </a:endParaRPr>
          </a:p>
        </c:rich>
      </c:tx>
      <c:layout>
        <c:manualLayout>
          <c:xMode val="edge"/>
          <c:yMode val="edge"/>
          <c:x val="0.35147301483805987"/>
          <c:y val="2.6079452263798299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9.6617858873863191E-2"/>
          <c:y val="0.23517865298917404"/>
          <c:w val="0.87382727694862272"/>
          <c:h val="0.60160042466084351"/>
        </c:manualLayout>
      </c:layout>
      <c:bar3DChart>
        <c:barDir val="col"/>
        <c:grouping val="clustered"/>
        <c:varyColors val="0"/>
        <c:ser>
          <c:idx val="0"/>
          <c:order val="0"/>
          <c:tx>
            <c:strRef>
              <c:f>Лист1!$B$1</c:f>
              <c:strCache>
                <c:ptCount val="1"/>
                <c:pt idx="0">
                  <c:v>План</c:v>
                </c:pt>
              </c:strCache>
            </c:strRef>
          </c:tx>
          <c:invertIfNegative val="0"/>
          <c:dLbls>
            <c:dLbl>
              <c:idx val="0"/>
              <c:layout>
                <c:manualLayout>
                  <c:x val="2.3858346340388407E-2"/>
                  <c:y val="-4.5405176030819699E-2"/>
                </c:manualLayout>
              </c:layout>
              <c:showLegendKey val="0"/>
              <c:showVal val="1"/>
              <c:showCatName val="0"/>
              <c:showSerName val="0"/>
              <c:showPercent val="0"/>
              <c:showBubbleSize val="0"/>
            </c:dLbl>
            <c:dLbl>
              <c:idx val="1"/>
              <c:layout>
                <c:manualLayout>
                  <c:x val="2.5261685017014691E-2"/>
                  <c:y val="-4.3148523401939094E-2"/>
                </c:manualLayout>
              </c:layout>
              <c:showLegendKey val="0"/>
              <c:showVal val="1"/>
              <c:showCatName val="0"/>
              <c:showSerName val="0"/>
              <c:showPercent val="0"/>
              <c:showBubbleSize val="0"/>
            </c:dLbl>
            <c:dLbl>
              <c:idx val="2"/>
              <c:layout>
                <c:manualLayout>
                  <c:x val="1.8286902548168602E-2"/>
                  <c:y val="-2.3414991544926319E-2"/>
                </c:manualLayout>
              </c:layout>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Лист1!$A$2:$A$3</c:f>
              <c:strCache>
                <c:ptCount val="2"/>
                <c:pt idx="0">
                  <c:v>утверждено на 2015 год</c:v>
                </c:pt>
                <c:pt idx="1">
                  <c:v>исполнено за 2015 год</c:v>
                </c:pt>
              </c:strCache>
            </c:strRef>
          </c:cat>
          <c:val>
            <c:numRef>
              <c:f>Лист1!$B$2:$B$3</c:f>
              <c:numCache>
                <c:formatCode>#,##0.0</c:formatCode>
                <c:ptCount val="2"/>
                <c:pt idx="0">
                  <c:v>5754.7</c:v>
                </c:pt>
                <c:pt idx="1">
                  <c:v>5552.1</c:v>
                </c:pt>
              </c:numCache>
            </c:numRef>
          </c:val>
        </c:ser>
        <c:dLbls>
          <c:showLegendKey val="0"/>
          <c:showVal val="0"/>
          <c:showCatName val="0"/>
          <c:showSerName val="0"/>
          <c:showPercent val="0"/>
          <c:showBubbleSize val="0"/>
        </c:dLbls>
        <c:gapWidth val="150"/>
        <c:shape val="cylinder"/>
        <c:axId val="181269248"/>
        <c:axId val="181270784"/>
        <c:axId val="0"/>
      </c:bar3DChart>
      <c:catAx>
        <c:axId val="181269248"/>
        <c:scaling>
          <c:orientation val="minMax"/>
        </c:scaling>
        <c:delete val="0"/>
        <c:axPos val="b"/>
        <c:majorTickMark val="out"/>
        <c:minorTickMark val="none"/>
        <c:tickLblPos val="nextTo"/>
        <c:txPr>
          <a:bodyPr/>
          <a:lstStyle/>
          <a:p>
            <a:pPr>
              <a:defRPr sz="1600">
                <a:latin typeface="Times New Roman" pitchFamily="18" charset="0"/>
                <a:cs typeface="Times New Roman" pitchFamily="18" charset="0"/>
              </a:defRPr>
            </a:pPr>
            <a:endParaRPr lang="ru-RU"/>
          </a:p>
        </c:txPr>
        <c:crossAx val="181270784"/>
        <c:crosses val="autoZero"/>
        <c:auto val="1"/>
        <c:lblAlgn val="ctr"/>
        <c:lblOffset val="100"/>
        <c:noMultiLvlLbl val="0"/>
      </c:catAx>
      <c:valAx>
        <c:axId val="181270784"/>
        <c:scaling>
          <c:orientation val="minMax"/>
          <c:min val="0"/>
        </c:scaling>
        <c:delete val="0"/>
        <c:axPos val="l"/>
        <c:majorGridlines/>
        <c:numFmt formatCode="#,##0.0" sourceLinked="1"/>
        <c:majorTickMark val="out"/>
        <c:minorTickMark val="none"/>
        <c:tickLblPos val="nextTo"/>
        <c:txPr>
          <a:bodyPr/>
          <a:lstStyle/>
          <a:p>
            <a:pPr>
              <a:defRPr sz="1200">
                <a:latin typeface="Times New Roman" pitchFamily="18" charset="0"/>
                <a:cs typeface="Times New Roman" pitchFamily="18" charset="0"/>
              </a:defRPr>
            </a:pPr>
            <a:endParaRPr lang="ru-RU"/>
          </a:p>
        </c:txPr>
        <c:crossAx val="181269248"/>
        <c:crosses val="autoZero"/>
        <c:crossBetween val="between"/>
      </c:valAx>
    </c:plotArea>
    <c:plotVisOnly val="1"/>
    <c:dispBlanksAs val="gap"/>
    <c:showDLblsOverMax val="0"/>
  </c:chart>
  <c:txPr>
    <a:bodyPr/>
    <a:lstStyle/>
    <a:p>
      <a:pPr>
        <a:defRPr sz="1800"/>
      </a:pPr>
      <a:endParaRPr lang="ru-RU"/>
    </a:p>
  </c:txPr>
  <c:externalData r:id="rId2">
    <c:autoUpdate val="0"/>
  </c:externalData>
  <c:userShapes r:id="rId3"/>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latin typeface="Times New Roman" pitchFamily="18" charset="0"/>
                <a:cs typeface="Times New Roman" pitchFamily="18" charset="0"/>
              </a:defRPr>
            </a:pPr>
            <a:r>
              <a:rPr lang="ru-RU" sz="2400" dirty="0" smtClean="0">
                <a:latin typeface="Times New Roman" pitchFamily="18" charset="0"/>
                <a:cs typeface="Times New Roman" pitchFamily="18" charset="0"/>
              </a:rPr>
              <a:t>5 552,1</a:t>
            </a:r>
          </a:p>
        </c:rich>
      </c:tx>
      <c:layout>
        <c:manualLayout>
          <c:xMode val="edge"/>
          <c:yMode val="edge"/>
          <c:x val="0.28324529801348236"/>
          <c:y val="0.50559197126245237"/>
        </c:manualLayout>
      </c:layout>
      <c:overlay val="0"/>
    </c:title>
    <c:autoTitleDeleted val="0"/>
    <c:plotArea>
      <c:layout/>
      <c:doughnutChart>
        <c:varyColors val="1"/>
        <c:ser>
          <c:idx val="0"/>
          <c:order val="0"/>
          <c:tx>
            <c:strRef>
              <c:f>Лист1!$B$1</c:f>
              <c:strCache>
                <c:ptCount val="1"/>
                <c:pt idx="0">
                  <c:v>Продажи</c:v>
                </c:pt>
              </c:strCache>
            </c:strRef>
          </c:tx>
          <c:dLbls>
            <c:dLbl>
              <c:idx val="0"/>
              <c:tx>
                <c:rich>
                  <a:bodyPr/>
                  <a:lstStyle/>
                  <a:p>
                    <a:pPr>
                      <a:defRPr>
                        <a:solidFill>
                          <a:schemeClr val="bg1"/>
                        </a:solidFill>
                        <a:latin typeface="Times New Roman" pitchFamily="18" charset="0"/>
                        <a:cs typeface="Times New Roman" pitchFamily="18" charset="0"/>
                      </a:defRPr>
                    </a:pPr>
                    <a:r>
                      <a:rPr lang="en-US"/>
                      <a:t>2650,0; </a:t>
                    </a:r>
                    <a:endParaRPr lang="ru-RU" smtClean="0"/>
                  </a:p>
                  <a:p>
                    <a:pPr>
                      <a:defRPr>
                        <a:solidFill>
                          <a:schemeClr val="bg1"/>
                        </a:solidFill>
                        <a:latin typeface="Times New Roman" pitchFamily="18" charset="0"/>
                        <a:cs typeface="Times New Roman" pitchFamily="18" charset="0"/>
                      </a:defRPr>
                    </a:pPr>
                    <a:r>
                      <a:rPr lang="en-US" smtClean="0"/>
                      <a:t>48</a:t>
                    </a:r>
                    <a:r>
                      <a:rPr lang="en-US"/>
                      <a:t>%</a:t>
                    </a:r>
                  </a:p>
                </c:rich>
              </c:tx>
              <c:spPr/>
              <c:showLegendKey val="0"/>
              <c:showVal val="1"/>
              <c:showCatName val="0"/>
              <c:showSerName val="0"/>
              <c:showPercent val="1"/>
              <c:showBubbleSize val="0"/>
            </c:dLbl>
            <c:dLbl>
              <c:idx val="1"/>
              <c:layout>
                <c:manualLayout>
                  <c:x val="-2.8447779995771079E-3"/>
                  <c:y val="-1.1757952820057031E-2"/>
                </c:manualLayout>
              </c:layout>
              <c:tx>
                <c:rich>
                  <a:bodyPr/>
                  <a:lstStyle/>
                  <a:p>
                    <a:r>
                      <a:rPr lang="en-US" dirty="0" smtClean="0"/>
                      <a:t>2250,0; </a:t>
                    </a:r>
                    <a:endParaRPr lang="ru-RU" dirty="0" smtClean="0"/>
                  </a:p>
                  <a:p>
                    <a:r>
                      <a:rPr lang="en-US" dirty="0" smtClean="0"/>
                      <a:t>40%</a:t>
                    </a:r>
                    <a:endParaRPr lang="en-US" dirty="0"/>
                  </a:p>
                </c:rich>
              </c:tx>
              <c:showLegendKey val="0"/>
              <c:showVal val="1"/>
              <c:showCatName val="0"/>
              <c:showSerName val="0"/>
              <c:showPercent val="1"/>
              <c:showBubbleSize val="0"/>
            </c:dLbl>
            <c:dLbl>
              <c:idx val="2"/>
              <c:layout>
                <c:manualLayout>
                  <c:x val="1.4223330024262276E-3"/>
                  <c:y val="-4.7031811280228127E-3"/>
                </c:manualLayout>
              </c:layout>
              <c:tx>
                <c:rich>
                  <a:bodyPr/>
                  <a:lstStyle/>
                  <a:p>
                    <a:r>
                      <a:rPr lang="en-US" dirty="0" smtClean="0"/>
                      <a:t>652,1; </a:t>
                    </a:r>
                    <a:endParaRPr lang="ru-RU" dirty="0" smtClean="0"/>
                  </a:p>
                  <a:p>
                    <a:r>
                      <a:rPr lang="en-US" dirty="0" smtClean="0"/>
                      <a:t>12%</a:t>
                    </a:r>
                    <a:endParaRPr lang="en-US" dirty="0"/>
                  </a:p>
                </c:rich>
              </c:tx>
              <c:showLegendKey val="0"/>
              <c:showVal val="1"/>
              <c:showCatName val="0"/>
              <c:showSerName val="0"/>
              <c:showPercent val="1"/>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1"/>
            <c:showBubbleSize val="0"/>
            <c:showLeaderLines val="1"/>
          </c:dLbls>
          <c:cat>
            <c:strRef>
              <c:f>Лист1!$A$2:$A$4</c:f>
              <c:strCache>
                <c:ptCount val="3"/>
                <c:pt idx="0">
                  <c:v>дошкольное образование</c:v>
                </c:pt>
                <c:pt idx="1">
                  <c:v>общее образование</c:v>
                </c:pt>
                <c:pt idx="2">
                  <c:v>профессиональная подготовка, переподготовка и повышение квалификации</c:v>
                </c:pt>
              </c:strCache>
            </c:strRef>
          </c:cat>
          <c:val>
            <c:numRef>
              <c:f>Лист1!$B$2:$B$4</c:f>
              <c:numCache>
                <c:formatCode>0.0</c:formatCode>
                <c:ptCount val="3"/>
                <c:pt idx="0">
                  <c:v>2650</c:v>
                </c:pt>
                <c:pt idx="1">
                  <c:v>2250</c:v>
                </c:pt>
                <c:pt idx="2">
                  <c:v>652.1</c:v>
                </c:pt>
              </c:numCache>
            </c:numRef>
          </c:val>
        </c:ser>
        <c:dLbls>
          <c:showLegendKey val="0"/>
          <c:showVal val="1"/>
          <c:showCatName val="0"/>
          <c:showSerName val="0"/>
          <c:showPercent val="0"/>
          <c:showBubbleSize val="0"/>
          <c:showLeaderLines val="1"/>
        </c:dLbls>
        <c:firstSliceAng val="0"/>
        <c:holeSize val="50"/>
      </c:doughnutChart>
    </c:plotArea>
    <c:legend>
      <c:legendPos val="r"/>
      <c:legendEntry>
        <c:idx val="0"/>
        <c:txPr>
          <a:bodyPr/>
          <a:lstStyle/>
          <a:p>
            <a:pPr>
              <a:defRPr sz="1600" kern="0" baseline="0">
                <a:latin typeface="Times New Roman" pitchFamily="18" charset="0"/>
                <a:cs typeface="Times New Roman" pitchFamily="18" charset="0"/>
              </a:defRPr>
            </a:pPr>
            <a:endParaRPr lang="ru-RU"/>
          </a:p>
        </c:txPr>
      </c:legendEntry>
      <c:legendEntry>
        <c:idx val="1"/>
        <c:txPr>
          <a:bodyPr/>
          <a:lstStyle/>
          <a:p>
            <a:pPr>
              <a:defRPr sz="1600" kern="0" baseline="0">
                <a:latin typeface="Times New Roman" pitchFamily="18" charset="0"/>
                <a:cs typeface="Times New Roman" pitchFamily="18" charset="0"/>
              </a:defRPr>
            </a:pPr>
            <a:endParaRPr lang="ru-RU"/>
          </a:p>
        </c:txPr>
      </c:legendEntry>
      <c:legendEntry>
        <c:idx val="2"/>
        <c:txPr>
          <a:bodyPr/>
          <a:lstStyle/>
          <a:p>
            <a:pPr>
              <a:defRPr sz="1600" kern="0" baseline="0">
                <a:latin typeface="Times New Roman" pitchFamily="18" charset="0"/>
                <a:cs typeface="Times New Roman" pitchFamily="18" charset="0"/>
              </a:defRPr>
            </a:pPr>
            <a:endParaRPr lang="ru-RU"/>
          </a:p>
        </c:txPr>
      </c:legendEntry>
      <c:layout>
        <c:manualLayout>
          <c:xMode val="edge"/>
          <c:yMode val="edge"/>
          <c:x val="0.58807701922008671"/>
          <c:y val="0.23931452060882125"/>
          <c:w val="0.36214132569499441"/>
          <c:h val="0.53258119468207232"/>
        </c:manualLayout>
      </c:layout>
      <c:overlay val="0"/>
      <c:txPr>
        <a:bodyPr/>
        <a:lstStyle/>
        <a:p>
          <a:pPr>
            <a:defRPr kern="0" baseline="0">
              <a:latin typeface="Times New Roman" pitchFamily="18" charset="0"/>
              <a:cs typeface="Times New Roman" pitchFamily="18" charset="0"/>
            </a:defRPr>
          </a:pPr>
          <a:endParaRPr lang="ru-RU"/>
        </a:p>
      </c:txPr>
    </c:legend>
    <c:plotVisOnly val="1"/>
    <c:dispBlanksAs val="gap"/>
    <c:showDLblsOverMax val="0"/>
  </c:chart>
  <c:txPr>
    <a:bodyPr/>
    <a:lstStyle/>
    <a:p>
      <a:pPr>
        <a:defRPr sz="1800"/>
      </a:pPr>
      <a:endParaRPr lang="ru-RU"/>
    </a:p>
  </c:txPr>
  <c:externalData r:id="rId2">
    <c:autoUpdate val="0"/>
  </c:externalData>
  <c:userShapes r:id="rId3"/>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ru-RU" sz="2400" b="0" i="0" u="none" strike="noStrike" baseline="0" dirty="0" smtClean="0">
                <a:effectLst/>
                <a:latin typeface="Times New Roman" pitchFamily="18" charset="0"/>
                <a:cs typeface="Times New Roman" pitchFamily="18" charset="0"/>
              </a:rPr>
              <a:t>Расходы на культуру, кинематографию</a:t>
            </a:r>
            <a:endParaRPr lang="ru-RU" sz="2400" b="0" dirty="0">
              <a:latin typeface="Times New Roman" pitchFamily="18" charset="0"/>
              <a:cs typeface="Times New Roman" pitchFamily="18" charset="0"/>
            </a:endParaRPr>
          </a:p>
        </c:rich>
      </c:tx>
      <c:layout>
        <c:manualLayout>
          <c:xMode val="edge"/>
          <c:yMode val="edge"/>
          <c:x val="0.23003842013911022"/>
          <c:y val="3.0116273156094647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9.6617858873863191E-2"/>
          <c:y val="0.23517865298917404"/>
          <c:w val="0.87382727694862272"/>
          <c:h val="0.60160042466084351"/>
        </c:manualLayout>
      </c:layout>
      <c:bar3DChart>
        <c:barDir val="col"/>
        <c:grouping val="clustered"/>
        <c:varyColors val="0"/>
        <c:ser>
          <c:idx val="0"/>
          <c:order val="0"/>
          <c:tx>
            <c:strRef>
              <c:f>Лист1!$B$1</c:f>
              <c:strCache>
                <c:ptCount val="1"/>
                <c:pt idx="0">
                  <c:v>План</c:v>
                </c:pt>
              </c:strCache>
            </c:strRef>
          </c:tx>
          <c:invertIfNegative val="0"/>
          <c:dLbls>
            <c:dLbl>
              <c:idx val="0"/>
              <c:layout>
                <c:manualLayout>
                  <c:x val="2.9640946087957441E-2"/>
                  <c:y val="-4.1368355138523348E-2"/>
                </c:manualLayout>
              </c:layout>
              <c:showLegendKey val="0"/>
              <c:showVal val="1"/>
              <c:showCatName val="0"/>
              <c:showSerName val="0"/>
              <c:showPercent val="0"/>
              <c:showBubbleSize val="0"/>
            </c:dLbl>
            <c:dLbl>
              <c:idx val="1"/>
              <c:layout>
                <c:manualLayout>
                  <c:x val="2.5261651255507129E-2"/>
                  <c:y val="-4.1130119133895311E-2"/>
                </c:manualLayout>
              </c:layout>
              <c:showLegendKey val="0"/>
              <c:showVal val="1"/>
              <c:showCatName val="0"/>
              <c:showSerName val="0"/>
              <c:showPercent val="0"/>
              <c:showBubbleSize val="0"/>
            </c:dLbl>
            <c:dLbl>
              <c:idx val="2"/>
              <c:layout>
                <c:manualLayout>
                  <c:x val="1.8286902548168602E-2"/>
                  <c:y val="-2.3414991544926319E-2"/>
                </c:manualLayout>
              </c:layout>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Лист1!$A$2:$A$3</c:f>
              <c:strCache>
                <c:ptCount val="2"/>
                <c:pt idx="0">
                  <c:v>утверждено на 2015 год</c:v>
                </c:pt>
                <c:pt idx="1">
                  <c:v>исполнено за 2015 год</c:v>
                </c:pt>
              </c:strCache>
            </c:strRef>
          </c:cat>
          <c:val>
            <c:numRef>
              <c:f>Лист1!$B$2:$B$3</c:f>
              <c:numCache>
                <c:formatCode>#,##0.0</c:formatCode>
                <c:ptCount val="2"/>
                <c:pt idx="0">
                  <c:v>300</c:v>
                </c:pt>
                <c:pt idx="1">
                  <c:v>300</c:v>
                </c:pt>
              </c:numCache>
            </c:numRef>
          </c:val>
        </c:ser>
        <c:dLbls>
          <c:showLegendKey val="0"/>
          <c:showVal val="0"/>
          <c:showCatName val="0"/>
          <c:showSerName val="0"/>
          <c:showPercent val="0"/>
          <c:showBubbleSize val="0"/>
        </c:dLbls>
        <c:gapWidth val="150"/>
        <c:shape val="cylinder"/>
        <c:axId val="181590656"/>
        <c:axId val="181735808"/>
        <c:axId val="0"/>
      </c:bar3DChart>
      <c:catAx>
        <c:axId val="181590656"/>
        <c:scaling>
          <c:orientation val="minMax"/>
        </c:scaling>
        <c:delete val="0"/>
        <c:axPos val="b"/>
        <c:majorTickMark val="out"/>
        <c:minorTickMark val="none"/>
        <c:tickLblPos val="nextTo"/>
        <c:txPr>
          <a:bodyPr/>
          <a:lstStyle/>
          <a:p>
            <a:pPr>
              <a:defRPr sz="1600">
                <a:latin typeface="Times New Roman" pitchFamily="18" charset="0"/>
                <a:cs typeface="Times New Roman" pitchFamily="18" charset="0"/>
              </a:defRPr>
            </a:pPr>
            <a:endParaRPr lang="ru-RU"/>
          </a:p>
        </c:txPr>
        <c:crossAx val="181735808"/>
        <c:crosses val="autoZero"/>
        <c:auto val="1"/>
        <c:lblAlgn val="ctr"/>
        <c:lblOffset val="100"/>
        <c:noMultiLvlLbl val="0"/>
      </c:catAx>
      <c:valAx>
        <c:axId val="181735808"/>
        <c:scaling>
          <c:orientation val="minMax"/>
          <c:min val="0"/>
        </c:scaling>
        <c:delete val="0"/>
        <c:axPos val="l"/>
        <c:majorGridlines/>
        <c:numFmt formatCode="#,##0.0" sourceLinked="1"/>
        <c:majorTickMark val="out"/>
        <c:minorTickMark val="none"/>
        <c:tickLblPos val="nextTo"/>
        <c:txPr>
          <a:bodyPr/>
          <a:lstStyle/>
          <a:p>
            <a:pPr>
              <a:defRPr sz="1200">
                <a:latin typeface="Times New Roman" pitchFamily="18" charset="0"/>
                <a:cs typeface="Times New Roman" pitchFamily="18" charset="0"/>
              </a:defRPr>
            </a:pPr>
            <a:endParaRPr lang="ru-RU"/>
          </a:p>
        </c:txPr>
        <c:crossAx val="181590656"/>
        <c:crosses val="autoZero"/>
        <c:crossBetween val="between"/>
      </c:valAx>
    </c:plotArea>
    <c:plotVisOnly val="1"/>
    <c:dispBlanksAs val="gap"/>
    <c:showDLblsOverMax val="0"/>
  </c:chart>
  <c:txPr>
    <a:bodyPr/>
    <a:lstStyle/>
    <a:p>
      <a:pPr>
        <a:defRPr sz="1800"/>
      </a:pPr>
      <a:endParaRPr lang="ru-RU"/>
    </a:p>
  </c:txPr>
  <c:externalData r:id="rId2">
    <c:autoUpdate val="0"/>
  </c:externalData>
  <c:userShapes r:id="rId3"/>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ru-RU" sz="2400" b="0" i="0" u="none" strike="noStrike" baseline="0" dirty="0" smtClean="0">
                <a:effectLst/>
                <a:latin typeface="Times New Roman" pitchFamily="18" charset="0"/>
                <a:cs typeface="Times New Roman" pitchFamily="18" charset="0"/>
              </a:rPr>
              <a:t>Расходы на здравоохранение</a:t>
            </a:r>
            <a:endParaRPr lang="ru-RU" sz="2400" b="0" dirty="0">
              <a:latin typeface="Times New Roman" pitchFamily="18" charset="0"/>
              <a:cs typeface="Times New Roman" pitchFamily="18" charset="0"/>
            </a:endParaRPr>
          </a:p>
        </c:rich>
      </c:tx>
      <c:layout>
        <c:manualLayout>
          <c:xMode val="edge"/>
          <c:yMode val="edge"/>
          <c:x val="0.27774486805655474"/>
          <c:y val="2.6079452263798299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9.6617858873863191E-2"/>
          <c:y val="0.23517865298917404"/>
          <c:w val="0.87382727694862272"/>
          <c:h val="0.60160042466084351"/>
        </c:manualLayout>
      </c:layout>
      <c:bar3DChart>
        <c:barDir val="col"/>
        <c:grouping val="clustered"/>
        <c:varyColors val="0"/>
        <c:ser>
          <c:idx val="0"/>
          <c:order val="0"/>
          <c:tx>
            <c:strRef>
              <c:f>Лист1!$B$1</c:f>
              <c:strCache>
                <c:ptCount val="1"/>
                <c:pt idx="0">
                  <c:v>План</c:v>
                </c:pt>
              </c:strCache>
            </c:strRef>
          </c:tx>
          <c:invertIfNegative val="0"/>
          <c:dLbls>
            <c:dLbl>
              <c:idx val="0"/>
              <c:layout>
                <c:manualLayout>
                  <c:x val="2.9640946087957441E-2"/>
                  <c:y val="-4.33870834445843E-2"/>
                </c:manualLayout>
              </c:layout>
              <c:showLegendKey val="0"/>
              <c:showVal val="1"/>
              <c:showCatName val="0"/>
              <c:showSerName val="0"/>
              <c:showPercent val="0"/>
              <c:showBubbleSize val="0"/>
            </c:dLbl>
            <c:dLbl>
              <c:idx val="1"/>
              <c:layout>
                <c:manualLayout>
                  <c:x val="2.5261651255507129E-2"/>
                  <c:y val="-5.3240581810784317E-2"/>
                </c:manualLayout>
              </c:layout>
              <c:showLegendKey val="0"/>
              <c:showVal val="1"/>
              <c:showCatName val="0"/>
              <c:showSerName val="0"/>
              <c:showPercent val="0"/>
              <c:showBubbleSize val="0"/>
            </c:dLbl>
            <c:dLbl>
              <c:idx val="2"/>
              <c:layout>
                <c:manualLayout>
                  <c:x val="1.8286902548168602E-2"/>
                  <c:y val="-2.3414991544926319E-2"/>
                </c:manualLayout>
              </c:layout>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Лист1!$A$2:$A$3</c:f>
              <c:strCache>
                <c:ptCount val="2"/>
                <c:pt idx="0">
                  <c:v>утверждено на 2015 год</c:v>
                </c:pt>
                <c:pt idx="1">
                  <c:v>исполнено за 2015 год</c:v>
                </c:pt>
              </c:strCache>
            </c:strRef>
          </c:cat>
          <c:val>
            <c:numRef>
              <c:f>Лист1!$B$2:$B$3</c:f>
              <c:numCache>
                <c:formatCode>#,##0.0</c:formatCode>
                <c:ptCount val="2"/>
                <c:pt idx="0">
                  <c:v>80472</c:v>
                </c:pt>
                <c:pt idx="1">
                  <c:v>74177.5</c:v>
                </c:pt>
              </c:numCache>
            </c:numRef>
          </c:val>
        </c:ser>
        <c:dLbls>
          <c:showLegendKey val="0"/>
          <c:showVal val="0"/>
          <c:showCatName val="0"/>
          <c:showSerName val="0"/>
          <c:showPercent val="0"/>
          <c:showBubbleSize val="0"/>
        </c:dLbls>
        <c:gapWidth val="150"/>
        <c:shape val="cylinder"/>
        <c:axId val="181762688"/>
        <c:axId val="181793152"/>
        <c:axId val="0"/>
      </c:bar3DChart>
      <c:catAx>
        <c:axId val="181762688"/>
        <c:scaling>
          <c:orientation val="minMax"/>
        </c:scaling>
        <c:delete val="0"/>
        <c:axPos val="b"/>
        <c:majorTickMark val="out"/>
        <c:minorTickMark val="none"/>
        <c:tickLblPos val="nextTo"/>
        <c:txPr>
          <a:bodyPr/>
          <a:lstStyle/>
          <a:p>
            <a:pPr>
              <a:defRPr sz="1600">
                <a:latin typeface="Times New Roman" pitchFamily="18" charset="0"/>
                <a:cs typeface="Times New Roman" pitchFamily="18" charset="0"/>
              </a:defRPr>
            </a:pPr>
            <a:endParaRPr lang="ru-RU"/>
          </a:p>
        </c:txPr>
        <c:crossAx val="181793152"/>
        <c:crosses val="autoZero"/>
        <c:auto val="1"/>
        <c:lblAlgn val="ctr"/>
        <c:lblOffset val="100"/>
        <c:noMultiLvlLbl val="0"/>
      </c:catAx>
      <c:valAx>
        <c:axId val="181793152"/>
        <c:scaling>
          <c:orientation val="minMax"/>
          <c:min val="0"/>
        </c:scaling>
        <c:delete val="0"/>
        <c:axPos val="l"/>
        <c:majorGridlines/>
        <c:numFmt formatCode="#,##0.0" sourceLinked="1"/>
        <c:majorTickMark val="out"/>
        <c:minorTickMark val="none"/>
        <c:tickLblPos val="nextTo"/>
        <c:txPr>
          <a:bodyPr/>
          <a:lstStyle/>
          <a:p>
            <a:pPr>
              <a:defRPr sz="1200">
                <a:latin typeface="Times New Roman" pitchFamily="18" charset="0"/>
                <a:cs typeface="Times New Roman" pitchFamily="18" charset="0"/>
              </a:defRPr>
            </a:pPr>
            <a:endParaRPr lang="ru-RU"/>
          </a:p>
        </c:txPr>
        <c:crossAx val="181762688"/>
        <c:crosses val="autoZero"/>
        <c:crossBetween val="between"/>
      </c:valAx>
    </c:plotArea>
    <c:plotVisOnly val="1"/>
    <c:dispBlanksAs val="gap"/>
    <c:showDLblsOverMax val="0"/>
  </c:chart>
  <c:txPr>
    <a:bodyPr/>
    <a:lstStyle/>
    <a:p>
      <a:pPr>
        <a:defRPr sz="1800"/>
      </a:pPr>
      <a:endParaRPr lang="ru-RU"/>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62"/>
      <c:rAngAx val="0"/>
      <c:perspective val="30"/>
    </c:view3D>
    <c:floor>
      <c:thickness val="0"/>
    </c:floor>
    <c:sideWall>
      <c:thickness val="0"/>
    </c:sideWall>
    <c:backWall>
      <c:thickness val="0"/>
    </c:backWall>
    <c:plotArea>
      <c:layout>
        <c:manualLayout>
          <c:layoutTarget val="inner"/>
          <c:xMode val="edge"/>
          <c:yMode val="edge"/>
          <c:x val="1.4288545887008173E-3"/>
          <c:y val="8.0392436267145845E-2"/>
          <c:w val="0.99033863808290723"/>
          <c:h val="0.91960757258883385"/>
        </c:manualLayout>
      </c:layout>
      <c:pie3DChart>
        <c:varyColors val="1"/>
        <c:ser>
          <c:idx val="0"/>
          <c:order val="0"/>
          <c:tx>
            <c:strRef>
              <c:f>Лист1!$B$1</c:f>
              <c:strCache>
                <c:ptCount val="1"/>
                <c:pt idx="0">
                  <c:v>сумма</c:v>
                </c:pt>
              </c:strCache>
            </c:strRef>
          </c:tx>
          <c:explosion val="66"/>
          <c:dPt>
            <c:idx val="0"/>
            <c:bubble3D val="0"/>
            <c:explosion val="4"/>
          </c:dPt>
          <c:dPt>
            <c:idx val="1"/>
            <c:bubble3D val="0"/>
            <c:explosion val="1"/>
          </c:dPt>
          <c:dPt>
            <c:idx val="2"/>
            <c:bubble3D val="0"/>
            <c:explosion val="4"/>
          </c:dPt>
          <c:dLbls>
            <c:dLbl>
              <c:idx val="0"/>
              <c:layout>
                <c:manualLayout>
                  <c:x val="-6.0298380901647203E-3"/>
                  <c:y val="-0.29895913336521385"/>
                </c:manualLayout>
              </c:layout>
              <c:showLegendKey val="0"/>
              <c:showVal val="1"/>
              <c:showCatName val="1"/>
              <c:showSerName val="0"/>
              <c:showPercent val="1"/>
              <c:showBubbleSize val="0"/>
            </c:dLbl>
            <c:dLbl>
              <c:idx val="1"/>
              <c:layout>
                <c:manualLayout>
                  <c:x val="1.6341726512818615E-2"/>
                  <c:y val="0.10524615622418765"/>
                </c:manualLayout>
              </c:layout>
              <c:showLegendKey val="0"/>
              <c:showVal val="1"/>
              <c:showCatName val="1"/>
              <c:showSerName val="0"/>
              <c:showPercent val="1"/>
              <c:showBubbleSize val="0"/>
            </c:dLbl>
            <c:dLbl>
              <c:idx val="2"/>
              <c:layout>
                <c:manualLayout>
                  <c:x val="-3.4032697721106495E-2"/>
                  <c:y val="0.35173656057453739"/>
                </c:manualLayout>
              </c:layout>
              <c:tx>
                <c:rich>
                  <a:bodyPr/>
                  <a:lstStyle/>
                  <a:p>
                    <a:r>
                      <a:rPr lang="ru-RU" sz="1600" baseline="0" dirty="0">
                        <a:latin typeface="Times New Roman" pitchFamily="18" charset="0"/>
                      </a:rPr>
                      <a:t>Безвозмездные из других уровней бюджетов; 1187,9; 76%</a:t>
                    </a:r>
                    <a:endParaRPr lang="ru-RU" sz="1600" dirty="0"/>
                  </a:p>
                </c:rich>
              </c:tx>
              <c:showLegendKey val="0"/>
              <c:showVal val="1"/>
              <c:showCatName val="1"/>
              <c:showSerName val="0"/>
              <c:showPercent val="1"/>
              <c:showBubbleSize val="0"/>
            </c:dLbl>
            <c:txPr>
              <a:bodyPr/>
              <a:lstStyle/>
              <a:p>
                <a:pPr>
                  <a:defRPr baseline="0">
                    <a:latin typeface="Times New Roman" pitchFamily="18" charset="0"/>
                  </a:defRPr>
                </a:pPr>
                <a:endParaRPr lang="ru-RU"/>
              </a:p>
            </c:txPr>
            <c:showLegendKey val="0"/>
            <c:showVal val="1"/>
            <c:showCatName val="1"/>
            <c:showSerName val="0"/>
            <c:showPercent val="1"/>
            <c:showBubbleSize val="0"/>
            <c:showLeaderLines val="1"/>
          </c:dLbls>
          <c:cat>
            <c:strRef>
              <c:f>Лист1!$A$2:$A$4</c:f>
              <c:strCache>
                <c:ptCount val="3"/>
                <c:pt idx="0">
                  <c:v>Налоговые  доходы</c:v>
                </c:pt>
                <c:pt idx="1">
                  <c:v>Неналоговые доходы</c:v>
                </c:pt>
                <c:pt idx="2">
                  <c:v>Безвозмездные из других уровней бюджетов</c:v>
                </c:pt>
              </c:strCache>
            </c:strRef>
          </c:cat>
          <c:val>
            <c:numRef>
              <c:f>Лист1!$B$2:$B$4</c:f>
              <c:numCache>
                <c:formatCode>General</c:formatCode>
                <c:ptCount val="3"/>
                <c:pt idx="0">
                  <c:v>318.5</c:v>
                </c:pt>
                <c:pt idx="1">
                  <c:v>66.900000000000006</c:v>
                </c:pt>
                <c:pt idx="2">
                  <c:v>1187.9000000000001</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latin typeface="Times New Roman" pitchFamily="18" charset="0"/>
                <a:cs typeface="Times New Roman" pitchFamily="18" charset="0"/>
              </a:defRPr>
            </a:pPr>
            <a:r>
              <a:rPr lang="ru-RU" sz="2400" dirty="0" smtClean="0">
                <a:latin typeface="Times New Roman" pitchFamily="18" charset="0"/>
                <a:cs typeface="Times New Roman" pitchFamily="18" charset="0"/>
              </a:rPr>
              <a:t>74 177,5</a:t>
            </a:r>
          </a:p>
        </c:rich>
      </c:tx>
      <c:layout>
        <c:manualLayout>
          <c:xMode val="edge"/>
          <c:yMode val="edge"/>
          <c:x val="0.27328896699649857"/>
          <c:y val="0.50559197126245237"/>
        </c:manualLayout>
      </c:layout>
      <c:overlay val="0"/>
    </c:title>
    <c:autoTitleDeleted val="0"/>
    <c:plotArea>
      <c:layout/>
      <c:doughnutChart>
        <c:varyColors val="1"/>
        <c:ser>
          <c:idx val="0"/>
          <c:order val="0"/>
          <c:tx>
            <c:strRef>
              <c:f>Лист1!$B$1</c:f>
              <c:strCache>
                <c:ptCount val="1"/>
                <c:pt idx="0">
                  <c:v>Продажи</c:v>
                </c:pt>
              </c:strCache>
            </c:strRef>
          </c:tx>
          <c:dLbls>
            <c:dLbl>
              <c:idx val="0"/>
              <c:layout>
                <c:manualLayout>
                  <c:x val="4.2669990072787614E-3"/>
                  <c:y val="-3.0570677332148279E-2"/>
                </c:manualLayout>
              </c:layout>
              <c:tx>
                <c:rich>
                  <a:bodyPr/>
                  <a:lstStyle/>
                  <a:p>
                    <a:pPr>
                      <a:defRPr>
                        <a:solidFill>
                          <a:schemeClr val="bg1"/>
                        </a:solidFill>
                        <a:latin typeface="Times New Roman" pitchFamily="18" charset="0"/>
                        <a:cs typeface="Times New Roman" pitchFamily="18" charset="0"/>
                      </a:defRPr>
                    </a:pPr>
                    <a:r>
                      <a:rPr lang="en-US" dirty="0" smtClean="0"/>
                      <a:t>40 218,5; </a:t>
                    </a:r>
                    <a:endParaRPr lang="ru-RU" dirty="0" smtClean="0"/>
                  </a:p>
                  <a:p>
                    <a:pPr>
                      <a:defRPr>
                        <a:solidFill>
                          <a:schemeClr val="bg1"/>
                        </a:solidFill>
                        <a:latin typeface="Times New Roman" pitchFamily="18" charset="0"/>
                        <a:cs typeface="Times New Roman" pitchFamily="18" charset="0"/>
                      </a:defRPr>
                    </a:pPr>
                    <a:r>
                      <a:rPr lang="en-US" dirty="0" smtClean="0"/>
                      <a:t>54%</a:t>
                    </a:r>
                    <a:endParaRPr lang="en-US" dirty="0"/>
                  </a:p>
                </c:rich>
              </c:tx>
              <c:spPr/>
              <c:showLegendKey val="0"/>
              <c:showVal val="1"/>
              <c:showCatName val="0"/>
              <c:showSerName val="0"/>
              <c:showPercent val="1"/>
              <c:showBubbleSize val="0"/>
            </c:dLbl>
            <c:dLbl>
              <c:idx val="1"/>
              <c:layout>
                <c:manualLayout>
                  <c:x val="-9.4646741759876144E-4"/>
                  <c:y val="0"/>
                </c:manualLayout>
              </c:layout>
              <c:tx>
                <c:rich>
                  <a:bodyPr/>
                  <a:lstStyle/>
                  <a:p>
                    <a:r>
                      <a:rPr lang="en-US" dirty="0" smtClean="0"/>
                      <a:t>20 771,2;</a:t>
                    </a:r>
                    <a:endParaRPr lang="ru-RU" dirty="0" smtClean="0"/>
                  </a:p>
                  <a:p>
                    <a:r>
                      <a:rPr lang="en-US" dirty="0" smtClean="0"/>
                      <a:t>28%</a:t>
                    </a:r>
                    <a:endParaRPr lang="en-US" dirty="0"/>
                  </a:p>
                </c:rich>
              </c:tx>
              <c:showLegendKey val="0"/>
              <c:showVal val="1"/>
              <c:showCatName val="0"/>
              <c:showSerName val="0"/>
              <c:showPercent val="1"/>
              <c:showBubbleSize val="0"/>
            </c:dLbl>
            <c:dLbl>
              <c:idx val="2"/>
              <c:layout>
                <c:manualLayout>
                  <c:x val="5.6893320097050407E-3"/>
                  <c:y val="2.3515905640114063E-3"/>
                </c:manualLayout>
              </c:layout>
              <c:tx>
                <c:rich>
                  <a:bodyPr/>
                  <a:lstStyle/>
                  <a:p>
                    <a:r>
                      <a:rPr lang="en-US" dirty="0" smtClean="0"/>
                      <a:t>13 187,8; </a:t>
                    </a:r>
                    <a:endParaRPr lang="ru-RU" dirty="0" smtClean="0"/>
                  </a:p>
                  <a:p>
                    <a:r>
                      <a:rPr lang="ru-RU" dirty="0" smtClean="0"/>
                      <a:t>1</a:t>
                    </a:r>
                    <a:r>
                      <a:rPr lang="en-US" dirty="0" smtClean="0"/>
                      <a:t>8%</a:t>
                    </a:r>
                    <a:endParaRPr lang="en-US" dirty="0"/>
                  </a:p>
                </c:rich>
              </c:tx>
              <c:showLegendKey val="0"/>
              <c:showVal val="1"/>
              <c:showCatName val="0"/>
              <c:showSerName val="0"/>
              <c:showPercent val="1"/>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1"/>
            <c:showBubbleSize val="0"/>
            <c:showLeaderLines val="1"/>
          </c:dLbls>
          <c:cat>
            <c:strRef>
              <c:f>Лист1!$A$2:$A$4</c:f>
              <c:strCache>
                <c:ptCount val="3"/>
                <c:pt idx="0">
                  <c:v>Стационарная медицинская помощь</c:v>
                </c:pt>
                <c:pt idx="1">
                  <c:v>Амбулаторная помощь</c:v>
                </c:pt>
                <c:pt idx="2">
                  <c:v>Другие вопросы в области здравоохранения</c:v>
                </c:pt>
              </c:strCache>
            </c:strRef>
          </c:cat>
          <c:val>
            <c:numRef>
              <c:f>Лист1!$B$2:$B$4</c:f>
              <c:numCache>
                <c:formatCode>#,##0.0</c:formatCode>
                <c:ptCount val="3"/>
                <c:pt idx="0">
                  <c:v>40218.5</c:v>
                </c:pt>
                <c:pt idx="1">
                  <c:v>20771.2</c:v>
                </c:pt>
                <c:pt idx="2">
                  <c:v>13187.8</c:v>
                </c:pt>
              </c:numCache>
            </c:numRef>
          </c:val>
        </c:ser>
        <c:dLbls>
          <c:showLegendKey val="0"/>
          <c:showVal val="1"/>
          <c:showCatName val="0"/>
          <c:showSerName val="0"/>
          <c:showPercent val="0"/>
          <c:showBubbleSize val="0"/>
          <c:showLeaderLines val="1"/>
        </c:dLbls>
        <c:firstSliceAng val="0"/>
        <c:holeSize val="50"/>
      </c:doughnutChart>
    </c:plotArea>
    <c:legend>
      <c:legendPos val="r"/>
      <c:legendEntry>
        <c:idx val="0"/>
        <c:txPr>
          <a:bodyPr/>
          <a:lstStyle/>
          <a:p>
            <a:pPr>
              <a:defRPr sz="1600" kern="0" baseline="0">
                <a:latin typeface="Times New Roman" pitchFamily="18" charset="0"/>
                <a:cs typeface="Times New Roman" pitchFamily="18" charset="0"/>
              </a:defRPr>
            </a:pPr>
            <a:endParaRPr lang="ru-RU"/>
          </a:p>
        </c:txPr>
      </c:legendEntry>
      <c:legendEntry>
        <c:idx val="1"/>
        <c:txPr>
          <a:bodyPr/>
          <a:lstStyle/>
          <a:p>
            <a:pPr>
              <a:defRPr sz="1600" kern="0" baseline="0">
                <a:latin typeface="Times New Roman" pitchFamily="18" charset="0"/>
                <a:cs typeface="Times New Roman" pitchFamily="18" charset="0"/>
              </a:defRPr>
            </a:pPr>
            <a:endParaRPr lang="ru-RU"/>
          </a:p>
        </c:txPr>
      </c:legendEntry>
      <c:layout>
        <c:manualLayout>
          <c:xMode val="edge"/>
          <c:yMode val="edge"/>
          <c:x val="0.58807701922008671"/>
          <c:y val="0.2252049772247528"/>
          <c:w val="0.36214132569499441"/>
          <c:h val="0.61488686442247154"/>
        </c:manualLayout>
      </c:layout>
      <c:overlay val="0"/>
      <c:txPr>
        <a:bodyPr/>
        <a:lstStyle/>
        <a:p>
          <a:pPr>
            <a:defRPr kern="0" baseline="0">
              <a:latin typeface="Times New Roman" pitchFamily="18" charset="0"/>
              <a:cs typeface="Times New Roman" pitchFamily="18" charset="0"/>
            </a:defRPr>
          </a:pPr>
          <a:endParaRPr lang="ru-RU"/>
        </a:p>
      </c:txPr>
    </c:legend>
    <c:plotVisOnly val="1"/>
    <c:dispBlanksAs val="gap"/>
    <c:showDLblsOverMax val="0"/>
  </c:chart>
  <c:txPr>
    <a:bodyPr/>
    <a:lstStyle/>
    <a:p>
      <a:pPr>
        <a:defRPr sz="1800"/>
      </a:pPr>
      <a:endParaRPr lang="ru-RU"/>
    </a:p>
  </c:txPr>
  <c:externalData r:id="rId2">
    <c:autoUpdate val="0"/>
  </c:externalData>
  <c:userShapes r:id="rId3"/>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latin typeface="Times New Roman" pitchFamily="18" charset="0"/>
                <a:cs typeface="Times New Roman" pitchFamily="18" charset="0"/>
              </a:defRPr>
            </a:pPr>
            <a:r>
              <a:rPr lang="ru-RU" sz="2400" dirty="0" smtClean="0">
                <a:latin typeface="Times New Roman" pitchFamily="18" charset="0"/>
                <a:cs typeface="Times New Roman" pitchFamily="18" charset="0"/>
              </a:rPr>
              <a:t>13 187,8</a:t>
            </a:r>
          </a:p>
        </c:rich>
      </c:tx>
      <c:layout>
        <c:manualLayout>
          <c:xMode val="edge"/>
          <c:yMode val="edge"/>
          <c:x val="0.26475496898194106"/>
          <c:y val="0.50559197126245237"/>
        </c:manualLayout>
      </c:layout>
      <c:overlay val="0"/>
    </c:title>
    <c:autoTitleDeleted val="0"/>
    <c:plotArea>
      <c:layout/>
      <c:doughnutChart>
        <c:varyColors val="1"/>
        <c:ser>
          <c:idx val="0"/>
          <c:order val="0"/>
          <c:tx>
            <c:strRef>
              <c:f>Лист1!$B$1</c:f>
              <c:strCache>
                <c:ptCount val="1"/>
                <c:pt idx="0">
                  <c:v>Продажи</c:v>
                </c:pt>
              </c:strCache>
            </c:strRef>
          </c:tx>
          <c:dLbls>
            <c:dLbl>
              <c:idx val="0"/>
              <c:layout>
                <c:manualLayout>
                  <c:x val="4.2669990072787614E-3"/>
                  <c:y val="-0.14109543384068435"/>
                </c:manualLayout>
              </c:layout>
              <c:showLegendKey val="0"/>
              <c:showVal val="1"/>
              <c:showCatName val="0"/>
              <c:showSerName val="0"/>
              <c:showPercent val="1"/>
              <c:showBubbleSize val="0"/>
            </c:dLbl>
            <c:dLbl>
              <c:idx val="1"/>
              <c:tx>
                <c:rich>
                  <a:bodyPr/>
                  <a:lstStyle/>
                  <a:p>
                    <a:r>
                      <a:rPr lang="en-US">
                        <a:solidFill>
                          <a:schemeClr val="tx1"/>
                        </a:solidFill>
                      </a:rPr>
                      <a:t>12 956,9; </a:t>
                    </a:r>
                    <a:endParaRPr lang="ru-RU" smtClean="0">
                      <a:solidFill>
                        <a:schemeClr val="tx1"/>
                      </a:solidFill>
                    </a:endParaRPr>
                  </a:p>
                  <a:p>
                    <a:r>
                      <a:rPr lang="en-US" smtClean="0">
                        <a:solidFill>
                          <a:schemeClr val="tx1"/>
                        </a:solidFill>
                      </a:rPr>
                      <a:t>98</a:t>
                    </a:r>
                    <a:r>
                      <a:rPr lang="en-US">
                        <a:solidFill>
                          <a:schemeClr val="tx1"/>
                        </a:solidFill>
                      </a:rPr>
                      <a:t>%</a:t>
                    </a:r>
                    <a:endParaRPr lang="en-US"/>
                  </a:p>
                </c:rich>
              </c:tx>
              <c:showLegendKey val="0"/>
              <c:showVal val="1"/>
              <c:showCatName val="0"/>
              <c:showSerName val="0"/>
              <c:showPercent val="1"/>
              <c:showBubbleSize val="0"/>
            </c:dLbl>
            <c:dLbl>
              <c:idx val="2"/>
              <c:layout>
                <c:manualLayout>
                  <c:x val="-1.7067996029115046E-2"/>
                  <c:y val="-0.11757952820057029"/>
                </c:manualLayout>
              </c:layout>
              <c:showLegendKey val="0"/>
              <c:showVal val="1"/>
              <c:showCatName val="0"/>
              <c:showSerName val="0"/>
              <c:showPercent val="1"/>
              <c:showBubbleSize val="0"/>
            </c:dLbl>
            <c:txPr>
              <a:bodyPr/>
              <a:lstStyle/>
              <a:p>
                <a:pPr>
                  <a:defRPr>
                    <a:solidFill>
                      <a:schemeClr val="tx1"/>
                    </a:solidFill>
                    <a:latin typeface="Times New Roman" pitchFamily="18" charset="0"/>
                    <a:cs typeface="Times New Roman" pitchFamily="18" charset="0"/>
                  </a:defRPr>
                </a:pPr>
                <a:endParaRPr lang="ru-RU"/>
              </a:p>
            </c:txPr>
            <c:showLegendKey val="0"/>
            <c:showVal val="1"/>
            <c:showCatName val="0"/>
            <c:showSerName val="0"/>
            <c:showPercent val="1"/>
            <c:showBubbleSize val="0"/>
            <c:showLeaderLines val="1"/>
          </c:dLbls>
          <c:cat>
            <c:strRef>
              <c:f>Лист1!$A$2:$A$3</c:f>
              <c:strCache>
                <c:ptCount val="2"/>
                <c:pt idx="0">
                  <c:v>на компенсацию расходов, связанных с оказанием медицинскими организациями, гражданам Украины и лицам без гражданства медицинской помощи</c:v>
                </c:pt>
                <c:pt idx="1">
                  <c:v>обеспечение осуществления отдельных государственных полномочий по организации оказания медицинской помощи</c:v>
                </c:pt>
              </c:strCache>
            </c:strRef>
          </c:cat>
          <c:val>
            <c:numRef>
              <c:f>Лист1!$B$2:$B$3</c:f>
              <c:numCache>
                <c:formatCode>#,##0.0</c:formatCode>
                <c:ptCount val="2"/>
                <c:pt idx="0">
                  <c:v>230.9</c:v>
                </c:pt>
                <c:pt idx="1">
                  <c:v>12956.9</c:v>
                </c:pt>
              </c:numCache>
            </c:numRef>
          </c:val>
        </c:ser>
        <c:dLbls>
          <c:showLegendKey val="0"/>
          <c:showVal val="1"/>
          <c:showCatName val="0"/>
          <c:showSerName val="0"/>
          <c:showPercent val="0"/>
          <c:showBubbleSize val="0"/>
          <c:showLeaderLines val="1"/>
        </c:dLbls>
        <c:firstSliceAng val="0"/>
        <c:holeSize val="50"/>
      </c:doughnutChart>
    </c:plotArea>
    <c:legend>
      <c:legendPos val="r"/>
      <c:legendEntry>
        <c:idx val="0"/>
        <c:txPr>
          <a:bodyPr/>
          <a:lstStyle/>
          <a:p>
            <a:pPr>
              <a:defRPr sz="1600" kern="0" baseline="0">
                <a:latin typeface="Times New Roman" pitchFamily="18" charset="0"/>
                <a:cs typeface="Times New Roman" pitchFamily="18" charset="0"/>
              </a:defRPr>
            </a:pPr>
            <a:endParaRPr lang="ru-RU"/>
          </a:p>
        </c:txPr>
      </c:legendEntry>
      <c:legendEntry>
        <c:idx val="1"/>
        <c:txPr>
          <a:bodyPr/>
          <a:lstStyle/>
          <a:p>
            <a:pPr>
              <a:defRPr sz="1600" kern="0" baseline="0">
                <a:latin typeface="Times New Roman" pitchFamily="18" charset="0"/>
                <a:cs typeface="Times New Roman" pitchFamily="18" charset="0"/>
              </a:defRPr>
            </a:pPr>
            <a:endParaRPr lang="ru-RU"/>
          </a:p>
        </c:txPr>
      </c:legendEntry>
      <c:layout>
        <c:manualLayout>
          <c:xMode val="edge"/>
          <c:yMode val="edge"/>
          <c:x val="0.58807701922008671"/>
          <c:y val="0.19933748102062734"/>
          <c:w val="0.36214132569499441"/>
          <c:h val="0.58666777765433475"/>
        </c:manualLayout>
      </c:layout>
      <c:overlay val="0"/>
      <c:txPr>
        <a:bodyPr/>
        <a:lstStyle/>
        <a:p>
          <a:pPr>
            <a:defRPr kern="0" baseline="0">
              <a:latin typeface="Times New Roman" pitchFamily="18" charset="0"/>
              <a:cs typeface="Times New Roman" pitchFamily="18" charset="0"/>
            </a:defRPr>
          </a:pPr>
          <a:endParaRPr lang="ru-RU"/>
        </a:p>
      </c:txPr>
    </c:legend>
    <c:plotVisOnly val="1"/>
    <c:dispBlanksAs val="gap"/>
    <c:showDLblsOverMax val="0"/>
  </c:chart>
  <c:txPr>
    <a:bodyPr/>
    <a:lstStyle/>
    <a:p>
      <a:pPr>
        <a:defRPr sz="1800"/>
      </a:pPr>
      <a:endParaRPr lang="ru-RU"/>
    </a:p>
  </c:txPr>
  <c:externalData r:id="rId2">
    <c:autoUpdate val="0"/>
  </c:externalData>
  <c:userShapes r:id="rId3"/>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ru-RU" sz="2400" b="0" i="0" u="none" strike="noStrike" baseline="0" dirty="0" smtClean="0">
                <a:effectLst/>
                <a:latin typeface="Times New Roman" pitchFamily="18" charset="0"/>
                <a:cs typeface="Times New Roman" pitchFamily="18" charset="0"/>
              </a:rPr>
              <a:t>Расходы на социальную политику </a:t>
            </a:r>
            <a:endParaRPr lang="ru-RU" sz="2400" b="0" dirty="0">
              <a:latin typeface="Times New Roman" pitchFamily="18" charset="0"/>
              <a:cs typeface="Times New Roman" pitchFamily="18" charset="0"/>
            </a:endParaRPr>
          </a:p>
        </c:rich>
      </c:tx>
      <c:layout>
        <c:manualLayout>
          <c:xMode val="edge"/>
          <c:yMode val="edge"/>
          <c:x val="0.26276013516276175"/>
          <c:y val="1.3969008599503967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9.6617858873863191E-2"/>
          <c:y val="0.23517865298917404"/>
          <c:w val="0.87382727694862272"/>
          <c:h val="0.61652871550487676"/>
        </c:manualLayout>
      </c:layout>
      <c:bar3DChart>
        <c:barDir val="col"/>
        <c:grouping val="clustered"/>
        <c:varyColors val="0"/>
        <c:ser>
          <c:idx val="0"/>
          <c:order val="0"/>
          <c:tx>
            <c:strRef>
              <c:f>Лист1!$B$1</c:f>
              <c:strCache>
                <c:ptCount val="1"/>
                <c:pt idx="0">
                  <c:v>План</c:v>
                </c:pt>
              </c:strCache>
            </c:strRef>
          </c:tx>
          <c:invertIfNegative val="0"/>
          <c:dLbls>
            <c:dLbl>
              <c:idx val="0"/>
              <c:layout>
                <c:manualLayout>
                  <c:x val="2.3858346340388407E-2"/>
                  <c:y val="-3.7377232998663718E-2"/>
                </c:manualLayout>
              </c:layout>
              <c:showLegendKey val="0"/>
              <c:showVal val="1"/>
              <c:showCatName val="0"/>
              <c:showSerName val="0"/>
              <c:showPercent val="0"/>
              <c:showBubbleSize val="0"/>
            </c:dLbl>
            <c:dLbl>
              <c:idx val="1"/>
              <c:layout>
                <c:manualLayout>
                  <c:x val="2.5261685017014691E-2"/>
                  <c:y val="-4.3148523401939094E-2"/>
                </c:manualLayout>
              </c:layout>
              <c:showLegendKey val="0"/>
              <c:showVal val="1"/>
              <c:showCatName val="0"/>
              <c:showSerName val="0"/>
              <c:showPercent val="0"/>
              <c:showBubbleSize val="0"/>
            </c:dLbl>
            <c:dLbl>
              <c:idx val="2"/>
              <c:layout>
                <c:manualLayout>
                  <c:x val="1.8286788717465013E-2"/>
                  <c:y val="-3.951673829777342E-2"/>
                </c:manualLayout>
              </c:layout>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Лист1!$A$2:$A$3</c:f>
              <c:strCache>
                <c:ptCount val="2"/>
                <c:pt idx="0">
                  <c:v>утверждено на 2015 год</c:v>
                </c:pt>
                <c:pt idx="1">
                  <c:v>исполнено за 2015 год</c:v>
                </c:pt>
              </c:strCache>
            </c:strRef>
          </c:cat>
          <c:val>
            <c:numRef>
              <c:f>Лист1!$B$2:$B$3</c:f>
              <c:numCache>
                <c:formatCode>#,##0.0</c:formatCode>
                <c:ptCount val="2"/>
                <c:pt idx="0">
                  <c:v>913.5</c:v>
                </c:pt>
                <c:pt idx="1">
                  <c:v>769.9</c:v>
                </c:pt>
              </c:numCache>
            </c:numRef>
          </c:val>
        </c:ser>
        <c:dLbls>
          <c:showLegendKey val="0"/>
          <c:showVal val="0"/>
          <c:showCatName val="0"/>
          <c:showSerName val="0"/>
          <c:showPercent val="0"/>
          <c:showBubbleSize val="0"/>
        </c:dLbls>
        <c:gapWidth val="150"/>
        <c:shape val="cylinder"/>
        <c:axId val="182256000"/>
        <c:axId val="182257536"/>
        <c:axId val="0"/>
      </c:bar3DChart>
      <c:catAx>
        <c:axId val="182256000"/>
        <c:scaling>
          <c:orientation val="minMax"/>
        </c:scaling>
        <c:delete val="0"/>
        <c:axPos val="b"/>
        <c:majorTickMark val="out"/>
        <c:minorTickMark val="none"/>
        <c:tickLblPos val="nextTo"/>
        <c:txPr>
          <a:bodyPr/>
          <a:lstStyle/>
          <a:p>
            <a:pPr>
              <a:defRPr sz="1600">
                <a:latin typeface="Times New Roman" pitchFamily="18" charset="0"/>
                <a:cs typeface="Times New Roman" pitchFamily="18" charset="0"/>
              </a:defRPr>
            </a:pPr>
            <a:endParaRPr lang="ru-RU"/>
          </a:p>
        </c:txPr>
        <c:crossAx val="182257536"/>
        <c:crosses val="autoZero"/>
        <c:auto val="1"/>
        <c:lblAlgn val="ctr"/>
        <c:lblOffset val="100"/>
        <c:noMultiLvlLbl val="0"/>
      </c:catAx>
      <c:valAx>
        <c:axId val="182257536"/>
        <c:scaling>
          <c:orientation val="minMax"/>
          <c:min val="0"/>
        </c:scaling>
        <c:delete val="0"/>
        <c:axPos val="l"/>
        <c:majorGridlines/>
        <c:numFmt formatCode="#,##0.0" sourceLinked="1"/>
        <c:majorTickMark val="out"/>
        <c:minorTickMark val="none"/>
        <c:tickLblPos val="nextTo"/>
        <c:txPr>
          <a:bodyPr/>
          <a:lstStyle/>
          <a:p>
            <a:pPr>
              <a:defRPr sz="1200">
                <a:latin typeface="Times New Roman" pitchFamily="18" charset="0"/>
                <a:cs typeface="Times New Roman" pitchFamily="18" charset="0"/>
              </a:defRPr>
            </a:pPr>
            <a:endParaRPr lang="ru-RU"/>
          </a:p>
        </c:txPr>
        <c:crossAx val="182256000"/>
        <c:crosses val="autoZero"/>
        <c:crossBetween val="between"/>
      </c:valAx>
    </c:plotArea>
    <c:plotVisOnly val="1"/>
    <c:dispBlanksAs val="gap"/>
    <c:showDLblsOverMax val="0"/>
  </c:chart>
  <c:txPr>
    <a:bodyPr/>
    <a:lstStyle/>
    <a:p>
      <a:pPr>
        <a:defRPr sz="1800"/>
      </a:pPr>
      <a:endParaRPr lang="ru-RU"/>
    </a:p>
  </c:txPr>
  <c:externalData r:id="rId2">
    <c:autoUpdate val="0"/>
  </c:externalData>
  <c:userShapes r:id="rId3"/>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ru-RU" sz="2400" b="0" i="0" u="none" strike="noStrike" baseline="0" dirty="0" smtClean="0">
                <a:effectLst/>
                <a:latin typeface="Times New Roman" pitchFamily="18" charset="0"/>
                <a:cs typeface="Times New Roman" pitchFamily="18" charset="0"/>
              </a:rPr>
              <a:t>Обслуживание государственного и </a:t>
            </a:r>
          </a:p>
          <a:p>
            <a:pPr>
              <a:defRPr sz="1800"/>
            </a:pPr>
            <a:r>
              <a:rPr lang="ru-RU" sz="2400" b="0" i="0" u="none" strike="noStrike" baseline="0" dirty="0" smtClean="0">
                <a:effectLst/>
                <a:latin typeface="Times New Roman" pitchFamily="18" charset="0"/>
                <a:cs typeface="Times New Roman" pitchFamily="18" charset="0"/>
              </a:rPr>
              <a:t>муниципального долга</a:t>
            </a:r>
            <a:endParaRPr lang="ru-RU" sz="2400" b="0" dirty="0">
              <a:latin typeface="Times New Roman" pitchFamily="18" charset="0"/>
              <a:cs typeface="Times New Roman" pitchFamily="18" charset="0"/>
            </a:endParaRPr>
          </a:p>
        </c:rich>
      </c:tx>
      <c:layout>
        <c:manualLayout>
          <c:xMode val="edge"/>
          <c:yMode val="edge"/>
          <c:x val="0.27819789909382425"/>
          <c:y val="1.3969008599503967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9.6617858873863191E-2"/>
          <c:y val="0.23517865298917404"/>
          <c:w val="0.87382727694862272"/>
          <c:h val="0.60455527956244481"/>
        </c:manualLayout>
      </c:layout>
      <c:bar3DChart>
        <c:barDir val="col"/>
        <c:grouping val="clustered"/>
        <c:varyColors val="0"/>
        <c:ser>
          <c:idx val="0"/>
          <c:order val="0"/>
          <c:tx>
            <c:strRef>
              <c:f>Лист1!$B$1</c:f>
              <c:strCache>
                <c:ptCount val="1"/>
                <c:pt idx="0">
                  <c:v>План</c:v>
                </c:pt>
              </c:strCache>
            </c:strRef>
          </c:tx>
          <c:invertIfNegative val="0"/>
          <c:dLbls>
            <c:dLbl>
              <c:idx val="0"/>
              <c:layout>
                <c:manualLayout>
                  <c:x val="2.9472094777482923E-2"/>
                  <c:y val="-3.9372805655735747E-2"/>
                </c:manualLayout>
              </c:layout>
              <c:showLegendKey val="0"/>
              <c:showVal val="1"/>
              <c:showCatName val="0"/>
              <c:showSerName val="0"/>
              <c:showPercent val="0"/>
              <c:showBubbleSize val="0"/>
            </c:dLbl>
            <c:dLbl>
              <c:idx val="1"/>
              <c:layout>
                <c:manualLayout>
                  <c:x val="2.229228891922936E-2"/>
                  <c:y val="-3.9157378087795139E-2"/>
                </c:manualLayout>
              </c:layout>
              <c:showLegendKey val="0"/>
              <c:showVal val="1"/>
              <c:showCatName val="0"/>
              <c:showSerName val="0"/>
              <c:showPercent val="0"/>
              <c:showBubbleSize val="0"/>
            </c:dLbl>
            <c:dLbl>
              <c:idx val="2"/>
              <c:layout>
                <c:manualLayout>
                  <c:x val="1.6841218744290121E-2"/>
                  <c:y val="-3.7521165640701383E-2"/>
                </c:manualLayout>
              </c:layout>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Лист1!$A$2:$A$3</c:f>
              <c:strCache>
                <c:ptCount val="2"/>
                <c:pt idx="0">
                  <c:v>утверждено на 2015 год</c:v>
                </c:pt>
                <c:pt idx="1">
                  <c:v>исполнено за 2015 год</c:v>
                </c:pt>
              </c:strCache>
            </c:strRef>
          </c:cat>
          <c:val>
            <c:numRef>
              <c:f>Лист1!$B$2:$B$3</c:f>
              <c:numCache>
                <c:formatCode>#,##0.0</c:formatCode>
                <c:ptCount val="2"/>
                <c:pt idx="0">
                  <c:v>17780.5</c:v>
                </c:pt>
                <c:pt idx="1">
                  <c:v>17780.5</c:v>
                </c:pt>
              </c:numCache>
            </c:numRef>
          </c:val>
        </c:ser>
        <c:dLbls>
          <c:showLegendKey val="0"/>
          <c:showVal val="0"/>
          <c:showCatName val="0"/>
          <c:showSerName val="0"/>
          <c:showPercent val="0"/>
          <c:showBubbleSize val="0"/>
        </c:dLbls>
        <c:gapWidth val="150"/>
        <c:shape val="cylinder"/>
        <c:axId val="182731136"/>
        <c:axId val="182732672"/>
        <c:axId val="0"/>
      </c:bar3DChart>
      <c:catAx>
        <c:axId val="182731136"/>
        <c:scaling>
          <c:orientation val="minMax"/>
        </c:scaling>
        <c:delete val="0"/>
        <c:axPos val="b"/>
        <c:majorTickMark val="out"/>
        <c:minorTickMark val="none"/>
        <c:tickLblPos val="nextTo"/>
        <c:txPr>
          <a:bodyPr/>
          <a:lstStyle/>
          <a:p>
            <a:pPr>
              <a:defRPr sz="1600">
                <a:latin typeface="Times New Roman" pitchFamily="18" charset="0"/>
                <a:cs typeface="Times New Roman" pitchFamily="18" charset="0"/>
              </a:defRPr>
            </a:pPr>
            <a:endParaRPr lang="ru-RU"/>
          </a:p>
        </c:txPr>
        <c:crossAx val="182732672"/>
        <c:crosses val="autoZero"/>
        <c:auto val="1"/>
        <c:lblAlgn val="ctr"/>
        <c:lblOffset val="100"/>
        <c:noMultiLvlLbl val="0"/>
      </c:catAx>
      <c:valAx>
        <c:axId val="182732672"/>
        <c:scaling>
          <c:orientation val="minMax"/>
          <c:min val="0"/>
        </c:scaling>
        <c:delete val="0"/>
        <c:axPos val="l"/>
        <c:majorGridlines/>
        <c:numFmt formatCode="#,##0.0" sourceLinked="1"/>
        <c:majorTickMark val="out"/>
        <c:minorTickMark val="none"/>
        <c:tickLblPos val="nextTo"/>
        <c:txPr>
          <a:bodyPr/>
          <a:lstStyle/>
          <a:p>
            <a:pPr>
              <a:defRPr sz="1200">
                <a:latin typeface="Times New Roman" pitchFamily="18" charset="0"/>
                <a:cs typeface="Times New Roman" pitchFamily="18" charset="0"/>
              </a:defRPr>
            </a:pPr>
            <a:endParaRPr lang="ru-RU"/>
          </a:p>
        </c:txPr>
        <c:crossAx val="182731136"/>
        <c:crosses val="autoZero"/>
        <c:crossBetween val="between"/>
      </c:valAx>
    </c:plotArea>
    <c:plotVisOnly val="1"/>
    <c:dispBlanksAs val="gap"/>
    <c:showDLblsOverMax val="0"/>
  </c:chart>
  <c:txPr>
    <a:bodyPr/>
    <a:lstStyle/>
    <a:p>
      <a:pPr>
        <a:defRPr sz="1800"/>
      </a:pPr>
      <a:endParaRPr lang="ru-RU"/>
    </a:p>
  </c:txPr>
  <c:externalData r:id="rId2">
    <c:autoUpdate val="0"/>
  </c:externalData>
  <c:userShapes r:id="rId3"/>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ru-RU" sz="2400" b="0" i="0" u="none" strike="noStrike" baseline="0" dirty="0" smtClean="0">
                <a:effectLst/>
                <a:latin typeface="Times New Roman" pitchFamily="18" charset="0"/>
                <a:cs typeface="Times New Roman" pitchFamily="18" charset="0"/>
              </a:rPr>
              <a:t>Межбюджетные трансферты общего характера бюджетам субъектов Российской Федерации и муниципальных образований</a:t>
            </a:r>
            <a:endParaRPr lang="ru-RU" sz="2400" b="0" dirty="0">
              <a:latin typeface="Times New Roman" pitchFamily="18" charset="0"/>
              <a:cs typeface="Times New Roman" pitchFamily="18" charset="0"/>
            </a:endParaRPr>
          </a:p>
        </c:rich>
      </c:tx>
      <c:layout>
        <c:manualLayout>
          <c:xMode val="edge"/>
          <c:yMode val="edge"/>
          <c:x val="0.14908205530675622"/>
          <c:y val="1.3969008599503967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9.6617858873863191E-2"/>
          <c:y val="0.23517865298917404"/>
          <c:w val="0.87382727694862272"/>
          <c:h val="0.60857236455093366"/>
        </c:manualLayout>
      </c:layout>
      <c:bar3DChart>
        <c:barDir val="col"/>
        <c:grouping val="clustered"/>
        <c:varyColors val="0"/>
        <c:ser>
          <c:idx val="0"/>
          <c:order val="0"/>
          <c:tx>
            <c:strRef>
              <c:f>Лист1!$B$1</c:f>
              <c:strCache>
                <c:ptCount val="1"/>
                <c:pt idx="0">
                  <c:v>План</c:v>
                </c:pt>
              </c:strCache>
            </c:strRef>
          </c:tx>
          <c:invertIfNegative val="0"/>
          <c:dLbls>
            <c:dLbl>
              <c:idx val="0"/>
              <c:layout>
                <c:manualLayout>
                  <c:x val="3.2236741454956738E-2"/>
                  <c:y val="-4.212638528193885E-2"/>
                </c:manualLayout>
              </c:layout>
              <c:showLegendKey val="0"/>
              <c:showVal val="1"/>
              <c:showCatName val="0"/>
              <c:showSerName val="0"/>
              <c:showPercent val="0"/>
              <c:showBubbleSize val="0"/>
            </c:dLbl>
            <c:dLbl>
              <c:idx val="1"/>
              <c:layout>
                <c:manualLayout>
                  <c:x val="3.2278858815322886E-2"/>
                  <c:y val="-4.1405650432571092E-2"/>
                </c:manualLayout>
              </c:layout>
              <c:showLegendKey val="0"/>
              <c:showVal val="1"/>
              <c:showCatName val="0"/>
              <c:showSerName val="0"/>
              <c:showPercent val="0"/>
              <c:showBubbleSize val="0"/>
            </c:dLbl>
            <c:dLbl>
              <c:idx val="2"/>
              <c:layout>
                <c:manualLayout>
                  <c:x val="1.6841252611276343E-2"/>
                  <c:y val="-3.3580332300729293E-2"/>
                </c:manualLayout>
              </c:layout>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Лист1!$A$2:$A$3</c:f>
              <c:strCache>
                <c:ptCount val="2"/>
                <c:pt idx="0">
                  <c:v>утверждено на 2015 год</c:v>
                </c:pt>
                <c:pt idx="1">
                  <c:v>исполнено за 2015 год</c:v>
                </c:pt>
              </c:strCache>
            </c:strRef>
          </c:cat>
          <c:val>
            <c:numRef>
              <c:f>Лист1!$B$2:$B$3</c:f>
              <c:numCache>
                <c:formatCode>#,##0.0</c:formatCode>
                <c:ptCount val="2"/>
                <c:pt idx="0">
                  <c:v>22814.799999999999</c:v>
                </c:pt>
                <c:pt idx="1">
                  <c:v>22814.799999999999</c:v>
                </c:pt>
              </c:numCache>
            </c:numRef>
          </c:val>
        </c:ser>
        <c:dLbls>
          <c:showLegendKey val="0"/>
          <c:showVal val="0"/>
          <c:showCatName val="0"/>
          <c:showSerName val="0"/>
          <c:showPercent val="0"/>
          <c:showBubbleSize val="0"/>
        </c:dLbls>
        <c:gapWidth val="150"/>
        <c:shape val="cylinder"/>
        <c:axId val="182686080"/>
        <c:axId val="182687616"/>
        <c:axId val="0"/>
      </c:bar3DChart>
      <c:catAx>
        <c:axId val="182686080"/>
        <c:scaling>
          <c:orientation val="minMax"/>
        </c:scaling>
        <c:delete val="0"/>
        <c:axPos val="b"/>
        <c:majorTickMark val="out"/>
        <c:minorTickMark val="none"/>
        <c:tickLblPos val="nextTo"/>
        <c:txPr>
          <a:bodyPr/>
          <a:lstStyle/>
          <a:p>
            <a:pPr>
              <a:defRPr sz="1600">
                <a:latin typeface="Times New Roman" pitchFamily="18" charset="0"/>
                <a:cs typeface="Times New Roman" pitchFamily="18" charset="0"/>
              </a:defRPr>
            </a:pPr>
            <a:endParaRPr lang="ru-RU"/>
          </a:p>
        </c:txPr>
        <c:crossAx val="182687616"/>
        <c:crosses val="autoZero"/>
        <c:auto val="1"/>
        <c:lblAlgn val="ctr"/>
        <c:lblOffset val="100"/>
        <c:noMultiLvlLbl val="0"/>
      </c:catAx>
      <c:valAx>
        <c:axId val="182687616"/>
        <c:scaling>
          <c:orientation val="minMax"/>
          <c:min val="0"/>
        </c:scaling>
        <c:delete val="0"/>
        <c:axPos val="l"/>
        <c:majorGridlines/>
        <c:numFmt formatCode="#,##0.0" sourceLinked="1"/>
        <c:majorTickMark val="out"/>
        <c:minorTickMark val="none"/>
        <c:tickLblPos val="nextTo"/>
        <c:txPr>
          <a:bodyPr/>
          <a:lstStyle/>
          <a:p>
            <a:pPr>
              <a:defRPr sz="1200">
                <a:latin typeface="Times New Roman" pitchFamily="18" charset="0"/>
                <a:cs typeface="Times New Roman" pitchFamily="18" charset="0"/>
              </a:defRPr>
            </a:pPr>
            <a:endParaRPr lang="ru-RU"/>
          </a:p>
        </c:txPr>
        <c:crossAx val="182686080"/>
        <c:crosses val="autoZero"/>
        <c:crossBetween val="between"/>
      </c:valAx>
    </c:plotArea>
    <c:plotVisOnly val="1"/>
    <c:dispBlanksAs val="gap"/>
    <c:showDLblsOverMax val="0"/>
  </c:chart>
  <c:txPr>
    <a:bodyPr/>
    <a:lstStyle/>
    <a:p>
      <a:pPr>
        <a:defRPr sz="1800"/>
      </a:pPr>
      <a:endParaRPr lang="ru-RU"/>
    </a:p>
  </c:txPr>
  <c:externalData r:id="rId2">
    <c:autoUpdate val="0"/>
  </c:externalData>
  <c:userShapes r:id="rId3"/>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Ряд 1</c:v>
                </c:pt>
              </c:strCache>
            </c:strRef>
          </c:tx>
          <c:invertIfNegative val="0"/>
          <c:dLbls>
            <c:dLbl>
              <c:idx val="0"/>
              <c:layout>
                <c:manualLayout>
                  <c:x val="2.5409017642107564E-2"/>
                  <c:y val="-4.7031811280228125E-2"/>
                </c:manualLayout>
              </c:layout>
              <c:showLegendKey val="0"/>
              <c:showVal val="1"/>
              <c:showCatName val="0"/>
              <c:showSerName val="0"/>
              <c:showPercent val="0"/>
              <c:showBubbleSize val="0"/>
            </c:dLbl>
            <c:dLbl>
              <c:idx val="1"/>
              <c:layout>
                <c:manualLayout>
                  <c:x val="3.2882292739601436E-2"/>
                  <c:y val="-4.9383587008850913E-2"/>
                </c:manualLayout>
              </c:layout>
              <c:showLegendKey val="0"/>
              <c:showVal val="1"/>
              <c:showCatName val="0"/>
              <c:showSerName val="0"/>
              <c:showPercent val="0"/>
              <c:showBubbleSize val="0"/>
            </c:dLbl>
            <c:dLbl>
              <c:idx val="2"/>
              <c:layout>
                <c:manualLayout>
                  <c:x val="2.0925170272982851E-2"/>
                  <c:y val="-4.4680405880828056E-2"/>
                </c:manualLayout>
              </c:layout>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Лист1!$A$2:$A$4</c:f>
              <c:strCache>
                <c:ptCount val="2"/>
                <c:pt idx="0">
                  <c:v>Факт  2014 года</c:v>
                </c:pt>
                <c:pt idx="1">
                  <c:v>Факт 2015 года</c:v>
                </c:pt>
              </c:strCache>
            </c:strRef>
          </c:cat>
          <c:val>
            <c:numRef>
              <c:f>Лист1!$B$2:$B$4</c:f>
              <c:numCache>
                <c:formatCode>0.0</c:formatCode>
                <c:ptCount val="2"/>
                <c:pt idx="0" formatCode="General">
                  <c:v>203.3</c:v>
                </c:pt>
                <c:pt idx="1">
                  <c:v>134.4</c:v>
                </c:pt>
              </c:numCache>
            </c:numRef>
          </c:val>
        </c:ser>
        <c:dLbls>
          <c:showLegendKey val="0"/>
          <c:showVal val="0"/>
          <c:showCatName val="0"/>
          <c:showSerName val="0"/>
          <c:showPercent val="0"/>
          <c:showBubbleSize val="0"/>
        </c:dLbls>
        <c:gapWidth val="150"/>
        <c:shape val="cylinder"/>
        <c:axId val="182837632"/>
        <c:axId val="182839168"/>
        <c:axId val="0"/>
      </c:bar3DChart>
      <c:catAx>
        <c:axId val="182837632"/>
        <c:scaling>
          <c:orientation val="minMax"/>
        </c:scaling>
        <c:delete val="0"/>
        <c:axPos val="b"/>
        <c:majorTickMark val="out"/>
        <c:minorTickMark val="none"/>
        <c:tickLblPos val="nextTo"/>
        <c:txPr>
          <a:bodyPr/>
          <a:lstStyle/>
          <a:p>
            <a:pPr>
              <a:defRPr sz="2000">
                <a:latin typeface="Times New Roman" pitchFamily="18" charset="0"/>
                <a:cs typeface="Times New Roman" pitchFamily="18" charset="0"/>
              </a:defRPr>
            </a:pPr>
            <a:endParaRPr lang="ru-RU"/>
          </a:p>
        </c:txPr>
        <c:crossAx val="182839168"/>
        <c:crosses val="autoZero"/>
        <c:auto val="1"/>
        <c:lblAlgn val="ctr"/>
        <c:lblOffset val="100"/>
        <c:noMultiLvlLbl val="0"/>
      </c:catAx>
      <c:valAx>
        <c:axId val="182839168"/>
        <c:scaling>
          <c:orientation val="minMax"/>
          <c:min val="0"/>
        </c:scaling>
        <c:delete val="0"/>
        <c:axPos val="l"/>
        <c:majorGridlines/>
        <c:numFmt formatCode="General" sourceLinked="1"/>
        <c:majorTickMark val="out"/>
        <c:minorTickMark val="none"/>
        <c:tickLblPos val="nextTo"/>
        <c:txPr>
          <a:bodyPr/>
          <a:lstStyle/>
          <a:p>
            <a:pPr>
              <a:defRPr>
                <a:latin typeface="Times New Roman" pitchFamily="18" charset="0"/>
                <a:cs typeface="Times New Roman" pitchFamily="18" charset="0"/>
              </a:defRPr>
            </a:pPr>
            <a:endParaRPr lang="ru-RU"/>
          </a:p>
        </c:txPr>
        <c:crossAx val="182837632"/>
        <c:crosses val="autoZero"/>
        <c:crossBetween val="between"/>
      </c:valAx>
    </c:plotArea>
    <c:plotVisOnly val="1"/>
    <c:dispBlanksAs val="gap"/>
    <c:showDLblsOverMax val="0"/>
  </c:chart>
  <c:txPr>
    <a:bodyPr/>
    <a:lstStyle/>
    <a:p>
      <a:pPr>
        <a:defRPr sz="1800"/>
      </a:pPr>
      <a:endParaRPr lang="ru-RU"/>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8761661809656477"/>
          <c:y val="0.20052804116772857"/>
          <c:w val="0.78606175762047348"/>
          <c:h val="0.76508890316534872"/>
        </c:manualLayout>
      </c:layout>
      <c:pie3DChart>
        <c:varyColors val="1"/>
        <c:ser>
          <c:idx val="0"/>
          <c:order val="0"/>
          <c:tx>
            <c:strRef>
              <c:f>Лист1!$B$1</c:f>
              <c:strCache>
                <c:ptCount val="1"/>
                <c:pt idx="0">
                  <c:v>сумма</c:v>
                </c:pt>
              </c:strCache>
            </c:strRef>
          </c:tx>
          <c:explosion val="25"/>
          <c:dPt>
            <c:idx val="2"/>
            <c:bubble3D val="0"/>
            <c:explosion val="27"/>
          </c:dPt>
          <c:dLbls>
            <c:dLbl>
              <c:idx val="0"/>
              <c:layout>
                <c:manualLayout>
                  <c:x val="0.11989978321497041"/>
                  <c:y val="5.7136767412316526E-2"/>
                </c:manualLayout>
              </c:layout>
              <c:showLegendKey val="0"/>
              <c:showVal val="1"/>
              <c:showCatName val="1"/>
              <c:showSerName val="0"/>
              <c:showPercent val="1"/>
              <c:showBubbleSize val="0"/>
            </c:dLbl>
            <c:dLbl>
              <c:idx val="1"/>
              <c:layout>
                <c:manualLayout>
                  <c:x val="-0.17460310677730964"/>
                  <c:y val="-0.13344999906215327"/>
                </c:manualLayout>
              </c:layout>
              <c:showLegendKey val="0"/>
              <c:showVal val="1"/>
              <c:showCatName val="1"/>
              <c:showSerName val="0"/>
              <c:showPercent val="1"/>
              <c:showBubbleSize val="0"/>
            </c:dLbl>
            <c:dLbl>
              <c:idx val="2"/>
              <c:layout>
                <c:manualLayout>
                  <c:x val="-5.0992672229201501E-2"/>
                  <c:y val="9.1037388760347074E-2"/>
                </c:manualLayout>
              </c:layout>
              <c:showLegendKey val="0"/>
              <c:showVal val="1"/>
              <c:showCatName val="1"/>
              <c:showSerName val="0"/>
              <c:showPercent val="1"/>
              <c:showBubbleSize val="0"/>
            </c:dLbl>
            <c:dLbl>
              <c:idx val="3"/>
              <c:layout>
                <c:manualLayout>
                  <c:x val="-0.13133672469440719"/>
                  <c:y val="2.634167862186005E-2"/>
                </c:manualLayout>
              </c:layout>
              <c:showLegendKey val="0"/>
              <c:showVal val="1"/>
              <c:showCatName val="1"/>
              <c:showSerName val="0"/>
              <c:showPercent val="1"/>
              <c:showBubbleSize val="0"/>
            </c:dLbl>
            <c:dLbl>
              <c:idx val="4"/>
              <c:layout>
                <c:manualLayout>
                  <c:x val="-5.6282089264535658E-2"/>
                  <c:y val="-7.4665224787433433E-3"/>
                </c:manualLayout>
              </c:layout>
              <c:showLegendKey val="0"/>
              <c:showVal val="1"/>
              <c:showCatName val="1"/>
              <c:showSerName val="0"/>
              <c:showPercent val="1"/>
              <c:showBubbleSize val="0"/>
            </c:dLbl>
            <c:dLbl>
              <c:idx val="5"/>
              <c:layout>
                <c:manualLayout>
                  <c:x val="-5.5640660059613517E-2"/>
                  <c:y val="-0.10283002465815491"/>
                </c:manualLayout>
              </c:layout>
              <c:showLegendKey val="0"/>
              <c:showVal val="1"/>
              <c:showCatName val="1"/>
              <c:showSerName val="0"/>
              <c:showPercent val="1"/>
              <c:showBubbleSize val="0"/>
            </c:dLbl>
            <c:dLbl>
              <c:idx val="6"/>
              <c:layout>
                <c:manualLayout>
                  <c:x val="-4.9009155677859184E-2"/>
                  <c:y val="-0.14195665054929485"/>
                </c:manualLayout>
              </c:layout>
              <c:showLegendKey val="0"/>
              <c:showVal val="1"/>
              <c:showCatName val="1"/>
              <c:showSerName val="0"/>
              <c:showPercent val="1"/>
              <c:showBubbleSize val="0"/>
            </c:dLbl>
            <c:dLbl>
              <c:idx val="7"/>
              <c:layout>
                <c:manualLayout>
                  <c:x val="-1.861058647804565E-2"/>
                  <c:y val="-0.1753450502279135"/>
                </c:manualLayout>
              </c:layout>
              <c:showLegendKey val="0"/>
              <c:showVal val="1"/>
              <c:showCatName val="1"/>
              <c:showSerName val="0"/>
              <c:showPercent val="1"/>
              <c:showBubbleSize val="0"/>
            </c:dLbl>
            <c:dLbl>
              <c:idx val="8"/>
              <c:layout>
                <c:manualLayout>
                  <c:x val="0.12304627595984112"/>
                  <c:y val="-0.16707288656238775"/>
                </c:manualLayout>
              </c:layout>
              <c:showLegendKey val="0"/>
              <c:showVal val="1"/>
              <c:showCatName val="1"/>
              <c:showSerName val="0"/>
              <c:showPercent val="1"/>
              <c:showBubbleSize val="0"/>
            </c:dLbl>
            <c:dLbl>
              <c:idx val="9"/>
              <c:layout>
                <c:manualLayout>
                  <c:x val="0.20832478727434844"/>
                  <c:y val="-2.0826870607450542E-2"/>
                </c:manualLayout>
              </c:layout>
              <c:showLegendKey val="0"/>
              <c:showVal val="1"/>
              <c:showCatName val="1"/>
              <c:showSerName val="0"/>
              <c:showPercent val="1"/>
              <c:showBubbleSize val="0"/>
            </c:dLbl>
            <c:txPr>
              <a:bodyPr/>
              <a:lstStyle/>
              <a:p>
                <a:pPr>
                  <a:defRPr sz="1200"/>
                </a:pPr>
                <a:endParaRPr lang="ru-RU"/>
              </a:p>
            </c:txPr>
            <c:showLegendKey val="0"/>
            <c:showVal val="1"/>
            <c:showCatName val="1"/>
            <c:showSerName val="0"/>
            <c:showPercent val="1"/>
            <c:showBubbleSize val="0"/>
            <c:showLeaderLines val="1"/>
          </c:dLbls>
          <c:cat>
            <c:strRef>
              <c:f>Лист1!$A$2:$A$11</c:f>
              <c:strCache>
                <c:ptCount val="10"/>
                <c:pt idx="1">
                  <c:v>НДФЛ</c:v>
                </c:pt>
                <c:pt idx="2">
                  <c:v>ЕНВД</c:v>
                </c:pt>
                <c:pt idx="3">
                  <c:v>ЕСХН</c:v>
                </c:pt>
                <c:pt idx="4">
                  <c:v>Прибыль</c:v>
                </c:pt>
                <c:pt idx="5">
                  <c:v>Акцызы</c:v>
                </c:pt>
                <c:pt idx="6">
                  <c:v>Доходы от использования имущества</c:v>
                </c:pt>
                <c:pt idx="7">
                  <c:v>Доходы от продажи имущества</c:v>
                </c:pt>
                <c:pt idx="8">
                  <c:v>Штрафы</c:v>
                </c:pt>
                <c:pt idx="9">
                  <c:v>Иные доходы*</c:v>
                </c:pt>
              </c:strCache>
            </c:strRef>
          </c:cat>
          <c:val>
            <c:numRef>
              <c:f>Лист1!$B$2:$B$11</c:f>
              <c:numCache>
                <c:formatCode>0.0</c:formatCode>
                <c:ptCount val="10"/>
                <c:pt idx="1">
                  <c:v>251</c:v>
                </c:pt>
                <c:pt idx="2">
                  <c:v>27.1</c:v>
                </c:pt>
                <c:pt idx="3">
                  <c:v>21.4</c:v>
                </c:pt>
                <c:pt idx="4">
                  <c:v>6.2</c:v>
                </c:pt>
                <c:pt idx="5">
                  <c:v>3.1</c:v>
                </c:pt>
                <c:pt idx="6">
                  <c:v>34.4</c:v>
                </c:pt>
                <c:pt idx="7">
                  <c:v>13.9</c:v>
                </c:pt>
                <c:pt idx="8">
                  <c:v>11.7</c:v>
                </c:pt>
                <c:pt idx="9">
                  <c:v>16.600000000000001</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0057420760170546"/>
          <c:y val="3.1664852876569755E-2"/>
          <c:w val="0.88065237742254499"/>
          <c:h val="0.65653702899868471"/>
        </c:manualLayout>
      </c:layout>
      <c:bar3DChart>
        <c:barDir val="col"/>
        <c:grouping val="clustered"/>
        <c:varyColors val="0"/>
        <c:ser>
          <c:idx val="0"/>
          <c:order val="0"/>
          <c:tx>
            <c:strRef>
              <c:f>Лист1!$B$1</c:f>
              <c:strCache>
                <c:ptCount val="1"/>
                <c:pt idx="0">
                  <c:v>План - 381,6</c:v>
                </c:pt>
              </c:strCache>
            </c:strRef>
          </c:tx>
          <c:invertIfNegative val="0"/>
          <c:dLbls>
            <c:dLbl>
              <c:idx val="0"/>
              <c:layout>
                <c:manualLayout>
                  <c:x val="0"/>
                  <c:y val="-9.5336110412055954E-3"/>
                </c:manualLayout>
              </c:layout>
              <c:showLegendKey val="0"/>
              <c:showVal val="1"/>
              <c:showCatName val="0"/>
              <c:showSerName val="0"/>
              <c:showPercent val="0"/>
              <c:showBubbleSize val="0"/>
            </c:dLbl>
            <c:dLbl>
              <c:idx val="1"/>
              <c:layout>
                <c:manualLayout>
                  <c:x val="-1.0119549558245806E-2"/>
                  <c:y val="-7.1500675315433341E-3"/>
                </c:manualLayout>
              </c:layout>
              <c:showLegendKey val="0"/>
              <c:showVal val="1"/>
              <c:showCatName val="0"/>
              <c:showSerName val="0"/>
              <c:showPercent val="0"/>
              <c:showBubbleSize val="0"/>
            </c:dLbl>
            <c:dLbl>
              <c:idx val="2"/>
              <c:layout>
                <c:manualLayout>
                  <c:x val="-4.3369498106767736E-3"/>
                  <c:y val="-2.3833558438477796E-3"/>
                </c:manualLayout>
              </c:layout>
              <c:showLegendKey val="0"/>
              <c:showVal val="1"/>
              <c:showCatName val="0"/>
              <c:showSerName val="0"/>
              <c:showPercent val="0"/>
              <c:showBubbleSize val="0"/>
            </c:dLbl>
            <c:dLbl>
              <c:idx val="3"/>
              <c:layout>
                <c:manualLayout>
                  <c:x val="5.3006552016504004E-17"/>
                  <c:y val="-9.5334233753911184E-3"/>
                </c:manualLayout>
              </c:layout>
              <c:showLegendKey val="0"/>
              <c:showVal val="1"/>
              <c:showCatName val="0"/>
              <c:showSerName val="0"/>
              <c:showPercent val="0"/>
              <c:showBubbleSize val="0"/>
            </c:dLbl>
            <c:dLbl>
              <c:idx val="4"/>
              <c:layout>
                <c:manualLayout>
                  <c:x val="0"/>
                  <c:y val="-9.5334233753911184E-3"/>
                </c:manualLayout>
              </c:layout>
              <c:showLegendKey val="0"/>
              <c:showVal val="1"/>
              <c:showCatName val="0"/>
              <c:showSerName val="0"/>
              <c:showPercent val="0"/>
              <c:showBubbleSize val="0"/>
            </c:dLbl>
            <c:dLbl>
              <c:idx val="5"/>
              <c:layout>
                <c:manualLayout>
                  <c:x val="-1.4456499368922578E-3"/>
                  <c:y val="-4.7667116876955592E-3"/>
                </c:manualLayout>
              </c:layout>
              <c:showLegendKey val="0"/>
              <c:showVal val="1"/>
              <c:showCatName val="0"/>
              <c:showSerName val="0"/>
              <c:showPercent val="0"/>
              <c:showBubbleSize val="0"/>
            </c:dLbl>
            <c:dLbl>
              <c:idx val="6"/>
              <c:layout>
                <c:manualLayout>
                  <c:x val="-1.445661319962627E-2"/>
                  <c:y val="-4.7667116876955592E-3"/>
                </c:manualLayout>
              </c:layout>
              <c:showLegendKey val="0"/>
              <c:showVal val="1"/>
              <c:showCatName val="0"/>
              <c:showSerName val="0"/>
              <c:showPercent val="0"/>
              <c:showBubbleSize val="0"/>
            </c:dLbl>
            <c:dLbl>
              <c:idx val="7"/>
              <c:layout>
                <c:manualLayout>
                  <c:x val="0"/>
                  <c:y val="-1.6683490906934457E-2"/>
                </c:manualLayout>
              </c:layout>
              <c:showLegendKey val="0"/>
              <c:showVal val="1"/>
              <c:showCatName val="0"/>
              <c:showSerName val="0"/>
              <c:showPercent val="0"/>
              <c:showBubbleSize val="0"/>
            </c:dLbl>
            <c:dLbl>
              <c:idx val="8"/>
              <c:layout>
                <c:manualLayout>
                  <c:x val="1.4456499368922578E-3"/>
                  <c:y val="-4.2900405189260034E-2"/>
                </c:manualLayout>
              </c:layout>
              <c:showLegendKey val="0"/>
              <c:showVal val="1"/>
              <c:showCatName val="0"/>
              <c:showSerName val="0"/>
              <c:showPercent val="0"/>
              <c:showBubbleSize val="0"/>
            </c:dLbl>
            <c:dLbl>
              <c:idx val="9"/>
              <c:layout>
                <c:manualLayout>
                  <c:x val="-1.4456499368922474E-2"/>
                  <c:y val="-2.3833558438477796E-3"/>
                </c:manualLayout>
              </c:layout>
              <c:showLegendKey val="0"/>
              <c:showVal val="1"/>
              <c:showCatName val="0"/>
              <c:showSerName val="0"/>
              <c:showPercent val="0"/>
              <c:showBubbleSize val="0"/>
            </c:dLbl>
            <c:txPr>
              <a:bodyPr/>
              <a:lstStyle/>
              <a:p>
                <a:pPr>
                  <a:defRPr sz="1200"/>
                </a:pPr>
                <a:endParaRPr lang="ru-RU"/>
              </a:p>
            </c:txPr>
            <c:showLegendKey val="0"/>
            <c:showVal val="1"/>
            <c:showCatName val="0"/>
            <c:showSerName val="0"/>
            <c:showPercent val="0"/>
            <c:showBubbleSize val="0"/>
            <c:showLeaderLines val="0"/>
          </c:dLbls>
          <c:cat>
            <c:strRef>
              <c:f>Лист1!$A$2:$A$10</c:f>
              <c:strCache>
                <c:ptCount val="9"/>
                <c:pt idx="0">
                  <c:v>Налог на прибыль</c:v>
                </c:pt>
                <c:pt idx="1">
                  <c:v>НДФЛ</c:v>
                </c:pt>
                <c:pt idx="2">
                  <c:v>ЕНВД</c:v>
                </c:pt>
                <c:pt idx="3">
                  <c:v>ЕСХН</c:v>
                </c:pt>
                <c:pt idx="4">
                  <c:v>Гос. пошлина</c:v>
                </c:pt>
                <c:pt idx="5">
                  <c:v>Доходы от использования имущества</c:v>
                </c:pt>
                <c:pt idx="6">
                  <c:v>Доходы от продажи имущества</c:v>
                </c:pt>
                <c:pt idx="7">
                  <c:v>Штрафы</c:v>
                </c:pt>
                <c:pt idx="8">
                  <c:v>Иные доходы*</c:v>
                </c:pt>
              </c:strCache>
            </c:strRef>
          </c:cat>
          <c:val>
            <c:numRef>
              <c:f>Лист1!$B$2:$B$10</c:f>
              <c:numCache>
                <c:formatCode>0.0</c:formatCode>
                <c:ptCount val="9"/>
                <c:pt idx="0">
                  <c:v>6.3</c:v>
                </c:pt>
                <c:pt idx="1">
                  <c:v>249.5</c:v>
                </c:pt>
                <c:pt idx="2">
                  <c:v>27</c:v>
                </c:pt>
                <c:pt idx="3">
                  <c:v>21.4</c:v>
                </c:pt>
                <c:pt idx="4">
                  <c:v>9.6</c:v>
                </c:pt>
                <c:pt idx="5">
                  <c:v>32.9</c:v>
                </c:pt>
                <c:pt idx="6">
                  <c:v>13.8</c:v>
                </c:pt>
                <c:pt idx="7">
                  <c:v>11.6</c:v>
                </c:pt>
                <c:pt idx="8">
                  <c:v>9.5</c:v>
                </c:pt>
              </c:numCache>
            </c:numRef>
          </c:val>
        </c:ser>
        <c:ser>
          <c:idx val="1"/>
          <c:order val="1"/>
          <c:tx>
            <c:strRef>
              <c:f>Лист1!$C$1</c:f>
              <c:strCache>
                <c:ptCount val="1"/>
                <c:pt idx="0">
                  <c:v>Факт - 385,4</c:v>
                </c:pt>
              </c:strCache>
            </c:strRef>
          </c:tx>
          <c:invertIfNegative val="0"/>
          <c:dLbls>
            <c:dLbl>
              <c:idx val="0"/>
              <c:layout>
                <c:manualLayout>
                  <c:x val="1.3010735601326628E-2"/>
                  <c:y val="-9.5336110412055954E-3"/>
                </c:manualLayout>
              </c:layout>
              <c:showLegendKey val="0"/>
              <c:showVal val="1"/>
              <c:showCatName val="0"/>
              <c:showSerName val="0"/>
              <c:showPercent val="0"/>
              <c:showBubbleSize val="0"/>
            </c:dLbl>
            <c:dLbl>
              <c:idx val="1"/>
              <c:layout>
                <c:manualLayout>
                  <c:x val="2.4576048927168383E-2"/>
                  <c:y val="0"/>
                </c:manualLayout>
              </c:layout>
              <c:showLegendKey val="0"/>
              <c:showVal val="1"/>
              <c:showCatName val="0"/>
              <c:showSerName val="0"/>
              <c:showPercent val="0"/>
              <c:showBubbleSize val="0"/>
            </c:dLbl>
            <c:dLbl>
              <c:idx val="2"/>
              <c:layout>
                <c:manualLayout>
                  <c:x val="1.5902149305814888E-2"/>
                  <c:y val="-2.3833558438477796E-3"/>
                </c:manualLayout>
              </c:layout>
              <c:showLegendKey val="0"/>
              <c:showVal val="1"/>
              <c:showCatName val="0"/>
              <c:showSerName val="0"/>
              <c:showPercent val="0"/>
              <c:showBubbleSize val="0"/>
            </c:dLbl>
            <c:dLbl>
              <c:idx val="3"/>
              <c:layout>
                <c:manualLayout>
                  <c:x val="1.8793449179599353E-2"/>
                  <c:y val="-9.5334233753911184E-3"/>
                </c:manualLayout>
              </c:layout>
              <c:showLegendKey val="0"/>
              <c:showVal val="1"/>
              <c:showCatName val="0"/>
              <c:showSerName val="0"/>
              <c:showPercent val="0"/>
              <c:showBubbleSize val="0"/>
            </c:dLbl>
            <c:dLbl>
              <c:idx val="4"/>
              <c:layout>
                <c:manualLayout>
                  <c:x val="1.1565199495138062E-2"/>
                  <c:y val="-9.5334233753911184E-3"/>
                </c:manualLayout>
              </c:layout>
              <c:showLegendKey val="0"/>
              <c:showVal val="1"/>
              <c:showCatName val="0"/>
              <c:showSerName val="0"/>
              <c:showPercent val="0"/>
              <c:showBubbleSize val="0"/>
            </c:dLbl>
            <c:dLbl>
              <c:idx val="5"/>
              <c:layout>
                <c:manualLayout>
                  <c:x val="1.8793449179599353E-2"/>
                  <c:y val="-1.6683490906934457E-2"/>
                </c:manualLayout>
              </c:layout>
              <c:showLegendKey val="0"/>
              <c:showVal val="1"/>
              <c:showCatName val="0"/>
              <c:showSerName val="0"/>
              <c:showPercent val="0"/>
              <c:showBubbleSize val="0"/>
            </c:dLbl>
            <c:dLbl>
              <c:idx val="6"/>
              <c:layout>
                <c:manualLayout>
                  <c:x val="1.5902149305814836E-2"/>
                  <c:y val="-4.7668993535100361E-3"/>
                </c:manualLayout>
              </c:layout>
              <c:showLegendKey val="0"/>
              <c:showVal val="1"/>
              <c:showCatName val="0"/>
              <c:showSerName val="0"/>
              <c:showPercent val="0"/>
              <c:showBubbleSize val="0"/>
            </c:dLbl>
            <c:dLbl>
              <c:idx val="7"/>
              <c:layout>
                <c:manualLayout>
                  <c:x val="2.0238985285787919E-2"/>
                  <c:y val="-9.5334233753911184E-3"/>
                </c:manualLayout>
              </c:layout>
              <c:showLegendKey val="0"/>
              <c:showVal val="1"/>
              <c:showCatName val="0"/>
              <c:showSerName val="0"/>
              <c:showPercent val="0"/>
              <c:showBubbleSize val="0"/>
            </c:dLbl>
            <c:dLbl>
              <c:idx val="8"/>
              <c:layout>
                <c:manualLayout>
                  <c:x val="2.74673488009529E-2"/>
                  <c:y val="0"/>
                </c:manualLayout>
              </c:layout>
              <c:showLegendKey val="0"/>
              <c:showVal val="1"/>
              <c:showCatName val="0"/>
              <c:showSerName val="0"/>
              <c:showPercent val="0"/>
              <c:showBubbleSize val="0"/>
            </c:dLbl>
            <c:dLbl>
              <c:idx val="9"/>
              <c:layout>
                <c:manualLayout>
                  <c:x val="2.6021698864060534E-2"/>
                  <c:y val="-1.1916779219238898E-2"/>
                </c:manualLayout>
              </c:layout>
              <c:showLegendKey val="0"/>
              <c:showVal val="1"/>
              <c:showCatName val="0"/>
              <c:showSerName val="0"/>
              <c:showPercent val="0"/>
              <c:showBubbleSize val="0"/>
            </c:dLbl>
            <c:txPr>
              <a:bodyPr/>
              <a:lstStyle/>
              <a:p>
                <a:pPr>
                  <a:defRPr sz="1200"/>
                </a:pPr>
                <a:endParaRPr lang="ru-RU"/>
              </a:p>
            </c:txPr>
            <c:showLegendKey val="0"/>
            <c:showVal val="1"/>
            <c:showCatName val="0"/>
            <c:showSerName val="0"/>
            <c:showPercent val="0"/>
            <c:showBubbleSize val="0"/>
            <c:showLeaderLines val="0"/>
          </c:dLbls>
          <c:cat>
            <c:strRef>
              <c:f>Лист1!$A$2:$A$10</c:f>
              <c:strCache>
                <c:ptCount val="9"/>
                <c:pt idx="0">
                  <c:v>Налог на прибыль</c:v>
                </c:pt>
                <c:pt idx="1">
                  <c:v>НДФЛ</c:v>
                </c:pt>
                <c:pt idx="2">
                  <c:v>ЕНВД</c:v>
                </c:pt>
                <c:pt idx="3">
                  <c:v>ЕСХН</c:v>
                </c:pt>
                <c:pt idx="4">
                  <c:v>Гос. пошлина</c:v>
                </c:pt>
                <c:pt idx="5">
                  <c:v>Доходы от использования имущества</c:v>
                </c:pt>
                <c:pt idx="6">
                  <c:v>Доходы от продажи имущества</c:v>
                </c:pt>
                <c:pt idx="7">
                  <c:v>Штрафы</c:v>
                </c:pt>
                <c:pt idx="8">
                  <c:v>Иные доходы*</c:v>
                </c:pt>
              </c:strCache>
            </c:strRef>
          </c:cat>
          <c:val>
            <c:numRef>
              <c:f>Лист1!$C$2:$C$10</c:f>
              <c:numCache>
                <c:formatCode>0.0</c:formatCode>
                <c:ptCount val="9"/>
                <c:pt idx="0">
                  <c:v>6.2</c:v>
                </c:pt>
                <c:pt idx="1">
                  <c:v>251</c:v>
                </c:pt>
                <c:pt idx="2">
                  <c:v>27.1</c:v>
                </c:pt>
                <c:pt idx="3">
                  <c:v>21.4</c:v>
                </c:pt>
                <c:pt idx="4">
                  <c:v>9.6</c:v>
                </c:pt>
                <c:pt idx="5">
                  <c:v>34.4</c:v>
                </c:pt>
                <c:pt idx="6">
                  <c:v>13.9</c:v>
                </c:pt>
                <c:pt idx="7">
                  <c:v>11.7</c:v>
                </c:pt>
                <c:pt idx="8">
                  <c:v>10.1</c:v>
                </c:pt>
              </c:numCache>
            </c:numRef>
          </c:val>
        </c:ser>
        <c:dLbls>
          <c:showLegendKey val="0"/>
          <c:showVal val="0"/>
          <c:showCatName val="0"/>
          <c:showSerName val="0"/>
          <c:showPercent val="0"/>
          <c:showBubbleSize val="0"/>
        </c:dLbls>
        <c:gapWidth val="150"/>
        <c:shape val="cylinder"/>
        <c:axId val="177340416"/>
        <c:axId val="177341952"/>
        <c:axId val="0"/>
      </c:bar3DChart>
      <c:catAx>
        <c:axId val="177340416"/>
        <c:scaling>
          <c:orientation val="minMax"/>
        </c:scaling>
        <c:delete val="0"/>
        <c:axPos val="b"/>
        <c:majorTickMark val="out"/>
        <c:minorTickMark val="none"/>
        <c:tickLblPos val="nextTo"/>
        <c:txPr>
          <a:bodyPr rot="-1620000" vert="horz"/>
          <a:lstStyle/>
          <a:p>
            <a:pPr>
              <a:defRPr sz="1200"/>
            </a:pPr>
            <a:endParaRPr lang="ru-RU"/>
          </a:p>
        </c:txPr>
        <c:crossAx val="177341952"/>
        <c:crosses val="autoZero"/>
        <c:auto val="0"/>
        <c:lblAlgn val="ctr"/>
        <c:lblOffset val="100"/>
        <c:noMultiLvlLbl val="0"/>
      </c:catAx>
      <c:valAx>
        <c:axId val="177341952"/>
        <c:scaling>
          <c:orientation val="minMax"/>
        </c:scaling>
        <c:delete val="0"/>
        <c:axPos val="l"/>
        <c:majorGridlines/>
        <c:numFmt formatCode="0.0" sourceLinked="1"/>
        <c:majorTickMark val="out"/>
        <c:minorTickMark val="none"/>
        <c:tickLblPos val="nextTo"/>
        <c:txPr>
          <a:bodyPr/>
          <a:lstStyle/>
          <a:p>
            <a:pPr>
              <a:defRPr sz="1400"/>
            </a:pPr>
            <a:endParaRPr lang="ru-RU"/>
          </a:p>
        </c:txPr>
        <c:crossAx val="177340416"/>
        <c:crosses val="autoZero"/>
        <c:crossBetween val="between"/>
      </c:valAx>
    </c:plotArea>
    <c:legend>
      <c:legendPos val="r"/>
      <c:layout>
        <c:manualLayout>
          <c:xMode val="edge"/>
          <c:yMode val="edge"/>
          <c:x val="0.73319084764716491"/>
          <c:y val="0.14873641792125955"/>
          <c:w val="0.22199400430917512"/>
          <c:h val="0.14720506487513374"/>
        </c:manualLayout>
      </c:layout>
      <c:overlay val="1"/>
    </c:legend>
    <c:plotVisOnly val="1"/>
    <c:dispBlanksAs val="gap"/>
    <c:showDLblsOverMax val="0"/>
  </c:chart>
  <c:txPr>
    <a:bodyPr/>
    <a:lstStyle/>
    <a:p>
      <a:pP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0057420760170546"/>
          <c:y val="3.1664852876569755E-2"/>
          <c:w val="0.88065237742254499"/>
          <c:h val="0.65653702899868471"/>
        </c:manualLayout>
      </c:layout>
      <c:bar3DChart>
        <c:barDir val="col"/>
        <c:grouping val="clustered"/>
        <c:varyColors val="0"/>
        <c:ser>
          <c:idx val="0"/>
          <c:order val="0"/>
          <c:tx>
            <c:strRef>
              <c:f>Лист1!$B$1</c:f>
              <c:strCache>
                <c:ptCount val="1"/>
                <c:pt idx="0">
                  <c:v>Факт 2014г.- 333,9</c:v>
                </c:pt>
              </c:strCache>
            </c:strRef>
          </c:tx>
          <c:invertIfNegative val="0"/>
          <c:dLbls>
            <c:dLbl>
              <c:idx val="0"/>
              <c:layout>
                <c:manualLayout>
                  <c:x val="0"/>
                  <c:y val="-9.5336110412055954E-3"/>
                </c:manualLayout>
              </c:layout>
              <c:showLegendKey val="0"/>
              <c:showVal val="1"/>
              <c:showCatName val="0"/>
              <c:showSerName val="0"/>
              <c:showPercent val="0"/>
              <c:showBubbleSize val="0"/>
            </c:dLbl>
            <c:dLbl>
              <c:idx val="1"/>
              <c:layout>
                <c:manualLayout>
                  <c:x val="-1.0119549558245806E-2"/>
                  <c:y val="-7.1500675315433341E-3"/>
                </c:manualLayout>
              </c:layout>
              <c:showLegendKey val="0"/>
              <c:showVal val="1"/>
              <c:showCatName val="0"/>
              <c:showSerName val="0"/>
              <c:showPercent val="0"/>
              <c:showBubbleSize val="0"/>
            </c:dLbl>
            <c:dLbl>
              <c:idx val="2"/>
              <c:layout>
                <c:manualLayout>
                  <c:x val="-4.3369498106767736E-3"/>
                  <c:y val="-2.3833558438477796E-3"/>
                </c:manualLayout>
              </c:layout>
              <c:showLegendKey val="0"/>
              <c:showVal val="1"/>
              <c:showCatName val="0"/>
              <c:showSerName val="0"/>
              <c:showPercent val="0"/>
              <c:showBubbleSize val="0"/>
            </c:dLbl>
            <c:dLbl>
              <c:idx val="3"/>
              <c:layout>
                <c:manualLayout>
                  <c:x val="5.3006552016504004E-17"/>
                  <c:y val="-9.5334233753911184E-3"/>
                </c:manualLayout>
              </c:layout>
              <c:showLegendKey val="0"/>
              <c:showVal val="1"/>
              <c:showCatName val="0"/>
              <c:showSerName val="0"/>
              <c:showPercent val="0"/>
              <c:showBubbleSize val="0"/>
            </c:dLbl>
            <c:dLbl>
              <c:idx val="4"/>
              <c:layout>
                <c:manualLayout>
                  <c:x val="0"/>
                  <c:y val="-9.5334233753911184E-3"/>
                </c:manualLayout>
              </c:layout>
              <c:showLegendKey val="0"/>
              <c:showVal val="1"/>
              <c:showCatName val="0"/>
              <c:showSerName val="0"/>
              <c:showPercent val="0"/>
              <c:showBubbleSize val="0"/>
            </c:dLbl>
            <c:dLbl>
              <c:idx val="5"/>
              <c:layout>
                <c:manualLayout>
                  <c:x val="-1.4456499368922578E-3"/>
                  <c:y val="-4.7667116876955592E-3"/>
                </c:manualLayout>
              </c:layout>
              <c:showLegendKey val="0"/>
              <c:showVal val="1"/>
              <c:showCatName val="0"/>
              <c:showSerName val="0"/>
              <c:showPercent val="0"/>
              <c:showBubbleSize val="0"/>
            </c:dLbl>
            <c:dLbl>
              <c:idx val="6"/>
              <c:layout>
                <c:manualLayout>
                  <c:x val="-4.0247901398949329E-4"/>
                  <c:y val="-2.1729611742486131E-3"/>
                </c:manualLayout>
              </c:layout>
              <c:showLegendKey val="0"/>
              <c:showVal val="1"/>
              <c:showCatName val="0"/>
              <c:showSerName val="0"/>
              <c:showPercent val="0"/>
              <c:showBubbleSize val="0"/>
            </c:dLbl>
            <c:dLbl>
              <c:idx val="7"/>
              <c:layout>
                <c:manualLayout>
                  <c:x val="0"/>
                  <c:y val="-1.6683490906934457E-2"/>
                </c:manualLayout>
              </c:layout>
              <c:showLegendKey val="0"/>
              <c:showVal val="1"/>
              <c:showCatName val="0"/>
              <c:showSerName val="0"/>
              <c:showPercent val="0"/>
              <c:showBubbleSize val="0"/>
            </c:dLbl>
            <c:dLbl>
              <c:idx val="8"/>
              <c:layout>
                <c:manualLayout>
                  <c:x val="8.4726424932851114E-3"/>
                  <c:y val="-1.9557467470934602E-2"/>
                </c:manualLayout>
              </c:layout>
              <c:showLegendKey val="0"/>
              <c:showVal val="1"/>
              <c:showCatName val="0"/>
              <c:showSerName val="0"/>
              <c:showPercent val="0"/>
              <c:showBubbleSize val="0"/>
            </c:dLbl>
            <c:dLbl>
              <c:idx val="9"/>
              <c:layout>
                <c:manualLayout>
                  <c:x val="-1.4456499368922474E-2"/>
                  <c:y val="-2.3833558438477796E-3"/>
                </c:manualLayout>
              </c:layout>
              <c:showLegendKey val="0"/>
              <c:showVal val="1"/>
              <c:showCatName val="0"/>
              <c:showSerName val="0"/>
              <c:showPercent val="0"/>
              <c:showBubbleSize val="0"/>
            </c:dLbl>
            <c:txPr>
              <a:bodyPr/>
              <a:lstStyle/>
              <a:p>
                <a:pPr>
                  <a:defRPr sz="1200"/>
                </a:pPr>
                <a:endParaRPr lang="ru-RU"/>
              </a:p>
            </c:txPr>
            <c:showLegendKey val="0"/>
            <c:showVal val="1"/>
            <c:showCatName val="0"/>
            <c:showSerName val="0"/>
            <c:showPercent val="0"/>
            <c:showBubbleSize val="0"/>
            <c:showLeaderLines val="0"/>
          </c:dLbls>
          <c:cat>
            <c:strRef>
              <c:f>Лист1!$A$2:$A$10</c:f>
              <c:strCache>
                <c:ptCount val="9"/>
                <c:pt idx="0">
                  <c:v>Налог на прибыль</c:v>
                </c:pt>
                <c:pt idx="1">
                  <c:v>НДФЛ</c:v>
                </c:pt>
                <c:pt idx="2">
                  <c:v>ЕНВД</c:v>
                </c:pt>
                <c:pt idx="3">
                  <c:v>ЕСХН</c:v>
                </c:pt>
                <c:pt idx="4">
                  <c:v>Гос. пошлина</c:v>
                </c:pt>
                <c:pt idx="5">
                  <c:v>Доходы от использования имущества</c:v>
                </c:pt>
                <c:pt idx="6">
                  <c:v>Доходы от продажи имущества</c:v>
                </c:pt>
                <c:pt idx="7">
                  <c:v>Штрафы</c:v>
                </c:pt>
                <c:pt idx="8">
                  <c:v>Иные доходы*</c:v>
                </c:pt>
              </c:strCache>
            </c:strRef>
          </c:cat>
          <c:val>
            <c:numRef>
              <c:f>Лист1!$B$2:$B$10</c:f>
              <c:numCache>
                <c:formatCode>0.0</c:formatCode>
                <c:ptCount val="9"/>
                <c:pt idx="0">
                  <c:v>3</c:v>
                </c:pt>
                <c:pt idx="1">
                  <c:v>239.5</c:v>
                </c:pt>
                <c:pt idx="2">
                  <c:v>26.4</c:v>
                </c:pt>
                <c:pt idx="3">
                  <c:v>12.5</c:v>
                </c:pt>
                <c:pt idx="4">
                  <c:v>7.1</c:v>
                </c:pt>
                <c:pt idx="5">
                  <c:v>21.7</c:v>
                </c:pt>
                <c:pt idx="6">
                  <c:v>9.5</c:v>
                </c:pt>
                <c:pt idx="7">
                  <c:v>6</c:v>
                </c:pt>
                <c:pt idx="8">
                  <c:v>8.1999999999999993</c:v>
                </c:pt>
              </c:numCache>
            </c:numRef>
          </c:val>
        </c:ser>
        <c:ser>
          <c:idx val="1"/>
          <c:order val="1"/>
          <c:tx>
            <c:strRef>
              <c:f>Лист1!$C$1</c:f>
              <c:strCache>
                <c:ptCount val="1"/>
                <c:pt idx="0">
                  <c:v>Факт 2015 года - 385,4</c:v>
                </c:pt>
              </c:strCache>
            </c:strRef>
          </c:tx>
          <c:invertIfNegative val="0"/>
          <c:dLbls>
            <c:dLbl>
              <c:idx val="0"/>
              <c:layout>
                <c:manualLayout>
                  <c:x val="1.3010735601326628E-2"/>
                  <c:y val="-9.5336110412055954E-3"/>
                </c:manualLayout>
              </c:layout>
              <c:showLegendKey val="0"/>
              <c:showVal val="1"/>
              <c:showCatName val="0"/>
              <c:showSerName val="0"/>
              <c:showPercent val="0"/>
              <c:showBubbleSize val="0"/>
            </c:dLbl>
            <c:dLbl>
              <c:idx val="1"/>
              <c:layout>
                <c:manualLayout>
                  <c:x val="2.4576048927168383E-2"/>
                  <c:y val="0"/>
                </c:manualLayout>
              </c:layout>
              <c:showLegendKey val="0"/>
              <c:showVal val="1"/>
              <c:showCatName val="0"/>
              <c:showSerName val="0"/>
              <c:showPercent val="0"/>
              <c:showBubbleSize val="0"/>
            </c:dLbl>
            <c:dLbl>
              <c:idx val="2"/>
              <c:layout>
                <c:manualLayout>
                  <c:x val="1.5902149305814888E-2"/>
                  <c:y val="-2.3833558438477796E-3"/>
                </c:manualLayout>
              </c:layout>
              <c:showLegendKey val="0"/>
              <c:showVal val="1"/>
              <c:showCatName val="0"/>
              <c:showSerName val="0"/>
              <c:showPercent val="0"/>
              <c:showBubbleSize val="0"/>
            </c:dLbl>
            <c:dLbl>
              <c:idx val="3"/>
              <c:layout>
                <c:manualLayout>
                  <c:x val="1.8793449179599353E-2"/>
                  <c:y val="-9.5334233753911184E-3"/>
                </c:manualLayout>
              </c:layout>
              <c:showLegendKey val="0"/>
              <c:showVal val="1"/>
              <c:showCatName val="0"/>
              <c:showSerName val="0"/>
              <c:showPercent val="0"/>
              <c:showBubbleSize val="0"/>
            </c:dLbl>
            <c:dLbl>
              <c:idx val="4"/>
              <c:layout>
                <c:manualLayout>
                  <c:x val="1.1565199495138062E-2"/>
                  <c:y val="-9.5334233753911184E-3"/>
                </c:manualLayout>
              </c:layout>
              <c:showLegendKey val="0"/>
              <c:showVal val="1"/>
              <c:showCatName val="0"/>
              <c:showSerName val="0"/>
              <c:showPercent val="0"/>
              <c:showBubbleSize val="0"/>
            </c:dLbl>
            <c:dLbl>
              <c:idx val="5"/>
              <c:layout>
                <c:manualLayout>
                  <c:x val="1.8793449179599353E-2"/>
                  <c:y val="-1.6683490906934457E-2"/>
                </c:manualLayout>
              </c:layout>
              <c:showLegendKey val="0"/>
              <c:showVal val="1"/>
              <c:showCatName val="0"/>
              <c:showSerName val="0"/>
              <c:showPercent val="0"/>
              <c:showBubbleSize val="0"/>
            </c:dLbl>
            <c:dLbl>
              <c:idx val="6"/>
              <c:layout>
                <c:manualLayout>
                  <c:x val="1.5902149305814836E-2"/>
                  <c:y val="-4.7668993535100361E-3"/>
                </c:manualLayout>
              </c:layout>
              <c:showLegendKey val="0"/>
              <c:showVal val="1"/>
              <c:showCatName val="0"/>
              <c:showSerName val="0"/>
              <c:showPercent val="0"/>
              <c:showBubbleSize val="0"/>
            </c:dLbl>
            <c:dLbl>
              <c:idx val="7"/>
              <c:layout>
                <c:manualLayout>
                  <c:x val="2.0238985285787919E-2"/>
                  <c:y val="-9.5334233753911184E-3"/>
                </c:manualLayout>
              </c:layout>
              <c:showLegendKey val="0"/>
              <c:showVal val="1"/>
              <c:showCatName val="0"/>
              <c:showSerName val="0"/>
              <c:showPercent val="0"/>
              <c:showBubbleSize val="0"/>
            </c:dLbl>
            <c:dLbl>
              <c:idx val="8"/>
              <c:layout>
                <c:manualLayout>
                  <c:x val="2.74673488009529E-2"/>
                  <c:y val="0"/>
                </c:manualLayout>
              </c:layout>
              <c:showLegendKey val="0"/>
              <c:showVal val="1"/>
              <c:showCatName val="0"/>
              <c:showSerName val="0"/>
              <c:showPercent val="0"/>
              <c:showBubbleSize val="0"/>
            </c:dLbl>
            <c:dLbl>
              <c:idx val="9"/>
              <c:layout>
                <c:manualLayout>
                  <c:x val="2.6021698864060534E-2"/>
                  <c:y val="-1.1916779219238898E-2"/>
                </c:manualLayout>
              </c:layout>
              <c:showLegendKey val="0"/>
              <c:showVal val="1"/>
              <c:showCatName val="0"/>
              <c:showSerName val="0"/>
              <c:showPercent val="0"/>
              <c:showBubbleSize val="0"/>
            </c:dLbl>
            <c:txPr>
              <a:bodyPr/>
              <a:lstStyle/>
              <a:p>
                <a:pPr>
                  <a:defRPr sz="1200"/>
                </a:pPr>
                <a:endParaRPr lang="ru-RU"/>
              </a:p>
            </c:txPr>
            <c:showLegendKey val="0"/>
            <c:showVal val="1"/>
            <c:showCatName val="0"/>
            <c:showSerName val="0"/>
            <c:showPercent val="0"/>
            <c:showBubbleSize val="0"/>
            <c:showLeaderLines val="0"/>
          </c:dLbls>
          <c:cat>
            <c:strRef>
              <c:f>Лист1!$A$2:$A$10</c:f>
              <c:strCache>
                <c:ptCount val="9"/>
                <c:pt idx="0">
                  <c:v>Налог на прибыль</c:v>
                </c:pt>
                <c:pt idx="1">
                  <c:v>НДФЛ</c:v>
                </c:pt>
                <c:pt idx="2">
                  <c:v>ЕНВД</c:v>
                </c:pt>
                <c:pt idx="3">
                  <c:v>ЕСХН</c:v>
                </c:pt>
                <c:pt idx="4">
                  <c:v>Гос. пошлина</c:v>
                </c:pt>
                <c:pt idx="5">
                  <c:v>Доходы от использования имущества</c:v>
                </c:pt>
                <c:pt idx="6">
                  <c:v>Доходы от продажи имущества</c:v>
                </c:pt>
                <c:pt idx="7">
                  <c:v>Штрафы</c:v>
                </c:pt>
                <c:pt idx="8">
                  <c:v>Иные доходы*</c:v>
                </c:pt>
              </c:strCache>
            </c:strRef>
          </c:cat>
          <c:val>
            <c:numRef>
              <c:f>Лист1!$C$2:$C$10</c:f>
              <c:numCache>
                <c:formatCode>0.0</c:formatCode>
                <c:ptCount val="9"/>
                <c:pt idx="0">
                  <c:v>6.2</c:v>
                </c:pt>
                <c:pt idx="1">
                  <c:v>251</c:v>
                </c:pt>
                <c:pt idx="2">
                  <c:v>27.1</c:v>
                </c:pt>
                <c:pt idx="3">
                  <c:v>21.4</c:v>
                </c:pt>
                <c:pt idx="4">
                  <c:v>9.6</c:v>
                </c:pt>
                <c:pt idx="5">
                  <c:v>34.4</c:v>
                </c:pt>
                <c:pt idx="6">
                  <c:v>13.9</c:v>
                </c:pt>
                <c:pt idx="7">
                  <c:v>11.7</c:v>
                </c:pt>
                <c:pt idx="8">
                  <c:v>10.1</c:v>
                </c:pt>
              </c:numCache>
            </c:numRef>
          </c:val>
        </c:ser>
        <c:dLbls>
          <c:showLegendKey val="0"/>
          <c:showVal val="0"/>
          <c:showCatName val="0"/>
          <c:showSerName val="0"/>
          <c:showPercent val="0"/>
          <c:showBubbleSize val="0"/>
        </c:dLbls>
        <c:gapWidth val="150"/>
        <c:shape val="cylinder"/>
        <c:axId val="178521600"/>
        <c:axId val="178523136"/>
        <c:axId val="0"/>
      </c:bar3DChart>
      <c:catAx>
        <c:axId val="178521600"/>
        <c:scaling>
          <c:orientation val="minMax"/>
        </c:scaling>
        <c:delete val="0"/>
        <c:axPos val="b"/>
        <c:majorTickMark val="out"/>
        <c:minorTickMark val="none"/>
        <c:tickLblPos val="nextTo"/>
        <c:txPr>
          <a:bodyPr rot="-1620000" vert="horz"/>
          <a:lstStyle/>
          <a:p>
            <a:pPr>
              <a:defRPr sz="1200"/>
            </a:pPr>
            <a:endParaRPr lang="ru-RU"/>
          </a:p>
        </c:txPr>
        <c:crossAx val="178523136"/>
        <c:crosses val="autoZero"/>
        <c:auto val="0"/>
        <c:lblAlgn val="ctr"/>
        <c:lblOffset val="100"/>
        <c:noMultiLvlLbl val="0"/>
      </c:catAx>
      <c:valAx>
        <c:axId val="178523136"/>
        <c:scaling>
          <c:orientation val="minMax"/>
        </c:scaling>
        <c:delete val="0"/>
        <c:axPos val="l"/>
        <c:majorGridlines/>
        <c:numFmt formatCode="0.0" sourceLinked="1"/>
        <c:majorTickMark val="out"/>
        <c:minorTickMark val="none"/>
        <c:tickLblPos val="nextTo"/>
        <c:txPr>
          <a:bodyPr/>
          <a:lstStyle/>
          <a:p>
            <a:pPr>
              <a:defRPr sz="1400"/>
            </a:pPr>
            <a:endParaRPr lang="ru-RU"/>
          </a:p>
        </c:txPr>
        <c:crossAx val="178521600"/>
        <c:crosses val="autoZero"/>
        <c:crossBetween val="between"/>
      </c:valAx>
    </c:plotArea>
    <c:legend>
      <c:legendPos val="r"/>
      <c:layout>
        <c:manualLayout>
          <c:xMode val="edge"/>
          <c:yMode val="edge"/>
          <c:x val="0.60108210084971003"/>
          <c:y val="0.14873641792125955"/>
          <c:w val="0.35410274070834535"/>
          <c:h val="0.14720506487513374"/>
        </c:manualLayout>
      </c:layout>
      <c:overlay val="1"/>
    </c:legend>
    <c:plotVisOnly val="1"/>
    <c:dispBlanksAs val="gap"/>
    <c:showDLblsOverMax val="0"/>
  </c:chart>
  <c:txPr>
    <a:bodyPr/>
    <a:lstStyle/>
    <a:p>
      <a:pPr>
        <a:defRPr sz="1800"/>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latin typeface="Times New Roman" pitchFamily="18" charset="0"/>
                <a:cs typeface="Times New Roman" pitchFamily="18" charset="0"/>
              </a:defRPr>
            </a:pPr>
            <a:r>
              <a:rPr lang="ru-RU" sz="2400" dirty="0" smtClean="0">
                <a:effectLst/>
                <a:latin typeface="Times New Roman" pitchFamily="18" charset="0"/>
                <a:cs typeface="Times New Roman" pitchFamily="18" charset="0"/>
              </a:rPr>
              <a:t>1187,9</a:t>
            </a:r>
            <a:endParaRPr lang="ru-RU" sz="2400" dirty="0">
              <a:effectLst/>
              <a:latin typeface="Times New Roman" pitchFamily="18" charset="0"/>
              <a:cs typeface="Times New Roman" pitchFamily="18" charset="0"/>
            </a:endParaRPr>
          </a:p>
        </c:rich>
      </c:tx>
      <c:layout>
        <c:manualLayout>
          <c:xMode val="edge"/>
          <c:yMode val="edge"/>
          <c:x val="0.30035564166208201"/>
          <c:y val="0.49383401844239527"/>
        </c:manualLayout>
      </c:layout>
      <c:overlay val="0"/>
    </c:title>
    <c:autoTitleDeleted val="0"/>
    <c:plotArea>
      <c:layout/>
      <c:doughnutChart>
        <c:varyColors val="1"/>
        <c:ser>
          <c:idx val="0"/>
          <c:order val="0"/>
          <c:tx>
            <c:strRef>
              <c:f>Лист1!$B$1</c:f>
              <c:strCache>
                <c:ptCount val="1"/>
                <c:pt idx="0">
                  <c:v>Столбец1</c:v>
                </c:pt>
              </c:strCache>
            </c:strRef>
          </c:tx>
          <c:dLbls>
            <c:dLbl>
              <c:idx val="0"/>
              <c:layout>
                <c:manualLayout>
                  <c:x val="6.2574812476033125E-3"/>
                  <c:y val="-6.4049900888205405E-3"/>
                </c:manualLayout>
              </c:layout>
              <c:tx>
                <c:rich>
                  <a:bodyPr/>
                  <a:lstStyle/>
                  <a:p>
                    <a:pPr>
                      <a:defRPr>
                        <a:solidFill>
                          <a:schemeClr val="bg1"/>
                        </a:solidFill>
                      </a:defRPr>
                    </a:pPr>
                    <a:r>
                      <a:rPr lang="en-US" dirty="0" smtClean="0">
                        <a:solidFill>
                          <a:schemeClr val="bg1"/>
                        </a:solidFill>
                      </a:rPr>
                      <a:t>84,7; </a:t>
                    </a:r>
                    <a:endParaRPr lang="ru-RU" dirty="0" smtClean="0">
                      <a:solidFill>
                        <a:schemeClr val="bg1"/>
                      </a:solidFill>
                    </a:endParaRPr>
                  </a:p>
                  <a:p>
                    <a:pPr>
                      <a:defRPr>
                        <a:solidFill>
                          <a:schemeClr val="bg1"/>
                        </a:solidFill>
                      </a:defRPr>
                    </a:pPr>
                    <a:r>
                      <a:rPr lang="en-US" dirty="0" smtClean="0">
                        <a:solidFill>
                          <a:schemeClr val="bg1"/>
                        </a:solidFill>
                      </a:rPr>
                      <a:t>7%</a:t>
                    </a:r>
                    <a:endParaRPr lang="en-US" dirty="0">
                      <a:solidFill>
                        <a:schemeClr val="bg1"/>
                      </a:solidFill>
                    </a:endParaRPr>
                  </a:p>
                </c:rich>
              </c:tx>
              <c:spPr/>
              <c:showLegendKey val="0"/>
              <c:showVal val="1"/>
              <c:showCatName val="0"/>
              <c:showSerName val="0"/>
              <c:showPercent val="1"/>
              <c:showBubbleSize val="0"/>
            </c:dLbl>
            <c:dLbl>
              <c:idx val="1"/>
              <c:layout/>
              <c:tx>
                <c:rich>
                  <a:bodyPr/>
                  <a:lstStyle/>
                  <a:p>
                    <a:r>
                      <a:rPr lang="en-US"/>
                      <a:t>303,4; </a:t>
                    </a:r>
                    <a:endParaRPr lang="ru-RU" smtClean="0"/>
                  </a:p>
                  <a:p>
                    <a:r>
                      <a:rPr lang="en-US" smtClean="0"/>
                      <a:t>25</a:t>
                    </a:r>
                    <a:r>
                      <a:rPr lang="en-US"/>
                      <a:t>%</a:t>
                    </a:r>
                  </a:p>
                </c:rich>
              </c:tx>
              <c:showLegendKey val="0"/>
              <c:showVal val="1"/>
              <c:showCatName val="0"/>
              <c:showSerName val="0"/>
              <c:showPercent val="1"/>
              <c:showBubbleSize val="0"/>
            </c:dLbl>
            <c:dLbl>
              <c:idx val="2"/>
              <c:layout/>
              <c:tx>
                <c:rich>
                  <a:bodyPr/>
                  <a:lstStyle/>
                  <a:p>
                    <a:r>
                      <a:rPr lang="en-US"/>
                      <a:t>796,2; </a:t>
                    </a:r>
                    <a:endParaRPr lang="ru-RU" smtClean="0"/>
                  </a:p>
                  <a:p>
                    <a:r>
                      <a:rPr lang="en-US" smtClean="0"/>
                      <a:t>66</a:t>
                    </a:r>
                    <a:r>
                      <a:rPr lang="en-US"/>
                      <a:t>%</a:t>
                    </a:r>
                  </a:p>
                </c:rich>
              </c:tx>
              <c:showLegendKey val="0"/>
              <c:showVal val="1"/>
              <c:showCatName val="0"/>
              <c:showSerName val="0"/>
              <c:showPercent val="1"/>
              <c:showBubbleSize val="0"/>
            </c:dLbl>
            <c:dLbl>
              <c:idx val="3"/>
              <c:layout>
                <c:manualLayout>
                  <c:x val="-4.1815918302984256E-2"/>
                  <c:y val="-0.14326149433688654"/>
                </c:manualLayout>
              </c:layout>
              <c:tx>
                <c:rich>
                  <a:bodyPr/>
                  <a:lstStyle/>
                  <a:p>
                    <a:r>
                      <a:rPr lang="en-US" dirty="0" smtClean="0"/>
                      <a:t>11,2;</a:t>
                    </a:r>
                    <a:endParaRPr lang="ru-RU" dirty="0" smtClean="0"/>
                  </a:p>
                  <a:p>
                    <a:r>
                      <a:rPr lang="en-US" dirty="0" smtClean="0"/>
                      <a:t>1</a:t>
                    </a:r>
                    <a:r>
                      <a:rPr lang="en-US" dirty="0"/>
                      <a:t>%</a:t>
                    </a:r>
                  </a:p>
                </c:rich>
              </c:tx>
              <c:showLegendKey val="0"/>
              <c:showVal val="1"/>
              <c:showCatName val="0"/>
              <c:showSerName val="0"/>
              <c:showPercent val="1"/>
              <c:showBubbleSize val="0"/>
            </c:dLbl>
            <c:dLbl>
              <c:idx val="4"/>
              <c:layout>
                <c:manualLayout>
                  <c:x val="3.742718103006476E-2"/>
                  <c:y val="-0.15539081183962017"/>
                </c:manualLayout>
              </c:layout>
              <c:tx>
                <c:rich>
                  <a:bodyPr/>
                  <a:lstStyle/>
                  <a:p>
                    <a:r>
                      <a:rPr lang="en-US" dirty="0"/>
                      <a:t>-</a:t>
                    </a:r>
                    <a:r>
                      <a:rPr lang="en-US" dirty="0" smtClean="0"/>
                      <a:t>7,6;</a:t>
                    </a:r>
                    <a:endParaRPr lang="ru-RU" dirty="0" smtClean="0"/>
                  </a:p>
                  <a:p>
                    <a:r>
                      <a:rPr lang="ru-RU" dirty="0" smtClean="0"/>
                      <a:t>0</a:t>
                    </a:r>
                    <a:r>
                      <a:rPr lang="en-US" dirty="0" smtClean="0"/>
                      <a:t>%</a:t>
                    </a:r>
                    <a:endParaRPr lang="en-US" dirty="0"/>
                  </a:p>
                </c:rich>
              </c:tx>
              <c:showLegendKey val="0"/>
              <c:showVal val="1"/>
              <c:showCatName val="0"/>
              <c:showSerName val="0"/>
              <c:showPercent val="1"/>
              <c:showBubbleSize val="0"/>
            </c:dLbl>
            <c:showLegendKey val="0"/>
            <c:showVal val="1"/>
            <c:showCatName val="0"/>
            <c:showSerName val="0"/>
            <c:showPercent val="1"/>
            <c:showBubbleSize val="0"/>
            <c:showLeaderLines val="1"/>
          </c:dLbls>
          <c:cat>
            <c:strRef>
              <c:f>Лист1!$A$2:$A$6</c:f>
              <c:strCache>
                <c:ptCount val="5"/>
                <c:pt idx="0">
                  <c:v>Дотации</c:v>
                </c:pt>
                <c:pt idx="1">
                  <c:v>Субсидии</c:v>
                </c:pt>
                <c:pt idx="2">
                  <c:v>Субвенции</c:v>
                </c:pt>
                <c:pt idx="3">
                  <c:v>Иные межбюджетные трансферты</c:v>
                </c:pt>
                <c:pt idx="4">
                  <c:v>Возврат остатков субсидий и субвенций</c:v>
                </c:pt>
              </c:strCache>
            </c:strRef>
          </c:cat>
          <c:val>
            <c:numRef>
              <c:f>Лист1!$B$2:$B$6</c:f>
              <c:numCache>
                <c:formatCode>General</c:formatCode>
                <c:ptCount val="5"/>
                <c:pt idx="0">
                  <c:v>84.7</c:v>
                </c:pt>
                <c:pt idx="1">
                  <c:v>303.39999999999998</c:v>
                </c:pt>
                <c:pt idx="2">
                  <c:v>796.2</c:v>
                </c:pt>
                <c:pt idx="3" formatCode="#,##0.0">
                  <c:v>11.2</c:v>
                </c:pt>
                <c:pt idx="4" formatCode="#,##0.0">
                  <c:v>-7.6</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63805175321021679"/>
          <c:y val="0.17010299294230463"/>
          <c:w val="0.30078792768545431"/>
          <c:h val="0.75168000339143615"/>
        </c:manualLayout>
      </c:layout>
      <c:overlay val="0"/>
    </c:legend>
    <c:plotVisOnly val="1"/>
    <c:dispBlanksAs val="gap"/>
    <c:showDLblsOverMax val="0"/>
  </c:chart>
  <c:txPr>
    <a:bodyPr/>
    <a:lstStyle/>
    <a:p>
      <a:pPr>
        <a:defRPr sz="1800"/>
      </a:pPr>
      <a:endParaRPr lang="ru-RU"/>
    </a:p>
  </c:tx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2D5396-14A3-4988-9192-BFB8CC288D8E}"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ru-RU"/>
        </a:p>
      </dgm:t>
    </dgm:pt>
    <dgm:pt modelId="{DD17949D-CF55-4DD0-B79F-EF473B6AE89C}">
      <dgm:prSet phldrT="[Текст]">
        <dgm:style>
          <a:lnRef idx="1">
            <a:schemeClr val="accent4"/>
          </a:lnRef>
          <a:fillRef idx="3">
            <a:schemeClr val="accent4"/>
          </a:fillRef>
          <a:effectRef idx="2">
            <a:schemeClr val="accent4"/>
          </a:effectRef>
          <a:fontRef idx="minor">
            <a:schemeClr val="lt1"/>
          </a:fontRef>
        </dgm:style>
      </dgm:prSet>
      <dgm:spPr/>
      <dgm:t>
        <a:bodyPr/>
        <a:lstStyle/>
        <a:p>
          <a:r>
            <a:rPr lang="ru-RU" dirty="0" smtClean="0"/>
            <a:t>Неналоговые доходы</a:t>
          </a:r>
          <a:endParaRPr lang="ru-RU" dirty="0"/>
        </a:p>
      </dgm:t>
    </dgm:pt>
    <dgm:pt modelId="{F41BE474-7DEE-4C17-83B6-7A58F184C4AD}" type="parTrans" cxnId="{2EA7D557-931C-4F7D-A6F0-A936CA4B3F7D}">
      <dgm:prSet/>
      <dgm:spPr/>
      <dgm:t>
        <a:bodyPr/>
        <a:lstStyle/>
        <a:p>
          <a:endParaRPr lang="ru-RU"/>
        </a:p>
      </dgm:t>
    </dgm:pt>
    <dgm:pt modelId="{DB879D14-1908-45A3-BAB6-97D256E8ED7B}" type="sibTrans" cxnId="{2EA7D557-931C-4F7D-A6F0-A936CA4B3F7D}">
      <dgm:prSet/>
      <dgm:spPr/>
      <dgm:t>
        <a:bodyPr/>
        <a:lstStyle/>
        <a:p>
          <a:endParaRPr lang="ru-RU"/>
        </a:p>
      </dgm:t>
    </dgm:pt>
    <dgm:pt modelId="{D2F9F742-834E-463E-AA2A-D3F2AB34D593}">
      <dgm:prSet phldrT="[Текст]">
        <dgm:style>
          <a:lnRef idx="1">
            <a:schemeClr val="accent2"/>
          </a:lnRef>
          <a:fillRef idx="3">
            <a:schemeClr val="accent2"/>
          </a:fillRef>
          <a:effectRef idx="2">
            <a:schemeClr val="accent2"/>
          </a:effectRef>
          <a:fontRef idx="minor">
            <a:schemeClr val="lt1"/>
          </a:fontRef>
        </dgm:style>
      </dgm:prSet>
      <dgm:spPr/>
      <dgm:t>
        <a:bodyPr/>
        <a:lstStyle/>
        <a:p>
          <a:r>
            <a:rPr lang="ru-RU" dirty="0" smtClean="0"/>
            <a:t>Налоговые доходы</a:t>
          </a:r>
          <a:endParaRPr lang="ru-RU" dirty="0"/>
        </a:p>
      </dgm:t>
    </dgm:pt>
    <dgm:pt modelId="{D3070AA0-4302-4436-B842-6A36036CE16D}" type="parTrans" cxnId="{92D2419B-09AC-4EAA-A193-E293152A7273}">
      <dgm:prSet/>
      <dgm:spPr/>
      <dgm:t>
        <a:bodyPr/>
        <a:lstStyle/>
        <a:p>
          <a:endParaRPr lang="ru-RU"/>
        </a:p>
      </dgm:t>
    </dgm:pt>
    <dgm:pt modelId="{EC9180CD-3ACC-42F9-AB54-B95EE08C8798}" type="sibTrans" cxnId="{92D2419B-09AC-4EAA-A193-E293152A7273}">
      <dgm:prSet/>
      <dgm:spPr/>
      <dgm:t>
        <a:bodyPr/>
        <a:lstStyle/>
        <a:p>
          <a:endParaRPr lang="ru-RU"/>
        </a:p>
      </dgm:t>
    </dgm:pt>
    <dgm:pt modelId="{09156A02-1CA1-4C37-8059-444F38A2B2B2}">
      <dgm:prSet phldrT="[Текст]"/>
      <dgm:spPr/>
      <dgm:t>
        <a:bodyPr/>
        <a:lstStyle/>
        <a:p>
          <a:r>
            <a:rPr lang="ru-RU" dirty="0" smtClean="0"/>
            <a:t>Безвозмездные поступления из других уровней бюджетной системы</a:t>
          </a:r>
          <a:endParaRPr lang="ru-RU" dirty="0"/>
        </a:p>
      </dgm:t>
    </dgm:pt>
    <dgm:pt modelId="{DB72043E-9FB7-46C3-8193-F8F2F0C467C0}" type="parTrans" cxnId="{A7D4298E-3A87-4B71-B4F3-98421D41F109}">
      <dgm:prSet/>
      <dgm:spPr/>
      <dgm:t>
        <a:bodyPr/>
        <a:lstStyle/>
        <a:p>
          <a:endParaRPr lang="ru-RU"/>
        </a:p>
      </dgm:t>
    </dgm:pt>
    <dgm:pt modelId="{6CFB4075-447D-4F11-8B46-77AF845EC1D1}" type="sibTrans" cxnId="{A7D4298E-3A87-4B71-B4F3-98421D41F109}">
      <dgm:prSet/>
      <dgm:spPr/>
      <dgm:t>
        <a:bodyPr/>
        <a:lstStyle/>
        <a:p>
          <a:endParaRPr lang="ru-RU"/>
        </a:p>
      </dgm:t>
    </dgm:pt>
    <dgm:pt modelId="{36B63C42-F455-4C92-A077-4B834C166EF2}">
      <dgm:prSet phldrT="[Текст]"/>
      <dgm:spPr/>
      <dgm:t>
        <a:bodyPr/>
        <a:lstStyle/>
        <a:p>
          <a:r>
            <a:rPr lang="ru-RU" dirty="0" smtClean="0"/>
            <a:t>Доходная часть бюджета МО Гулькевичский район за 2015 год</a:t>
          </a:r>
          <a:endParaRPr lang="ru-RU" dirty="0"/>
        </a:p>
      </dgm:t>
    </dgm:pt>
    <dgm:pt modelId="{25BBCAE0-CEA7-4F6C-993F-1293BA92FF8E}" type="parTrans" cxnId="{0D17C71E-8073-40CA-9DA8-AC63395F2702}">
      <dgm:prSet/>
      <dgm:spPr/>
      <dgm:t>
        <a:bodyPr/>
        <a:lstStyle/>
        <a:p>
          <a:endParaRPr lang="ru-RU"/>
        </a:p>
      </dgm:t>
    </dgm:pt>
    <dgm:pt modelId="{C42125F1-6F2B-4A7C-A5BC-62E43AB96956}" type="sibTrans" cxnId="{0D17C71E-8073-40CA-9DA8-AC63395F2702}">
      <dgm:prSet/>
      <dgm:spPr/>
      <dgm:t>
        <a:bodyPr/>
        <a:lstStyle/>
        <a:p>
          <a:endParaRPr lang="ru-RU"/>
        </a:p>
      </dgm:t>
    </dgm:pt>
    <dgm:pt modelId="{08E5B700-B536-4FD4-BE2A-0D5C25BB386F}" type="pres">
      <dgm:prSet presAssocID="{502D5396-14A3-4988-9192-BFB8CC288D8E}" presName="Name0" presStyleCnt="0">
        <dgm:presLayoutVars>
          <dgm:chMax val="4"/>
          <dgm:resizeHandles val="exact"/>
        </dgm:presLayoutVars>
      </dgm:prSet>
      <dgm:spPr/>
      <dgm:t>
        <a:bodyPr/>
        <a:lstStyle/>
        <a:p>
          <a:endParaRPr lang="ru-RU"/>
        </a:p>
      </dgm:t>
    </dgm:pt>
    <dgm:pt modelId="{7145D3AB-5007-42BF-983E-AFD603D6945B}" type="pres">
      <dgm:prSet presAssocID="{502D5396-14A3-4988-9192-BFB8CC288D8E}" presName="ellipse" presStyleLbl="trBgShp" presStyleIdx="0" presStyleCnt="1"/>
      <dgm:spPr/>
    </dgm:pt>
    <dgm:pt modelId="{01E1604A-101A-4B41-A924-786ED2BBA64E}" type="pres">
      <dgm:prSet presAssocID="{502D5396-14A3-4988-9192-BFB8CC288D8E}" presName="arrow1" presStyleLbl="fgShp" presStyleIdx="0" presStyleCnt="1"/>
      <dgm:spPr/>
    </dgm:pt>
    <dgm:pt modelId="{66CF6FA0-98F1-44D6-9602-44CDDFDE2E81}" type="pres">
      <dgm:prSet presAssocID="{502D5396-14A3-4988-9192-BFB8CC288D8E}" presName="rectangle" presStyleLbl="revTx" presStyleIdx="0" presStyleCnt="1">
        <dgm:presLayoutVars>
          <dgm:bulletEnabled val="1"/>
        </dgm:presLayoutVars>
      </dgm:prSet>
      <dgm:spPr/>
      <dgm:t>
        <a:bodyPr/>
        <a:lstStyle/>
        <a:p>
          <a:endParaRPr lang="ru-RU"/>
        </a:p>
      </dgm:t>
    </dgm:pt>
    <dgm:pt modelId="{AC474099-90EC-431E-8396-453793F92BBB}" type="pres">
      <dgm:prSet presAssocID="{D2F9F742-834E-463E-AA2A-D3F2AB34D593}" presName="item1" presStyleLbl="node1" presStyleIdx="0" presStyleCnt="3">
        <dgm:presLayoutVars>
          <dgm:bulletEnabled val="1"/>
        </dgm:presLayoutVars>
      </dgm:prSet>
      <dgm:spPr/>
      <dgm:t>
        <a:bodyPr/>
        <a:lstStyle/>
        <a:p>
          <a:endParaRPr lang="ru-RU"/>
        </a:p>
      </dgm:t>
    </dgm:pt>
    <dgm:pt modelId="{C2E6B822-616E-4C79-9B34-42720DE5DB72}" type="pres">
      <dgm:prSet presAssocID="{09156A02-1CA1-4C37-8059-444F38A2B2B2}" presName="item2" presStyleLbl="node1" presStyleIdx="1" presStyleCnt="3">
        <dgm:presLayoutVars>
          <dgm:bulletEnabled val="1"/>
        </dgm:presLayoutVars>
      </dgm:prSet>
      <dgm:spPr/>
      <dgm:t>
        <a:bodyPr/>
        <a:lstStyle/>
        <a:p>
          <a:endParaRPr lang="ru-RU"/>
        </a:p>
      </dgm:t>
    </dgm:pt>
    <dgm:pt modelId="{A9B501E1-2475-45A7-B00F-B5F1E4EB5934}" type="pres">
      <dgm:prSet presAssocID="{36B63C42-F455-4C92-A077-4B834C166EF2}" presName="item3" presStyleLbl="node1" presStyleIdx="2" presStyleCnt="3" custLinFactNeighborX="-2002" custLinFactNeighborY="-708">
        <dgm:presLayoutVars>
          <dgm:bulletEnabled val="1"/>
        </dgm:presLayoutVars>
      </dgm:prSet>
      <dgm:spPr/>
      <dgm:t>
        <a:bodyPr/>
        <a:lstStyle/>
        <a:p>
          <a:endParaRPr lang="ru-RU"/>
        </a:p>
      </dgm:t>
    </dgm:pt>
    <dgm:pt modelId="{84859550-8AD6-4370-83A5-02FF76CEA1E9}" type="pres">
      <dgm:prSet presAssocID="{502D5396-14A3-4988-9192-BFB8CC288D8E}" presName="funnel" presStyleLbl="trAlignAcc1" presStyleIdx="0" presStyleCnt="1" custScaleX="102216" custScaleY="114626"/>
      <dgm:spPr/>
      <dgm:t>
        <a:bodyPr/>
        <a:lstStyle/>
        <a:p>
          <a:endParaRPr lang="ru-RU"/>
        </a:p>
      </dgm:t>
    </dgm:pt>
  </dgm:ptLst>
  <dgm:cxnLst>
    <dgm:cxn modelId="{536DCAE1-1850-4378-B92E-074AF9416F1B}" type="presOf" srcId="{36B63C42-F455-4C92-A077-4B834C166EF2}" destId="{66CF6FA0-98F1-44D6-9602-44CDDFDE2E81}" srcOrd="0" destOrd="0" presId="urn:microsoft.com/office/officeart/2005/8/layout/funnel1"/>
    <dgm:cxn modelId="{C2142A64-BA26-4A16-A0FC-F4E81A8D65CE}" type="presOf" srcId="{09156A02-1CA1-4C37-8059-444F38A2B2B2}" destId="{AC474099-90EC-431E-8396-453793F92BBB}" srcOrd="0" destOrd="0" presId="urn:microsoft.com/office/officeart/2005/8/layout/funnel1"/>
    <dgm:cxn modelId="{3270FF64-1C0F-467B-B1A4-738681428FDD}" type="presOf" srcId="{502D5396-14A3-4988-9192-BFB8CC288D8E}" destId="{08E5B700-B536-4FD4-BE2A-0D5C25BB386F}" srcOrd="0" destOrd="0" presId="urn:microsoft.com/office/officeart/2005/8/layout/funnel1"/>
    <dgm:cxn modelId="{0D17C71E-8073-40CA-9DA8-AC63395F2702}" srcId="{502D5396-14A3-4988-9192-BFB8CC288D8E}" destId="{36B63C42-F455-4C92-A077-4B834C166EF2}" srcOrd="3" destOrd="0" parTransId="{25BBCAE0-CEA7-4F6C-993F-1293BA92FF8E}" sibTransId="{C42125F1-6F2B-4A7C-A5BC-62E43AB96956}"/>
    <dgm:cxn modelId="{A2C2229E-45CD-46B9-B57E-B34DF6B392E5}" type="presOf" srcId="{DD17949D-CF55-4DD0-B79F-EF473B6AE89C}" destId="{A9B501E1-2475-45A7-B00F-B5F1E4EB5934}" srcOrd="0" destOrd="0" presId="urn:microsoft.com/office/officeart/2005/8/layout/funnel1"/>
    <dgm:cxn modelId="{A7D4298E-3A87-4B71-B4F3-98421D41F109}" srcId="{502D5396-14A3-4988-9192-BFB8CC288D8E}" destId="{09156A02-1CA1-4C37-8059-444F38A2B2B2}" srcOrd="2" destOrd="0" parTransId="{DB72043E-9FB7-46C3-8193-F8F2F0C467C0}" sibTransId="{6CFB4075-447D-4F11-8B46-77AF845EC1D1}"/>
    <dgm:cxn modelId="{0D3FC18B-4BF4-4421-9FF7-739FE378CA1E}" type="presOf" srcId="{D2F9F742-834E-463E-AA2A-D3F2AB34D593}" destId="{C2E6B822-616E-4C79-9B34-42720DE5DB72}" srcOrd="0" destOrd="0" presId="urn:microsoft.com/office/officeart/2005/8/layout/funnel1"/>
    <dgm:cxn modelId="{92D2419B-09AC-4EAA-A193-E293152A7273}" srcId="{502D5396-14A3-4988-9192-BFB8CC288D8E}" destId="{D2F9F742-834E-463E-AA2A-D3F2AB34D593}" srcOrd="1" destOrd="0" parTransId="{D3070AA0-4302-4436-B842-6A36036CE16D}" sibTransId="{EC9180CD-3ACC-42F9-AB54-B95EE08C8798}"/>
    <dgm:cxn modelId="{2EA7D557-931C-4F7D-A6F0-A936CA4B3F7D}" srcId="{502D5396-14A3-4988-9192-BFB8CC288D8E}" destId="{DD17949D-CF55-4DD0-B79F-EF473B6AE89C}" srcOrd="0" destOrd="0" parTransId="{F41BE474-7DEE-4C17-83B6-7A58F184C4AD}" sibTransId="{DB879D14-1908-45A3-BAB6-97D256E8ED7B}"/>
    <dgm:cxn modelId="{171C76D0-2FB5-47C5-8C76-0EDB2AB5E70E}" type="presParOf" srcId="{08E5B700-B536-4FD4-BE2A-0D5C25BB386F}" destId="{7145D3AB-5007-42BF-983E-AFD603D6945B}" srcOrd="0" destOrd="0" presId="urn:microsoft.com/office/officeart/2005/8/layout/funnel1"/>
    <dgm:cxn modelId="{79E8CD4A-7A2B-4058-B734-E56AC2254C2A}" type="presParOf" srcId="{08E5B700-B536-4FD4-BE2A-0D5C25BB386F}" destId="{01E1604A-101A-4B41-A924-786ED2BBA64E}" srcOrd="1" destOrd="0" presId="urn:microsoft.com/office/officeart/2005/8/layout/funnel1"/>
    <dgm:cxn modelId="{55439548-76B8-4E77-A160-ECEA9ED82EDC}" type="presParOf" srcId="{08E5B700-B536-4FD4-BE2A-0D5C25BB386F}" destId="{66CF6FA0-98F1-44D6-9602-44CDDFDE2E81}" srcOrd="2" destOrd="0" presId="urn:microsoft.com/office/officeart/2005/8/layout/funnel1"/>
    <dgm:cxn modelId="{8623D9E9-C5F6-4E9D-8BC0-D4058D054CC6}" type="presParOf" srcId="{08E5B700-B536-4FD4-BE2A-0D5C25BB386F}" destId="{AC474099-90EC-431E-8396-453793F92BBB}" srcOrd="3" destOrd="0" presId="urn:microsoft.com/office/officeart/2005/8/layout/funnel1"/>
    <dgm:cxn modelId="{31DE5E73-FCB8-4F00-B0D9-9EC7F8795A5C}" type="presParOf" srcId="{08E5B700-B536-4FD4-BE2A-0D5C25BB386F}" destId="{C2E6B822-616E-4C79-9B34-42720DE5DB72}" srcOrd="4" destOrd="0" presId="urn:microsoft.com/office/officeart/2005/8/layout/funnel1"/>
    <dgm:cxn modelId="{11B5539E-90ED-423D-BF69-D212F8635A86}" type="presParOf" srcId="{08E5B700-B536-4FD4-BE2A-0D5C25BB386F}" destId="{A9B501E1-2475-45A7-B00F-B5F1E4EB5934}" srcOrd="5" destOrd="0" presId="urn:microsoft.com/office/officeart/2005/8/layout/funnel1"/>
    <dgm:cxn modelId="{0ADACD8C-D8B7-4520-BE30-0449A196FFA4}" type="presParOf" srcId="{08E5B700-B536-4FD4-BE2A-0D5C25BB386F}" destId="{84859550-8AD6-4370-83A5-02FF76CEA1E9}"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0CD9FC-617C-41B4-BCB4-24EE55D8BEF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A1BF811F-10E8-4A15-BBC4-B21AB64D541A}">
      <dgm:prSet phldrT="[Текст]">
        <dgm:style>
          <a:lnRef idx="1">
            <a:schemeClr val="accent2"/>
          </a:lnRef>
          <a:fillRef idx="3">
            <a:schemeClr val="accent2"/>
          </a:fillRef>
          <a:effectRef idx="2">
            <a:schemeClr val="accent2"/>
          </a:effectRef>
          <a:fontRef idx="minor">
            <a:schemeClr val="lt1"/>
          </a:fontRef>
        </dgm:style>
      </dgm:prSet>
      <dgm:spPr/>
      <dgm:t>
        <a:bodyPr/>
        <a:lstStyle/>
        <a:p>
          <a:r>
            <a:rPr lang="ru-RU" dirty="0" smtClean="0"/>
            <a:t>Налоговые доходы</a:t>
          </a:r>
        </a:p>
        <a:p>
          <a:endParaRPr lang="ru-RU" dirty="0"/>
        </a:p>
      </dgm:t>
    </dgm:pt>
    <dgm:pt modelId="{48897171-0109-465E-B865-2B4F4294FA9F}" type="parTrans" cxnId="{7EFBE369-BEB7-495F-B9E7-B8F7824091FF}">
      <dgm:prSet/>
      <dgm:spPr/>
      <dgm:t>
        <a:bodyPr/>
        <a:lstStyle/>
        <a:p>
          <a:endParaRPr lang="ru-RU"/>
        </a:p>
      </dgm:t>
    </dgm:pt>
    <dgm:pt modelId="{02EAFD8E-1593-42C7-9376-02FD64833690}" type="sibTrans" cxnId="{7EFBE369-BEB7-495F-B9E7-B8F7824091FF}">
      <dgm:prSet/>
      <dgm:spPr/>
      <dgm:t>
        <a:bodyPr/>
        <a:lstStyle/>
        <a:p>
          <a:endParaRPr lang="ru-RU"/>
        </a:p>
      </dgm:t>
    </dgm:pt>
    <dgm:pt modelId="{14035FE5-7B84-4D11-8223-6AFFB41A6D29}">
      <dgm:prSet phldrT="[Текст]"/>
      <dgm:spPr/>
      <dgm:t>
        <a:bodyPr/>
        <a:lstStyle/>
        <a:p>
          <a:r>
            <a:rPr lang="ru-RU" dirty="0" smtClean="0"/>
            <a:t>Налог на прибыль организаций, налог на доходы физических лиц, единый налог на вменённый доход, единый сельскохозяйственный налог, налог взимаемый в связи с применением патентной системы, государственная пошлина</a:t>
          </a:r>
          <a:endParaRPr lang="ru-RU" dirty="0"/>
        </a:p>
      </dgm:t>
    </dgm:pt>
    <dgm:pt modelId="{41473A57-8C5F-42EA-9A18-39BEE21FF9C4}" type="parTrans" cxnId="{D90FF2E1-4449-4228-B3BD-A964455EBC14}">
      <dgm:prSet/>
      <dgm:spPr/>
      <dgm:t>
        <a:bodyPr/>
        <a:lstStyle/>
        <a:p>
          <a:endParaRPr lang="ru-RU"/>
        </a:p>
      </dgm:t>
    </dgm:pt>
    <dgm:pt modelId="{10D85180-7954-43BB-8668-5CBACE813FE6}" type="sibTrans" cxnId="{D90FF2E1-4449-4228-B3BD-A964455EBC14}">
      <dgm:prSet/>
      <dgm:spPr/>
      <dgm:t>
        <a:bodyPr/>
        <a:lstStyle/>
        <a:p>
          <a:endParaRPr lang="ru-RU"/>
        </a:p>
      </dgm:t>
    </dgm:pt>
    <dgm:pt modelId="{2B45D59B-5CC0-42A3-BDF0-7FC3320ABB09}">
      <dgm:prSet phldrT="[Текст]"/>
      <dgm:spPr/>
      <dgm:t>
        <a:bodyPr/>
        <a:lstStyle/>
        <a:p>
          <a:r>
            <a:rPr lang="ru-RU" dirty="0" smtClean="0"/>
            <a:t>Неналоговые доходы</a:t>
          </a:r>
          <a:endParaRPr lang="ru-RU" dirty="0"/>
        </a:p>
      </dgm:t>
    </dgm:pt>
    <dgm:pt modelId="{7EE16F96-7663-49A6-BD5C-AFDCBBB78578}" type="parTrans" cxnId="{E2656AB8-D48F-45EF-9BB6-75B4740BFA5F}">
      <dgm:prSet/>
      <dgm:spPr/>
      <dgm:t>
        <a:bodyPr/>
        <a:lstStyle/>
        <a:p>
          <a:endParaRPr lang="ru-RU"/>
        </a:p>
      </dgm:t>
    </dgm:pt>
    <dgm:pt modelId="{9CE637AA-EDFC-43A1-8892-B9D0F5E9F245}" type="sibTrans" cxnId="{E2656AB8-D48F-45EF-9BB6-75B4740BFA5F}">
      <dgm:prSet/>
      <dgm:spPr/>
      <dgm:t>
        <a:bodyPr/>
        <a:lstStyle/>
        <a:p>
          <a:endParaRPr lang="ru-RU"/>
        </a:p>
      </dgm:t>
    </dgm:pt>
    <dgm:pt modelId="{B64AB755-679C-4286-BD0D-5C9C9F1BC7FC}">
      <dgm:prSet phldrT="[Текст]"/>
      <dgm:spPr/>
      <dgm:t>
        <a:bodyPr/>
        <a:lstStyle/>
        <a:p>
          <a:r>
            <a:rPr lang="ru-RU" dirty="0" smtClean="0"/>
            <a:t>Доходы от использования муниципального имущества, штрафы, доходы от реализации муниципального имущества, доходы от оказания платных услуг казенными учреждениями, возврат дебиторской задолженности прошлых лет, плата за негативное воздействие на окружающую среду, платежи </a:t>
          </a:r>
          <a:r>
            <a:rPr lang="ru-RU" dirty="0" err="1" smtClean="0"/>
            <a:t>МУПов</a:t>
          </a:r>
          <a:r>
            <a:rPr lang="ru-RU" dirty="0" smtClean="0"/>
            <a:t> </a:t>
          </a:r>
          <a:endParaRPr lang="ru-RU" dirty="0"/>
        </a:p>
      </dgm:t>
    </dgm:pt>
    <dgm:pt modelId="{D482200E-D9D3-4CF3-B362-6F2D7F62B2B6}" type="parTrans" cxnId="{BF5F4F29-BBFF-486F-AA7A-A2112B0BF4FB}">
      <dgm:prSet/>
      <dgm:spPr/>
      <dgm:t>
        <a:bodyPr/>
        <a:lstStyle/>
        <a:p>
          <a:endParaRPr lang="ru-RU"/>
        </a:p>
      </dgm:t>
    </dgm:pt>
    <dgm:pt modelId="{45951338-E5EB-444A-8DA1-3CF67C3E259E}" type="sibTrans" cxnId="{BF5F4F29-BBFF-486F-AA7A-A2112B0BF4FB}">
      <dgm:prSet/>
      <dgm:spPr/>
      <dgm:t>
        <a:bodyPr/>
        <a:lstStyle/>
        <a:p>
          <a:endParaRPr lang="ru-RU"/>
        </a:p>
      </dgm:t>
    </dgm:pt>
    <dgm:pt modelId="{9646BB8A-5E14-4CFB-B646-472B75AF011C}">
      <dgm:prSet phldrT="[Текст]">
        <dgm:style>
          <a:lnRef idx="1">
            <a:schemeClr val="accent4"/>
          </a:lnRef>
          <a:fillRef idx="3">
            <a:schemeClr val="accent4"/>
          </a:fillRef>
          <a:effectRef idx="2">
            <a:schemeClr val="accent4"/>
          </a:effectRef>
          <a:fontRef idx="minor">
            <a:schemeClr val="lt1"/>
          </a:fontRef>
        </dgm:style>
      </dgm:prSet>
      <dgm:spPr/>
      <dgm:t>
        <a:bodyPr/>
        <a:lstStyle/>
        <a:p>
          <a:r>
            <a:rPr lang="ru-RU" dirty="0" err="1" smtClean="0"/>
            <a:t>Безмозмездные</a:t>
          </a:r>
          <a:r>
            <a:rPr lang="ru-RU" dirty="0" smtClean="0"/>
            <a:t> поступления</a:t>
          </a:r>
        </a:p>
        <a:p>
          <a:endParaRPr lang="ru-RU" dirty="0"/>
        </a:p>
      </dgm:t>
    </dgm:pt>
    <dgm:pt modelId="{48B32576-1F1B-4BF3-888C-1BA70BEDE566}" type="parTrans" cxnId="{40095396-8DF0-45B4-BD80-FFBA1C7DF983}">
      <dgm:prSet/>
      <dgm:spPr/>
      <dgm:t>
        <a:bodyPr/>
        <a:lstStyle/>
        <a:p>
          <a:endParaRPr lang="ru-RU"/>
        </a:p>
      </dgm:t>
    </dgm:pt>
    <dgm:pt modelId="{2E95D6F5-A802-4DE3-B557-820B8AC8037D}" type="sibTrans" cxnId="{40095396-8DF0-45B4-BD80-FFBA1C7DF983}">
      <dgm:prSet/>
      <dgm:spPr/>
      <dgm:t>
        <a:bodyPr/>
        <a:lstStyle/>
        <a:p>
          <a:endParaRPr lang="ru-RU"/>
        </a:p>
      </dgm:t>
    </dgm:pt>
    <dgm:pt modelId="{6765718E-B35B-479C-904C-6A5182540A78}">
      <dgm:prSet phldrT="[Текст]"/>
      <dgm:spPr/>
      <dgm:t>
        <a:bodyPr/>
        <a:lstStyle/>
        <a:p>
          <a:r>
            <a:rPr lang="ru-RU" dirty="0" smtClean="0"/>
            <a:t>дотации, субвенции, субсидии, иные межбюджетные трансферты, прочие безвозмездные поступления, доходы от возвратов остатков субсидий и субвенций прошлых лет</a:t>
          </a:r>
          <a:endParaRPr lang="ru-RU" dirty="0"/>
        </a:p>
      </dgm:t>
    </dgm:pt>
    <dgm:pt modelId="{DA47062F-7715-4A84-BC24-DE1E93C7E790}" type="parTrans" cxnId="{A10C3653-319A-4327-A0DF-2DB81B343DB8}">
      <dgm:prSet/>
      <dgm:spPr/>
      <dgm:t>
        <a:bodyPr/>
        <a:lstStyle/>
        <a:p>
          <a:endParaRPr lang="ru-RU"/>
        </a:p>
      </dgm:t>
    </dgm:pt>
    <dgm:pt modelId="{AE194B86-FBAC-4EF7-8584-910B2FBA8D8F}" type="sibTrans" cxnId="{A10C3653-319A-4327-A0DF-2DB81B343DB8}">
      <dgm:prSet/>
      <dgm:spPr/>
      <dgm:t>
        <a:bodyPr/>
        <a:lstStyle/>
        <a:p>
          <a:endParaRPr lang="ru-RU"/>
        </a:p>
      </dgm:t>
    </dgm:pt>
    <dgm:pt modelId="{178A10A1-0590-42AB-8749-A50AC3D88E67}" type="pres">
      <dgm:prSet presAssocID="{CA0CD9FC-617C-41B4-BCB4-24EE55D8BEF9}" presName="linearFlow" presStyleCnt="0">
        <dgm:presLayoutVars>
          <dgm:dir/>
          <dgm:animLvl val="lvl"/>
          <dgm:resizeHandles val="exact"/>
        </dgm:presLayoutVars>
      </dgm:prSet>
      <dgm:spPr/>
      <dgm:t>
        <a:bodyPr/>
        <a:lstStyle/>
        <a:p>
          <a:endParaRPr lang="ru-RU"/>
        </a:p>
      </dgm:t>
    </dgm:pt>
    <dgm:pt modelId="{4695D705-1063-4E74-8CA4-25AC1AF099D2}" type="pres">
      <dgm:prSet presAssocID="{A1BF811F-10E8-4A15-BBC4-B21AB64D541A}" presName="composite" presStyleCnt="0"/>
      <dgm:spPr/>
    </dgm:pt>
    <dgm:pt modelId="{5EBA3C99-B358-46D2-80B0-4656E783D90C}" type="pres">
      <dgm:prSet presAssocID="{A1BF811F-10E8-4A15-BBC4-B21AB64D541A}" presName="parentText" presStyleLbl="alignNode1" presStyleIdx="0" presStyleCnt="3">
        <dgm:presLayoutVars>
          <dgm:chMax val="1"/>
          <dgm:bulletEnabled val="1"/>
        </dgm:presLayoutVars>
      </dgm:prSet>
      <dgm:spPr/>
      <dgm:t>
        <a:bodyPr/>
        <a:lstStyle/>
        <a:p>
          <a:endParaRPr lang="ru-RU"/>
        </a:p>
      </dgm:t>
    </dgm:pt>
    <dgm:pt modelId="{F0C1D760-4258-4243-870E-B75CA131ED95}" type="pres">
      <dgm:prSet presAssocID="{A1BF811F-10E8-4A15-BBC4-B21AB64D541A}" presName="descendantText" presStyleLbl="alignAcc1" presStyleIdx="0" presStyleCnt="3">
        <dgm:presLayoutVars>
          <dgm:bulletEnabled val="1"/>
        </dgm:presLayoutVars>
      </dgm:prSet>
      <dgm:spPr/>
      <dgm:t>
        <a:bodyPr/>
        <a:lstStyle/>
        <a:p>
          <a:endParaRPr lang="ru-RU"/>
        </a:p>
      </dgm:t>
    </dgm:pt>
    <dgm:pt modelId="{C4164D64-5818-4194-946D-9064DB1392C2}" type="pres">
      <dgm:prSet presAssocID="{02EAFD8E-1593-42C7-9376-02FD64833690}" presName="sp" presStyleCnt="0"/>
      <dgm:spPr/>
    </dgm:pt>
    <dgm:pt modelId="{182F1280-B937-437F-A7F3-458A8E52E5AF}" type="pres">
      <dgm:prSet presAssocID="{2B45D59B-5CC0-42A3-BDF0-7FC3320ABB09}" presName="composite" presStyleCnt="0"/>
      <dgm:spPr/>
    </dgm:pt>
    <dgm:pt modelId="{A2CFEFE9-7521-41A3-8C40-3F7129EA4A9D}" type="pres">
      <dgm:prSet presAssocID="{2B45D59B-5CC0-42A3-BDF0-7FC3320ABB09}" presName="parentText" presStyleLbl="alignNode1" presStyleIdx="1" presStyleCnt="3">
        <dgm:presLayoutVars>
          <dgm:chMax val="1"/>
          <dgm:bulletEnabled val="1"/>
        </dgm:presLayoutVars>
      </dgm:prSet>
      <dgm:spPr/>
      <dgm:t>
        <a:bodyPr/>
        <a:lstStyle/>
        <a:p>
          <a:endParaRPr lang="ru-RU"/>
        </a:p>
      </dgm:t>
    </dgm:pt>
    <dgm:pt modelId="{1839A28B-B6A2-4229-B4B2-6D7E45F21110}" type="pres">
      <dgm:prSet presAssocID="{2B45D59B-5CC0-42A3-BDF0-7FC3320ABB09}" presName="descendantText" presStyleLbl="alignAcc1" presStyleIdx="1" presStyleCnt="3">
        <dgm:presLayoutVars>
          <dgm:bulletEnabled val="1"/>
        </dgm:presLayoutVars>
      </dgm:prSet>
      <dgm:spPr/>
      <dgm:t>
        <a:bodyPr/>
        <a:lstStyle/>
        <a:p>
          <a:endParaRPr lang="ru-RU"/>
        </a:p>
      </dgm:t>
    </dgm:pt>
    <dgm:pt modelId="{B775502F-F6E6-4F9A-A525-36092757A518}" type="pres">
      <dgm:prSet presAssocID="{9CE637AA-EDFC-43A1-8892-B9D0F5E9F245}" presName="sp" presStyleCnt="0"/>
      <dgm:spPr/>
    </dgm:pt>
    <dgm:pt modelId="{7BDBE72E-F7DF-40C6-A8E9-A7DD9EEEE338}" type="pres">
      <dgm:prSet presAssocID="{9646BB8A-5E14-4CFB-B646-472B75AF011C}" presName="composite" presStyleCnt="0"/>
      <dgm:spPr/>
    </dgm:pt>
    <dgm:pt modelId="{8D5FE20F-556C-4709-BB95-BEFFB64E2CD5}" type="pres">
      <dgm:prSet presAssocID="{9646BB8A-5E14-4CFB-B646-472B75AF011C}" presName="parentText" presStyleLbl="alignNode1" presStyleIdx="2" presStyleCnt="3">
        <dgm:presLayoutVars>
          <dgm:chMax val="1"/>
          <dgm:bulletEnabled val="1"/>
        </dgm:presLayoutVars>
      </dgm:prSet>
      <dgm:spPr/>
      <dgm:t>
        <a:bodyPr/>
        <a:lstStyle/>
        <a:p>
          <a:endParaRPr lang="ru-RU"/>
        </a:p>
      </dgm:t>
    </dgm:pt>
    <dgm:pt modelId="{82B8B2D4-5166-4982-BD3E-B32D93428E41}" type="pres">
      <dgm:prSet presAssocID="{9646BB8A-5E14-4CFB-B646-472B75AF011C}" presName="descendantText" presStyleLbl="alignAcc1" presStyleIdx="2" presStyleCnt="3">
        <dgm:presLayoutVars>
          <dgm:bulletEnabled val="1"/>
        </dgm:presLayoutVars>
      </dgm:prSet>
      <dgm:spPr/>
      <dgm:t>
        <a:bodyPr/>
        <a:lstStyle/>
        <a:p>
          <a:endParaRPr lang="ru-RU"/>
        </a:p>
      </dgm:t>
    </dgm:pt>
  </dgm:ptLst>
  <dgm:cxnLst>
    <dgm:cxn modelId="{D90FF2E1-4449-4228-B3BD-A964455EBC14}" srcId="{A1BF811F-10E8-4A15-BBC4-B21AB64D541A}" destId="{14035FE5-7B84-4D11-8223-6AFFB41A6D29}" srcOrd="0" destOrd="0" parTransId="{41473A57-8C5F-42EA-9A18-39BEE21FF9C4}" sibTransId="{10D85180-7954-43BB-8668-5CBACE813FE6}"/>
    <dgm:cxn modelId="{F00AA56A-5A1E-4B55-B869-2768235AB776}" type="presOf" srcId="{2B45D59B-5CC0-42A3-BDF0-7FC3320ABB09}" destId="{A2CFEFE9-7521-41A3-8C40-3F7129EA4A9D}" srcOrd="0" destOrd="0" presId="urn:microsoft.com/office/officeart/2005/8/layout/chevron2"/>
    <dgm:cxn modelId="{C1CF8177-97AE-4928-AF7B-575AE076D26F}" type="presOf" srcId="{14035FE5-7B84-4D11-8223-6AFFB41A6D29}" destId="{F0C1D760-4258-4243-870E-B75CA131ED95}" srcOrd="0" destOrd="0" presId="urn:microsoft.com/office/officeart/2005/8/layout/chevron2"/>
    <dgm:cxn modelId="{95A405A4-FF5B-4DAE-9169-FA375088C46E}" type="presOf" srcId="{9646BB8A-5E14-4CFB-B646-472B75AF011C}" destId="{8D5FE20F-556C-4709-BB95-BEFFB64E2CD5}" srcOrd="0" destOrd="0" presId="urn:microsoft.com/office/officeart/2005/8/layout/chevron2"/>
    <dgm:cxn modelId="{5848BDF0-A36E-40D1-8A80-045EBDAC3D43}" type="presOf" srcId="{B64AB755-679C-4286-BD0D-5C9C9F1BC7FC}" destId="{1839A28B-B6A2-4229-B4B2-6D7E45F21110}" srcOrd="0" destOrd="0" presId="urn:microsoft.com/office/officeart/2005/8/layout/chevron2"/>
    <dgm:cxn modelId="{4ADBD76D-99EC-481D-99FC-491A2BC56D96}" type="presOf" srcId="{6765718E-B35B-479C-904C-6A5182540A78}" destId="{82B8B2D4-5166-4982-BD3E-B32D93428E41}" srcOrd="0" destOrd="0" presId="urn:microsoft.com/office/officeart/2005/8/layout/chevron2"/>
    <dgm:cxn modelId="{C83A3513-EA71-4EF7-B323-C121506C5DBE}" type="presOf" srcId="{A1BF811F-10E8-4A15-BBC4-B21AB64D541A}" destId="{5EBA3C99-B358-46D2-80B0-4656E783D90C}" srcOrd="0" destOrd="0" presId="urn:microsoft.com/office/officeart/2005/8/layout/chevron2"/>
    <dgm:cxn modelId="{40095396-8DF0-45B4-BD80-FFBA1C7DF983}" srcId="{CA0CD9FC-617C-41B4-BCB4-24EE55D8BEF9}" destId="{9646BB8A-5E14-4CFB-B646-472B75AF011C}" srcOrd="2" destOrd="0" parTransId="{48B32576-1F1B-4BF3-888C-1BA70BEDE566}" sibTransId="{2E95D6F5-A802-4DE3-B557-820B8AC8037D}"/>
    <dgm:cxn modelId="{BF5F4F29-BBFF-486F-AA7A-A2112B0BF4FB}" srcId="{2B45D59B-5CC0-42A3-BDF0-7FC3320ABB09}" destId="{B64AB755-679C-4286-BD0D-5C9C9F1BC7FC}" srcOrd="0" destOrd="0" parTransId="{D482200E-D9D3-4CF3-B362-6F2D7F62B2B6}" sibTransId="{45951338-E5EB-444A-8DA1-3CF67C3E259E}"/>
    <dgm:cxn modelId="{A10C3653-319A-4327-A0DF-2DB81B343DB8}" srcId="{9646BB8A-5E14-4CFB-B646-472B75AF011C}" destId="{6765718E-B35B-479C-904C-6A5182540A78}" srcOrd="0" destOrd="0" parTransId="{DA47062F-7715-4A84-BC24-DE1E93C7E790}" sibTransId="{AE194B86-FBAC-4EF7-8584-910B2FBA8D8F}"/>
    <dgm:cxn modelId="{E27036CE-8E16-4690-96D1-B215598404A2}" type="presOf" srcId="{CA0CD9FC-617C-41B4-BCB4-24EE55D8BEF9}" destId="{178A10A1-0590-42AB-8749-A50AC3D88E67}" srcOrd="0" destOrd="0" presId="urn:microsoft.com/office/officeart/2005/8/layout/chevron2"/>
    <dgm:cxn modelId="{E2656AB8-D48F-45EF-9BB6-75B4740BFA5F}" srcId="{CA0CD9FC-617C-41B4-BCB4-24EE55D8BEF9}" destId="{2B45D59B-5CC0-42A3-BDF0-7FC3320ABB09}" srcOrd="1" destOrd="0" parTransId="{7EE16F96-7663-49A6-BD5C-AFDCBBB78578}" sibTransId="{9CE637AA-EDFC-43A1-8892-B9D0F5E9F245}"/>
    <dgm:cxn modelId="{7EFBE369-BEB7-495F-B9E7-B8F7824091FF}" srcId="{CA0CD9FC-617C-41B4-BCB4-24EE55D8BEF9}" destId="{A1BF811F-10E8-4A15-BBC4-B21AB64D541A}" srcOrd="0" destOrd="0" parTransId="{48897171-0109-465E-B865-2B4F4294FA9F}" sibTransId="{02EAFD8E-1593-42C7-9376-02FD64833690}"/>
    <dgm:cxn modelId="{0C8DC75C-ED08-439E-BFA0-A295933C0C0F}" type="presParOf" srcId="{178A10A1-0590-42AB-8749-A50AC3D88E67}" destId="{4695D705-1063-4E74-8CA4-25AC1AF099D2}" srcOrd="0" destOrd="0" presId="urn:microsoft.com/office/officeart/2005/8/layout/chevron2"/>
    <dgm:cxn modelId="{23C781B4-C7FF-4C13-B509-EE7C11139EA2}" type="presParOf" srcId="{4695D705-1063-4E74-8CA4-25AC1AF099D2}" destId="{5EBA3C99-B358-46D2-80B0-4656E783D90C}" srcOrd="0" destOrd="0" presId="urn:microsoft.com/office/officeart/2005/8/layout/chevron2"/>
    <dgm:cxn modelId="{BF14CF8D-13B3-484B-A3B8-91A738D229FE}" type="presParOf" srcId="{4695D705-1063-4E74-8CA4-25AC1AF099D2}" destId="{F0C1D760-4258-4243-870E-B75CA131ED95}" srcOrd="1" destOrd="0" presId="urn:microsoft.com/office/officeart/2005/8/layout/chevron2"/>
    <dgm:cxn modelId="{4C7122CB-AE82-4665-A747-9B2309194C28}" type="presParOf" srcId="{178A10A1-0590-42AB-8749-A50AC3D88E67}" destId="{C4164D64-5818-4194-946D-9064DB1392C2}" srcOrd="1" destOrd="0" presId="urn:microsoft.com/office/officeart/2005/8/layout/chevron2"/>
    <dgm:cxn modelId="{2BC3407C-AA62-48AF-8907-DFF3A920CCC4}" type="presParOf" srcId="{178A10A1-0590-42AB-8749-A50AC3D88E67}" destId="{182F1280-B937-437F-A7F3-458A8E52E5AF}" srcOrd="2" destOrd="0" presId="urn:microsoft.com/office/officeart/2005/8/layout/chevron2"/>
    <dgm:cxn modelId="{26DAD78F-CF18-417E-9F03-5F65BC8728BC}" type="presParOf" srcId="{182F1280-B937-437F-A7F3-458A8E52E5AF}" destId="{A2CFEFE9-7521-41A3-8C40-3F7129EA4A9D}" srcOrd="0" destOrd="0" presId="urn:microsoft.com/office/officeart/2005/8/layout/chevron2"/>
    <dgm:cxn modelId="{670D0E30-EF79-40C4-938C-82826B55269C}" type="presParOf" srcId="{182F1280-B937-437F-A7F3-458A8E52E5AF}" destId="{1839A28B-B6A2-4229-B4B2-6D7E45F21110}" srcOrd="1" destOrd="0" presId="urn:microsoft.com/office/officeart/2005/8/layout/chevron2"/>
    <dgm:cxn modelId="{55FA1769-6BE9-425E-BD4F-9E7739B8B320}" type="presParOf" srcId="{178A10A1-0590-42AB-8749-A50AC3D88E67}" destId="{B775502F-F6E6-4F9A-A525-36092757A518}" srcOrd="3" destOrd="0" presId="urn:microsoft.com/office/officeart/2005/8/layout/chevron2"/>
    <dgm:cxn modelId="{C1D7DF6E-A60F-4763-B165-39A094E8B26C}" type="presParOf" srcId="{178A10A1-0590-42AB-8749-A50AC3D88E67}" destId="{7BDBE72E-F7DF-40C6-A8E9-A7DD9EEEE338}" srcOrd="4" destOrd="0" presId="urn:microsoft.com/office/officeart/2005/8/layout/chevron2"/>
    <dgm:cxn modelId="{17B73760-4E32-4652-8995-21397BD8F2F4}" type="presParOf" srcId="{7BDBE72E-F7DF-40C6-A8E9-A7DD9EEEE338}" destId="{8D5FE20F-556C-4709-BB95-BEFFB64E2CD5}" srcOrd="0" destOrd="0" presId="urn:microsoft.com/office/officeart/2005/8/layout/chevron2"/>
    <dgm:cxn modelId="{FA194D30-A7C4-4438-9012-A838C6C860F3}" type="presParOf" srcId="{7BDBE72E-F7DF-40C6-A8E9-A7DD9EEEE338}" destId="{82B8B2D4-5166-4982-BD3E-B32D93428E4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AE29D1-62F4-4B0D-9013-90F3F0DB41F9}"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B30243E8-DEDA-4611-919C-1A16126C0CDC}">
      <dgm:prSet phldrT="[Текст]" custT="1"/>
      <dgm:spPr/>
      <dgm:t>
        <a:bodyPr/>
        <a:lstStyle/>
        <a:p>
          <a:r>
            <a:rPr lang="ru-RU" sz="5600" dirty="0" smtClean="0"/>
            <a:t>Доходы </a:t>
          </a:r>
          <a:r>
            <a:rPr lang="ru-RU" sz="4800" dirty="0" smtClean="0"/>
            <a:t>бюджета</a:t>
          </a:r>
          <a:endParaRPr lang="ru-RU" sz="4800" dirty="0"/>
        </a:p>
      </dgm:t>
    </dgm:pt>
    <dgm:pt modelId="{9E6BD97B-CB0E-4F78-BA47-8347935A371C}" type="parTrans" cxnId="{0DE1066B-23EB-4230-8B20-8F0D0A28E392}">
      <dgm:prSet/>
      <dgm:spPr/>
      <dgm:t>
        <a:bodyPr/>
        <a:lstStyle/>
        <a:p>
          <a:endParaRPr lang="ru-RU"/>
        </a:p>
      </dgm:t>
    </dgm:pt>
    <dgm:pt modelId="{C6B7CFE8-3186-47B8-ADB9-2A36DD41E387}" type="sibTrans" cxnId="{0DE1066B-23EB-4230-8B20-8F0D0A28E392}">
      <dgm:prSet/>
      <dgm:spPr/>
      <dgm:t>
        <a:bodyPr/>
        <a:lstStyle/>
        <a:p>
          <a:endParaRPr lang="ru-RU"/>
        </a:p>
      </dgm:t>
    </dgm:pt>
    <dgm:pt modelId="{149E0783-E691-470A-A468-FB2B8BF5AA74}">
      <dgm:prSet phldrT="[Текст]">
        <dgm:style>
          <a:lnRef idx="1">
            <a:schemeClr val="accent2"/>
          </a:lnRef>
          <a:fillRef idx="3">
            <a:schemeClr val="accent2"/>
          </a:fillRef>
          <a:effectRef idx="2">
            <a:schemeClr val="accent2"/>
          </a:effectRef>
          <a:fontRef idx="minor">
            <a:schemeClr val="lt1"/>
          </a:fontRef>
        </dgm:style>
      </dgm:prSet>
      <dgm:spPr/>
      <dgm:t>
        <a:bodyPr/>
        <a:lstStyle/>
        <a:p>
          <a:r>
            <a:rPr lang="ru-RU" dirty="0" smtClean="0"/>
            <a:t>Налоговые доходы – 318,5 млн. руб.</a:t>
          </a:r>
          <a:endParaRPr lang="ru-RU" dirty="0"/>
        </a:p>
      </dgm:t>
    </dgm:pt>
    <dgm:pt modelId="{DFD83A09-1866-4537-B8D3-4D4C13060FDA}" type="parTrans" cxnId="{A4E4788F-510A-447F-A8A8-920CC209F4CB}">
      <dgm:prSet/>
      <dgm:spPr/>
      <dgm:t>
        <a:bodyPr/>
        <a:lstStyle/>
        <a:p>
          <a:endParaRPr lang="ru-RU"/>
        </a:p>
      </dgm:t>
    </dgm:pt>
    <dgm:pt modelId="{71463C3E-5777-407B-90AC-49195B7A6FDA}" type="sibTrans" cxnId="{A4E4788F-510A-447F-A8A8-920CC209F4CB}">
      <dgm:prSet/>
      <dgm:spPr/>
      <dgm:t>
        <a:bodyPr/>
        <a:lstStyle/>
        <a:p>
          <a:endParaRPr lang="ru-RU"/>
        </a:p>
      </dgm:t>
    </dgm:pt>
    <dgm:pt modelId="{7704B5FE-BB0F-4A6F-820B-1BA28F52DE90}">
      <dgm:prSet phldrT="[Текст]">
        <dgm:style>
          <a:lnRef idx="1">
            <a:schemeClr val="accent3"/>
          </a:lnRef>
          <a:fillRef idx="3">
            <a:schemeClr val="accent3"/>
          </a:fillRef>
          <a:effectRef idx="2">
            <a:schemeClr val="accent3"/>
          </a:effectRef>
          <a:fontRef idx="minor">
            <a:schemeClr val="lt1"/>
          </a:fontRef>
        </dgm:style>
      </dgm:prSet>
      <dgm:spPr/>
      <dgm:t>
        <a:bodyPr/>
        <a:lstStyle/>
        <a:p>
          <a:r>
            <a:rPr lang="ru-RU" dirty="0" smtClean="0"/>
            <a:t>Неналоговые доходы – 66,9 млн. руб. </a:t>
          </a:r>
          <a:endParaRPr lang="ru-RU" dirty="0"/>
        </a:p>
      </dgm:t>
    </dgm:pt>
    <dgm:pt modelId="{BD965F05-0082-48C6-B7AF-8D9C34727A76}" type="parTrans" cxnId="{5C7C3EFB-0846-4C38-9254-68FDFD29FEA0}">
      <dgm:prSet/>
      <dgm:spPr/>
      <dgm:t>
        <a:bodyPr/>
        <a:lstStyle/>
        <a:p>
          <a:endParaRPr lang="ru-RU"/>
        </a:p>
      </dgm:t>
    </dgm:pt>
    <dgm:pt modelId="{A272F1A4-AB86-4795-8A3F-6D7BDA346E8A}" type="sibTrans" cxnId="{5C7C3EFB-0846-4C38-9254-68FDFD29FEA0}">
      <dgm:prSet/>
      <dgm:spPr/>
      <dgm:t>
        <a:bodyPr/>
        <a:lstStyle/>
        <a:p>
          <a:endParaRPr lang="ru-RU"/>
        </a:p>
      </dgm:t>
    </dgm:pt>
    <dgm:pt modelId="{187431F7-D3D2-45F1-A37C-D4E68BC27743}">
      <dgm:prSet phldrT="[Текст]">
        <dgm:style>
          <a:lnRef idx="1">
            <a:schemeClr val="accent4"/>
          </a:lnRef>
          <a:fillRef idx="3">
            <a:schemeClr val="accent4"/>
          </a:fillRef>
          <a:effectRef idx="2">
            <a:schemeClr val="accent4"/>
          </a:effectRef>
          <a:fontRef idx="minor">
            <a:schemeClr val="lt1"/>
          </a:fontRef>
        </dgm:style>
      </dgm:prSet>
      <dgm:spPr/>
      <dgm:t>
        <a:bodyPr/>
        <a:lstStyle/>
        <a:p>
          <a:r>
            <a:rPr lang="ru-RU" dirty="0" smtClean="0"/>
            <a:t>Безвозмездные поступления из других уровней бюджетной системы – 1187,9 млн. руб.</a:t>
          </a:r>
          <a:endParaRPr lang="ru-RU" dirty="0"/>
        </a:p>
      </dgm:t>
    </dgm:pt>
    <dgm:pt modelId="{8ADCE6E6-B381-4DDF-8FE6-2E07AA778C30}" type="parTrans" cxnId="{A7AFBC55-7F2D-4BB1-A0EA-8C87B6C77E3E}">
      <dgm:prSet/>
      <dgm:spPr/>
      <dgm:t>
        <a:bodyPr/>
        <a:lstStyle/>
        <a:p>
          <a:endParaRPr lang="ru-RU"/>
        </a:p>
      </dgm:t>
    </dgm:pt>
    <dgm:pt modelId="{73E86E81-6E7A-4C72-8B0A-0F8987D2CD6F}" type="sibTrans" cxnId="{A7AFBC55-7F2D-4BB1-A0EA-8C87B6C77E3E}">
      <dgm:prSet/>
      <dgm:spPr/>
      <dgm:t>
        <a:bodyPr/>
        <a:lstStyle/>
        <a:p>
          <a:endParaRPr lang="ru-RU"/>
        </a:p>
      </dgm:t>
    </dgm:pt>
    <dgm:pt modelId="{89937A24-7F48-47A1-92A0-B5C5EBF87F01}" type="pres">
      <dgm:prSet presAssocID="{E9AE29D1-62F4-4B0D-9013-90F3F0DB41F9}" presName="Name0" presStyleCnt="0">
        <dgm:presLayoutVars>
          <dgm:chPref val="1"/>
          <dgm:dir/>
          <dgm:animOne val="branch"/>
          <dgm:animLvl val="lvl"/>
          <dgm:resizeHandles val="exact"/>
        </dgm:presLayoutVars>
      </dgm:prSet>
      <dgm:spPr/>
      <dgm:t>
        <a:bodyPr/>
        <a:lstStyle/>
        <a:p>
          <a:endParaRPr lang="ru-RU"/>
        </a:p>
      </dgm:t>
    </dgm:pt>
    <dgm:pt modelId="{8F968FDB-929F-4143-8336-6FFC9D7410AF}" type="pres">
      <dgm:prSet presAssocID="{B30243E8-DEDA-4611-919C-1A16126C0CDC}" presName="root1" presStyleCnt="0"/>
      <dgm:spPr/>
    </dgm:pt>
    <dgm:pt modelId="{619AD098-A9CC-4A4E-9722-983B224C1012}" type="pres">
      <dgm:prSet presAssocID="{B30243E8-DEDA-4611-919C-1A16126C0CDC}" presName="LevelOneTextNode" presStyleLbl="node0" presStyleIdx="0" presStyleCnt="1" custScaleY="96549">
        <dgm:presLayoutVars>
          <dgm:chPref val="3"/>
        </dgm:presLayoutVars>
      </dgm:prSet>
      <dgm:spPr/>
      <dgm:t>
        <a:bodyPr/>
        <a:lstStyle/>
        <a:p>
          <a:endParaRPr lang="ru-RU"/>
        </a:p>
      </dgm:t>
    </dgm:pt>
    <dgm:pt modelId="{1ADCD159-0B1E-40EA-AF9B-F2DE1BA3FF85}" type="pres">
      <dgm:prSet presAssocID="{B30243E8-DEDA-4611-919C-1A16126C0CDC}" presName="level2hierChild" presStyleCnt="0"/>
      <dgm:spPr/>
    </dgm:pt>
    <dgm:pt modelId="{A306F9C5-07FF-4964-9A3D-3F1634BBDB3E}" type="pres">
      <dgm:prSet presAssocID="{DFD83A09-1866-4537-B8D3-4D4C13060FDA}" presName="conn2-1" presStyleLbl="parChTrans1D2" presStyleIdx="0" presStyleCnt="3"/>
      <dgm:spPr/>
      <dgm:t>
        <a:bodyPr/>
        <a:lstStyle/>
        <a:p>
          <a:endParaRPr lang="ru-RU"/>
        </a:p>
      </dgm:t>
    </dgm:pt>
    <dgm:pt modelId="{F5DF38CF-31A3-4E3B-8A3F-873E674925DE}" type="pres">
      <dgm:prSet presAssocID="{DFD83A09-1866-4537-B8D3-4D4C13060FDA}" presName="connTx" presStyleLbl="parChTrans1D2" presStyleIdx="0" presStyleCnt="3"/>
      <dgm:spPr/>
      <dgm:t>
        <a:bodyPr/>
        <a:lstStyle/>
        <a:p>
          <a:endParaRPr lang="ru-RU"/>
        </a:p>
      </dgm:t>
    </dgm:pt>
    <dgm:pt modelId="{F777D3F3-9FA9-4446-8DB0-5C517060DAB7}" type="pres">
      <dgm:prSet presAssocID="{149E0783-E691-470A-A468-FB2B8BF5AA74}" presName="root2" presStyleCnt="0"/>
      <dgm:spPr/>
    </dgm:pt>
    <dgm:pt modelId="{71636D87-063C-471D-9954-F9BCD4BE732E}" type="pres">
      <dgm:prSet presAssocID="{149E0783-E691-470A-A468-FB2B8BF5AA74}" presName="LevelTwoTextNode" presStyleLbl="node2" presStyleIdx="0" presStyleCnt="3">
        <dgm:presLayoutVars>
          <dgm:chPref val="3"/>
        </dgm:presLayoutVars>
      </dgm:prSet>
      <dgm:spPr/>
      <dgm:t>
        <a:bodyPr/>
        <a:lstStyle/>
        <a:p>
          <a:endParaRPr lang="ru-RU"/>
        </a:p>
      </dgm:t>
    </dgm:pt>
    <dgm:pt modelId="{D6045C6C-F7CD-4AFD-9B0C-F487354E15A7}" type="pres">
      <dgm:prSet presAssocID="{149E0783-E691-470A-A468-FB2B8BF5AA74}" presName="level3hierChild" presStyleCnt="0"/>
      <dgm:spPr/>
    </dgm:pt>
    <dgm:pt modelId="{22455721-1CEA-4DCC-BB51-DA13421A4086}" type="pres">
      <dgm:prSet presAssocID="{BD965F05-0082-48C6-B7AF-8D9C34727A76}" presName="conn2-1" presStyleLbl="parChTrans1D2" presStyleIdx="1" presStyleCnt="3"/>
      <dgm:spPr/>
      <dgm:t>
        <a:bodyPr/>
        <a:lstStyle/>
        <a:p>
          <a:endParaRPr lang="ru-RU"/>
        </a:p>
      </dgm:t>
    </dgm:pt>
    <dgm:pt modelId="{5CCCC4F9-5163-423D-A3A9-78CF073C6687}" type="pres">
      <dgm:prSet presAssocID="{BD965F05-0082-48C6-B7AF-8D9C34727A76}" presName="connTx" presStyleLbl="parChTrans1D2" presStyleIdx="1" presStyleCnt="3"/>
      <dgm:spPr/>
      <dgm:t>
        <a:bodyPr/>
        <a:lstStyle/>
        <a:p>
          <a:endParaRPr lang="ru-RU"/>
        </a:p>
      </dgm:t>
    </dgm:pt>
    <dgm:pt modelId="{69F58AB8-51C0-4275-A219-1D53F2B77A4A}" type="pres">
      <dgm:prSet presAssocID="{7704B5FE-BB0F-4A6F-820B-1BA28F52DE90}" presName="root2" presStyleCnt="0"/>
      <dgm:spPr/>
    </dgm:pt>
    <dgm:pt modelId="{B1FBD795-EC2E-4185-B9AF-2D0D4F7745C9}" type="pres">
      <dgm:prSet presAssocID="{7704B5FE-BB0F-4A6F-820B-1BA28F52DE90}" presName="LevelTwoTextNode" presStyleLbl="node2" presStyleIdx="1" presStyleCnt="3">
        <dgm:presLayoutVars>
          <dgm:chPref val="3"/>
        </dgm:presLayoutVars>
      </dgm:prSet>
      <dgm:spPr/>
      <dgm:t>
        <a:bodyPr/>
        <a:lstStyle/>
        <a:p>
          <a:endParaRPr lang="ru-RU"/>
        </a:p>
      </dgm:t>
    </dgm:pt>
    <dgm:pt modelId="{A48B4810-87D2-43CC-9A08-8DD8DB49C1A8}" type="pres">
      <dgm:prSet presAssocID="{7704B5FE-BB0F-4A6F-820B-1BA28F52DE90}" presName="level3hierChild" presStyleCnt="0"/>
      <dgm:spPr/>
    </dgm:pt>
    <dgm:pt modelId="{828790FD-8358-4B8B-8254-885ACBEEAB44}" type="pres">
      <dgm:prSet presAssocID="{8ADCE6E6-B381-4DDF-8FE6-2E07AA778C30}" presName="conn2-1" presStyleLbl="parChTrans1D2" presStyleIdx="2" presStyleCnt="3"/>
      <dgm:spPr/>
      <dgm:t>
        <a:bodyPr/>
        <a:lstStyle/>
        <a:p>
          <a:endParaRPr lang="ru-RU"/>
        </a:p>
      </dgm:t>
    </dgm:pt>
    <dgm:pt modelId="{41824FCA-B59B-4FB6-A5F9-0DA1462D5B7D}" type="pres">
      <dgm:prSet presAssocID="{8ADCE6E6-B381-4DDF-8FE6-2E07AA778C30}" presName="connTx" presStyleLbl="parChTrans1D2" presStyleIdx="2" presStyleCnt="3"/>
      <dgm:spPr/>
      <dgm:t>
        <a:bodyPr/>
        <a:lstStyle/>
        <a:p>
          <a:endParaRPr lang="ru-RU"/>
        </a:p>
      </dgm:t>
    </dgm:pt>
    <dgm:pt modelId="{EE157FB6-4149-4BFA-B7EC-E8C9A90033AF}" type="pres">
      <dgm:prSet presAssocID="{187431F7-D3D2-45F1-A37C-D4E68BC27743}" presName="root2" presStyleCnt="0"/>
      <dgm:spPr/>
    </dgm:pt>
    <dgm:pt modelId="{233C79C4-884B-4FF9-9DBC-E95C3D5CE3F9}" type="pres">
      <dgm:prSet presAssocID="{187431F7-D3D2-45F1-A37C-D4E68BC27743}" presName="LevelTwoTextNode" presStyleLbl="node2" presStyleIdx="2" presStyleCnt="3">
        <dgm:presLayoutVars>
          <dgm:chPref val="3"/>
        </dgm:presLayoutVars>
      </dgm:prSet>
      <dgm:spPr/>
      <dgm:t>
        <a:bodyPr/>
        <a:lstStyle/>
        <a:p>
          <a:endParaRPr lang="ru-RU"/>
        </a:p>
      </dgm:t>
    </dgm:pt>
    <dgm:pt modelId="{571DE1B6-20FC-4807-A0D7-2CAED6C13A2A}" type="pres">
      <dgm:prSet presAssocID="{187431F7-D3D2-45F1-A37C-D4E68BC27743}" presName="level3hierChild" presStyleCnt="0"/>
      <dgm:spPr/>
    </dgm:pt>
  </dgm:ptLst>
  <dgm:cxnLst>
    <dgm:cxn modelId="{3224101F-5767-40AA-8A69-5A91CB13F1E5}" type="presOf" srcId="{187431F7-D3D2-45F1-A37C-D4E68BC27743}" destId="{233C79C4-884B-4FF9-9DBC-E95C3D5CE3F9}" srcOrd="0" destOrd="0" presId="urn:microsoft.com/office/officeart/2008/layout/HorizontalMultiLevelHierarchy"/>
    <dgm:cxn modelId="{6129D02A-C525-4F34-BA8E-1B11C601CE9F}" type="presOf" srcId="{DFD83A09-1866-4537-B8D3-4D4C13060FDA}" destId="{F5DF38CF-31A3-4E3B-8A3F-873E674925DE}" srcOrd="1" destOrd="0" presId="urn:microsoft.com/office/officeart/2008/layout/HorizontalMultiLevelHierarchy"/>
    <dgm:cxn modelId="{02E9BF48-D2B0-4DA2-8DDD-B9D40F3C9827}" type="presOf" srcId="{BD965F05-0082-48C6-B7AF-8D9C34727A76}" destId="{22455721-1CEA-4DCC-BB51-DA13421A4086}" srcOrd="0" destOrd="0" presId="urn:microsoft.com/office/officeart/2008/layout/HorizontalMultiLevelHierarchy"/>
    <dgm:cxn modelId="{7F88EEB5-EB66-42F9-A276-51E3CC51F6EE}" type="presOf" srcId="{7704B5FE-BB0F-4A6F-820B-1BA28F52DE90}" destId="{B1FBD795-EC2E-4185-B9AF-2D0D4F7745C9}" srcOrd="0" destOrd="0" presId="urn:microsoft.com/office/officeart/2008/layout/HorizontalMultiLevelHierarchy"/>
    <dgm:cxn modelId="{5C7C3EFB-0846-4C38-9254-68FDFD29FEA0}" srcId="{B30243E8-DEDA-4611-919C-1A16126C0CDC}" destId="{7704B5FE-BB0F-4A6F-820B-1BA28F52DE90}" srcOrd="1" destOrd="0" parTransId="{BD965F05-0082-48C6-B7AF-8D9C34727A76}" sibTransId="{A272F1A4-AB86-4795-8A3F-6D7BDA346E8A}"/>
    <dgm:cxn modelId="{2799F579-8C90-4718-A9E6-F960F381B8A8}" type="presOf" srcId="{E9AE29D1-62F4-4B0D-9013-90F3F0DB41F9}" destId="{89937A24-7F48-47A1-92A0-B5C5EBF87F01}" srcOrd="0" destOrd="0" presId="urn:microsoft.com/office/officeart/2008/layout/HorizontalMultiLevelHierarchy"/>
    <dgm:cxn modelId="{0AC69F8B-004A-4D4F-B5EC-290CA4BBD9EB}" type="presOf" srcId="{B30243E8-DEDA-4611-919C-1A16126C0CDC}" destId="{619AD098-A9CC-4A4E-9722-983B224C1012}" srcOrd="0" destOrd="0" presId="urn:microsoft.com/office/officeart/2008/layout/HorizontalMultiLevelHierarchy"/>
    <dgm:cxn modelId="{A7AFBC55-7F2D-4BB1-A0EA-8C87B6C77E3E}" srcId="{B30243E8-DEDA-4611-919C-1A16126C0CDC}" destId="{187431F7-D3D2-45F1-A37C-D4E68BC27743}" srcOrd="2" destOrd="0" parTransId="{8ADCE6E6-B381-4DDF-8FE6-2E07AA778C30}" sibTransId="{73E86E81-6E7A-4C72-8B0A-0F8987D2CD6F}"/>
    <dgm:cxn modelId="{A4E4788F-510A-447F-A8A8-920CC209F4CB}" srcId="{B30243E8-DEDA-4611-919C-1A16126C0CDC}" destId="{149E0783-E691-470A-A468-FB2B8BF5AA74}" srcOrd="0" destOrd="0" parTransId="{DFD83A09-1866-4537-B8D3-4D4C13060FDA}" sibTransId="{71463C3E-5777-407B-90AC-49195B7A6FDA}"/>
    <dgm:cxn modelId="{50E7D1C6-D3BE-4236-A9FD-976335B802EF}" type="presOf" srcId="{149E0783-E691-470A-A468-FB2B8BF5AA74}" destId="{71636D87-063C-471D-9954-F9BCD4BE732E}" srcOrd="0" destOrd="0" presId="urn:microsoft.com/office/officeart/2008/layout/HorizontalMultiLevelHierarchy"/>
    <dgm:cxn modelId="{E4E962F9-DFC7-40BB-ACB8-C98C44A7E8B1}" type="presOf" srcId="{BD965F05-0082-48C6-B7AF-8D9C34727A76}" destId="{5CCCC4F9-5163-423D-A3A9-78CF073C6687}" srcOrd="1" destOrd="0" presId="urn:microsoft.com/office/officeart/2008/layout/HorizontalMultiLevelHierarchy"/>
    <dgm:cxn modelId="{0DE1066B-23EB-4230-8B20-8F0D0A28E392}" srcId="{E9AE29D1-62F4-4B0D-9013-90F3F0DB41F9}" destId="{B30243E8-DEDA-4611-919C-1A16126C0CDC}" srcOrd="0" destOrd="0" parTransId="{9E6BD97B-CB0E-4F78-BA47-8347935A371C}" sibTransId="{C6B7CFE8-3186-47B8-ADB9-2A36DD41E387}"/>
    <dgm:cxn modelId="{C660AAF2-849A-4BCC-9CE4-793EABE82712}" type="presOf" srcId="{DFD83A09-1866-4537-B8D3-4D4C13060FDA}" destId="{A306F9C5-07FF-4964-9A3D-3F1634BBDB3E}" srcOrd="0" destOrd="0" presId="urn:microsoft.com/office/officeart/2008/layout/HorizontalMultiLevelHierarchy"/>
    <dgm:cxn modelId="{20A06CD4-767F-4F8A-810C-01BBD2D835FC}" type="presOf" srcId="{8ADCE6E6-B381-4DDF-8FE6-2E07AA778C30}" destId="{41824FCA-B59B-4FB6-A5F9-0DA1462D5B7D}" srcOrd="1" destOrd="0" presId="urn:microsoft.com/office/officeart/2008/layout/HorizontalMultiLevelHierarchy"/>
    <dgm:cxn modelId="{7B402598-9F59-48DF-8FDE-ED34D525EE9A}" type="presOf" srcId="{8ADCE6E6-B381-4DDF-8FE6-2E07AA778C30}" destId="{828790FD-8358-4B8B-8254-885ACBEEAB44}" srcOrd="0" destOrd="0" presId="urn:microsoft.com/office/officeart/2008/layout/HorizontalMultiLevelHierarchy"/>
    <dgm:cxn modelId="{26B14C03-C530-4573-9D28-11BFE40BECAB}" type="presParOf" srcId="{89937A24-7F48-47A1-92A0-B5C5EBF87F01}" destId="{8F968FDB-929F-4143-8336-6FFC9D7410AF}" srcOrd="0" destOrd="0" presId="urn:microsoft.com/office/officeart/2008/layout/HorizontalMultiLevelHierarchy"/>
    <dgm:cxn modelId="{B5157473-50A8-49BA-AA89-CEEF74260B7F}" type="presParOf" srcId="{8F968FDB-929F-4143-8336-6FFC9D7410AF}" destId="{619AD098-A9CC-4A4E-9722-983B224C1012}" srcOrd="0" destOrd="0" presId="urn:microsoft.com/office/officeart/2008/layout/HorizontalMultiLevelHierarchy"/>
    <dgm:cxn modelId="{D5B96957-ADFB-4470-9F7F-1873E0753ABC}" type="presParOf" srcId="{8F968FDB-929F-4143-8336-6FFC9D7410AF}" destId="{1ADCD159-0B1E-40EA-AF9B-F2DE1BA3FF85}" srcOrd="1" destOrd="0" presId="urn:microsoft.com/office/officeart/2008/layout/HorizontalMultiLevelHierarchy"/>
    <dgm:cxn modelId="{A8CA07C9-A165-4BFA-B44E-5AFFB2F156B4}" type="presParOf" srcId="{1ADCD159-0B1E-40EA-AF9B-F2DE1BA3FF85}" destId="{A306F9C5-07FF-4964-9A3D-3F1634BBDB3E}" srcOrd="0" destOrd="0" presId="urn:microsoft.com/office/officeart/2008/layout/HorizontalMultiLevelHierarchy"/>
    <dgm:cxn modelId="{D495A7C1-B042-41A9-8191-5999A8DEF4D2}" type="presParOf" srcId="{A306F9C5-07FF-4964-9A3D-3F1634BBDB3E}" destId="{F5DF38CF-31A3-4E3B-8A3F-873E674925DE}" srcOrd="0" destOrd="0" presId="urn:microsoft.com/office/officeart/2008/layout/HorizontalMultiLevelHierarchy"/>
    <dgm:cxn modelId="{3682C132-6E10-4E3A-B7D8-C0FD40691C74}" type="presParOf" srcId="{1ADCD159-0B1E-40EA-AF9B-F2DE1BA3FF85}" destId="{F777D3F3-9FA9-4446-8DB0-5C517060DAB7}" srcOrd="1" destOrd="0" presId="urn:microsoft.com/office/officeart/2008/layout/HorizontalMultiLevelHierarchy"/>
    <dgm:cxn modelId="{B3F0A1D7-1EC5-47E1-94C7-633A1D8BD5E6}" type="presParOf" srcId="{F777D3F3-9FA9-4446-8DB0-5C517060DAB7}" destId="{71636D87-063C-471D-9954-F9BCD4BE732E}" srcOrd="0" destOrd="0" presId="urn:microsoft.com/office/officeart/2008/layout/HorizontalMultiLevelHierarchy"/>
    <dgm:cxn modelId="{E421A12F-1236-4CB8-BE2D-2C08B36C7322}" type="presParOf" srcId="{F777D3F3-9FA9-4446-8DB0-5C517060DAB7}" destId="{D6045C6C-F7CD-4AFD-9B0C-F487354E15A7}" srcOrd="1" destOrd="0" presId="urn:microsoft.com/office/officeart/2008/layout/HorizontalMultiLevelHierarchy"/>
    <dgm:cxn modelId="{FE5E8FC0-71FC-4A22-A298-F765B2C7F250}" type="presParOf" srcId="{1ADCD159-0B1E-40EA-AF9B-F2DE1BA3FF85}" destId="{22455721-1CEA-4DCC-BB51-DA13421A4086}" srcOrd="2" destOrd="0" presId="urn:microsoft.com/office/officeart/2008/layout/HorizontalMultiLevelHierarchy"/>
    <dgm:cxn modelId="{219CDB4B-FD92-4FC9-8D44-841E98C80E03}" type="presParOf" srcId="{22455721-1CEA-4DCC-BB51-DA13421A4086}" destId="{5CCCC4F9-5163-423D-A3A9-78CF073C6687}" srcOrd="0" destOrd="0" presId="urn:microsoft.com/office/officeart/2008/layout/HorizontalMultiLevelHierarchy"/>
    <dgm:cxn modelId="{55B00915-0EAA-483D-9BD8-810557E76E66}" type="presParOf" srcId="{1ADCD159-0B1E-40EA-AF9B-F2DE1BA3FF85}" destId="{69F58AB8-51C0-4275-A219-1D53F2B77A4A}" srcOrd="3" destOrd="0" presId="urn:microsoft.com/office/officeart/2008/layout/HorizontalMultiLevelHierarchy"/>
    <dgm:cxn modelId="{4AE70879-14FD-4201-B7F0-A99AEADCF184}" type="presParOf" srcId="{69F58AB8-51C0-4275-A219-1D53F2B77A4A}" destId="{B1FBD795-EC2E-4185-B9AF-2D0D4F7745C9}" srcOrd="0" destOrd="0" presId="urn:microsoft.com/office/officeart/2008/layout/HorizontalMultiLevelHierarchy"/>
    <dgm:cxn modelId="{146FCFFC-9BC9-4455-B15E-60F26414472F}" type="presParOf" srcId="{69F58AB8-51C0-4275-A219-1D53F2B77A4A}" destId="{A48B4810-87D2-43CC-9A08-8DD8DB49C1A8}" srcOrd="1" destOrd="0" presId="urn:microsoft.com/office/officeart/2008/layout/HorizontalMultiLevelHierarchy"/>
    <dgm:cxn modelId="{4681A2A1-2F1B-4638-80B7-79A2DC4D2873}" type="presParOf" srcId="{1ADCD159-0B1E-40EA-AF9B-F2DE1BA3FF85}" destId="{828790FD-8358-4B8B-8254-885ACBEEAB44}" srcOrd="4" destOrd="0" presId="urn:microsoft.com/office/officeart/2008/layout/HorizontalMultiLevelHierarchy"/>
    <dgm:cxn modelId="{5A016033-69F7-43F1-B485-1E8775458E4F}" type="presParOf" srcId="{828790FD-8358-4B8B-8254-885ACBEEAB44}" destId="{41824FCA-B59B-4FB6-A5F9-0DA1462D5B7D}" srcOrd="0" destOrd="0" presId="urn:microsoft.com/office/officeart/2008/layout/HorizontalMultiLevelHierarchy"/>
    <dgm:cxn modelId="{8EBCA73D-8055-47ED-9B09-A268C8308C6A}" type="presParOf" srcId="{1ADCD159-0B1E-40EA-AF9B-F2DE1BA3FF85}" destId="{EE157FB6-4149-4BFA-B7EC-E8C9A90033AF}" srcOrd="5" destOrd="0" presId="urn:microsoft.com/office/officeart/2008/layout/HorizontalMultiLevelHierarchy"/>
    <dgm:cxn modelId="{C20D8EFE-608A-47EA-9597-643D58A45587}" type="presParOf" srcId="{EE157FB6-4149-4BFA-B7EC-E8C9A90033AF}" destId="{233C79C4-884B-4FF9-9DBC-E95C3D5CE3F9}" srcOrd="0" destOrd="0" presId="urn:microsoft.com/office/officeart/2008/layout/HorizontalMultiLevelHierarchy"/>
    <dgm:cxn modelId="{77F6ABCE-6D96-491A-8DDB-11C8FF7CC6DD}" type="presParOf" srcId="{EE157FB6-4149-4BFA-B7EC-E8C9A90033AF}" destId="{571DE1B6-20FC-4807-A0D7-2CAED6C13A2A}"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EF0587-3D01-4B73-A6F8-E614788E697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ru-RU"/>
        </a:p>
      </dgm:t>
    </dgm:pt>
    <dgm:pt modelId="{BA49A8D0-582F-4D93-AC59-3AC13244AB56}">
      <dgm:prSet phldrT="[Текст]"/>
      <dgm:spPr/>
      <dgm:t>
        <a:bodyPr/>
        <a:lstStyle/>
        <a:p>
          <a:r>
            <a:rPr lang="ru-RU" dirty="0" smtClean="0"/>
            <a:t>НДФЛ</a:t>
          </a:r>
          <a:endParaRPr lang="ru-RU" dirty="0"/>
        </a:p>
      </dgm:t>
    </dgm:pt>
    <dgm:pt modelId="{1C4E66A8-2BF6-433F-8ADC-1AC3CA1DEBD8}" type="parTrans" cxnId="{5C79899E-52D5-4D85-AE49-F5E2D25DB50B}">
      <dgm:prSet/>
      <dgm:spPr/>
      <dgm:t>
        <a:bodyPr/>
        <a:lstStyle/>
        <a:p>
          <a:endParaRPr lang="ru-RU"/>
        </a:p>
      </dgm:t>
    </dgm:pt>
    <dgm:pt modelId="{118B5CF8-12B5-4793-80A8-DE95C691532E}" type="sibTrans" cxnId="{5C79899E-52D5-4D85-AE49-F5E2D25DB50B}">
      <dgm:prSet/>
      <dgm:spPr/>
      <dgm:t>
        <a:bodyPr/>
        <a:lstStyle/>
        <a:p>
          <a:endParaRPr lang="ru-RU"/>
        </a:p>
      </dgm:t>
    </dgm:pt>
    <dgm:pt modelId="{C7A309D2-35BD-4F09-AB8B-64B75B2C7B8D}">
      <dgm:prSet phldrT="[Текст]"/>
      <dgm:spPr/>
      <dgm:t>
        <a:bodyPr/>
        <a:lstStyle/>
        <a:p>
          <a:r>
            <a:rPr lang="ru-RU" dirty="0" smtClean="0"/>
            <a:t>13% бюджеты поселений</a:t>
          </a:r>
          <a:endParaRPr lang="ru-RU" dirty="0"/>
        </a:p>
      </dgm:t>
    </dgm:pt>
    <dgm:pt modelId="{DD255BBD-8960-4843-824D-AA49B7BC979C}" type="parTrans" cxnId="{933BA6F4-51C2-41A0-A920-C6D03DF48C05}">
      <dgm:prSet/>
      <dgm:spPr/>
      <dgm:t>
        <a:bodyPr/>
        <a:lstStyle/>
        <a:p>
          <a:endParaRPr lang="ru-RU"/>
        </a:p>
      </dgm:t>
    </dgm:pt>
    <dgm:pt modelId="{2B5879BF-4238-4778-9C6B-F5FB48D1768F}" type="sibTrans" cxnId="{933BA6F4-51C2-41A0-A920-C6D03DF48C05}">
      <dgm:prSet/>
      <dgm:spPr/>
      <dgm:t>
        <a:bodyPr/>
        <a:lstStyle/>
        <a:p>
          <a:endParaRPr lang="ru-RU"/>
        </a:p>
      </dgm:t>
    </dgm:pt>
    <dgm:pt modelId="{5C443C72-C73E-4098-BACE-62D3E30A75E0}">
      <dgm:prSet phldrT="[Текст]"/>
      <dgm:spPr/>
      <dgm:t>
        <a:bodyPr/>
        <a:lstStyle/>
        <a:p>
          <a:r>
            <a:rPr lang="ru-RU" dirty="0" smtClean="0"/>
            <a:t>49,93% краевой бюджет</a:t>
          </a:r>
          <a:endParaRPr lang="ru-RU" dirty="0"/>
        </a:p>
      </dgm:t>
    </dgm:pt>
    <dgm:pt modelId="{CBA4594D-38C1-4981-B0CE-ECB504DDAB24}" type="parTrans" cxnId="{6C0AE760-5A3F-4854-A963-444422421FA7}">
      <dgm:prSet/>
      <dgm:spPr/>
      <dgm:t>
        <a:bodyPr/>
        <a:lstStyle/>
        <a:p>
          <a:endParaRPr lang="ru-RU"/>
        </a:p>
      </dgm:t>
    </dgm:pt>
    <dgm:pt modelId="{E8C7D431-51F7-4B67-872E-02683A035FE4}" type="sibTrans" cxnId="{6C0AE760-5A3F-4854-A963-444422421FA7}">
      <dgm:prSet/>
      <dgm:spPr/>
      <dgm:t>
        <a:bodyPr/>
        <a:lstStyle/>
        <a:p>
          <a:endParaRPr lang="ru-RU"/>
        </a:p>
      </dgm:t>
    </dgm:pt>
    <dgm:pt modelId="{A5E75463-3C70-4E6A-90FA-47E8ED12AC48}">
      <dgm:prSet phldrT="[Текст]"/>
      <dgm:spPr/>
      <dgm:t>
        <a:bodyPr/>
        <a:lstStyle/>
        <a:p>
          <a:r>
            <a:rPr lang="ru-RU" dirty="0" smtClean="0"/>
            <a:t>ЕСХН</a:t>
          </a:r>
          <a:endParaRPr lang="ru-RU" dirty="0"/>
        </a:p>
      </dgm:t>
    </dgm:pt>
    <dgm:pt modelId="{2551795D-CC4F-4095-86B3-AD7CCBFD8696}" type="parTrans" cxnId="{7705EF8D-7E60-443E-BFD8-B8C4C75A395F}">
      <dgm:prSet/>
      <dgm:spPr/>
      <dgm:t>
        <a:bodyPr/>
        <a:lstStyle/>
        <a:p>
          <a:endParaRPr lang="ru-RU"/>
        </a:p>
      </dgm:t>
    </dgm:pt>
    <dgm:pt modelId="{7BA918B5-F42C-4893-815A-72A8E2B2013C}" type="sibTrans" cxnId="{7705EF8D-7E60-443E-BFD8-B8C4C75A395F}">
      <dgm:prSet/>
      <dgm:spPr/>
      <dgm:t>
        <a:bodyPr/>
        <a:lstStyle/>
        <a:p>
          <a:endParaRPr lang="ru-RU"/>
        </a:p>
      </dgm:t>
    </dgm:pt>
    <dgm:pt modelId="{E2D75CA6-0347-491B-B828-85A124B0EA94}">
      <dgm:prSet phldrT="[Текст]"/>
      <dgm:spPr/>
      <dgm:t>
        <a:bodyPr/>
        <a:lstStyle/>
        <a:p>
          <a:r>
            <a:rPr lang="ru-RU" dirty="0" smtClean="0"/>
            <a:t>50% бюджеты поселений</a:t>
          </a:r>
          <a:endParaRPr lang="ru-RU" dirty="0"/>
        </a:p>
      </dgm:t>
    </dgm:pt>
    <dgm:pt modelId="{735F54DC-5754-46E6-8A5D-A52A99ED0215}" type="parTrans" cxnId="{AECD86CE-E625-405D-ABAB-98214F2EF6E4}">
      <dgm:prSet/>
      <dgm:spPr/>
      <dgm:t>
        <a:bodyPr/>
        <a:lstStyle/>
        <a:p>
          <a:endParaRPr lang="ru-RU"/>
        </a:p>
      </dgm:t>
    </dgm:pt>
    <dgm:pt modelId="{C25CE5B1-CD4D-4180-B6D1-479F98CC3C17}" type="sibTrans" cxnId="{AECD86CE-E625-405D-ABAB-98214F2EF6E4}">
      <dgm:prSet/>
      <dgm:spPr/>
      <dgm:t>
        <a:bodyPr/>
        <a:lstStyle/>
        <a:p>
          <a:endParaRPr lang="ru-RU"/>
        </a:p>
      </dgm:t>
    </dgm:pt>
    <dgm:pt modelId="{758DEAA6-1B38-43FC-A5C5-833C8D81D0E3}">
      <dgm:prSet phldrT="[Текст]"/>
      <dgm:spPr/>
      <dgm:t>
        <a:bodyPr/>
        <a:lstStyle/>
        <a:p>
          <a:r>
            <a:rPr lang="ru-RU" dirty="0" smtClean="0"/>
            <a:t>50% районный бюджет</a:t>
          </a:r>
          <a:endParaRPr lang="ru-RU" dirty="0"/>
        </a:p>
      </dgm:t>
    </dgm:pt>
    <dgm:pt modelId="{17358DD6-512D-409D-B4EA-4EE03F6FDC9F}" type="parTrans" cxnId="{9D2ECB29-E68C-46F2-A598-C082CEC79838}">
      <dgm:prSet/>
      <dgm:spPr/>
      <dgm:t>
        <a:bodyPr/>
        <a:lstStyle/>
        <a:p>
          <a:endParaRPr lang="ru-RU"/>
        </a:p>
      </dgm:t>
    </dgm:pt>
    <dgm:pt modelId="{D810AD0F-F90E-4B7F-9F21-D356265CF19C}" type="sibTrans" cxnId="{9D2ECB29-E68C-46F2-A598-C082CEC79838}">
      <dgm:prSet/>
      <dgm:spPr/>
      <dgm:t>
        <a:bodyPr/>
        <a:lstStyle/>
        <a:p>
          <a:endParaRPr lang="ru-RU"/>
        </a:p>
      </dgm:t>
    </dgm:pt>
    <dgm:pt modelId="{BF22C8F8-31FD-4448-9F53-C4D8E5192783}">
      <dgm:prSet/>
      <dgm:spPr/>
      <dgm:t>
        <a:bodyPr/>
        <a:lstStyle/>
        <a:p>
          <a:r>
            <a:rPr lang="ru-RU" dirty="0" smtClean="0"/>
            <a:t>37,07% районный бюджет</a:t>
          </a:r>
          <a:endParaRPr lang="ru-RU" dirty="0"/>
        </a:p>
      </dgm:t>
    </dgm:pt>
    <dgm:pt modelId="{7EEC9BC7-130A-4334-A1A2-1A429EB20AE9}" type="parTrans" cxnId="{366EEE93-182E-484E-9F8F-F532D6FFFF16}">
      <dgm:prSet/>
      <dgm:spPr/>
      <dgm:t>
        <a:bodyPr/>
        <a:lstStyle/>
        <a:p>
          <a:endParaRPr lang="ru-RU"/>
        </a:p>
      </dgm:t>
    </dgm:pt>
    <dgm:pt modelId="{CB6CBD6D-772F-46DD-A045-039B07AD6115}" type="sibTrans" cxnId="{366EEE93-182E-484E-9F8F-F532D6FFFF16}">
      <dgm:prSet/>
      <dgm:spPr/>
      <dgm:t>
        <a:bodyPr/>
        <a:lstStyle/>
        <a:p>
          <a:endParaRPr lang="ru-RU"/>
        </a:p>
      </dgm:t>
    </dgm:pt>
    <dgm:pt modelId="{FB77AC69-1D65-4C2F-B2B5-E025612D0750}" type="pres">
      <dgm:prSet presAssocID="{EAEF0587-3D01-4B73-A6F8-E614788E6971}" presName="diagram" presStyleCnt="0">
        <dgm:presLayoutVars>
          <dgm:chPref val="1"/>
          <dgm:dir/>
          <dgm:animOne val="branch"/>
          <dgm:animLvl val="lvl"/>
          <dgm:resizeHandles/>
        </dgm:presLayoutVars>
      </dgm:prSet>
      <dgm:spPr/>
      <dgm:t>
        <a:bodyPr/>
        <a:lstStyle/>
        <a:p>
          <a:endParaRPr lang="ru-RU"/>
        </a:p>
      </dgm:t>
    </dgm:pt>
    <dgm:pt modelId="{87F9961A-757C-4639-A6C5-5AF924F6079B}" type="pres">
      <dgm:prSet presAssocID="{BA49A8D0-582F-4D93-AC59-3AC13244AB56}" presName="root" presStyleCnt="0"/>
      <dgm:spPr/>
    </dgm:pt>
    <dgm:pt modelId="{A2843BF4-8AF8-4F86-A80A-BA52BE50096B}" type="pres">
      <dgm:prSet presAssocID="{BA49A8D0-582F-4D93-AC59-3AC13244AB56}" presName="rootComposite" presStyleCnt="0"/>
      <dgm:spPr/>
    </dgm:pt>
    <dgm:pt modelId="{D86FCEB0-CD20-45B3-91CC-ED3D7D2C8BF0}" type="pres">
      <dgm:prSet presAssocID="{BA49A8D0-582F-4D93-AC59-3AC13244AB56}" presName="rootText" presStyleLbl="node1" presStyleIdx="0" presStyleCnt="2"/>
      <dgm:spPr/>
      <dgm:t>
        <a:bodyPr/>
        <a:lstStyle/>
        <a:p>
          <a:endParaRPr lang="ru-RU"/>
        </a:p>
      </dgm:t>
    </dgm:pt>
    <dgm:pt modelId="{639BF89A-14CF-48D6-833B-B84CF29F0257}" type="pres">
      <dgm:prSet presAssocID="{BA49A8D0-582F-4D93-AC59-3AC13244AB56}" presName="rootConnector" presStyleLbl="node1" presStyleIdx="0" presStyleCnt="2"/>
      <dgm:spPr/>
      <dgm:t>
        <a:bodyPr/>
        <a:lstStyle/>
        <a:p>
          <a:endParaRPr lang="ru-RU"/>
        </a:p>
      </dgm:t>
    </dgm:pt>
    <dgm:pt modelId="{B7296EF2-3519-4939-B913-928D5B1899EC}" type="pres">
      <dgm:prSet presAssocID="{BA49A8D0-582F-4D93-AC59-3AC13244AB56}" presName="childShape" presStyleCnt="0"/>
      <dgm:spPr/>
    </dgm:pt>
    <dgm:pt modelId="{F249090F-D6D5-422B-982C-D99BDE437621}" type="pres">
      <dgm:prSet presAssocID="{DD255BBD-8960-4843-824D-AA49B7BC979C}" presName="Name13" presStyleLbl="parChTrans1D2" presStyleIdx="0" presStyleCnt="5"/>
      <dgm:spPr/>
      <dgm:t>
        <a:bodyPr/>
        <a:lstStyle/>
        <a:p>
          <a:endParaRPr lang="ru-RU"/>
        </a:p>
      </dgm:t>
    </dgm:pt>
    <dgm:pt modelId="{C749113F-080C-40FD-A341-999C151AC7F9}" type="pres">
      <dgm:prSet presAssocID="{C7A309D2-35BD-4F09-AB8B-64B75B2C7B8D}" presName="childText" presStyleLbl="bgAcc1" presStyleIdx="0" presStyleCnt="5">
        <dgm:presLayoutVars>
          <dgm:bulletEnabled val="1"/>
        </dgm:presLayoutVars>
      </dgm:prSet>
      <dgm:spPr/>
      <dgm:t>
        <a:bodyPr/>
        <a:lstStyle/>
        <a:p>
          <a:endParaRPr lang="ru-RU"/>
        </a:p>
      </dgm:t>
    </dgm:pt>
    <dgm:pt modelId="{3641E862-1058-4226-ACF7-618BA892A415}" type="pres">
      <dgm:prSet presAssocID="{7EEC9BC7-130A-4334-A1A2-1A429EB20AE9}" presName="Name13" presStyleLbl="parChTrans1D2" presStyleIdx="1" presStyleCnt="5"/>
      <dgm:spPr/>
      <dgm:t>
        <a:bodyPr/>
        <a:lstStyle/>
        <a:p>
          <a:endParaRPr lang="ru-RU"/>
        </a:p>
      </dgm:t>
    </dgm:pt>
    <dgm:pt modelId="{8787C2F2-25DC-4141-8CC5-0206AD41DD1F}" type="pres">
      <dgm:prSet presAssocID="{BF22C8F8-31FD-4448-9F53-C4D8E5192783}" presName="childText" presStyleLbl="bgAcc1" presStyleIdx="1" presStyleCnt="5">
        <dgm:presLayoutVars>
          <dgm:bulletEnabled val="1"/>
        </dgm:presLayoutVars>
      </dgm:prSet>
      <dgm:spPr/>
      <dgm:t>
        <a:bodyPr/>
        <a:lstStyle/>
        <a:p>
          <a:endParaRPr lang="ru-RU"/>
        </a:p>
      </dgm:t>
    </dgm:pt>
    <dgm:pt modelId="{7E80B29F-1587-4300-A37D-C39B1E2A63BE}" type="pres">
      <dgm:prSet presAssocID="{CBA4594D-38C1-4981-B0CE-ECB504DDAB24}" presName="Name13" presStyleLbl="parChTrans1D2" presStyleIdx="2" presStyleCnt="5"/>
      <dgm:spPr/>
      <dgm:t>
        <a:bodyPr/>
        <a:lstStyle/>
        <a:p>
          <a:endParaRPr lang="ru-RU"/>
        </a:p>
      </dgm:t>
    </dgm:pt>
    <dgm:pt modelId="{F745FDC1-930B-48F7-8A3E-79DDCA96C695}" type="pres">
      <dgm:prSet presAssocID="{5C443C72-C73E-4098-BACE-62D3E30A75E0}" presName="childText" presStyleLbl="bgAcc1" presStyleIdx="2" presStyleCnt="5">
        <dgm:presLayoutVars>
          <dgm:bulletEnabled val="1"/>
        </dgm:presLayoutVars>
      </dgm:prSet>
      <dgm:spPr/>
      <dgm:t>
        <a:bodyPr/>
        <a:lstStyle/>
        <a:p>
          <a:endParaRPr lang="ru-RU"/>
        </a:p>
      </dgm:t>
    </dgm:pt>
    <dgm:pt modelId="{B3BA1784-781B-4A9D-99A0-0E82BF0D1A9F}" type="pres">
      <dgm:prSet presAssocID="{A5E75463-3C70-4E6A-90FA-47E8ED12AC48}" presName="root" presStyleCnt="0"/>
      <dgm:spPr/>
    </dgm:pt>
    <dgm:pt modelId="{1CBD990A-7DDD-47DC-AC36-9CF05F1D0253}" type="pres">
      <dgm:prSet presAssocID="{A5E75463-3C70-4E6A-90FA-47E8ED12AC48}" presName="rootComposite" presStyleCnt="0"/>
      <dgm:spPr/>
    </dgm:pt>
    <dgm:pt modelId="{D626DAA2-1651-40F5-A30B-A7C8B083B4F0}" type="pres">
      <dgm:prSet presAssocID="{A5E75463-3C70-4E6A-90FA-47E8ED12AC48}" presName="rootText" presStyleLbl="node1" presStyleIdx="1" presStyleCnt="2"/>
      <dgm:spPr/>
      <dgm:t>
        <a:bodyPr/>
        <a:lstStyle/>
        <a:p>
          <a:endParaRPr lang="ru-RU"/>
        </a:p>
      </dgm:t>
    </dgm:pt>
    <dgm:pt modelId="{D6F372B8-49F5-4F5F-AEBF-844E1032F196}" type="pres">
      <dgm:prSet presAssocID="{A5E75463-3C70-4E6A-90FA-47E8ED12AC48}" presName="rootConnector" presStyleLbl="node1" presStyleIdx="1" presStyleCnt="2"/>
      <dgm:spPr/>
      <dgm:t>
        <a:bodyPr/>
        <a:lstStyle/>
        <a:p>
          <a:endParaRPr lang="ru-RU"/>
        </a:p>
      </dgm:t>
    </dgm:pt>
    <dgm:pt modelId="{098A3781-BE7B-4322-97A3-21FA113D98C8}" type="pres">
      <dgm:prSet presAssocID="{A5E75463-3C70-4E6A-90FA-47E8ED12AC48}" presName="childShape" presStyleCnt="0"/>
      <dgm:spPr/>
    </dgm:pt>
    <dgm:pt modelId="{8C0CB91F-9BC2-4576-96F0-C1D2E853CB20}" type="pres">
      <dgm:prSet presAssocID="{735F54DC-5754-46E6-8A5D-A52A99ED0215}" presName="Name13" presStyleLbl="parChTrans1D2" presStyleIdx="3" presStyleCnt="5"/>
      <dgm:spPr/>
      <dgm:t>
        <a:bodyPr/>
        <a:lstStyle/>
        <a:p>
          <a:endParaRPr lang="ru-RU"/>
        </a:p>
      </dgm:t>
    </dgm:pt>
    <dgm:pt modelId="{1C9A2BA2-D878-449C-AC8E-E1F6F778ABDA}" type="pres">
      <dgm:prSet presAssocID="{E2D75CA6-0347-491B-B828-85A124B0EA94}" presName="childText" presStyleLbl="bgAcc1" presStyleIdx="3" presStyleCnt="5">
        <dgm:presLayoutVars>
          <dgm:bulletEnabled val="1"/>
        </dgm:presLayoutVars>
      </dgm:prSet>
      <dgm:spPr/>
      <dgm:t>
        <a:bodyPr/>
        <a:lstStyle/>
        <a:p>
          <a:endParaRPr lang="ru-RU"/>
        </a:p>
      </dgm:t>
    </dgm:pt>
    <dgm:pt modelId="{6ED2E54B-4D62-4621-A922-D771FEE0D85C}" type="pres">
      <dgm:prSet presAssocID="{17358DD6-512D-409D-B4EA-4EE03F6FDC9F}" presName="Name13" presStyleLbl="parChTrans1D2" presStyleIdx="4" presStyleCnt="5"/>
      <dgm:spPr/>
      <dgm:t>
        <a:bodyPr/>
        <a:lstStyle/>
        <a:p>
          <a:endParaRPr lang="ru-RU"/>
        </a:p>
      </dgm:t>
    </dgm:pt>
    <dgm:pt modelId="{7928E958-434F-44D9-BF8B-9AD3FDA96423}" type="pres">
      <dgm:prSet presAssocID="{758DEAA6-1B38-43FC-A5C5-833C8D81D0E3}" presName="childText" presStyleLbl="bgAcc1" presStyleIdx="4" presStyleCnt="5">
        <dgm:presLayoutVars>
          <dgm:bulletEnabled val="1"/>
        </dgm:presLayoutVars>
      </dgm:prSet>
      <dgm:spPr/>
      <dgm:t>
        <a:bodyPr/>
        <a:lstStyle/>
        <a:p>
          <a:endParaRPr lang="ru-RU"/>
        </a:p>
      </dgm:t>
    </dgm:pt>
  </dgm:ptLst>
  <dgm:cxnLst>
    <dgm:cxn modelId="{7705EF8D-7E60-443E-BFD8-B8C4C75A395F}" srcId="{EAEF0587-3D01-4B73-A6F8-E614788E6971}" destId="{A5E75463-3C70-4E6A-90FA-47E8ED12AC48}" srcOrd="1" destOrd="0" parTransId="{2551795D-CC4F-4095-86B3-AD7CCBFD8696}" sibTransId="{7BA918B5-F42C-4893-815A-72A8E2B2013C}"/>
    <dgm:cxn modelId="{D046B264-2A9B-4570-915B-0E3CA8614B4B}" type="presOf" srcId="{5C443C72-C73E-4098-BACE-62D3E30A75E0}" destId="{F745FDC1-930B-48F7-8A3E-79DDCA96C695}" srcOrd="0" destOrd="0" presId="urn:microsoft.com/office/officeart/2005/8/layout/hierarchy3"/>
    <dgm:cxn modelId="{1AB1FC65-4269-4E38-BDBB-FCC332DC7E67}" type="presOf" srcId="{BA49A8D0-582F-4D93-AC59-3AC13244AB56}" destId="{639BF89A-14CF-48D6-833B-B84CF29F0257}" srcOrd="1" destOrd="0" presId="urn:microsoft.com/office/officeart/2005/8/layout/hierarchy3"/>
    <dgm:cxn modelId="{9386A332-BCEA-4746-A12F-4189A8A209F4}" type="presOf" srcId="{CBA4594D-38C1-4981-B0CE-ECB504DDAB24}" destId="{7E80B29F-1587-4300-A37D-C39B1E2A63BE}" srcOrd="0" destOrd="0" presId="urn:microsoft.com/office/officeart/2005/8/layout/hierarchy3"/>
    <dgm:cxn modelId="{5BA38798-BA79-4C75-BB1E-BAB5341E2FC2}" type="presOf" srcId="{7EEC9BC7-130A-4334-A1A2-1A429EB20AE9}" destId="{3641E862-1058-4226-ACF7-618BA892A415}" srcOrd="0" destOrd="0" presId="urn:microsoft.com/office/officeart/2005/8/layout/hierarchy3"/>
    <dgm:cxn modelId="{366EEE93-182E-484E-9F8F-F532D6FFFF16}" srcId="{BA49A8D0-582F-4D93-AC59-3AC13244AB56}" destId="{BF22C8F8-31FD-4448-9F53-C4D8E5192783}" srcOrd="1" destOrd="0" parTransId="{7EEC9BC7-130A-4334-A1A2-1A429EB20AE9}" sibTransId="{CB6CBD6D-772F-46DD-A045-039B07AD6115}"/>
    <dgm:cxn modelId="{6C0AE760-5A3F-4854-A963-444422421FA7}" srcId="{BA49A8D0-582F-4D93-AC59-3AC13244AB56}" destId="{5C443C72-C73E-4098-BACE-62D3E30A75E0}" srcOrd="2" destOrd="0" parTransId="{CBA4594D-38C1-4981-B0CE-ECB504DDAB24}" sibTransId="{E8C7D431-51F7-4B67-872E-02683A035FE4}"/>
    <dgm:cxn modelId="{DF2DFDBE-A792-48C1-BC84-FA964894E3E2}" type="presOf" srcId="{BF22C8F8-31FD-4448-9F53-C4D8E5192783}" destId="{8787C2F2-25DC-4141-8CC5-0206AD41DD1F}" srcOrd="0" destOrd="0" presId="urn:microsoft.com/office/officeart/2005/8/layout/hierarchy3"/>
    <dgm:cxn modelId="{5874D3AC-A434-46FB-B529-82123317C77E}" type="presOf" srcId="{E2D75CA6-0347-491B-B828-85A124B0EA94}" destId="{1C9A2BA2-D878-449C-AC8E-E1F6F778ABDA}" srcOrd="0" destOrd="0" presId="urn:microsoft.com/office/officeart/2005/8/layout/hierarchy3"/>
    <dgm:cxn modelId="{5C79899E-52D5-4D85-AE49-F5E2D25DB50B}" srcId="{EAEF0587-3D01-4B73-A6F8-E614788E6971}" destId="{BA49A8D0-582F-4D93-AC59-3AC13244AB56}" srcOrd="0" destOrd="0" parTransId="{1C4E66A8-2BF6-433F-8ADC-1AC3CA1DEBD8}" sibTransId="{118B5CF8-12B5-4793-80A8-DE95C691532E}"/>
    <dgm:cxn modelId="{933BA6F4-51C2-41A0-A920-C6D03DF48C05}" srcId="{BA49A8D0-582F-4D93-AC59-3AC13244AB56}" destId="{C7A309D2-35BD-4F09-AB8B-64B75B2C7B8D}" srcOrd="0" destOrd="0" parTransId="{DD255BBD-8960-4843-824D-AA49B7BC979C}" sibTransId="{2B5879BF-4238-4778-9C6B-F5FB48D1768F}"/>
    <dgm:cxn modelId="{AB3E944F-F2E3-4C9B-BCB3-D8D219E58903}" type="presOf" srcId="{BA49A8D0-582F-4D93-AC59-3AC13244AB56}" destId="{D86FCEB0-CD20-45B3-91CC-ED3D7D2C8BF0}" srcOrd="0" destOrd="0" presId="urn:microsoft.com/office/officeart/2005/8/layout/hierarchy3"/>
    <dgm:cxn modelId="{E316B404-72F8-4FDA-B836-24E11E399FB6}" type="presOf" srcId="{C7A309D2-35BD-4F09-AB8B-64B75B2C7B8D}" destId="{C749113F-080C-40FD-A341-999C151AC7F9}" srcOrd="0" destOrd="0" presId="urn:microsoft.com/office/officeart/2005/8/layout/hierarchy3"/>
    <dgm:cxn modelId="{38B8A77E-3EF8-48BC-8A34-9668D9B1AC86}" type="presOf" srcId="{17358DD6-512D-409D-B4EA-4EE03F6FDC9F}" destId="{6ED2E54B-4D62-4621-A922-D771FEE0D85C}" srcOrd="0" destOrd="0" presId="urn:microsoft.com/office/officeart/2005/8/layout/hierarchy3"/>
    <dgm:cxn modelId="{5349EE7D-E69A-40C5-B355-DAE03C5E1162}" type="presOf" srcId="{758DEAA6-1B38-43FC-A5C5-833C8D81D0E3}" destId="{7928E958-434F-44D9-BF8B-9AD3FDA96423}" srcOrd="0" destOrd="0" presId="urn:microsoft.com/office/officeart/2005/8/layout/hierarchy3"/>
    <dgm:cxn modelId="{9D2ECB29-E68C-46F2-A598-C082CEC79838}" srcId="{A5E75463-3C70-4E6A-90FA-47E8ED12AC48}" destId="{758DEAA6-1B38-43FC-A5C5-833C8D81D0E3}" srcOrd="1" destOrd="0" parTransId="{17358DD6-512D-409D-B4EA-4EE03F6FDC9F}" sibTransId="{D810AD0F-F90E-4B7F-9F21-D356265CF19C}"/>
    <dgm:cxn modelId="{AECD86CE-E625-405D-ABAB-98214F2EF6E4}" srcId="{A5E75463-3C70-4E6A-90FA-47E8ED12AC48}" destId="{E2D75CA6-0347-491B-B828-85A124B0EA94}" srcOrd="0" destOrd="0" parTransId="{735F54DC-5754-46E6-8A5D-A52A99ED0215}" sibTransId="{C25CE5B1-CD4D-4180-B6D1-479F98CC3C17}"/>
    <dgm:cxn modelId="{682FCC6C-4B20-4B02-B2FD-3C71A6EA5342}" type="presOf" srcId="{A5E75463-3C70-4E6A-90FA-47E8ED12AC48}" destId="{D626DAA2-1651-40F5-A30B-A7C8B083B4F0}" srcOrd="0" destOrd="0" presId="urn:microsoft.com/office/officeart/2005/8/layout/hierarchy3"/>
    <dgm:cxn modelId="{0123D67C-8E0A-44D5-9612-7DC780491010}" type="presOf" srcId="{EAEF0587-3D01-4B73-A6F8-E614788E6971}" destId="{FB77AC69-1D65-4C2F-B2B5-E025612D0750}" srcOrd="0" destOrd="0" presId="urn:microsoft.com/office/officeart/2005/8/layout/hierarchy3"/>
    <dgm:cxn modelId="{66B6019E-2C36-491A-AEF0-BEEB5FD1E47B}" type="presOf" srcId="{735F54DC-5754-46E6-8A5D-A52A99ED0215}" destId="{8C0CB91F-9BC2-4576-96F0-C1D2E853CB20}" srcOrd="0" destOrd="0" presId="urn:microsoft.com/office/officeart/2005/8/layout/hierarchy3"/>
    <dgm:cxn modelId="{2D21886F-73BC-44A4-ADDE-5E3319A54761}" type="presOf" srcId="{A5E75463-3C70-4E6A-90FA-47E8ED12AC48}" destId="{D6F372B8-49F5-4F5F-AEBF-844E1032F196}" srcOrd="1" destOrd="0" presId="urn:microsoft.com/office/officeart/2005/8/layout/hierarchy3"/>
    <dgm:cxn modelId="{00CC6978-854C-49D7-820B-6BF416ED2A95}" type="presOf" srcId="{DD255BBD-8960-4843-824D-AA49B7BC979C}" destId="{F249090F-D6D5-422B-982C-D99BDE437621}" srcOrd="0" destOrd="0" presId="urn:microsoft.com/office/officeart/2005/8/layout/hierarchy3"/>
    <dgm:cxn modelId="{A08A3CCB-58E0-46D2-A5DB-985AED63E94C}" type="presParOf" srcId="{FB77AC69-1D65-4C2F-B2B5-E025612D0750}" destId="{87F9961A-757C-4639-A6C5-5AF924F6079B}" srcOrd="0" destOrd="0" presId="urn:microsoft.com/office/officeart/2005/8/layout/hierarchy3"/>
    <dgm:cxn modelId="{7D5CD079-3EE2-4384-8DD2-A4F54FD7D380}" type="presParOf" srcId="{87F9961A-757C-4639-A6C5-5AF924F6079B}" destId="{A2843BF4-8AF8-4F86-A80A-BA52BE50096B}" srcOrd="0" destOrd="0" presId="urn:microsoft.com/office/officeart/2005/8/layout/hierarchy3"/>
    <dgm:cxn modelId="{17D962F6-ED31-4E59-BFAA-0C06820C7C61}" type="presParOf" srcId="{A2843BF4-8AF8-4F86-A80A-BA52BE50096B}" destId="{D86FCEB0-CD20-45B3-91CC-ED3D7D2C8BF0}" srcOrd="0" destOrd="0" presId="urn:microsoft.com/office/officeart/2005/8/layout/hierarchy3"/>
    <dgm:cxn modelId="{14B1AC36-F18A-4D0E-9C5F-D82646649BDC}" type="presParOf" srcId="{A2843BF4-8AF8-4F86-A80A-BA52BE50096B}" destId="{639BF89A-14CF-48D6-833B-B84CF29F0257}" srcOrd="1" destOrd="0" presId="urn:microsoft.com/office/officeart/2005/8/layout/hierarchy3"/>
    <dgm:cxn modelId="{74027CAE-D1D2-4377-AADA-FCD8ED5A4E78}" type="presParOf" srcId="{87F9961A-757C-4639-A6C5-5AF924F6079B}" destId="{B7296EF2-3519-4939-B913-928D5B1899EC}" srcOrd="1" destOrd="0" presId="urn:microsoft.com/office/officeart/2005/8/layout/hierarchy3"/>
    <dgm:cxn modelId="{CAA15544-1B88-4765-8FBE-D84670B71BEA}" type="presParOf" srcId="{B7296EF2-3519-4939-B913-928D5B1899EC}" destId="{F249090F-D6D5-422B-982C-D99BDE437621}" srcOrd="0" destOrd="0" presId="urn:microsoft.com/office/officeart/2005/8/layout/hierarchy3"/>
    <dgm:cxn modelId="{736267EB-4443-424B-89CE-718957DAA3D6}" type="presParOf" srcId="{B7296EF2-3519-4939-B913-928D5B1899EC}" destId="{C749113F-080C-40FD-A341-999C151AC7F9}" srcOrd="1" destOrd="0" presId="urn:microsoft.com/office/officeart/2005/8/layout/hierarchy3"/>
    <dgm:cxn modelId="{7B3C95E1-2488-48E0-8290-77A7D4D141C2}" type="presParOf" srcId="{B7296EF2-3519-4939-B913-928D5B1899EC}" destId="{3641E862-1058-4226-ACF7-618BA892A415}" srcOrd="2" destOrd="0" presId="urn:microsoft.com/office/officeart/2005/8/layout/hierarchy3"/>
    <dgm:cxn modelId="{700B67E6-49B3-4367-8403-60A1FEA51536}" type="presParOf" srcId="{B7296EF2-3519-4939-B913-928D5B1899EC}" destId="{8787C2F2-25DC-4141-8CC5-0206AD41DD1F}" srcOrd="3" destOrd="0" presId="urn:microsoft.com/office/officeart/2005/8/layout/hierarchy3"/>
    <dgm:cxn modelId="{64BFE795-605F-48D3-A595-256F1DCD433A}" type="presParOf" srcId="{B7296EF2-3519-4939-B913-928D5B1899EC}" destId="{7E80B29F-1587-4300-A37D-C39B1E2A63BE}" srcOrd="4" destOrd="0" presId="urn:microsoft.com/office/officeart/2005/8/layout/hierarchy3"/>
    <dgm:cxn modelId="{D6BF9096-EF6F-4D36-B97E-9B7C65E7659E}" type="presParOf" srcId="{B7296EF2-3519-4939-B913-928D5B1899EC}" destId="{F745FDC1-930B-48F7-8A3E-79DDCA96C695}" srcOrd="5" destOrd="0" presId="urn:microsoft.com/office/officeart/2005/8/layout/hierarchy3"/>
    <dgm:cxn modelId="{DAAED067-5611-4F4B-AD59-A6C11FF2AEA3}" type="presParOf" srcId="{FB77AC69-1D65-4C2F-B2B5-E025612D0750}" destId="{B3BA1784-781B-4A9D-99A0-0E82BF0D1A9F}" srcOrd="1" destOrd="0" presId="urn:microsoft.com/office/officeart/2005/8/layout/hierarchy3"/>
    <dgm:cxn modelId="{95E192F8-769D-496C-93EB-42CFBBE1B8E7}" type="presParOf" srcId="{B3BA1784-781B-4A9D-99A0-0E82BF0D1A9F}" destId="{1CBD990A-7DDD-47DC-AC36-9CF05F1D0253}" srcOrd="0" destOrd="0" presId="urn:microsoft.com/office/officeart/2005/8/layout/hierarchy3"/>
    <dgm:cxn modelId="{22ECA068-FC57-48BE-A8C4-9D3B8338BB4B}" type="presParOf" srcId="{1CBD990A-7DDD-47DC-AC36-9CF05F1D0253}" destId="{D626DAA2-1651-40F5-A30B-A7C8B083B4F0}" srcOrd="0" destOrd="0" presId="urn:microsoft.com/office/officeart/2005/8/layout/hierarchy3"/>
    <dgm:cxn modelId="{C4E4D598-7BDF-456A-BA96-9AF03D2A4BC8}" type="presParOf" srcId="{1CBD990A-7DDD-47DC-AC36-9CF05F1D0253}" destId="{D6F372B8-49F5-4F5F-AEBF-844E1032F196}" srcOrd="1" destOrd="0" presId="urn:microsoft.com/office/officeart/2005/8/layout/hierarchy3"/>
    <dgm:cxn modelId="{6D90FB0D-68E5-48C4-BC82-E206F55A47C2}" type="presParOf" srcId="{B3BA1784-781B-4A9D-99A0-0E82BF0D1A9F}" destId="{098A3781-BE7B-4322-97A3-21FA113D98C8}" srcOrd="1" destOrd="0" presId="urn:microsoft.com/office/officeart/2005/8/layout/hierarchy3"/>
    <dgm:cxn modelId="{3668C2C0-1FCE-4D8B-8F12-4E40159832FA}" type="presParOf" srcId="{098A3781-BE7B-4322-97A3-21FA113D98C8}" destId="{8C0CB91F-9BC2-4576-96F0-C1D2E853CB20}" srcOrd="0" destOrd="0" presId="urn:microsoft.com/office/officeart/2005/8/layout/hierarchy3"/>
    <dgm:cxn modelId="{67D8FC46-BACD-4FF9-A110-3C09CE5AABE1}" type="presParOf" srcId="{098A3781-BE7B-4322-97A3-21FA113D98C8}" destId="{1C9A2BA2-D878-449C-AC8E-E1F6F778ABDA}" srcOrd="1" destOrd="0" presId="urn:microsoft.com/office/officeart/2005/8/layout/hierarchy3"/>
    <dgm:cxn modelId="{4CF1785B-F83F-428B-9629-026A376CD72A}" type="presParOf" srcId="{098A3781-BE7B-4322-97A3-21FA113D98C8}" destId="{6ED2E54B-4D62-4621-A922-D771FEE0D85C}" srcOrd="2" destOrd="0" presId="urn:microsoft.com/office/officeart/2005/8/layout/hierarchy3"/>
    <dgm:cxn modelId="{631D9EA5-726B-4C80-8021-D66BA641F6F2}" type="presParOf" srcId="{098A3781-BE7B-4322-97A3-21FA113D98C8}" destId="{7928E958-434F-44D9-BF8B-9AD3FDA96423}"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2FA961-EEDE-4A85-BFB7-6ED53D786BB8}"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ru-RU"/>
        </a:p>
      </dgm:t>
    </dgm:pt>
    <dgm:pt modelId="{E17861FF-0FB3-4427-B293-77368F066118}">
      <dgm:prSet phldrT="[Текст]"/>
      <dgm:spPr/>
      <dgm:t>
        <a:bodyPr/>
        <a:lstStyle/>
        <a:p>
          <a:r>
            <a:rPr lang="ru-RU" dirty="0" smtClean="0"/>
            <a:t>Арендная плата за земли до разграничения государственной собственности</a:t>
          </a:r>
          <a:endParaRPr lang="ru-RU" dirty="0"/>
        </a:p>
      </dgm:t>
    </dgm:pt>
    <dgm:pt modelId="{4E163348-7DBA-4B1B-B594-8A95187128FC}" type="parTrans" cxnId="{C2CFE37F-F0AA-4BBF-A8DB-0537465BF351}">
      <dgm:prSet/>
      <dgm:spPr/>
      <dgm:t>
        <a:bodyPr/>
        <a:lstStyle/>
        <a:p>
          <a:endParaRPr lang="ru-RU"/>
        </a:p>
      </dgm:t>
    </dgm:pt>
    <dgm:pt modelId="{6A7AC4E9-25F0-43A6-A3B9-42EBBABBC110}" type="sibTrans" cxnId="{C2CFE37F-F0AA-4BBF-A8DB-0537465BF351}">
      <dgm:prSet/>
      <dgm:spPr/>
      <dgm:t>
        <a:bodyPr/>
        <a:lstStyle/>
        <a:p>
          <a:endParaRPr lang="ru-RU"/>
        </a:p>
      </dgm:t>
    </dgm:pt>
    <dgm:pt modelId="{131FE234-52E5-44B7-A672-8292075FCA6E}">
      <dgm:prSet phldrT="[Текст]" custT="1"/>
      <dgm:spPr/>
      <dgm:t>
        <a:bodyPr/>
        <a:lstStyle/>
        <a:p>
          <a:r>
            <a:rPr lang="ru-RU" sz="1100" dirty="0" smtClean="0"/>
            <a:t>50% районный бюджет</a:t>
          </a:r>
          <a:endParaRPr lang="ru-RU" sz="1100" dirty="0"/>
        </a:p>
      </dgm:t>
    </dgm:pt>
    <dgm:pt modelId="{2FA92B1C-46C5-44D2-ABC5-9EB0EE799FD5}" type="parTrans" cxnId="{18B91BAB-7C88-4533-8E8C-B492064AAFF8}">
      <dgm:prSet/>
      <dgm:spPr/>
      <dgm:t>
        <a:bodyPr/>
        <a:lstStyle/>
        <a:p>
          <a:endParaRPr lang="ru-RU"/>
        </a:p>
      </dgm:t>
    </dgm:pt>
    <dgm:pt modelId="{93F7283D-BB49-4A2C-829F-16D47E20B20D}" type="sibTrans" cxnId="{18B91BAB-7C88-4533-8E8C-B492064AAFF8}">
      <dgm:prSet/>
      <dgm:spPr/>
      <dgm:t>
        <a:bodyPr/>
        <a:lstStyle/>
        <a:p>
          <a:endParaRPr lang="ru-RU"/>
        </a:p>
      </dgm:t>
    </dgm:pt>
    <dgm:pt modelId="{1B4E1A84-46C2-474E-A942-6B9042EF14B0}">
      <dgm:prSet phldrT="[Текст]"/>
      <dgm:spPr/>
      <dgm:t>
        <a:bodyPr/>
        <a:lstStyle/>
        <a:p>
          <a:r>
            <a:rPr lang="ru-RU" dirty="0" smtClean="0"/>
            <a:t>Продажа земельных участков государственная собственность на которые не разграничена</a:t>
          </a:r>
          <a:endParaRPr lang="ru-RU" dirty="0"/>
        </a:p>
      </dgm:t>
    </dgm:pt>
    <dgm:pt modelId="{5A369AE8-76DE-4C27-9D92-898369B41EE5}" type="parTrans" cxnId="{0C9808C6-A23F-4312-A799-577A836D21A3}">
      <dgm:prSet/>
      <dgm:spPr/>
      <dgm:t>
        <a:bodyPr/>
        <a:lstStyle/>
        <a:p>
          <a:endParaRPr lang="ru-RU"/>
        </a:p>
      </dgm:t>
    </dgm:pt>
    <dgm:pt modelId="{84A0EEC9-447D-471E-9887-692D373B2E79}" type="sibTrans" cxnId="{0C9808C6-A23F-4312-A799-577A836D21A3}">
      <dgm:prSet/>
      <dgm:spPr/>
      <dgm:t>
        <a:bodyPr/>
        <a:lstStyle/>
        <a:p>
          <a:endParaRPr lang="ru-RU"/>
        </a:p>
      </dgm:t>
    </dgm:pt>
    <dgm:pt modelId="{B4CE14EE-4926-4F47-B115-F2DA75598585}">
      <dgm:prSet phldrT="[Текст]" custT="1"/>
      <dgm:spPr/>
      <dgm:t>
        <a:bodyPr/>
        <a:lstStyle/>
        <a:p>
          <a:r>
            <a:rPr lang="ru-RU" sz="1100" dirty="0" smtClean="0"/>
            <a:t>50% районный бюджет</a:t>
          </a:r>
          <a:endParaRPr lang="ru-RU" sz="1100" dirty="0"/>
        </a:p>
      </dgm:t>
    </dgm:pt>
    <dgm:pt modelId="{53482D91-4C7D-4875-BC5F-EFB1F4AC147A}" type="parTrans" cxnId="{848EFC3E-13FB-4840-A7CE-E6B5539FF33C}">
      <dgm:prSet/>
      <dgm:spPr/>
      <dgm:t>
        <a:bodyPr/>
        <a:lstStyle/>
        <a:p>
          <a:endParaRPr lang="ru-RU"/>
        </a:p>
      </dgm:t>
    </dgm:pt>
    <dgm:pt modelId="{763AB734-EC65-4E71-BC58-BC1836A3BC3A}" type="sibTrans" cxnId="{848EFC3E-13FB-4840-A7CE-E6B5539FF33C}">
      <dgm:prSet/>
      <dgm:spPr/>
      <dgm:t>
        <a:bodyPr/>
        <a:lstStyle/>
        <a:p>
          <a:endParaRPr lang="ru-RU"/>
        </a:p>
      </dgm:t>
    </dgm:pt>
    <dgm:pt modelId="{B858042F-3C7C-4E37-B5F4-C15DC42C2D21}" type="pres">
      <dgm:prSet presAssocID="{B02FA961-EEDE-4A85-BFB7-6ED53D786BB8}" presName="diagram" presStyleCnt="0">
        <dgm:presLayoutVars>
          <dgm:chPref val="1"/>
          <dgm:dir/>
          <dgm:animOne val="branch"/>
          <dgm:animLvl val="lvl"/>
          <dgm:resizeHandles/>
        </dgm:presLayoutVars>
      </dgm:prSet>
      <dgm:spPr/>
      <dgm:t>
        <a:bodyPr/>
        <a:lstStyle/>
        <a:p>
          <a:endParaRPr lang="ru-RU"/>
        </a:p>
      </dgm:t>
    </dgm:pt>
    <dgm:pt modelId="{B68D0716-1EE4-4D74-B571-392A7D5DC62E}" type="pres">
      <dgm:prSet presAssocID="{E17861FF-0FB3-4427-B293-77368F066118}" presName="root" presStyleCnt="0"/>
      <dgm:spPr/>
    </dgm:pt>
    <dgm:pt modelId="{BFF28D1C-FA11-4289-BA5E-9340189A1B8C}" type="pres">
      <dgm:prSet presAssocID="{E17861FF-0FB3-4427-B293-77368F066118}" presName="rootComposite" presStyleCnt="0"/>
      <dgm:spPr/>
    </dgm:pt>
    <dgm:pt modelId="{14B5BE36-CB61-4607-B068-8FA093BFAF91}" type="pres">
      <dgm:prSet presAssocID="{E17861FF-0FB3-4427-B293-77368F066118}" presName="rootText" presStyleLbl="node1" presStyleIdx="0" presStyleCnt="2" custAng="0" custScaleX="98831" custScaleY="151224" custLinFactNeighborX="-120" custLinFactNeighborY="-389"/>
      <dgm:spPr/>
      <dgm:t>
        <a:bodyPr/>
        <a:lstStyle/>
        <a:p>
          <a:endParaRPr lang="ru-RU"/>
        </a:p>
      </dgm:t>
    </dgm:pt>
    <dgm:pt modelId="{8CA3A00E-D19D-465B-8CEA-6720F9B566B7}" type="pres">
      <dgm:prSet presAssocID="{E17861FF-0FB3-4427-B293-77368F066118}" presName="rootConnector" presStyleLbl="node1" presStyleIdx="0" presStyleCnt="2"/>
      <dgm:spPr/>
      <dgm:t>
        <a:bodyPr/>
        <a:lstStyle/>
        <a:p>
          <a:endParaRPr lang="ru-RU"/>
        </a:p>
      </dgm:t>
    </dgm:pt>
    <dgm:pt modelId="{5FE93FE4-4681-4535-A3F1-11666948EA0D}" type="pres">
      <dgm:prSet presAssocID="{E17861FF-0FB3-4427-B293-77368F066118}" presName="childShape" presStyleCnt="0"/>
      <dgm:spPr/>
    </dgm:pt>
    <dgm:pt modelId="{09BBA109-A336-4B5C-95ED-44706DA478EF}" type="pres">
      <dgm:prSet presAssocID="{2FA92B1C-46C5-44D2-ABC5-9EB0EE799FD5}" presName="Name13" presStyleLbl="parChTrans1D2" presStyleIdx="0" presStyleCnt="2"/>
      <dgm:spPr/>
      <dgm:t>
        <a:bodyPr/>
        <a:lstStyle/>
        <a:p>
          <a:endParaRPr lang="ru-RU"/>
        </a:p>
      </dgm:t>
    </dgm:pt>
    <dgm:pt modelId="{75F4316E-1E67-44D8-8F6E-004EB390A173}" type="pres">
      <dgm:prSet presAssocID="{131FE234-52E5-44B7-A672-8292075FCA6E}" presName="childText" presStyleLbl="bgAcc1" presStyleIdx="0" presStyleCnt="2">
        <dgm:presLayoutVars>
          <dgm:bulletEnabled val="1"/>
        </dgm:presLayoutVars>
      </dgm:prSet>
      <dgm:spPr/>
      <dgm:t>
        <a:bodyPr/>
        <a:lstStyle/>
        <a:p>
          <a:endParaRPr lang="ru-RU"/>
        </a:p>
      </dgm:t>
    </dgm:pt>
    <dgm:pt modelId="{FC930055-1FC3-4FC5-8676-A5FB653B904C}" type="pres">
      <dgm:prSet presAssocID="{1B4E1A84-46C2-474E-A942-6B9042EF14B0}" presName="root" presStyleCnt="0"/>
      <dgm:spPr/>
    </dgm:pt>
    <dgm:pt modelId="{91116AEF-500B-4332-8B7B-F49AB07FAA47}" type="pres">
      <dgm:prSet presAssocID="{1B4E1A84-46C2-474E-A942-6B9042EF14B0}" presName="rootComposite" presStyleCnt="0"/>
      <dgm:spPr/>
    </dgm:pt>
    <dgm:pt modelId="{89B9E48B-CE83-403A-B3C0-BC9EF945587B}" type="pres">
      <dgm:prSet presAssocID="{1B4E1A84-46C2-474E-A942-6B9042EF14B0}" presName="rootText" presStyleLbl="node1" presStyleIdx="1" presStyleCnt="2" custScaleX="97776" custScaleY="229343"/>
      <dgm:spPr/>
      <dgm:t>
        <a:bodyPr/>
        <a:lstStyle/>
        <a:p>
          <a:endParaRPr lang="ru-RU"/>
        </a:p>
      </dgm:t>
    </dgm:pt>
    <dgm:pt modelId="{D774D417-9C66-4229-8034-83FA073403C4}" type="pres">
      <dgm:prSet presAssocID="{1B4E1A84-46C2-474E-A942-6B9042EF14B0}" presName="rootConnector" presStyleLbl="node1" presStyleIdx="1" presStyleCnt="2"/>
      <dgm:spPr/>
      <dgm:t>
        <a:bodyPr/>
        <a:lstStyle/>
        <a:p>
          <a:endParaRPr lang="ru-RU"/>
        </a:p>
      </dgm:t>
    </dgm:pt>
    <dgm:pt modelId="{65202CCE-9FF0-4E65-9EE3-B19417814AE7}" type="pres">
      <dgm:prSet presAssocID="{1B4E1A84-46C2-474E-A942-6B9042EF14B0}" presName="childShape" presStyleCnt="0"/>
      <dgm:spPr/>
    </dgm:pt>
    <dgm:pt modelId="{6AFDC9D8-1038-4A1D-A8A9-B10E5822C5D7}" type="pres">
      <dgm:prSet presAssocID="{53482D91-4C7D-4875-BC5F-EFB1F4AC147A}" presName="Name13" presStyleLbl="parChTrans1D2" presStyleIdx="1" presStyleCnt="2"/>
      <dgm:spPr/>
      <dgm:t>
        <a:bodyPr/>
        <a:lstStyle/>
        <a:p>
          <a:endParaRPr lang="ru-RU"/>
        </a:p>
      </dgm:t>
    </dgm:pt>
    <dgm:pt modelId="{AF84E40B-0FF5-4DB8-9DD0-5091795F59D1}" type="pres">
      <dgm:prSet presAssocID="{B4CE14EE-4926-4F47-B115-F2DA75598585}" presName="childText" presStyleLbl="bgAcc1" presStyleIdx="1" presStyleCnt="2">
        <dgm:presLayoutVars>
          <dgm:bulletEnabled val="1"/>
        </dgm:presLayoutVars>
      </dgm:prSet>
      <dgm:spPr/>
      <dgm:t>
        <a:bodyPr/>
        <a:lstStyle/>
        <a:p>
          <a:endParaRPr lang="ru-RU"/>
        </a:p>
      </dgm:t>
    </dgm:pt>
  </dgm:ptLst>
  <dgm:cxnLst>
    <dgm:cxn modelId="{B72CA6A2-A95D-451C-B2BA-938474A4C901}" type="presOf" srcId="{2FA92B1C-46C5-44D2-ABC5-9EB0EE799FD5}" destId="{09BBA109-A336-4B5C-95ED-44706DA478EF}" srcOrd="0" destOrd="0" presId="urn:microsoft.com/office/officeart/2005/8/layout/hierarchy3"/>
    <dgm:cxn modelId="{03465876-E0ED-4710-B44F-37A7DAB6B0CC}" type="presOf" srcId="{53482D91-4C7D-4875-BC5F-EFB1F4AC147A}" destId="{6AFDC9D8-1038-4A1D-A8A9-B10E5822C5D7}" srcOrd="0" destOrd="0" presId="urn:microsoft.com/office/officeart/2005/8/layout/hierarchy3"/>
    <dgm:cxn modelId="{C8535482-9505-4F7F-83B2-AF0DCB0FF00E}" type="presOf" srcId="{E17861FF-0FB3-4427-B293-77368F066118}" destId="{14B5BE36-CB61-4607-B068-8FA093BFAF91}" srcOrd="0" destOrd="0" presId="urn:microsoft.com/office/officeart/2005/8/layout/hierarchy3"/>
    <dgm:cxn modelId="{18B91BAB-7C88-4533-8E8C-B492064AAFF8}" srcId="{E17861FF-0FB3-4427-B293-77368F066118}" destId="{131FE234-52E5-44B7-A672-8292075FCA6E}" srcOrd="0" destOrd="0" parTransId="{2FA92B1C-46C5-44D2-ABC5-9EB0EE799FD5}" sibTransId="{93F7283D-BB49-4A2C-829F-16D47E20B20D}"/>
    <dgm:cxn modelId="{A3FB6114-95C8-409C-8214-10B33FB012D7}" type="presOf" srcId="{131FE234-52E5-44B7-A672-8292075FCA6E}" destId="{75F4316E-1E67-44D8-8F6E-004EB390A173}" srcOrd="0" destOrd="0" presId="urn:microsoft.com/office/officeart/2005/8/layout/hierarchy3"/>
    <dgm:cxn modelId="{0C9808C6-A23F-4312-A799-577A836D21A3}" srcId="{B02FA961-EEDE-4A85-BFB7-6ED53D786BB8}" destId="{1B4E1A84-46C2-474E-A942-6B9042EF14B0}" srcOrd="1" destOrd="0" parTransId="{5A369AE8-76DE-4C27-9D92-898369B41EE5}" sibTransId="{84A0EEC9-447D-471E-9887-692D373B2E79}"/>
    <dgm:cxn modelId="{3F59615C-C8ED-4552-95C5-D9854A748D5C}" type="presOf" srcId="{B4CE14EE-4926-4F47-B115-F2DA75598585}" destId="{AF84E40B-0FF5-4DB8-9DD0-5091795F59D1}" srcOrd="0" destOrd="0" presId="urn:microsoft.com/office/officeart/2005/8/layout/hierarchy3"/>
    <dgm:cxn modelId="{74DEB9EB-4A87-4DC5-AFD7-7FCEEE20151C}" type="presOf" srcId="{B02FA961-EEDE-4A85-BFB7-6ED53D786BB8}" destId="{B858042F-3C7C-4E37-B5F4-C15DC42C2D21}" srcOrd="0" destOrd="0" presId="urn:microsoft.com/office/officeart/2005/8/layout/hierarchy3"/>
    <dgm:cxn modelId="{848EFC3E-13FB-4840-A7CE-E6B5539FF33C}" srcId="{1B4E1A84-46C2-474E-A942-6B9042EF14B0}" destId="{B4CE14EE-4926-4F47-B115-F2DA75598585}" srcOrd="0" destOrd="0" parTransId="{53482D91-4C7D-4875-BC5F-EFB1F4AC147A}" sibTransId="{763AB734-EC65-4E71-BC58-BC1836A3BC3A}"/>
    <dgm:cxn modelId="{795BBA55-3018-4E07-80CC-947ED8ACEB81}" type="presOf" srcId="{1B4E1A84-46C2-474E-A942-6B9042EF14B0}" destId="{D774D417-9C66-4229-8034-83FA073403C4}" srcOrd="1" destOrd="0" presId="urn:microsoft.com/office/officeart/2005/8/layout/hierarchy3"/>
    <dgm:cxn modelId="{C2CFE37F-F0AA-4BBF-A8DB-0537465BF351}" srcId="{B02FA961-EEDE-4A85-BFB7-6ED53D786BB8}" destId="{E17861FF-0FB3-4427-B293-77368F066118}" srcOrd="0" destOrd="0" parTransId="{4E163348-7DBA-4B1B-B594-8A95187128FC}" sibTransId="{6A7AC4E9-25F0-43A6-A3B9-42EBBABBC110}"/>
    <dgm:cxn modelId="{92EB479B-2703-454F-BCA0-4CDEFC5717CB}" type="presOf" srcId="{1B4E1A84-46C2-474E-A942-6B9042EF14B0}" destId="{89B9E48B-CE83-403A-B3C0-BC9EF945587B}" srcOrd="0" destOrd="0" presId="urn:microsoft.com/office/officeart/2005/8/layout/hierarchy3"/>
    <dgm:cxn modelId="{924D5EAF-B1AD-438B-818E-2ED14387313C}" type="presOf" srcId="{E17861FF-0FB3-4427-B293-77368F066118}" destId="{8CA3A00E-D19D-465B-8CEA-6720F9B566B7}" srcOrd="1" destOrd="0" presId="urn:microsoft.com/office/officeart/2005/8/layout/hierarchy3"/>
    <dgm:cxn modelId="{1997497E-12FE-4B92-898F-E18B06B0A579}" type="presParOf" srcId="{B858042F-3C7C-4E37-B5F4-C15DC42C2D21}" destId="{B68D0716-1EE4-4D74-B571-392A7D5DC62E}" srcOrd="0" destOrd="0" presId="urn:microsoft.com/office/officeart/2005/8/layout/hierarchy3"/>
    <dgm:cxn modelId="{8556010B-36AE-4A43-ABA4-D80E0F9D088C}" type="presParOf" srcId="{B68D0716-1EE4-4D74-B571-392A7D5DC62E}" destId="{BFF28D1C-FA11-4289-BA5E-9340189A1B8C}" srcOrd="0" destOrd="0" presId="urn:microsoft.com/office/officeart/2005/8/layout/hierarchy3"/>
    <dgm:cxn modelId="{7F186274-BA96-49DA-B08C-DB72576A9189}" type="presParOf" srcId="{BFF28D1C-FA11-4289-BA5E-9340189A1B8C}" destId="{14B5BE36-CB61-4607-B068-8FA093BFAF91}" srcOrd="0" destOrd="0" presId="urn:microsoft.com/office/officeart/2005/8/layout/hierarchy3"/>
    <dgm:cxn modelId="{43F93252-344B-4C86-BD8A-BA0FFA127959}" type="presParOf" srcId="{BFF28D1C-FA11-4289-BA5E-9340189A1B8C}" destId="{8CA3A00E-D19D-465B-8CEA-6720F9B566B7}" srcOrd="1" destOrd="0" presId="urn:microsoft.com/office/officeart/2005/8/layout/hierarchy3"/>
    <dgm:cxn modelId="{2935DD16-5C76-4CFE-8ED2-0FD5BD6B882D}" type="presParOf" srcId="{B68D0716-1EE4-4D74-B571-392A7D5DC62E}" destId="{5FE93FE4-4681-4535-A3F1-11666948EA0D}" srcOrd="1" destOrd="0" presId="urn:microsoft.com/office/officeart/2005/8/layout/hierarchy3"/>
    <dgm:cxn modelId="{FDD19713-ED06-4FFA-A1D7-516B5EC73BEF}" type="presParOf" srcId="{5FE93FE4-4681-4535-A3F1-11666948EA0D}" destId="{09BBA109-A336-4B5C-95ED-44706DA478EF}" srcOrd="0" destOrd="0" presId="urn:microsoft.com/office/officeart/2005/8/layout/hierarchy3"/>
    <dgm:cxn modelId="{7CE82B39-DBFD-4AF7-8ED7-8B1E6DA5CEAE}" type="presParOf" srcId="{5FE93FE4-4681-4535-A3F1-11666948EA0D}" destId="{75F4316E-1E67-44D8-8F6E-004EB390A173}" srcOrd="1" destOrd="0" presId="urn:microsoft.com/office/officeart/2005/8/layout/hierarchy3"/>
    <dgm:cxn modelId="{650BE470-FED9-41A3-A8E6-81795D8083CC}" type="presParOf" srcId="{B858042F-3C7C-4E37-B5F4-C15DC42C2D21}" destId="{FC930055-1FC3-4FC5-8676-A5FB653B904C}" srcOrd="1" destOrd="0" presId="urn:microsoft.com/office/officeart/2005/8/layout/hierarchy3"/>
    <dgm:cxn modelId="{F87BCAC7-3760-4C19-848B-2A0D08AD2B11}" type="presParOf" srcId="{FC930055-1FC3-4FC5-8676-A5FB653B904C}" destId="{91116AEF-500B-4332-8B7B-F49AB07FAA47}" srcOrd="0" destOrd="0" presId="urn:microsoft.com/office/officeart/2005/8/layout/hierarchy3"/>
    <dgm:cxn modelId="{A37C16C5-D294-4791-B0D1-84C862FB8973}" type="presParOf" srcId="{91116AEF-500B-4332-8B7B-F49AB07FAA47}" destId="{89B9E48B-CE83-403A-B3C0-BC9EF945587B}" srcOrd="0" destOrd="0" presId="urn:microsoft.com/office/officeart/2005/8/layout/hierarchy3"/>
    <dgm:cxn modelId="{9FECD67E-A305-45FC-9B16-9B3FC950AEEA}" type="presParOf" srcId="{91116AEF-500B-4332-8B7B-F49AB07FAA47}" destId="{D774D417-9C66-4229-8034-83FA073403C4}" srcOrd="1" destOrd="0" presId="urn:microsoft.com/office/officeart/2005/8/layout/hierarchy3"/>
    <dgm:cxn modelId="{BA55F112-1C41-40CD-943F-BEA2D547C660}" type="presParOf" srcId="{FC930055-1FC3-4FC5-8676-A5FB653B904C}" destId="{65202CCE-9FF0-4E65-9EE3-B19417814AE7}" srcOrd="1" destOrd="0" presId="urn:microsoft.com/office/officeart/2005/8/layout/hierarchy3"/>
    <dgm:cxn modelId="{6BE7691A-3046-4861-B78B-DF107F398FF7}" type="presParOf" srcId="{65202CCE-9FF0-4E65-9EE3-B19417814AE7}" destId="{6AFDC9D8-1038-4A1D-A8A9-B10E5822C5D7}" srcOrd="0" destOrd="0" presId="urn:microsoft.com/office/officeart/2005/8/layout/hierarchy3"/>
    <dgm:cxn modelId="{4BC17A61-E1E9-4F82-86C1-3DAA4F569F64}" type="presParOf" srcId="{65202CCE-9FF0-4E65-9EE3-B19417814AE7}" destId="{AF84E40B-0FF5-4DB8-9DD0-5091795F59D1}" srcOrd="1"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797651-65E7-4C13-8958-B511130FF110}"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ru-RU"/>
        </a:p>
      </dgm:t>
    </dgm:pt>
    <dgm:pt modelId="{5E47E51C-223F-432E-A114-56754BFA1E1C}">
      <dgm:prSet phldrT="[Текст]"/>
      <dgm:spPr/>
      <dgm:t>
        <a:bodyPr/>
        <a:lstStyle/>
        <a:p>
          <a:r>
            <a:rPr lang="ru-RU" dirty="0" smtClean="0"/>
            <a:t>Налог на прибыль организаций зачисляемой в бюджет субъекта РФ</a:t>
          </a:r>
          <a:endParaRPr lang="ru-RU" dirty="0"/>
        </a:p>
      </dgm:t>
    </dgm:pt>
    <dgm:pt modelId="{54755149-F608-4412-A80C-9AAD9BE65477}" type="parTrans" cxnId="{B0560F90-6952-473E-9FC2-004CD3DFCDD6}">
      <dgm:prSet/>
      <dgm:spPr/>
      <dgm:t>
        <a:bodyPr/>
        <a:lstStyle/>
        <a:p>
          <a:endParaRPr lang="ru-RU"/>
        </a:p>
      </dgm:t>
    </dgm:pt>
    <dgm:pt modelId="{E28757F2-A2F0-42DA-9F9B-6AF6C40E8D24}" type="sibTrans" cxnId="{B0560F90-6952-473E-9FC2-004CD3DFCDD6}">
      <dgm:prSet/>
      <dgm:spPr/>
      <dgm:t>
        <a:bodyPr/>
        <a:lstStyle/>
        <a:p>
          <a:endParaRPr lang="ru-RU"/>
        </a:p>
      </dgm:t>
    </dgm:pt>
    <dgm:pt modelId="{43156356-1AD5-42DF-B2BC-80E227AD7D22}">
      <dgm:prSet phldrT="[Текст]" custT="1"/>
      <dgm:spPr/>
      <dgm:t>
        <a:bodyPr/>
        <a:lstStyle/>
        <a:p>
          <a:r>
            <a:rPr lang="ru-RU" sz="1100" dirty="0" smtClean="0"/>
            <a:t>5,0% районный бюджет</a:t>
          </a:r>
          <a:endParaRPr lang="ru-RU" sz="1100" dirty="0"/>
        </a:p>
      </dgm:t>
    </dgm:pt>
    <dgm:pt modelId="{11873614-EB65-4446-B69C-FCEE284CB611}" type="parTrans" cxnId="{09B619B1-D1D1-431E-9B2D-D47E2CB71E45}">
      <dgm:prSet/>
      <dgm:spPr/>
      <dgm:t>
        <a:bodyPr/>
        <a:lstStyle/>
        <a:p>
          <a:endParaRPr lang="ru-RU"/>
        </a:p>
      </dgm:t>
    </dgm:pt>
    <dgm:pt modelId="{95545043-128A-4850-B8CC-42D35AE04C67}" type="sibTrans" cxnId="{09B619B1-D1D1-431E-9B2D-D47E2CB71E45}">
      <dgm:prSet/>
      <dgm:spPr/>
      <dgm:t>
        <a:bodyPr/>
        <a:lstStyle/>
        <a:p>
          <a:endParaRPr lang="ru-RU"/>
        </a:p>
      </dgm:t>
    </dgm:pt>
    <dgm:pt modelId="{0915D9E2-558B-421C-B4A4-7F924C547608}">
      <dgm:prSet phldrT="[Текст]" custT="1"/>
      <dgm:spPr/>
      <dgm:t>
        <a:bodyPr/>
        <a:lstStyle/>
        <a:p>
          <a:r>
            <a:rPr lang="ru-RU" sz="1100" dirty="0" smtClean="0"/>
            <a:t>95,0% краевой бюджет</a:t>
          </a:r>
          <a:endParaRPr lang="ru-RU" sz="1100" dirty="0"/>
        </a:p>
      </dgm:t>
    </dgm:pt>
    <dgm:pt modelId="{A156A017-58F0-41EE-BFE8-C252F06E5EEA}" type="parTrans" cxnId="{2195A31B-C070-4467-B47E-902914054612}">
      <dgm:prSet/>
      <dgm:spPr/>
      <dgm:t>
        <a:bodyPr/>
        <a:lstStyle/>
        <a:p>
          <a:endParaRPr lang="ru-RU"/>
        </a:p>
      </dgm:t>
    </dgm:pt>
    <dgm:pt modelId="{64D569B4-8058-415B-B422-6C61A1CFA2C6}" type="sibTrans" cxnId="{2195A31B-C070-4467-B47E-902914054612}">
      <dgm:prSet/>
      <dgm:spPr/>
      <dgm:t>
        <a:bodyPr/>
        <a:lstStyle/>
        <a:p>
          <a:endParaRPr lang="ru-RU"/>
        </a:p>
      </dgm:t>
    </dgm:pt>
    <dgm:pt modelId="{E1FC3283-D6B8-4AA1-B50C-7276D7AA90CC}">
      <dgm:prSet phldrT="[Текст]"/>
      <dgm:spPr/>
      <dgm:t>
        <a:bodyPr/>
        <a:lstStyle/>
        <a:p>
          <a:r>
            <a:rPr lang="ru-RU" dirty="0" smtClean="0"/>
            <a:t>Плата за негативное воздействие на окружающую среду</a:t>
          </a:r>
          <a:endParaRPr lang="ru-RU" dirty="0"/>
        </a:p>
      </dgm:t>
    </dgm:pt>
    <dgm:pt modelId="{30C1E93B-0CB1-4452-A106-61932D02A607}" type="parTrans" cxnId="{6C53B37D-090A-498F-ACB5-D04D076008DE}">
      <dgm:prSet/>
      <dgm:spPr/>
      <dgm:t>
        <a:bodyPr/>
        <a:lstStyle/>
        <a:p>
          <a:endParaRPr lang="ru-RU"/>
        </a:p>
      </dgm:t>
    </dgm:pt>
    <dgm:pt modelId="{E42279E2-DE00-447D-98D2-21E9757FECF8}" type="sibTrans" cxnId="{6C53B37D-090A-498F-ACB5-D04D076008DE}">
      <dgm:prSet/>
      <dgm:spPr/>
      <dgm:t>
        <a:bodyPr/>
        <a:lstStyle/>
        <a:p>
          <a:endParaRPr lang="ru-RU"/>
        </a:p>
      </dgm:t>
    </dgm:pt>
    <dgm:pt modelId="{5F7EDF75-446C-4270-B069-0B20A495FA05}">
      <dgm:prSet phldrT="[Текст]" custT="1"/>
      <dgm:spPr/>
      <dgm:t>
        <a:bodyPr/>
        <a:lstStyle/>
        <a:p>
          <a:r>
            <a:rPr lang="ru-RU" sz="1100" dirty="0" smtClean="0"/>
            <a:t>40% районный бюджет</a:t>
          </a:r>
          <a:endParaRPr lang="ru-RU" sz="1100" dirty="0"/>
        </a:p>
      </dgm:t>
    </dgm:pt>
    <dgm:pt modelId="{1D784F4D-E6E8-4B30-980E-B03EF2BFD8ED}" type="parTrans" cxnId="{5EF5C131-F3EE-4BB6-A217-8D4F9ADADC7F}">
      <dgm:prSet/>
      <dgm:spPr/>
      <dgm:t>
        <a:bodyPr/>
        <a:lstStyle/>
        <a:p>
          <a:endParaRPr lang="ru-RU"/>
        </a:p>
      </dgm:t>
    </dgm:pt>
    <dgm:pt modelId="{C7A1BB8B-0D78-4E3E-8C4E-2F54B7C1E34E}" type="sibTrans" cxnId="{5EF5C131-F3EE-4BB6-A217-8D4F9ADADC7F}">
      <dgm:prSet/>
      <dgm:spPr/>
      <dgm:t>
        <a:bodyPr/>
        <a:lstStyle/>
        <a:p>
          <a:endParaRPr lang="ru-RU"/>
        </a:p>
      </dgm:t>
    </dgm:pt>
    <dgm:pt modelId="{F50E3BD4-4C37-427B-8039-D310D346C913}">
      <dgm:prSet phldrT="[Текст]" custT="1"/>
      <dgm:spPr/>
      <dgm:t>
        <a:bodyPr/>
        <a:lstStyle/>
        <a:p>
          <a:r>
            <a:rPr lang="ru-RU" sz="1100" dirty="0" smtClean="0"/>
            <a:t>40% краевой бюджет</a:t>
          </a:r>
          <a:endParaRPr lang="ru-RU" sz="1100" dirty="0"/>
        </a:p>
      </dgm:t>
    </dgm:pt>
    <dgm:pt modelId="{4729A208-31F3-4C2D-A032-52BFF50EDB0A}" type="parTrans" cxnId="{B1DB5282-D8DB-4FEB-AF16-640EB9D0B7DD}">
      <dgm:prSet/>
      <dgm:spPr/>
      <dgm:t>
        <a:bodyPr/>
        <a:lstStyle/>
        <a:p>
          <a:endParaRPr lang="ru-RU"/>
        </a:p>
      </dgm:t>
    </dgm:pt>
    <dgm:pt modelId="{0A8DA449-61C8-4F0E-AA2A-74468B344A9C}" type="sibTrans" cxnId="{B1DB5282-D8DB-4FEB-AF16-640EB9D0B7DD}">
      <dgm:prSet/>
      <dgm:spPr/>
      <dgm:t>
        <a:bodyPr/>
        <a:lstStyle/>
        <a:p>
          <a:endParaRPr lang="ru-RU"/>
        </a:p>
      </dgm:t>
    </dgm:pt>
    <dgm:pt modelId="{18D3AF04-A78D-490F-ACD0-06344AA834A8}">
      <dgm:prSet custT="1"/>
      <dgm:spPr/>
      <dgm:t>
        <a:bodyPr/>
        <a:lstStyle/>
        <a:p>
          <a:r>
            <a:rPr lang="ru-RU" sz="1100" dirty="0" smtClean="0"/>
            <a:t>20% федеральный бюджет</a:t>
          </a:r>
          <a:endParaRPr lang="ru-RU" sz="1100" dirty="0"/>
        </a:p>
      </dgm:t>
    </dgm:pt>
    <dgm:pt modelId="{A993260F-DF9D-405C-A8E2-4D2C68102919}" type="parTrans" cxnId="{285300E9-873A-4D38-8826-827A0E339B54}">
      <dgm:prSet/>
      <dgm:spPr/>
      <dgm:t>
        <a:bodyPr/>
        <a:lstStyle/>
        <a:p>
          <a:endParaRPr lang="ru-RU"/>
        </a:p>
      </dgm:t>
    </dgm:pt>
    <dgm:pt modelId="{890BB407-5F69-47E3-A8E9-B5CA90E3BA54}" type="sibTrans" cxnId="{285300E9-873A-4D38-8826-827A0E339B54}">
      <dgm:prSet/>
      <dgm:spPr/>
      <dgm:t>
        <a:bodyPr/>
        <a:lstStyle/>
        <a:p>
          <a:endParaRPr lang="ru-RU"/>
        </a:p>
      </dgm:t>
    </dgm:pt>
    <dgm:pt modelId="{5E136A57-1994-4CBB-8F19-0DCBEE201741}" type="pres">
      <dgm:prSet presAssocID="{F7797651-65E7-4C13-8958-B511130FF110}" presName="diagram" presStyleCnt="0">
        <dgm:presLayoutVars>
          <dgm:chPref val="1"/>
          <dgm:dir/>
          <dgm:animOne val="branch"/>
          <dgm:animLvl val="lvl"/>
          <dgm:resizeHandles/>
        </dgm:presLayoutVars>
      </dgm:prSet>
      <dgm:spPr/>
      <dgm:t>
        <a:bodyPr/>
        <a:lstStyle/>
        <a:p>
          <a:endParaRPr lang="ru-RU"/>
        </a:p>
      </dgm:t>
    </dgm:pt>
    <dgm:pt modelId="{DB26E382-C227-4567-839B-17625118D225}" type="pres">
      <dgm:prSet presAssocID="{5E47E51C-223F-432E-A114-56754BFA1E1C}" presName="root" presStyleCnt="0"/>
      <dgm:spPr/>
      <dgm:t>
        <a:bodyPr/>
        <a:lstStyle/>
        <a:p>
          <a:endParaRPr lang="ru-RU"/>
        </a:p>
      </dgm:t>
    </dgm:pt>
    <dgm:pt modelId="{5DBF98DF-3E54-4456-BE56-735C89C7F547}" type="pres">
      <dgm:prSet presAssocID="{5E47E51C-223F-432E-A114-56754BFA1E1C}" presName="rootComposite" presStyleCnt="0"/>
      <dgm:spPr/>
      <dgm:t>
        <a:bodyPr/>
        <a:lstStyle/>
        <a:p>
          <a:endParaRPr lang="ru-RU"/>
        </a:p>
      </dgm:t>
    </dgm:pt>
    <dgm:pt modelId="{76563ADE-F092-48AF-AFCB-72E8CA830E63}" type="pres">
      <dgm:prSet presAssocID="{5E47E51C-223F-432E-A114-56754BFA1E1C}" presName="rootText" presStyleLbl="node1" presStyleIdx="0" presStyleCnt="2"/>
      <dgm:spPr/>
      <dgm:t>
        <a:bodyPr/>
        <a:lstStyle/>
        <a:p>
          <a:endParaRPr lang="ru-RU"/>
        </a:p>
      </dgm:t>
    </dgm:pt>
    <dgm:pt modelId="{A3CF5C1C-48D8-4482-BBEB-5853D1DE862F}" type="pres">
      <dgm:prSet presAssocID="{5E47E51C-223F-432E-A114-56754BFA1E1C}" presName="rootConnector" presStyleLbl="node1" presStyleIdx="0" presStyleCnt="2"/>
      <dgm:spPr/>
      <dgm:t>
        <a:bodyPr/>
        <a:lstStyle/>
        <a:p>
          <a:endParaRPr lang="ru-RU"/>
        </a:p>
      </dgm:t>
    </dgm:pt>
    <dgm:pt modelId="{BA39F8DD-2704-46BA-9BDA-77A916F6ED6B}" type="pres">
      <dgm:prSet presAssocID="{5E47E51C-223F-432E-A114-56754BFA1E1C}" presName="childShape" presStyleCnt="0"/>
      <dgm:spPr/>
      <dgm:t>
        <a:bodyPr/>
        <a:lstStyle/>
        <a:p>
          <a:endParaRPr lang="ru-RU"/>
        </a:p>
      </dgm:t>
    </dgm:pt>
    <dgm:pt modelId="{558F0570-7548-441F-A402-4A217CCE181B}" type="pres">
      <dgm:prSet presAssocID="{11873614-EB65-4446-B69C-FCEE284CB611}" presName="Name13" presStyleLbl="parChTrans1D2" presStyleIdx="0" presStyleCnt="5"/>
      <dgm:spPr/>
      <dgm:t>
        <a:bodyPr/>
        <a:lstStyle/>
        <a:p>
          <a:endParaRPr lang="ru-RU"/>
        </a:p>
      </dgm:t>
    </dgm:pt>
    <dgm:pt modelId="{73CD7E2B-A138-4402-9B46-5DF405A91CEF}" type="pres">
      <dgm:prSet presAssocID="{43156356-1AD5-42DF-B2BC-80E227AD7D22}" presName="childText" presStyleLbl="bgAcc1" presStyleIdx="0" presStyleCnt="5">
        <dgm:presLayoutVars>
          <dgm:bulletEnabled val="1"/>
        </dgm:presLayoutVars>
      </dgm:prSet>
      <dgm:spPr/>
      <dgm:t>
        <a:bodyPr/>
        <a:lstStyle/>
        <a:p>
          <a:endParaRPr lang="ru-RU"/>
        </a:p>
      </dgm:t>
    </dgm:pt>
    <dgm:pt modelId="{5BF48C7A-842F-4C78-9D1A-1CD0B5CB4676}" type="pres">
      <dgm:prSet presAssocID="{A156A017-58F0-41EE-BFE8-C252F06E5EEA}" presName="Name13" presStyleLbl="parChTrans1D2" presStyleIdx="1" presStyleCnt="5"/>
      <dgm:spPr/>
      <dgm:t>
        <a:bodyPr/>
        <a:lstStyle/>
        <a:p>
          <a:endParaRPr lang="ru-RU"/>
        </a:p>
      </dgm:t>
    </dgm:pt>
    <dgm:pt modelId="{A20B5FEA-7D60-4703-9626-EA66F8346848}" type="pres">
      <dgm:prSet presAssocID="{0915D9E2-558B-421C-B4A4-7F924C547608}" presName="childText" presStyleLbl="bgAcc1" presStyleIdx="1" presStyleCnt="5">
        <dgm:presLayoutVars>
          <dgm:bulletEnabled val="1"/>
        </dgm:presLayoutVars>
      </dgm:prSet>
      <dgm:spPr/>
      <dgm:t>
        <a:bodyPr/>
        <a:lstStyle/>
        <a:p>
          <a:endParaRPr lang="ru-RU"/>
        </a:p>
      </dgm:t>
    </dgm:pt>
    <dgm:pt modelId="{B4EB241D-3253-4444-B8E0-FCD49FEB5D9A}" type="pres">
      <dgm:prSet presAssocID="{E1FC3283-D6B8-4AA1-B50C-7276D7AA90CC}" presName="root" presStyleCnt="0"/>
      <dgm:spPr/>
      <dgm:t>
        <a:bodyPr/>
        <a:lstStyle/>
        <a:p>
          <a:endParaRPr lang="ru-RU"/>
        </a:p>
      </dgm:t>
    </dgm:pt>
    <dgm:pt modelId="{BC18A59D-E30E-40E9-BD27-848D2A6F762B}" type="pres">
      <dgm:prSet presAssocID="{E1FC3283-D6B8-4AA1-B50C-7276D7AA90CC}" presName="rootComposite" presStyleCnt="0"/>
      <dgm:spPr/>
      <dgm:t>
        <a:bodyPr/>
        <a:lstStyle/>
        <a:p>
          <a:endParaRPr lang="ru-RU"/>
        </a:p>
      </dgm:t>
    </dgm:pt>
    <dgm:pt modelId="{F609F4B8-5519-4D3F-B987-A34FF66192EC}" type="pres">
      <dgm:prSet presAssocID="{E1FC3283-D6B8-4AA1-B50C-7276D7AA90CC}" presName="rootText" presStyleLbl="node1" presStyleIdx="1" presStyleCnt="2"/>
      <dgm:spPr/>
      <dgm:t>
        <a:bodyPr/>
        <a:lstStyle/>
        <a:p>
          <a:endParaRPr lang="ru-RU"/>
        </a:p>
      </dgm:t>
    </dgm:pt>
    <dgm:pt modelId="{B5A23F94-F573-4048-ABC4-0071BA16FE73}" type="pres">
      <dgm:prSet presAssocID="{E1FC3283-D6B8-4AA1-B50C-7276D7AA90CC}" presName="rootConnector" presStyleLbl="node1" presStyleIdx="1" presStyleCnt="2"/>
      <dgm:spPr/>
      <dgm:t>
        <a:bodyPr/>
        <a:lstStyle/>
        <a:p>
          <a:endParaRPr lang="ru-RU"/>
        </a:p>
      </dgm:t>
    </dgm:pt>
    <dgm:pt modelId="{1CFB0D6C-43DC-4B5D-B476-A3C37B0BEB7E}" type="pres">
      <dgm:prSet presAssocID="{E1FC3283-D6B8-4AA1-B50C-7276D7AA90CC}" presName="childShape" presStyleCnt="0"/>
      <dgm:spPr/>
      <dgm:t>
        <a:bodyPr/>
        <a:lstStyle/>
        <a:p>
          <a:endParaRPr lang="ru-RU"/>
        </a:p>
      </dgm:t>
    </dgm:pt>
    <dgm:pt modelId="{CEAB0CD6-7343-4546-BEF7-2F11AD57DFE1}" type="pres">
      <dgm:prSet presAssocID="{1D784F4D-E6E8-4B30-980E-B03EF2BFD8ED}" presName="Name13" presStyleLbl="parChTrans1D2" presStyleIdx="2" presStyleCnt="5"/>
      <dgm:spPr/>
      <dgm:t>
        <a:bodyPr/>
        <a:lstStyle/>
        <a:p>
          <a:endParaRPr lang="ru-RU"/>
        </a:p>
      </dgm:t>
    </dgm:pt>
    <dgm:pt modelId="{B55205C3-96D4-4FFD-91CA-0839493D1F5E}" type="pres">
      <dgm:prSet presAssocID="{5F7EDF75-446C-4270-B069-0B20A495FA05}" presName="childText" presStyleLbl="bgAcc1" presStyleIdx="2" presStyleCnt="5">
        <dgm:presLayoutVars>
          <dgm:bulletEnabled val="1"/>
        </dgm:presLayoutVars>
      </dgm:prSet>
      <dgm:spPr/>
      <dgm:t>
        <a:bodyPr/>
        <a:lstStyle/>
        <a:p>
          <a:endParaRPr lang="ru-RU"/>
        </a:p>
      </dgm:t>
    </dgm:pt>
    <dgm:pt modelId="{2FE2772A-5971-419B-B2F1-C52528D4CBD5}" type="pres">
      <dgm:prSet presAssocID="{4729A208-31F3-4C2D-A032-52BFF50EDB0A}" presName="Name13" presStyleLbl="parChTrans1D2" presStyleIdx="3" presStyleCnt="5"/>
      <dgm:spPr/>
      <dgm:t>
        <a:bodyPr/>
        <a:lstStyle/>
        <a:p>
          <a:endParaRPr lang="ru-RU"/>
        </a:p>
      </dgm:t>
    </dgm:pt>
    <dgm:pt modelId="{C4E3B617-B5F8-42A9-A452-D51D42466EF3}" type="pres">
      <dgm:prSet presAssocID="{F50E3BD4-4C37-427B-8039-D310D346C913}" presName="childText" presStyleLbl="bgAcc1" presStyleIdx="3" presStyleCnt="5">
        <dgm:presLayoutVars>
          <dgm:bulletEnabled val="1"/>
        </dgm:presLayoutVars>
      </dgm:prSet>
      <dgm:spPr/>
      <dgm:t>
        <a:bodyPr/>
        <a:lstStyle/>
        <a:p>
          <a:endParaRPr lang="ru-RU"/>
        </a:p>
      </dgm:t>
    </dgm:pt>
    <dgm:pt modelId="{7AC76997-44A4-4D06-985D-F77D6D8E7B29}" type="pres">
      <dgm:prSet presAssocID="{A993260F-DF9D-405C-A8E2-4D2C68102919}" presName="Name13" presStyleLbl="parChTrans1D2" presStyleIdx="4" presStyleCnt="5"/>
      <dgm:spPr/>
      <dgm:t>
        <a:bodyPr/>
        <a:lstStyle/>
        <a:p>
          <a:endParaRPr lang="ru-RU"/>
        </a:p>
      </dgm:t>
    </dgm:pt>
    <dgm:pt modelId="{607886F8-95FE-4668-BAEE-3E7633AECD11}" type="pres">
      <dgm:prSet presAssocID="{18D3AF04-A78D-490F-ACD0-06344AA834A8}" presName="childText" presStyleLbl="bgAcc1" presStyleIdx="4" presStyleCnt="5">
        <dgm:presLayoutVars>
          <dgm:bulletEnabled val="1"/>
        </dgm:presLayoutVars>
      </dgm:prSet>
      <dgm:spPr/>
      <dgm:t>
        <a:bodyPr/>
        <a:lstStyle/>
        <a:p>
          <a:endParaRPr lang="ru-RU"/>
        </a:p>
      </dgm:t>
    </dgm:pt>
  </dgm:ptLst>
  <dgm:cxnLst>
    <dgm:cxn modelId="{8F069D90-06A2-4D33-BC91-EBF4360AA174}" type="presOf" srcId="{E1FC3283-D6B8-4AA1-B50C-7276D7AA90CC}" destId="{F609F4B8-5519-4D3F-B987-A34FF66192EC}" srcOrd="0" destOrd="0" presId="urn:microsoft.com/office/officeart/2005/8/layout/hierarchy3"/>
    <dgm:cxn modelId="{851CDA0D-7AA7-4214-9DF5-FE6D787912EB}" type="presOf" srcId="{5E47E51C-223F-432E-A114-56754BFA1E1C}" destId="{A3CF5C1C-48D8-4482-BBEB-5853D1DE862F}" srcOrd="1" destOrd="0" presId="urn:microsoft.com/office/officeart/2005/8/layout/hierarchy3"/>
    <dgm:cxn modelId="{6C53B37D-090A-498F-ACB5-D04D076008DE}" srcId="{F7797651-65E7-4C13-8958-B511130FF110}" destId="{E1FC3283-D6B8-4AA1-B50C-7276D7AA90CC}" srcOrd="1" destOrd="0" parTransId="{30C1E93B-0CB1-4452-A106-61932D02A607}" sibTransId="{E42279E2-DE00-447D-98D2-21E9757FECF8}"/>
    <dgm:cxn modelId="{09B619B1-D1D1-431E-9B2D-D47E2CB71E45}" srcId="{5E47E51C-223F-432E-A114-56754BFA1E1C}" destId="{43156356-1AD5-42DF-B2BC-80E227AD7D22}" srcOrd="0" destOrd="0" parTransId="{11873614-EB65-4446-B69C-FCEE284CB611}" sibTransId="{95545043-128A-4850-B8CC-42D35AE04C67}"/>
    <dgm:cxn modelId="{5B2964D8-D94C-44E7-B577-0DA00C621FFC}" type="presOf" srcId="{E1FC3283-D6B8-4AA1-B50C-7276D7AA90CC}" destId="{B5A23F94-F573-4048-ABC4-0071BA16FE73}" srcOrd="1" destOrd="0" presId="urn:microsoft.com/office/officeart/2005/8/layout/hierarchy3"/>
    <dgm:cxn modelId="{8D4564F6-72C6-4892-A095-076C490ABB34}" type="presOf" srcId="{18D3AF04-A78D-490F-ACD0-06344AA834A8}" destId="{607886F8-95FE-4668-BAEE-3E7633AECD11}" srcOrd="0" destOrd="0" presId="urn:microsoft.com/office/officeart/2005/8/layout/hierarchy3"/>
    <dgm:cxn modelId="{C854CEE1-473F-435F-B885-4318C25FD2FA}" type="presOf" srcId="{F50E3BD4-4C37-427B-8039-D310D346C913}" destId="{C4E3B617-B5F8-42A9-A452-D51D42466EF3}" srcOrd="0" destOrd="0" presId="urn:microsoft.com/office/officeart/2005/8/layout/hierarchy3"/>
    <dgm:cxn modelId="{AA655975-C54B-4606-BC93-01C115D3D738}" type="presOf" srcId="{0915D9E2-558B-421C-B4A4-7F924C547608}" destId="{A20B5FEA-7D60-4703-9626-EA66F8346848}" srcOrd="0" destOrd="0" presId="urn:microsoft.com/office/officeart/2005/8/layout/hierarchy3"/>
    <dgm:cxn modelId="{D4926223-A59D-4F98-9949-C763132C94A8}" type="presOf" srcId="{4729A208-31F3-4C2D-A032-52BFF50EDB0A}" destId="{2FE2772A-5971-419B-B2F1-C52528D4CBD5}" srcOrd="0" destOrd="0" presId="urn:microsoft.com/office/officeart/2005/8/layout/hierarchy3"/>
    <dgm:cxn modelId="{AB60102E-B85A-4B56-8F20-99B1DD89FD9B}" type="presOf" srcId="{A993260F-DF9D-405C-A8E2-4D2C68102919}" destId="{7AC76997-44A4-4D06-985D-F77D6D8E7B29}" srcOrd="0" destOrd="0" presId="urn:microsoft.com/office/officeart/2005/8/layout/hierarchy3"/>
    <dgm:cxn modelId="{5EF5C131-F3EE-4BB6-A217-8D4F9ADADC7F}" srcId="{E1FC3283-D6B8-4AA1-B50C-7276D7AA90CC}" destId="{5F7EDF75-446C-4270-B069-0B20A495FA05}" srcOrd="0" destOrd="0" parTransId="{1D784F4D-E6E8-4B30-980E-B03EF2BFD8ED}" sibTransId="{C7A1BB8B-0D78-4E3E-8C4E-2F54B7C1E34E}"/>
    <dgm:cxn modelId="{2D5AAF4A-71DC-4C8C-8B15-496A618124FF}" type="presOf" srcId="{5F7EDF75-446C-4270-B069-0B20A495FA05}" destId="{B55205C3-96D4-4FFD-91CA-0839493D1F5E}" srcOrd="0" destOrd="0" presId="urn:microsoft.com/office/officeart/2005/8/layout/hierarchy3"/>
    <dgm:cxn modelId="{51C28522-1275-4D58-BD39-553569C242DB}" type="presOf" srcId="{F7797651-65E7-4C13-8958-B511130FF110}" destId="{5E136A57-1994-4CBB-8F19-0DCBEE201741}" srcOrd="0" destOrd="0" presId="urn:microsoft.com/office/officeart/2005/8/layout/hierarchy3"/>
    <dgm:cxn modelId="{E117173B-05F4-4BD0-ACAC-29CD09A1D804}" type="presOf" srcId="{1D784F4D-E6E8-4B30-980E-B03EF2BFD8ED}" destId="{CEAB0CD6-7343-4546-BEF7-2F11AD57DFE1}" srcOrd="0" destOrd="0" presId="urn:microsoft.com/office/officeart/2005/8/layout/hierarchy3"/>
    <dgm:cxn modelId="{C5339FFE-D727-434F-A1FD-7307C1E580DE}" type="presOf" srcId="{11873614-EB65-4446-B69C-FCEE284CB611}" destId="{558F0570-7548-441F-A402-4A217CCE181B}" srcOrd="0" destOrd="0" presId="urn:microsoft.com/office/officeart/2005/8/layout/hierarchy3"/>
    <dgm:cxn modelId="{B1DB5282-D8DB-4FEB-AF16-640EB9D0B7DD}" srcId="{E1FC3283-D6B8-4AA1-B50C-7276D7AA90CC}" destId="{F50E3BD4-4C37-427B-8039-D310D346C913}" srcOrd="1" destOrd="0" parTransId="{4729A208-31F3-4C2D-A032-52BFF50EDB0A}" sibTransId="{0A8DA449-61C8-4F0E-AA2A-74468B344A9C}"/>
    <dgm:cxn modelId="{285300E9-873A-4D38-8826-827A0E339B54}" srcId="{E1FC3283-D6B8-4AA1-B50C-7276D7AA90CC}" destId="{18D3AF04-A78D-490F-ACD0-06344AA834A8}" srcOrd="2" destOrd="0" parTransId="{A993260F-DF9D-405C-A8E2-4D2C68102919}" sibTransId="{890BB407-5F69-47E3-A8E9-B5CA90E3BA54}"/>
    <dgm:cxn modelId="{2195A31B-C070-4467-B47E-902914054612}" srcId="{5E47E51C-223F-432E-A114-56754BFA1E1C}" destId="{0915D9E2-558B-421C-B4A4-7F924C547608}" srcOrd="1" destOrd="0" parTransId="{A156A017-58F0-41EE-BFE8-C252F06E5EEA}" sibTransId="{64D569B4-8058-415B-B422-6C61A1CFA2C6}"/>
    <dgm:cxn modelId="{8D226CD2-FDEB-404F-9FB3-C42BF4CDC6D4}" type="presOf" srcId="{5E47E51C-223F-432E-A114-56754BFA1E1C}" destId="{76563ADE-F092-48AF-AFCB-72E8CA830E63}" srcOrd="0" destOrd="0" presId="urn:microsoft.com/office/officeart/2005/8/layout/hierarchy3"/>
    <dgm:cxn modelId="{B0560F90-6952-473E-9FC2-004CD3DFCDD6}" srcId="{F7797651-65E7-4C13-8958-B511130FF110}" destId="{5E47E51C-223F-432E-A114-56754BFA1E1C}" srcOrd="0" destOrd="0" parTransId="{54755149-F608-4412-A80C-9AAD9BE65477}" sibTransId="{E28757F2-A2F0-42DA-9F9B-6AF6C40E8D24}"/>
    <dgm:cxn modelId="{66DDC3E9-85B7-44CE-A813-76C2CB8A400A}" type="presOf" srcId="{A156A017-58F0-41EE-BFE8-C252F06E5EEA}" destId="{5BF48C7A-842F-4C78-9D1A-1CD0B5CB4676}" srcOrd="0" destOrd="0" presId="urn:microsoft.com/office/officeart/2005/8/layout/hierarchy3"/>
    <dgm:cxn modelId="{C5264EF5-0AAF-41FE-8D2E-F71169EFE7DC}" type="presOf" srcId="{43156356-1AD5-42DF-B2BC-80E227AD7D22}" destId="{73CD7E2B-A138-4402-9B46-5DF405A91CEF}" srcOrd="0" destOrd="0" presId="urn:microsoft.com/office/officeart/2005/8/layout/hierarchy3"/>
    <dgm:cxn modelId="{3A69B41E-3A86-49FC-80B6-596E53323873}" type="presParOf" srcId="{5E136A57-1994-4CBB-8F19-0DCBEE201741}" destId="{DB26E382-C227-4567-839B-17625118D225}" srcOrd="0" destOrd="0" presId="urn:microsoft.com/office/officeart/2005/8/layout/hierarchy3"/>
    <dgm:cxn modelId="{A97D2EF7-D09B-4D00-96C6-F27F93C3A1EC}" type="presParOf" srcId="{DB26E382-C227-4567-839B-17625118D225}" destId="{5DBF98DF-3E54-4456-BE56-735C89C7F547}" srcOrd="0" destOrd="0" presId="urn:microsoft.com/office/officeart/2005/8/layout/hierarchy3"/>
    <dgm:cxn modelId="{C5F99275-5DF9-4B69-A181-0981068FADF1}" type="presParOf" srcId="{5DBF98DF-3E54-4456-BE56-735C89C7F547}" destId="{76563ADE-F092-48AF-AFCB-72E8CA830E63}" srcOrd="0" destOrd="0" presId="urn:microsoft.com/office/officeart/2005/8/layout/hierarchy3"/>
    <dgm:cxn modelId="{73810D6E-9FBF-4BAD-A049-E046C3648E96}" type="presParOf" srcId="{5DBF98DF-3E54-4456-BE56-735C89C7F547}" destId="{A3CF5C1C-48D8-4482-BBEB-5853D1DE862F}" srcOrd="1" destOrd="0" presId="urn:microsoft.com/office/officeart/2005/8/layout/hierarchy3"/>
    <dgm:cxn modelId="{91A9B6F4-DEF1-4FEE-A49D-8647391AE6ED}" type="presParOf" srcId="{DB26E382-C227-4567-839B-17625118D225}" destId="{BA39F8DD-2704-46BA-9BDA-77A916F6ED6B}" srcOrd="1" destOrd="0" presId="urn:microsoft.com/office/officeart/2005/8/layout/hierarchy3"/>
    <dgm:cxn modelId="{6AB2F243-7FAD-42F3-8DE6-488B604C7827}" type="presParOf" srcId="{BA39F8DD-2704-46BA-9BDA-77A916F6ED6B}" destId="{558F0570-7548-441F-A402-4A217CCE181B}" srcOrd="0" destOrd="0" presId="urn:microsoft.com/office/officeart/2005/8/layout/hierarchy3"/>
    <dgm:cxn modelId="{7B16CFE0-072E-4CA8-8531-D71BF6B7C017}" type="presParOf" srcId="{BA39F8DD-2704-46BA-9BDA-77A916F6ED6B}" destId="{73CD7E2B-A138-4402-9B46-5DF405A91CEF}" srcOrd="1" destOrd="0" presId="urn:microsoft.com/office/officeart/2005/8/layout/hierarchy3"/>
    <dgm:cxn modelId="{00B3E028-58FD-4322-8C8E-1972BC5C3AD9}" type="presParOf" srcId="{BA39F8DD-2704-46BA-9BDA-77A916F6ED6B}" destId="{5BF48C7A-842F-4C78-9D1A-1CD0B5CB4676}" srcOrd="2" destOrd="0" presId="urn:microsoft.com/office/officeart/2005/8/layout/hierarchy3"/>
    <dgm:cxn modelId="{A10CF818-21F3-470C-BD9D-C494F25C9757}" type="presParOf" srcId="{BA39F8DD-2704-46BA-9BDA-77A916F6ED6B}" destId="{A20B5FEA-7D60-4703-9626-EA66F8346848}" srcOrd="3" destOrd="0" presId="urn:microsoft.com/office/officeart/2005/8/layout/hierarchy3"/>
    <dgm:cxn modelId="{E461C423-826E-467E-9D5D-C2E89D88417C}" type="presParOf" srcId="{5E136A57-1994-4CBB-8F19-0DCBEE201741}" destId="{B4EB241D-3253-4444-B8E0-FCD49FEB5D9A}" srcOrd="1" destOrd="0" presId="urn:microsoft.com/office/officeart/2005/8/layout/hierarchy3"/>
    <dgm:cxn modelId="{5F686892-ACDF-43ED-9F02-BFD7D9FAEA97}" type="presParOf" srcId="{B4EB241D-3253-4444-B8E0-FCD49FEB5D9A}" destId="{BC18A59D-E30E-40E9-BD27-848D2A6F762B}" srcOrd="0" destOrd="0" presId="urn:microsoft.com/office/officeart/2005/8/layout/hierarchy3"/>
    <dgm:cxn modelId="{32DE83D9-5A4B-4498-8C80-430F3EE60CFA}" type="presParOf" srcId="{BC18A59D-E30E-40E9-BD27-848D2A6F762B}" destId="{F609F4B8-5519-4D3F-B987-A34FF66192EC}" srcOrd="0" destOrd="0" presId="urn:microsoft.com/office/officeart/2005/8/layout/hierarchy3"/>
    <dgm:cxn modelId="{E8A21C36-041D-405F-AF7D-A5CAF74BBFA0}" type="presParOf" srcId="{BC18A59D-E30E-40E9-BD27-848D2A6F762B}" destId="{B5A23F94-F573-4048-ABC4-0071BA16FE73}" srcOrd="1" destOrd="0" presId="urn:microsoft.com/office/officeart/2005/8/layout/hierarchy3"/>
    <dgm:cxn modelId="{A2A30CBE-2442-4DED-830F-DB78DA0CE84D}" type="presParOf" srcId="{B4EB241D-3253-4444-B8E0-FCD49FEB5D9A}" destId="{1CFB0D6C-43DC-4B5D-B476-A3C37B0BEB7E}" srcOrd="1" destOrd="0" presId="urn:microsoft.com/office/officeart/2005/8/layout/hierarchy3"/>
    <dgm:cxn modelId="{0FF1C9F6-6601-4530-BCA4-07C62B3C0E88}" type="presParOf" srcId="{1CFB0D6C-43DC-4B5D-B476-A3C37B0BEB7E}" destId="{CEAB0CD6-7343-4546-BEF7-2F11AD57DFE1}" srcOrd="0" destOrd="0" presId="urn:microsoft.com/office/officeart/2005/8/layout/hierarchy3"/>
    <dgm:cxn modelId="{E2081D66-BB16-4C78-ACED-B42540D3F6DA}" type="presParOf" srcId="{1CFB0D6C-43DC-4B5D-B476-A3C37B0BEB7E}" destId="{B55205C3-96D4-4FFD-91CA-0839493D1F5E}" srcOrd="1" destOrd="0" presId="urn:microsoft.com/office/officeart/2005/8/layout/hierarchy3"/>
    <dgm:cxn modelId="{293988AB-51D8-4DE4-99E9-186F3A20C688}" type="presParOf" srcId="{1CFB0D6C-43DC-4B5D-B476-A3C37B0BEB7E}" destId="{2FE2772A-5971-419B-B2F1-C52528D4CBD5}" srcOrd="2" destOrd="0" presId="urn:microsoft.com/office/officeart/2005/8/layout/hierarchy3"/>
    <dgm:cxn modelId="{8A9A6A75-89A8-4A18-8CB7-B74151A01711}" type="presParOf" srcId="{1CFB0D6C-43DC-4B5D-B476-A3C37B0BEB7E}" destId="{C4E3B617-B5F8-42A9-A452-D51D42466EF3}" srcOrd="3" destOrd="0" presId="urn:microsoft.com/office/officeart/2005/8/layout/hierarchy3"/>
    <dgm:cxn modelId="{2B766E84-91C1-4D19-B8DF-974B4E2CA47B}" type="presParOf" srcId="{1CFB0D6C-43DC-4B5D-B476-A3C37B0BEB7E}" destId="{7AC76997-44A4-4D06-985D-F77D6D8E7B29}" srcOrd="4" destOrd="0" presId="urn:microsoft.com/office/officeart/2005/8/layout/hierarchy3"/>
    <dgm:cxn modelId="{6DB45222-477B-4761-BB35-E18D726D01B2}" type="presParOf" srcId="{1CFB0D6C-43DC-4B5D-B476-A3C37B0BEB7E}" destId="{607886F8-95FE-4668-BAEE-3E7633AECD11}" srcOrd="5" destOrd="0" presId="urn:microsoft.com/office/officeart/2005/8/layout/hierarchy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AE29D1-62F4-4B0D-9013-90F3F0DB41F9}"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B30243E8-DEDA-4611-919C-1A16126C0CDC}">
      <dgm:prSet phldrT="[Текст]" custT="1"/>
      <dgm:spPr/>
      <dgm:t>
        <a:bodyPr/>
        <a:lstStyle/>
        <a:p>
          <a:r>
            <a:rPr lang="ru-RU" sz="3200" dirty="0" smtClean="0">
              <a:latin typeface="Times New Roman" pitchFamily="18" charset="0"/>
              <a:cs typeface="Times New Roman" pitchFamily="18" charset="0"/>
            </a:rPr>
            <a:t>Управление образования – 62 учреждения</a:t>
          </a:r>
          <a:endParaRPr lang="ru-RU" sz="3200" dirty="0">
            <a:latin typeface="Times New Roman" pitchFamily="18" charset="0"/>
            <a:cs typeface="Times New Roman" pitchFamily="18" charset="0"/>
          </a:endParaRPr>
        </a:p>
      </dgm:t>
    </dgm:pt>
    <dgm:pt modelId="{9E6BD97B-CB0E-4F78-BA47-8347935A371C}" type="parTrans" cxnId="{0DE1066B-23EB-4230-8B20-8F0D0A28E392}">
      <dgm:prSet/>
      <dgm:spPr/>
      <dgm:t>
        <a:bodyPr/>
        <a:lstStyle/>
        <a:p>
          <a:endParaRPr lang="ru-RU"/>
        </a:p>
      </dgm:t>
    </dgm:pt>
    <dgm:pt modelId="{C6B7CFE8-3186-47B8-ADB9-2A36DD41E387}" type="sibTrans" cxnId="{0DE1066B-23EB-4230-8B20-8F0D0A28E392}">
      <dgm:prSet/>
      <dgm:spPr/>
      <dgm:t>
        <a:bodyPr/>
        <a:lstStyle/>
        <a:p>
          <a:endParaRPr lang="ru-RU"/>
        </a:p>
      </dgm:t>
    </dgm:pt>
    <dgm:pt modelId="{149E0783-E691-470A-A468-FB2B8BF5AA74}">
      <dgm:prSet phldrT="[Текст]">
        <dgm:style>
          <a:lnRef idx="1">
            <a:schemeClr val="accent2"/>
          </a:lnRef>
          <a:fillRef idx="2">
            <a:schemeClr val="accent2"/>
          </a:fillRef>
          <a:effectRef idx="1">
            <a:schemeClr val="accent2"/>
          </a:effectRef>
          <a:fontRef idx="minor">
            <a:schemeClr val="dk1"/>
          </a:fontRef>
        </dgm:style>
      </dgm:prSet>
      <dgm:spPr>
        <a:gradFill rotWithShape="0">
          <a:gsLst>
            <a:gs pos="100000">
              <a:schemeClr val="accent2">
                <a:tint val="18000"/>
                <a:satMod val="120000"/>
                <a:lumMod val="88000"/>
              </a:schemeClr>
            </a:gs>
            <a:gs pos="100000">
              <a:schemeClr val="accent2">
                <a:tint val="40000"/>
                <a:satMod val="100000"/>
                <a:lumMod val="78000"/>
              </a:schemeClr>
            </a:gs>
          </a:gsLst>
        </a:gradFill>
      </dgm:spPr>
      <dgm:t>
        <a:bodyPr/>
        <a:lstStyle/>
        <a:p>
          <a:r>
            <a:rPr lang="ru-RU" dirty="0" smtClean="0">
              <a:latin typeface="Times New Roman" pitchFamily="18" charset="0"/>
              <a:cs typeface="Times New Roman" pitchFamily="18" charset="0"/>
            </a:rPr>
            <a:t>учреждения дошкольного образования – 32 детских сада;</a:t>
          </a:r>
          <a:endParaRPr lang="ru-RU" dirty="0">
            <a:latin typeface="Times New Roman" pitchFamily="18" charset="0"/>
            <a:cs typeface="Times New Roman" pitchFamily="18" charset="0"/>
          </a:endParaRPr>
        </a:p>
      </dgm:t>
    </dgm:pt>
    <dgm:pt modelId="{DFD83A09-1866-4537-B8D3-4D4C13060FDA}" type="parTrans" cxnId="{A4E4788F-510A-447F-A8A8-920CC209F4CB}">
      <dgm:prSet/>
      <dgm:spPr/>
      <dgm:t>
        <a:bodyPr/>
        <a:lstStyle/>
        <a:p>
          <a:endParaRPr lang="ru-RU"/>
        </a:p>
      </dgm:t>
    </dgm:pt>
    <dgm:pt modelId="{71463C3E-5777-407B-90AC-49195B7A6FDA}" type="sibTrans" cxnId="{A4E4788F-510A-447F-A8A8-920CC209F4CB}">
      <dgm:prSet/>
      <dgm:spPr/>
      <dgm:t>
        <a:bodyPr/>
        <a:lstStyle/>
        <a:p>
          <a:endParaRPr lang="ru-RU"/>
        </a:p>
      </dgm:t>
    </dgm:pt>
    <dgm:pt modelId="{7704B5FE-BB0F-4A6F-820B-1BA28F52DE90}">
      <dgm:prSet phldrT="[Текст]">
        <dgm:style>
          <a:lnRef idx="1">
            <a:schemeClr val="accent3"/>
          </a:lnRef>
          <a:fillRef idx="2">
            <a:schemeClr val="accent3"/>
          </a:fillRef>
          <a:effectRef idx="1">
            <a:schemeClr val="accent3"/>
          </a:effectRef>
          <a:fontRef idx="minor">
            <a:schemeClr val="dk1"/>
          </a:fontRef>
        </dgm:style>
      </dgm:prSet>
      <dgm:spPr>
        <a:gradFill rotWithShape="0">
          <a:gsLst>
            <a:gs pos="100000">
              <a:schemeClr val="accent3">
                <a:tint val="18000"/>
                <a:satMod val="120000"/>
                <a:lumMod val="88000"/>
              </a:schemeClr>
            </a:gs>
            <a:gs pos="100000">
              <a:schemeClr val="accent3">
                <a:tint val="40000"/>
                <a:satMod val="100000"/>
                <a:lumMod val="78000"/>
              </a:schemeClr>
            </a:gs>
          </a:gsLst>
        </a:gradFill>
      </dgm:spPr>
      <dgm:t>
        <a:bodyPr/>
        <a:lstStyle/>
        <a:p>
          <a:r>
            <a:rPr lang="ru-RU" dirty="0" smtClean="0">
              <a:latin typeface="Times New Roman" pitchFamily="18" charset="0"/>
              <a:cs typeface="Times New Roman" pitchFamily="18" charset="0"/>
            </a:rPr>
            <a:t>учреждения общего образования детей – 24 школ;</a:t>
          </a:r>
          <a:endParaRPr lang="ru-RU" dirty="0">
            <a:latin typeface="Times New Roman" pitchFamily="18" charset="0"/>
            <a:cs typeface="Times New Roman" pitchFamily="18" charset="0"/>
          </a:endParaRPr>
        </a:p>
      </dgm:t>
    </dgm:pt>
    <dgm:pt modelId="{BD965F05-0082-48C6-B7AF-8D9C34727A76}" type="parTrans" cxnId="{5C7C3EFB-0846-4C38-9254-68FDFD29FEA0}">
      <dgm:prSet/>
      <dgm:spPr/>
      <dgm:t>
        <a:bodyPr/>
        <a:lstStyle/>
        <a:p>
          <a:endParaRPr lang="ru-RU"/>
        </a:p>
      </dgm:t>
    </dgm:pt>
    <dgm:pt modelId="{A272F1A4-AB86-4795-8A3F-6D7BDA346E8A}" type="sibTrans" cxnId="{5C7C3EFB-0846-4C38-9254-68FDFD29FEA0}">
      <dgm:prSet/>
      <dgm:spPr/>
      <dgm:t>
        <a:bodyPr/>
        <a:lstStyle/>
        <a:p>
          <a:endParaRPr lang="ru-RU"/>
        </a:p>
      </dgm:t>
    </dgm:pt>
    <dgm:pt modelId="{187431F7-D3D2-45F1-A37C-D4E68BC27743}">
      <dgm:prSet phldrT="[Текст]">
        <dgm:style>
          <a:lnRef idx="1">
            <a:schemeClr val="accent4"/>
          </a:lnRef>
          <a:fillRef idx="2">
            <a:schemeClr val="accent4"/>
          </a:fillRef>
          <a:effectRef idx="1">
            <a:schemeClr val="accent4"/>
          </a:effectRef>
          <a:fontRef idx="minor">
            <a:schemeClr val="dk1"/>
          </a:fontRef>
        </dgm:style>
      </dgm:prSet>
      <dgm:spPr>
        <a:gradFill rotWithShape="0">
          <a:gsLst>
            <a:gs pos="100000">
              <a:schemeClr val="accent4">
                <a:tint val="18000"/>
                <a:satMod val="120000"/>
                <a:lumMod val="88000"/>
              </a:schemeClr>
            </a:gs>
            <a:gs pos="100000">
              <a:schemeClr val="accent4">
                <a:tint val="40000"/>
                <a:satMod val="100000"/>
                <a:lumMod val="78000"/>
              </a:schemeClr>
            </a:gs>
          </a:gsLst>
        </a:gradFill>
      </dgm:spPr>
      <dgm:t>
        <a:bodyPr/>
        <a:lstStyle/>
        <a:p>
          <a:r>
            <a:rPr lang="ru-RU" dirty="0" smtClean="0">
              <a:latin typeface="Times New Roman" pitchFamily="18" charset="0"/>
              <a:cs typeface="Times New Roman" pitchFamily="18" charset="0"/>
            </a:rPr>
            <a:t>учреждения дополнительного образования – 3 (спортшкола, внешкольный центр, УДО казачьей направленности);</a:t>
          </a:r>
          <a:endParaRPr lang="ru-RU" dirty="0">
            <a:latin typeface="Times New Roman" pitchFamily="18" charset="0"/>
            <a:cs typeface="Times New Roman" pitchFamily="18" charset="0"/>
          </a:endParaRPr>
        </a:p>
      </dgm:t>
    </dgm:pt>
    <dgm:pt modelId="{8ADCE6E6-B381-4DDF-8FE6-2E07AA778C30}" type="parTrans" cxnId="{A7AFBC55-7F2D-4BB1-A0EA-8C87B6C77E3E}">
      <dgm:prSet/>
      <dgm:spPr/>
      <dgm:t>
        <a:bodyPr/>
        <a:lstStyle/>
        <a:p>
          <a:endParaRPr lang="ru-RU"/>
        </a:p>
      </dgm:t>
    </dgm:pt>
    <dgm:pt modelId="{73E86E81-6E7A-4C72-8B0A-0F8987D2CD6F}" type="sibTrans" cxnId="{A7AFBC55-7F2D-4BB1-A0EA-8C87B6C77E3E}">
      <dgm:prSet/>
      <dgm:spPr/>
      <dgm:t>
        <a:bodyPr/>
        <a:lstStyle/>
        <a:p>
          <a:endParaRPr lang="ru-RU"/>
        </a:p>
      </dgm:t>
    </dgm:pt>
    <dgm:pt modelId="{179F2D1D-BBAF-4283-9464-D939CDAE4A0A}">
      <dgm:prSet>
        <dgm:style>
          <a:lnRef idx="1">
            <a:schemeClr val="accent1"/>
          </a:lnRef>
          <a:fillRef idx="2">
            <a:schemeClr val="accent1"/>
          </a:fillRef>
          <a:effectRef idx="1">
            <a:schemeClr val="accent1"/>
          </a:effectRef>
          <a:fontRef idx="minor">
            <a:schemeClr val="dk1"/>
          </a:fontRef>
        </dgm:style>
      </dgm:prSet>
      <dgm:spPr>
        <a:gradFill rotWithShape="0">
          <a:gsLst>
            <a:gs pos="100000">
              <a:schemeClr val="accent1">
                <a:tint val="18000"/>
                <a:satMod val="120000"/>
                <a:lumMod val="88000"/>
              </a:schemeClr>
            </a:gs>
            <a:gs pos="100000">
              <a:schemeClr val="accent1">
                <a:tint val="40000"/>
                <a:satMod val="100000"/>
                <a:lumMod val="78000"/>
              </a:schemeClr>
            </a:gs>
          </a:gsLst>
        </a:gradFill>
      </dgm:spPr>
      <dgm:t>
        <a:bodyPr/>
        <a:lstStyle/>
        <a:p>
          <a:r>
            <a:rPr lang="ru-RU" dirty="0" smtClean="0">
              <a:latin typeface="Times New Roman" pitchFamily="18" charset="0"/>
              <a:cs typeface="Times New Roman" pitchFamily="18" charset="0"/>
            </a:rPr>
            <a:t>методический центр, централизованная бухгалтерия;</a:t>
          </a:r>
          <a:endParaRPr lang="ru-RU" dirty="0">
            <a:latin typeface="Times New Roman" pitchFamily="18" charset="0"/>
            <a:cs typeface="Times New Roman" pitchFamily="18" charset="0"/>
          </a:endParaRPr>
        </a:p>
      </dgm:t>
    </dgm:pt>
    <dgm:pt modelId="{B95357AB-77E3-4DD4-B741-1F69A38A2B54}" type="parTrans" cxnId="{A2FD788E-5F09-44C8-8AB9-F37152813F17}">
      <dgm:prSet/>
      <dgm:spPr/>
      <dgm:t>
        <a:bodyPr/>
        <a:lstStyle/>
        <a:p>
          <a:endParaRPr lang="ru-RU"/>
        </a:p>
      </dgm:t>
    </dgm:pt>
    <dgm:pt modelId="{E1BD6D04-31E8-41A4-8096-F97CC7600668}" type="sibTrans" cxnId="{A2FD788E-5F09-44C8-8AB9-F37152813F17}">
      <dgm:prSet/>
      <dgm:spPr/>
      <dgm:t>
        <a:bodyPr/>
        <a:lstStyle/>
        <a:p>
          <a:endParaRPr lang="ru-RU"/>
        </a:p>
      </dgm:t>
    </dgm:pt>
    <dgm:pt modelId="{89937A24-7F48-47A1-92A0-B5C5EBF87F01}" type="pres">
      <dgm:prSet presAssocID="{E9AE29D1-62F4-4B0D-9013-90F3F0DB41F9}" presName="Name0" presStyleCnt="0">
        <dgm:presLayoutVars>
          <dgm:chPref val="1"/>
          <dgm:dir/>
          <dgm:animOne val="branch"/>
          <dgm:animLvl val="lvl"/>
          <dgm:resizeHandles val="exact"/>
        </dgm:presLayoutVars>
      </dgm:prSet>
      <dgm:spPr/>
      <dgm:t>
        <a:bodyPr/>
        <a:lstStyle/>
        <a:p>
          <a:endParaRPr lang="ru-RU"/>
        </a:p>
      </dgm:t>
    </dgm:pt>
    <dgm:pt modelId="{8F968FDB-929F-4143-8336-6FFC9D7410AF}" type="pres">
      <dgm:prSet presAssocID="{B30243E8-DEDA-4611-919C-1A16126C0CDC}" presName="root1" presStyleCnt="0"/>
      <dgm:spPr/>
    </dgm:pt>
    <dgm:pt modelId="{619AD098-A9CC-4A4E-9722-983B224C1012}" type="pres">
      <dgm:prSet presAssocID="{B30243E8-DEDA-4611-919C-1A16126C0CDC}" presName="LevelOneTextNode" presStyleLbl="node0" presStyleIdx="0" presStyleCnt="1" custAng="5400000" custScaleX="166556" custScaleY="62071" custLinFactNeighborX="-35414" custLinFactNeighborY="-2532">
        <dgm:presLayoutVars>
          <dgm:chPref val="3"/>
        </dgm:presLayoutVars>
      </dgm:prSet>
      <dgm:spPr/>
      <dgm:t>
        <a:bodyPr/>
        <a:lstStyle/>
        <a:p>
          <a:endParaRPr lang="ru-RU"/>
        </a:p>
      </dgm:t>
    </dgm:pt>
    <dgm:pt modelId="{1ADCD159-0B1E-40EA-AF9B-F2DE1BA3FF85}" type="pres">
      <dgm:prSet presAssocID="{B30243E8-DEDA-4611-919C-1A16126C0CDC}" presName="level2hierChild" presStyleCnt="0"/>
      <dgm:spPr/>
    </dgm:pt>
    <dgm:pt modelId="{A306F9C5-07FF-4964-9A3D-3F1634BBDB3E}" type="pres">
      <dgm:prSet presAssocID="{DFD83A09-1866-4537-B8D3-4D4C13060FDA}" presName="conn2-1" presStyleLbl="parChTrans1D2" presStyleIdx="0" presStyleCnt="4"/>
      <dgm:spPr/>
      <dgm:t>
        <a:bodyPr/>
        <a:lstStyle/>
        <a:p>
          <a:endParaRPr lang="ru-RU"/>
        </a:p>
      </dgm:t>
    </dgm:pt>
    <dgm:pt modelId="{F5DF38CF-31A3-4E3B-8A3F-873E674925DE}" type="pres">
      <dgm:prSet presAssocID="{DFD83A09-1866-4537-B8D3-4D4C13060FDA}" presName="connTx" presStyleLbl="parChTrans1D2" presStyleIdx="0" presStyleCnt="4"/>
      <dgm:spPr/>
      <dgm:t>
        <a:bodyPr/>
        <a:lstStyle/>
        <a:p>
          <a:endParaRPr lang="ru-RU"/>
        </a:p>
      </dgm:t>
    </dgm:pt>
    <dgm:pt modelId="{F777D3F3-9FA9-4446-8DB0-5C517060DAB7}" type="pres">
      <dgm:prSet presAssocID="{149E0783-E691-470A-A468-FB2B8BF5AA74}" presName="root2" presStyleCnt="0"/>
      <dgm:spPr/>
    </dgm:pt>
    <dgm:pt modelId="{71636D87-063C-471D-9954-F9BCD4BE732E}" type="pres">
      <dgm:prSet presAssocID="{149E0783-E691-470A-A468-FB2B8BF5AA74}" presName="LevelTwoTextNode" presStyleLbl="node2" presStyleIdx="0" presStyleCnt="4" custLinFactNeighborX="26797" custLinFactNeighborY="-12333">
        <dgm:presLayoutVars>
          <dgm:chPref val="3"/>
        </dgm:presLayoutVars>
      </dgm:prSet>
      <dgm:spPr/>
      <dgm:t>
        <a:bodyPr/>
        <a:lstStyle/>
        <a:p>
          <a:endParaRPr lang="ru-RU"/>
        </a:p>
      </dgm:t>
    </dgm:pt>
    <dgm:pt modelId="{D6045C6C-F7CD-4AFD-9B0C-F487354E15A7}" type="pres">
      <dgm:prSet presAssocID="{149E0783-E691-470A-A468-FB2B8BF5AA74}" presName="level3hierChild" presStyleCnt="0"/>
      <dgm:spPr/>
    </dgm:pt>
    <dgm:pt modelId="{22455721-1CEA-4DCC-BB51-DA13421A4086}" type="pres">
      <dgm:prSet presAssocID="{BD965F05-0082-48C6-B7AF-8D9C34727A76}" presName="conn2-1" presStyleLbl="parChTrans1D2" presStyleIdx="1" presStyleCnt="4"/>
      <dgm:spPr/>
      <dgm:t>
        <a:bodyPr/>
        <a:lstStyle/>
        <a:p>
          <a:endParaRPr lang="ru-RU"/>
        </a:p>
      </dgm:t>
    </dgm:pt>
    <dgm:pt modelId="{5CCCC4F9-5163-423D-A3A9-78CF073C6687}" type="pres">
      <dgm:prSet presAssocID="{BD965F05-0082-48C6-B7AF-8D9C34727A76}" presName="connTx" presStyleLbl="parChTrans1D2" presStyleIdx="1" presStyleCnt="4"/>
      <dgm:spPr/>
      <dgm:t>
        <a:bodyPr/>
        <a:lstStyle/>
        <a:p>
          <a:endParaRPr lang="ru-RU"/>
        </a:p>
      </dgm:t>
    </dgm:pt>
    <dgm:pt modelId="{69F58AB8-51C0-4275-A219-1D53F2B77A4A}" type="pres">
      <dgm:prSet presAssocID="{7704B5FE-BB0F-4A6F-820B-1BA28F52DE90}" presName="root2" presStyleCnt="0"/>
      <dgm:spPr/>
    </dgm:pt>
    <dgm:pt modelId="{B1FBD795-EC2E-4185-B9AF-2D0D4F7745C9}" type="pres">
      <dgm:prSet presAssocID="{7704B5FE-BB0F-4A6F-820B-1BA28F52DE90}" presName="LevelTwoTextNode" presStyleLbl="node2" presStyleIdx="1" presStyleCnt="4" custLinFactNeighborX="26797" custLinFactNeighborY="-17413">
        <dgm:presLayoutVars>
          <dgm:chPref val="3"/>
        </dgm:presLayoutVars>
      </dgm:prSet>
      <dgm:spPr/>
      <dgm:t>
        <a:bodyPr/>
        <a:lstStyle/>
        <a:p>
          <a:endParaRPr lang="ru-RU"/>
        </a:p>
      </dgm:t>
    </dgm:pt>
    <dgm:pt modelId="{A48B4810-87D2-43CC-9A08-8DD8DB49C1A8}" type="pres">
      <dgm:prSet presAssocID="{7704B5FE-BB0F-4A6F-820B-1BA28F52DE90}" presName="level3hierChild" presStyleCnt="0"/>
      <dgm:spPr/>
    </dgm:pt>
    <dgm:pt modelId="{828790FD-8358-4B8B-8254-885ACBEEAB44}" type="pres">
      <dgm:prSet presAssocID="{8ADCE6E6-B381-4DDF-8FE6-2E07AA778C30}" presName="conn2-1" presStyleLbl="parChTrans1D2" presStyleIdx="2" presStyleCnt="4"/>
      <dgm:spPr/>
      <dgm:t>
        <a:bodyPr/>
        <a:lstStyle/>
        <a:p>
          <a:endParaRPr lang="ru-RU"/>
        </a:p>
      </dgm:t>
    </dgm:pt>
    <dgm:pt modelId="{41824FCA-B59B-4FB6-A5F9-0DA1462D5B7D}" type="pres">
      <dgm:prSet presAssocID="{8ADCE6E6-B381-4DDF-8FE6-2E07AA778C30}" presName="connTx" presStyleLbl="parChTrans1D2" presStyleIdx="2" presStyleCnt="4"/>
      <dgm:spPr/>
      <dgm:t>
        <a:bodyPr/>
        <a:lstStyle/>
        <a:p>
          <a:endParaRPr lang="ru-RU"/>
        </a:p>
      </dgm:t>
    </dgm:pt>
    <dgm:pt modelId="{EE157FB6-4149-4BFA-B7EC-E8C9A90033AF}" type="pres">
      <dgm:prSet presAssocID="{187431F7-D3D2-45F1-A37C-D4E68BC27743}" presName="root2" presStyleCnt="0"/>
      <dgm:spPr/>
    </dgm:pt>
    <dgm:pt modelId="{233C79C4-884B-4FF9-9DBC-E95C3D5CE3F9}" type="pres">
      <dgm:prSet presAssocID="{187431F7-D3D2-45F1-A37C-D4E68BC27743}" presName="LevelTwoTextNode" presStyleLbl="node2" presStyleIdx="2" presStyleCnt="4" custLinFactNeighborX="26797" custLinFactNeighborY="-15831">
        <dgm:presLayoutVars>
          <dgm:chPref val="3"/>
        </dgm:presLayoutVars>
      </dgm:prSet>
      <dgm:spPr/>
      <dgm:t>
        <a:bodyPr/>
        <a:lstStyle/>
        <a:p>
          <a:endParaRPr lang="ru-RU"/>
        </a:p>
      </dgm:t>
    </dgm:pt>
    <dgm:pt modelId="{571DE1B6-20FC-4807-A0D7-2CAED6C13A2A}" type="pres">
      <dgm:prSet presAssocID="{187431F7-D3D2-45F1-A37C-D4E68BC27743}" presName="level3hierChild" presStyleCnt="0"/>
      <dgm:spPr/>
    </dgm:pt>
    <dgm:pt modelId="{A9169F2B-4A21-4597-A16C-B0A4E44828E3}" type="pres">
      <dgm:prSet presAssocID="{B95357AB-77E3-4DD4-B741-1F69A38A2B54}" presName="conn2-1" presStyleLbl="parChTrans1D2" presStyleIdx="3" presStyleCnt="4"/>
      <dgm:spPr/>
      <dgm:t>
        <a:bodyPr/>
        <a:lstStyle/>
        <a:p>
          <a:endParaRPr lang="ru-RU"/>
        </a:p>
      </dgm:t>
    </dgm:pt>
    <dgm:pt modelId="{973A7513-3D4C-461B-8E41-03812DFCED96}" type="pres">
      <dgm:prSet presAssocID="{B95357AB-77E3-4DD4-B741-1F69A38A2B54}" presName="connTx" presStyleLbl="parChTrans1D2" presStyleIdx="3" presStyleCnt="4"/>
      <dgm:spPr/>
      <dgm:t>
        <a:bodyPr/>
        <a:lstStyle/>
        <a:p>
          <a:endParaRPr lang="ru-RU"/>
        </a:p>
      </dgm:t>
    </dgm:pt>
    <dgm:pt modelId="{BAC2DC55-FDA5-42C1-A606-6E703BEFE43D}" type="pres">
      <dgm:prSet presAssocID="{179F2D1D-BBAF-4283-9464-D939CDAE4A0A}" presName="root2" presStyleCnt="0"/>
      <dgm:spPr/>
    </dgm:pt>
    <dgm:pt modelId="{6C38FCE9-9D06-4704-97AB-E74987D5F528}" type="pres">
      <dgm:prSet presAssocID="{179F2D1D-BBAF-4283-9464-D939CDAE4A0A}" presName="LevelTwoTextNode" presStyleLbl="node2" presStyleIdx="3" presStyleCnt="4" custLinFactNeighborX="26797" custLinFactNeighborY="-7587">
        <dgm:presLayoutVars>
          <dgm:chPref val="3"/>
        </dgm:presLayoutVars>
      </dgm:prSet>
      <dgm:spPr/>
      <dgm:t>
        <a:bodyPr/>
        <a:lstStyle/>
        <a:p>
          <a:endParaRPr lang="ru-RU"/>
        </a:p>
      </dgm:t>
    </dgm:pt>
    <dgm:pt modelId="{F144563F-2176-48F5-9B53-B4113B921258}" type="pres">
      <dgm:prSet presAssocID="{179F2D1D-BBAF-4283-9464-D939CDAE4A0A}" presName="level3hierChild" presStyleCnt="0"/>
      <dgm:spPr/>
    </dgm:pt>
  </dgm:ptLst>
  <dgm:cxnLst>
    <dgm:cxn modelId="{0448F442-42E2-4CA0-911D-85DAF07D0C5B}" type="presOf" srcId="{B95357AB-77E3-4DD4-B741-1F69A38A2B54}" destId="{A9169F2B-4A21-4597-A16C-B0A4E44828E3}" srcOrd="0" destOrd="0" presId="urn:microsoft.com/office/officeart/2008/layout/HorizontalMultiLevelHierarchy"/>
    <dgm:cxn modelId="{9CA2F5F2-90E6-4DAE-967F-DD029EE0B546}" type="presOf" srcId="{8ADCE6E6-B381-4DDF-8FE6-2E07AA778C30}" destId="{41824FCA-B59B-4FB6-A5F9-0DA1462D5B7D}" srcOrd="1" destOrd="0" presId="urn:microsoft.com/office/officeart/2008/layout/HorizontalMultiLevelHierarchy"/>
    <dgm:cxn modelId="{617AB620-8745-40B1-9505-E91570DAF40D}" type="presOf" srcId="{7704B5FE-BB0F-4A6F-820B-1BA28F52DE90}" destId="{B1FBD795-EC2E-4185-B9AF-2D0D4F7745C9}" srcOrd="0" destOrd="0" presId="urn:microsoft.com/office/officeart/2008/layout/HorizontalMultiLevelHierarchy"/>
    <dgm:cxn modelId="{7A42083C-CC9F-446B-B9DC-37EF67ACD161}" type="presOf" srcId="{BD965F05-0082-48C6-B7AF-8D9C34727A76}" destId="{5CCCC4F9-5163-423D-A3A9-78CF073C6687}" srcOrd="1" destOrd="0" presId="urn:microsoft.com/office/officeart/2008/layout/HorizontalMultiLevelHierarchy"/>
    <dgm:cxn modelId="{1C8498BF-DA2D-4F17-9288-CB3F659B94F9}" type="presOf" srcId="{179F2D1D-BBAF-4283-9464-D939CDAE4A0A}" destId="{6C38FCE9-9D06-4704-97AB-E74987D5F528}" srcOrd="0" destOrd="0" presId="urn:microsoft.com/office/officeart/2008/layout/HorizontalMultiLevelHierarchy"/>
    <dgm:cxn modelId="{0093A8E8-C8B9-477D-A6E8-F22F877355BA}" type="presOf" srcId="{187431F7-D3D2-45F1-A37C-D4E68BC27743}" destId="{233C79C4-884B-4FF9-9DBC-E95C3D5CE3F9}" srcOrd="0" destOrd="0" presId="urn:microsoft.com/office/officeart/2008/layout/HorizontalMultiLevelHierarchy"/>
    <dgm:cxn modelId="{0DE1066B-23EB-4230-8B20-8F0D0A28E392}" srcId="{E9AE29D1-62F4-4B0D-9013-90F3F0DB41F9}" destId="{B30243E8-DEDA-4611-919C-1A16126C0CDC}" srcOrd="0" destOrd="0" parTransId="{9E6BD97B-CB0E-4F78-BA47-8347935A371C}" sibTransId="{C6B7CFE8-3186-47B8-ADB9-2A36DD41E387}"/>
    <dgm:cxn modelId="{A4E4788F-510A-447F-A8A8-920CC209F4CB}" srcId="{B30243E8-DEDA-4611-919C-1A16126C0CDC}" destId="{149E0783-E691-470A-A468-FB2B8BF5AA74}" srcOrd="0" destOrd="0" parTransId="{DFD83A09-1866-4537-B8D3-4D4C13060FDA}" sibTransId="{71463C3E-5777-407B-90AC-49195B7A6FDA}"/>
    <dgm:cxn modelId="{2F778D6B-DC3A-4872-A06B-76FAD40D4404}" type="presOf" srcId="{149E0783-E691-470A-A468-FB2B8BF5AA74}" destId="{71636D87-063C-471D-9954-F9BCD4BE732E}" srcOrd="0" destOrd="0" presId="urn:microsoft.com/office/officeart/2008/layout/HorizontalMultiLevelHierarchy"/>
    <dgm:cxn modelId="{86346529-C03F-483B-8575-9C0DF2061F1F}" type="presOf" srcId="{BD965F05-0082-48C6-B7AF-8D9C34727A76}" destId="{22455721-1CEA-4DCC-BB51-DA13421A4086}" srcOrd="0" destOrd="0" presId="urn:microsoft.com/office/officeart/2008/layout/HorizontalMultiLevelHierarchy"/>
    <dgm:cxn modelId="{5C7C3EFB-0846-4C38-9254-68FDFD29FEA0}" srcId="{B30243E8-DEDA-4611-919C-1A16126C0CDC}" destId="{7704B5FE-BB0F-4A6F-820B-1BA28F52DE90}" srcOrd="1" destOrd="0" parTransId="{BD965F05-0082-48C6-B7AF-8D9C34727A76}" sibTransId="{A272F1A4-AB86-4795-8A3F-6D7BDA346E8A}"/>
    <dgm:cxn modelId="{85EE82DC-627D-4787-828A-85DEE3067BFE}" type="presOf" srcId="{B30243E8-DEDA-4611-919C-1A16126C0CDC}" destId="{619AD098-A9CC-4A4E-9722-983B224C1012}" srcOrd="0" destOrd="0" presId="urn:microsoft.com/office/officeart/2008/layout/HorizontalMultiLevelHierarchy"/>
    <dgm:cxn modelId="{5BC31A5C-A800-40AF-8E32-0734ED11D2CA}" type="presOf" srcId="{DFD83A09-1866-4537-B8D3-4D4C13060FDA}" destId="{F5DF38CF-31A3-4E3B-8A3F-873E674925DE}" srcOrd="1" destOrd="0" presId="urn:microsoft.com/office/officeart/2008/layout/HorizontalMultiLevelHierarchy"/>
    <dgm:cxn modelId="{A2FD788E-5F09-44C8-8AB9-F37152813F17}" srcId="{B30243E8-DEDA-4611-919C-1A16126C0CDC}" destId="{179F2D1D-BBAF-4283-9464-D939CDAE4A0A}" srcOrd="3" destOrd="0" parTransId="{B95357AB-77E3-4DD4-B741-1F69A38A2B54}" sibTransId="{E1BD6D04-31E8-41A4-8096-F97CC7600668}"/>
    <dgm:cxn modelId="{902A1455-0C17-4B6B-A20F-60977F8343C1}" type="presOf" srcId="{E9AE29D1-62F4-4B0D-9013-90F3F0DB41F9}" destId="{89937A24-7F48-47A1-92A0-B5C5EBF87F01}" srcOrd="0" destOrd="0" presId="urn:microsoft.com/office/officeart/2008/layout/HorizontalMultiLevelHierarchy"/>
    <dgm:cxn modelId="{FC70269A-2D6D-4398-BB56-20B308E0EA1A}" type="presOf" srcId="{8ADCE6E6-B381-4DDF-8FE6-2E07AA778C30}" destId="{828790FD-8358-4B8B-8254-885ACBEEAB44}" srcOrd="0" destOrd="0" presId="urn:microsoft.com/office/officeart/2008/layout/HorizontalMultiLevelHierarchy"/>
    <dgm:cxn modelId="{A25F7CF0-A6D0-4A47-B34D-EFA5515AB5DB}" type="presOf" srcId="{B95357AB-77E3-4DD4-B741-1F69A38A2B54}" destId="{973A7513-3D4C-461B-8E41-03812DFCED96}" srcOrd="1" destOrd="0" presId="urn:microsoft.com/office/officeart/2008/layout/HorizontalMultiLevelHierarchy"/>
    <dgm:cxn modelId="{EEFE885F-814C-4089-A6E5-95359E739DF7}" type="presOf" srcId="{DFD83A09-1866-4537-B8D3-4D4C13060FDA}" destId="{A306F9C5-07FF-4964-9A3D-3F1634BBDB3E}" srcOrd="0" destOrd="0" presId="urn:microsoft.com/office/officeart/2008/layout/HorizontalMultiLevelHierarchy"/>
    <dgm:cxn modelId="{A7AFBC55-7F2D-4BB1-A0EA-8C87B6C77E3E}" srcId="{B30243E8-DEDA-4611-919C-1A16126C0CDC}" destId="{187431F7-D3D2-45F1-A37C-D4E68BC27743}" srcOrd="2" destOrd="0" parTransId="{8ADCE6E6-B381-4DDF-8FE6-2E07AA778C30}" sibTransId="{73E86E81-6E7A-4C72-8B0A-0F8987D2CD6F}"/>
    <dgm:cxn modelId="{D8E8FC79-4DE3-47D7-9465-4787884AC493}" type="presParOf" srcId="{89937A24-7F48-47A1-92A0-B5C5EBF87F01}" destId="{8F968FDB-929F-4143-8336-6FFC9D7410AF}" srcOrd="0" destOrd="0" presId="urn:microsoft.com/office/officeart/2008/layout/HorizontalMultiLevelHierarchy"/>
    <dgm:cxn modelId="{36B4549A-43E7-44E5-87BC-67F27B7058C5}" type="presParOf" srcId="{8F968FDB-929F-4143-8336-6FFC9D7410AF}" destId="{619AD098-A9CC-4A4E-9722-983B224C1012}" srcOrd="0" destOrd="0" presId="urn:microsoft.com/office/officeart/2008/layout/HorizontalMultiLevelHierarchy"/>
    <dgm:cxn modelId="{D1313F82-BB6F-43F7-A723-25ECD0099929}" type="presParOf" srcId="{8F968FDB-929F-4143-8336-6FFC9D7410AF}" destId="{1ADCD159-0B1E-40EA-AF9B-F2DE1BA3FF85}" srcOrd="1" destOrd="0" presId="urn:microsoft.com/office/officeart/2008/layout/HorizontalMultiLevelHierarchy"/>
    <dgm:cxn modelId="{1D498069-E24F-485B-91CE-2C456F325BFD}" type="presParOf" srcId="{1ADCD159-0B1E-40EA-AF9B-F2DE1BA3FF85}" destId="{A306F9C5-07FF-4964-9A3D-3F1634BBDB3E}" srcOrd="0" destOrd="0" presId="urn:microsoft.com/office/officeart/2008/layout/HorizontalMultiLevelHierarchy"/>
    <dgm:cxn modelId="{F484F429-6EA7-4AC9-A3B8-0AAAF7649B3C}" type="presParOf" srcId="{A306F9C5-07FF-4964-9A3D-3F1634BBDB3E}" destId="{F5DF38CF-31A3-4E3B-8A3F-873E674925DE}" srcOrd="0" destOrd="0" presId="urn:microsoft.com/office/officeart/2008/layout/HorizontalMultiLevelHierarchy"/>
    <dgm:cxn modelId="{CFA20A7E-76DE-4065-A63A-81A604A30DD0}" type="presParOf" srcId="{1ADCD159-0B1E-40EA-AF9B-F2DE1BA3FF85}" destId="{F777D3F3-9FA9-4446-8DB0-5C517060DAB7}" srcOrd="1" destOrd="0" presId="urn:microsoft.com/office/officeart/2008/layout/HorizontalMultiLevelHierarchy"/>
    <dgm:cxn modelId="{E4472BCC-CA92-4F64-8F05-E66D05C5CB41}" type="presParOf" srcId="{F777D3F3-9FA9-4446-8DB0-5C517060DAB7}" destId="{71636D87-063C-471D-9954-F9BCD4BE732E}" srcOrd="0" destOrd="0" presId="urn:microsoft.com/office/officeart/2008/layout/HorizontalMultiLevelHierarchy"/>
    <dgm:cxn modelId="{A70EFEFD-7CAD-4CB4-A868-ED48E50E94D2}" type="presParOf" srcId="{F777D3F3-9FA9-4446-8DB0-5C517060DAB7}" destId="{D6045C6C-F7CD-4AFD-9B0C-F487354E15A7}" srcOrd="1" destOrd="0" presId="urn:microsoft.com/office/officeart/2008/layout/HorizontalMultiLevelHierarchy"/>
    <dgm:cxn modelId="{9592E93B-2211-487A-8514-F5003FFAD944}" type="presParOf" srcId="{1ADCD159-0B1E-40EA-AF9B-F2DE1BA3FF85}" destId="{22455721-1CEA-4DCC-BB51-DA13421A4086}" srcOrd="2" destOrd="0" presId="urn:microsoft.com/office/officeart/2008/layout/HorizontalMultiLevelHierarchy"/>
    <dgm:cxn modelId="{1A279251-E967-4A76-BF4A-336A54AB5287}" type="presParOf" srcId="{22455721-1CEA-4DCC-BB51-DA13421A4086}" destId="{5CCCC4F9-5163-423D-A3A9-78CF073C6687}" srcOrd="0" destOrd="0" presId="urn:microsoft.com/office/officeart/2008/layout/HorizontalMultiLevelHierarchy"/>
    <dgm:cxn modelId="{C52821D5-D77C-4FAF-93A8-79DB644B1574}" type="presParOf" srcId="{1ADCD159-0B1E-40EA-AF9B-F2DE1BA3FF85}" destId="{69F58AB8-51C0-4275-A219-1D53F2B77A4A}" srcOrd="3" destOrd="0" presId="urn:microsoft.com/office/officeart/2008/layout/HorizontalMultiLevelHierarchy"/>
    <dgm:cxn modelId="{6523669F-48A6-43FF-B635-354AAB61DE16}" type="presParOf" srcId="{69F58AB8-51C0-4275-A219-1D53F2B77A4A}" destId="{B1FBD795-EC2E-4185-B9AF-2D0D4F7745C9}" srcOrd="0" destOrd="0" presId="urn:microsoft.com/office/officeart/2008/layout/HorizontalMultiLevelHierarchy"/>
    <dgm:cxn modelId="{F3270D22-4EF8-48B2-B802-484FEF7A7E41}" type="presParOf" srcId="{69F58AB8-51C0-4275-A219-1D53F2B77A4A}" destId="{A48B4810-87D2-43CC-9A08-8DD8DB49C1A8}" srcOrd="1" destOrd="0" presId="urn:microsoft.com/office/officeart/2008/layout/HorizontalMultiLevelHierarchy"/>
    <dgm:cxn modelId="{C903B299-FBE6-4CC4-9913-0244E4F7F556}" type="presParOf" srcId="{1ADCD159-0B1E-40EA-AF9B-F2DE1BA3FF85}" destId="{828790FD-8358-4B8B-8254-885ACBEEAB44}" srcOrd="4" destOrd="0" presId="urn:microsoft.com/office/officeart/2008/layout/HorizontalMultiLevelHierarchy"/>
    <dgm:cxn modelId="{B97C5F85-2694-4E86-9F63-F9AD150EFFD9}" type="presParOf" srcId="{828790FD-8358-4B8B-8254-885ACBEEAB44}" destId="{41824FCA-B59B-4FB6-A5F9-0DA1462D5B7D}" srcOrd="0" destOrd="0" presId="urn:microsoft.com/office/officeart/2008/layout/HorizontalMultiLevelHierarchy"/>
    <dgm:cxn modelId="{16132C9E-0DA8-4427-8E3E-3C393F8E0B50}" type="presParOf" srcId="{1ADCD159-0B1E-40EA-AF9B-F2DE1BA3FF85}" destId="{EE157FB6-4149-4BFA-B7EC-E8C9A90033AF}" srcOrd="5" destOrd="0" presId="urn:microsoft.com/office/officeart/2008/layout/HorizontalMultiLevelHierarchy"/>
    <dgm:cxn modelId="{618CA0A2-8107-4C44-B140-EB23102BF2C8}" type="presParOf" srcId="{EE157FB6-4149-4BFA-B7EC-E8C9A90033AF}" destId="{233C79C4-884B-4FF9-9DBC-E95C3D5CE3F9}" srcOrd="0" destOrd="0" presId="urn:microsoft.com/office/officeart/2008/layout/HorizontalMultiLevelHierarchy"/>
    <dgm:cxn modelId="{7907C456-F1DB-4604-A112-C7E642A2AA7E}" type="presParOf" srcId="{EE157FB6-4149-4BFA-B7EC-E8C9A90033AF}" destId="{571DE1B6-20FC-4807-A0D7-2CAED6C13A2A}" srcOrd="1" destOrd="0" presId="urn:microsoft.com/office/officeart/2008/layout/HorizontalMultiLevelHierarchy"/>
    <dgm:cxn modelId="{54ABEC27-E5AF-421B-8BDB-802BAD1CA991}" type="presParOf" srcId="{1ADCD159-0B1E-40EA-AF9B-F2DE1BA3FF85}" destId="{A9169F2B-4A21-4597-A16C-B0A4E44828E3}" srcOrd="6" destOrd="0" presId="urn:microsoft.com/office/officeart/2008/layout/HorizontalMultiLevelHierarchy"/>
    <dgm:cxn modelId="{67D3871E-49C1-4267-A732-5BC423FA8D99}" type="presParOf" srcId="{A9169F2B-4A21-4597-A16C-B0A4E44828E3}" destId="{973A7513-3D4C-461B-8E41-03812DFCED96}" srcOrd="0" destOrd="0" presId="urn:microsoft.com/office/officeart/2008/layout/HorizontalMultiLevelHierarchy"/>
    <dgm:cxn modelId="{D619279F-72CD-4BC8-B5CE-43BA4AE0715E}" type="presParOf" srcId="{1ADCD159-0B1E-40EA-AF9B-F2DE1BA3FF85}" destId="{BAC2DC55-FDA5-42C1-A606-6E703BEFE43D}" srcOrd="7" destOrd="0" presId="urn:microsoft.com/office/officeart/2008/layout/HorizontalMultiLevelHierarchy"/>
    <dgm:cxn modelId="{0BE71075-0375-416B-9E7D-AD03496A79C0}" type="presParOf" srcId="{BAC2DC55-FDA5-42C1-A606-6E703BEFE43D}" destId="{6C38FCE9-9D06-4704-97AB-E74987D5F528}" srcOrd="0" destOrd="0" presId="urn:microsoft.com/office/officeart/2008/layout/HorizontalMultiLevelHierarchy"/>
    <dgm:cxn modelId="{F7A839DF-0088-4B1F-A236-F930408828A1}" type="presParOf" srcId="{BAC2DC55-FDA5-42C1-A606-6E703BEFE43D}" destId="{F144563F-2176-48F5-9B53-B4113B921258}"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987B76B-D642-4E48-B9A3-C69B361E8504}"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ru-RU"/>
        </a:p>
      </dgm:t>
    </dgm:pt>
    <dgm:pt modelId="{096EC517-AB7F-4AF5-87C0-51277F0AAC4D}">
      <dgm:prSet phldrT="[Текст]" custT="1"/>
      <dgm:spPr/>
      <dgm:t>
        <a:bodyPr/>
        <a:lstStyle/>
        <a:p>
          <a:r>
            <a:rPr lang="ru-RU" sz="2000" dirty="0" smtClean="0"/>
            <a:t>Другие общегосударственные расходы</a:t>
          </a:r>
          <a:r>
            <a:rPr lang="ru-RU" sz="1200" dirty="0" smtClean="0"/>
            <a:t> –       </a:t>
          </a:r>
          <a:r>
            <a:rPr lang="ru-RU" sz="1600" dirty="0" smtClean="0"/>
            <a:t>54 345,7 тыс. рублей</a:t>
          </a:r>
          <a:endParaRPr lang="ru-RU" sz="1600" dirty="0"/>
        </a:p>
      </dgm:t>
    </dgm:pt>
    <dgm:pt modelId="{84611F1A-F1CB-4119-BA80-D547D19CAFC9}" type="parTrans" cxnId="{458E6DEA-F741-40F6-AEBD-95182CAACBB6}">
      <dgm:prSet/>
      <dgm:spPr/>
      <dgm:t>
        <a:bodyPr/>
        <a:lstStyle/>
        <a:p>
          <a:endParaRPr lang="ru-RU"/>
        </a:p>
      </dgm:t>
    </dgm:pt>
    <dgm:pt modelId="{70FC7D57-392F-4A4F-82F4-27E6476BB9EB}" type="sibTrans" cxnId="{458E6DEA-F741-40F6-AEBD-95182CAACBB6}">
      <dgm:prSet/>
      <dgm:spPr/>
      <dgm:t>
        <a:bodyPr/>
        <a:lstStyle/>
        <a:p>
          <a:endParaRPr lang="ru-RU"/>
        </a:p>
      </dgm:t>
    </dgm:pt>
    <dgm:pt modelId="{E8BFDF3B-A3A6-424C-BBFA-AAB4DC8CD917}">
      <dgm:prSet phldrT="[Текст]">
        <dgm:style>
          <a:lnRef idx="1">
            <a:schemeClr val="accent4"/>
          </a:lnRef>
          <a:fillRef idx="3">
            <a:schemeClr val="accent4"/>
          </a:fillRef>
          <a:effectRef idx="2">
            <a:schemeClr val="accent4"/>
          </a:effectRef>
          <a:fontRef idx="minor">
            <a:schemeClr val="lt1"/>
          </a:fontRef>
        </dgm:style>
      </dgm:prSet>
      <dgm:spPr/>
      <dgm:t>
        <a:bodyPr/>
        <a:lstStyle/>
        <a:p>
          <a:r>
            <a:rPr lang="ru-RU" dirty="0" smtClean="0"/>
            <a:t>обеспечение деятельности централизованных бухгалтерий муниципального образования  -  10 126,8тыс. рублей, на обеспечение деятельности (оказание услуг) муниципальных учреждений;</a:t>
          </a:r>
          <a:endParaRPr lang="ru-RU" dirty="0"/>
        </a:p>
      </dgm:t>
    </dgm:pt>
    <dgm:pt modelId="{C3A9054F-F480-4E97-8FDE-5543B09DEB06}" type="parTrans" cxnId="{B0AAB7BC-2D64-4E88-B0BA-CF0E18921363}">
      <dgm:prSet/>
      <dgm:spPr/>
      <dgm:t>
        <a:bodyPr/>
        <a:lstStyle/>
        <a:p>
          <a:endParaRPr lang="ru-RU"/>
        </a:p>
      </dgm:t>
    </dgm:pt>
    <dgm:pt modelId="{5B1904FF-2ABE-4096-9A14-9873EE5447BA}" type="sibTrans" cxnId="{B0AAB7BC-2D64-4E88-B0BA-CF0E18921363}">
      <dgm:prSet/>
      <dgm:spPr/>
      <dgm:t>
        <a:bodyPr/>
        <a:lstStyle/>
        <a:p>
          <a:endParaRPr lang="ru-RU"/>
        </a:p>
      </dgm:t>
    </dgm:pt>
    <dgm:pt modelId="{4F86D4E4-1CBA-4B95-BE6A-839CC3A310F6}">
      <dgm:prSet>
        <dgm:style>
          <a:lnRef idx="1">
            <a:schemeClr val="accent2"/>
          </a:lnRef>
          <a:fillRef idx="3">
            <a:schemeClr val="accent2"/>
          </a:fillRef>
          <a:effectRef idx="2">
            <a:schemeClr val="accent2"/>
          </a:effectRef>
          <a:fontRef idx="minor">
            <a:schemeClr val="lt1"/>
          </a:fontRef>
        </dgm:style>
      </dgm:prSet>
      <dgm:spPr/>
      <dgm:t>
        <a:bodyPr/>
        <a:lstStyle/>
        <a:p>
          <a:r>
            <a:rPr lang="ru-RU" dirty="0" smtClean="0"/>
            <a:t>реализация функций по распоряжению  имуществом, находящимся в муниципальной собственности - 756,6 тыс. рублей</a:t>
          </a:r>
          <a:endParaRPr lang="ru-RU" dirty="0"/>
        </a:p>
      </dgm:t>
    </dgm:pt>
    <dgm:pt modelId="{8B994540-0F93-4EEE-BD72-1817DA1C7F87}" type="parTrans" cxnId="{55DA0CA3-ACB9-4CAF-8CE9-18525927DA33}">
      <dgm:prSet/>
      <dgm:spPr>
        <a:solidFill>
          <a:schemeClr val="accent1"/>
        </a:solidFill>
      </dgm:spPr>
      <dgm:t>
        <a:bodyPr/>
        <a:lstStyle/>
        <a:p>
          <a:endParaRPr lang="ru-RU"/>
        </a:p>
      </dgm:t>
    </dgm:pt>
    <dgm:pt modelId="{CDB9DD01-7CAC-4ADA-955E-FA92045C2948}" type="sibTrans" cxnId="{55DA0CA3-ACB9-4CAF-8CE9-18525927DA33}">
      <dgm:prSet/>
      <dgm:spPr/>
      <dgm:t>
        <a:bodyPr/>
        <a:lstStyle/>
        <a:p>
          <a:endParaRPr lang="ru-RU"/>
        </a:p>
      </dgm:t>
    </dgm:pt>
    <dgm:pt modelId="{5FBC9FFB-63A2-4E1F-9AF2-48BCE3CB9319}">
      <dgm:prSet>
        <dgm:style>
          <a:lnRef idx="1">
            <a:schemeClr val="accent3"/>
          </a:lnRef>
          <a:fillRef idx="3">
            <a:schemeClr val="accent3"/>
          </a:fillRef>
          <a:effectRef idx="2">
            <a:schemeClr val="accent3"/>
          </a:effectRef>
          <a:fontRef idx="minor">
            <a:schemeClr val="lt1"/>
          </a:fontRef>
        </dgm:style>
      </dgm:prSet>
      <dgm:spPr/>
      <dgm:t>
        <a:bodyPr/>
        <a:lstStyle/>
        <a:p>
          <a:r>
            <a:rPr lang="ru-RU" dirty="0" smtClean="0"/>
            <a:t>по распоряжению земельными участками, находящимися в муниципальной собственности  муниципального образования </a:t>
          </a:r>
          <a:r>
            <a:rPr lang="ru-RU" dirty="0" err="1" smtClean="0"/>
            <a:t>Гулькевичский</a:t>
          </a:r>
          <a:r>
            <a:rPr lang="ru-RU" dirty="0" smtClean="0"/>
            <a:t> район</a:t>
          </a:r>
          <a:r>
            <a:rPr lang="ru-RU" b="1" dirty="0" smtClean="0"/>
            <a:t> </a:t>
          </a:r>
          <a:r>
            <a:rPr lang="ru-RU" dirty="0" smtClean="0"/>
            <a:t>– 30,0 тыс. рублей, на осуществление отдельных  государственных полномочий  по распоряжению земельными участками, находящимися в государственной собственности Краснодарского края; </a:t>
          </a:r>
          <a:endParaRPr lang="ru-RU" dirty="0"/>
        </a:p>
      </dgm:t>
    </dgm:pt>
    <dgm:pt modelId="{EF67E558-7F11-4916-AE0E-99237FF2FA9F}" type="parTrans" cxnId="{0335660A-A4FA-4973-B454-4402FD36AE57}">
      <dgm:prSet/>
      <dgm:spPr/>
      <dgm:t>
        <a:bodyPr/>
        <a:lstStyle/>
        <a:p>
          <a:endParaRPr lang="ru-RU"/>
        </a:p>
      </dgm:t>
    </dgm:pt>
    <dgm:pt modelId="{E94542F6-34E4-4CDF-A0C1-FCAA294788FB}" type="sibTrans" cxnId="{0335660A-A4FA-4973-B454-4402FD36AE57}">
      <dgm:prSet/>
      <dgm:spPr/>
      <dgm:t>
        <a:bodyPr/>
        <a:lstStyle/>
        <a:p>
          <a:endParaRPr lang="ru-RU"/>
        </a:p>
      </dgm:t>
    </dgm:pt>
    <dgm:pt modelId="{36187A92-54B6-4C8A-A6E5-9BA6B84E45D3}">
      <dgm:prSet custRadScaleRad="110044" custRadScaleInc="13122"/>
      <dgm:spPr/>
      <dgm:t>
        <a:bodyPr/>
        <a:lstStyle/>
        <a:p>
          <a:endParaRPr lang="ru-RU"/>
        </a:p>
      </dgm:t>
    </dgm:pt>
    <dgm:pt modelId="{0629139D-AAEB-4559-8A23-4C1718FB313B}" type="parTrans" cxnId="{D2EAAA19-17C2-42FC-B0E2-D51E0AB064F8}">
      <dgm:prSet/>
      <dgm:spPr/>
      <dgm:t>
        <a:bodyPr/>
        <a:lstStyle/>
        <a:p>
          <a:endParaRPr lang="ru-RU"/>
        </a:p>
      </dgm:t>
    </dgm:pt>
    <dgm:pt modelId="{DA3EC99B-DB0C-436A-BADB-810AC147D728}" type="sibTrans" cxnId="{D2EAAA19-17C2-42FC-B0E2-D51E0AB064F8}">
      <dgm:prSet/>
      <dgm:spPr/>
      <dgm:t>
        <a:bodyPr/>
        <a:lstStyle/>
        <a:p>
          <a:endParaRPr lang="ru-RU"/>
        </a:p>
      </dgm:t>
    </dgm:pt>
    <dgm:pt modelId="{182B15C9-1E9F-4E59-800D-F9EE0B6FE0D6}">
      <dgm:prSet/>
      <dgm:spPr/>
      <dgm:t>
        <a:bodyPr/>
        <a:lstStyle/>
        <a:p>
          <a:endParaRPr lang="ru-RU"/>
        </a:p>
      </dgm:t>
    </dgm:pt>
    <dgm:pt modelId="{516A359F-857A-462D-A97D-625FAF0C395B}" type="parTrans" cxnId="{ADF618EC-6344-4846-83CF-68730D1EB548}">
      <dgm:prSet/>
      <dgm:spPr/>
      <dgm:t>
        <a:bodyPr/>
        <a:lstStyle/>
        <a:p>
          <a:endParaRPr lang="ru-RU"/>
        </a:p>
      </dgm:t>
    </dgm:pt>
    <dgm:pt modelId="{E2E71BAB-4C18-47F3-BC23-6F00E8BF2FAC}" type="sibTrans" cxnId="{ADF618EC-6344-4846-83CF-68730D1EB548}">
      <dgm:prSet/>
      <dgm:spPr/>
      <dgm:t>
        <a:bodyPr/>
        <a:lstStyle/>
        <a:p>
          <a:endParaRPr lang="ru-RU"/>
        </a:p>
      </dgm:t>
    </dgm:pt>
    <dgm:pt modelId="{53EB5B71-6A15-4C1C-B42B-894AF633B869}" type="pres">
      <dgm:prSet presAssocID="{A987B76B-D642-4E48-B9A3-C69B361E8504}" presName="cycle" presStyleCnt="0">
        <dgm:presLayoutVars>
          <dgm:chMax val="1"/>
          <dgm:dir/>
          <dgm:animLvl val="ctr"/>
          <dgm:resizeHandles val="exact"/>
        </dgm:presLayoutVars>
      </dgm:prSet>
      <dgm:spPr/>
      <dgm:t>
        <a:bodyPr/>
        <a:lstStyle/>
        <a:p>
          <a:endParaRPr lang="ru-RU"/>
        </a:p>
      </dgm:t>
    </dgm:pt>
    <dgm:pt modelId="{482F0C4F-74A2-426D-BC3B-D8D67902D4DA}" type="pres">
      <dgm:prSet presAssocID="{096EC517-AB7F-4AF5-87C0-51277F0AAC4D}" presName="centerShape" presStyleLbl="node0" presStyleIdx="0" presStyleCnt="1" custScaleX="81288" custScaleY="76593" custLinFactNeighborX="45" custLinFactNeighborY="-20010"/>
      <dgm:spPr/>
      <dgm:t>
        <a:bodyPr/>
        <a:lstStyle/>
        <a:p>
          <a:endParaRPr lang="ru-RU"/>
        </a:p>
      </dgm:t>
    </dgm:pt>
    <dgm:pt modelId="{34A68858-AF97-433C-9573-6D0D470333BC}" type="pres">
      <dgm:prSet presAssocID="{8B994540-0F93-4EEE-BD72-1817DA1C7F87}" presName="parTrans" presStyleLbl="bgSibTrans2D1" presStyleIdx="0" presStyleCnt="3" custAng="3489431" custFlipHor="1" custScaleX="21564" custScaleY="58881" custLinFactY="108218" custLinFactNeighborX="87783" custLinFactNeighborY="200000"/>
      <dgm:spPr/>
      <dgm:t>
        <a:bodyPr/>
        <a:lstStyle/>
        <a:p>
          <a:endParaRPr lang="ru-RU"/>
        </a:p>
      </dgm:t>
    </dgm:pt>
    <dgm:pt modelId="{BF76D8AC-3421-4384-87F9-258419A00935}" type="pres">
      <dgm:prSet presAssocID="{4F86D4E4-1CBA-4B95-BE6A-839CC3A310F6}" presName="node" presStyleLbl="node1" presStyleIdx="0" presStyleCnt="3" custScaleX="87977" custRadScaleRad="119329" custRadScaleInc="20620">
        <dgm:presLayoutVars>
          <dgm:bulletEnabled val="1"/>
        </dgm:presLayoutVars>
      </dgm:prSet>
      <dgm:spPr/>
      <dgm:t>
        <a:bodyPr/>
        <a:lstStyle/>
        <a:p>
          <a:endParaRPr lang="ru-RU"/>
        </a:p>
      </dgm:t>
    </dgm:pt>
    <dgm:pt modelId="{C5C9D21A-87F6-4BEC-84F4-9B2575B5253A}" type="pres">
      <dgm:prSet presAssocID="{EF67E558-7F11-4916-AE0E-99237FF2FA9F}" presName="parTrans" presStyleLbl="bgSibTrans2D1" presStyleIdx="1" presStyleCnt="3" custFlipVert="1" custFlipHor="0" custScaleX="3697" custScaleY="17999"/>
      <dgm:spPr/>
      <dgm:t>
        <a:bodyPr/>
        <a:lstStyle/>
        <a:p>
          <a:endParaRPr lang="ru-RU"/>
        </a:p>
      </dgm:t>
    </dgm:pt>
    <dgm:pt modelId="{302B172E-A29D-4A38-9CD0-F796CCDD7D98}" type="pres">
      <dgm:prSet presAssocID="{5FBC9FFB-63A2-4E1F-9AF2-48BCE3CB9319}" presName="node" presStyleLbl="node1" presStyleIdx="1" presStyleCnt="3" custScaleX="148778" custScaleY="82901" custRadScaleRad="102627" custRadScaleInc="2474">
        <dgm:presLayoutVars>
          <dgm:bulletEnabled val="1"/>
        </dgm:presLayoutVars>
      </dgm:prSet>
      <dgm:spPr/>
      <dgm:t>
        <a:bodyPr/>
        <a:lstStyle/>
        <a:p>
          <a:endParaRPr lang="ru-RU"/>
        </a:p>
      </dgm:t>
    </dgm:pt>
    <dgm:pt modelId="{A907A670-437B-4A94-8B28-63AC2A30C588}" type="pres">
      <dgm:prSet presAssocID="{C3A9054F-F480-4E97-8FDE-5543B09DEB06}" presName="parTrans" presStyleLbl="bgSibTrans2D1" presStyleIdx="2" presStyleCnt="3" custFlipHor="1" custScaleX="8610" custScaleY="6136" custLinFactNeighborX="19478" custLinFactNeighborY="-49809"/>
      <dgm:spPr/>
      <dgm:t>
        <a:bodyPr/>
        <a:lstStyle/>
        <a:p>
          <a:endParaRPr lang="ru-RU"/>
        </a:p>
      </dgm:t>
    </dgm:pt>
    <dgm:pt modelId="{99022412-CABF-4917-9D36-1579A2653F37}" type="pres">
      <dgm:prSet presAssocID="{E8BFDF3B-A3A6-424C-BBFA-AAB4DC8CD917}" presName="node" presStyleLbl="node1" presStyleIdx="2" presStyleCnt="3" custScaleX="84287" custRadScaleRad="121678" custRadScaleInc="-19246">
        <dgm:presLayoutVars>
          <dgm:bulletEnabled val="1"/>
        </dgm:presLayoutVars>
      </dgm:prSet>
      <dgm:spPr/>
      <dgm:t>
        <a:bodyPr/>
        <a:lstStyle/>
        <a:p>
          <a:endParaRPr lang="ru-RU"/>
        </a:p>
      </dgm:t>
    </dgm:pt>
  </dgm:ptLst>
  <dgm:cxnLst>
    <dgm:cxn modelId="{55DA0CA3-ACB9-4CAF-8CE9-18525927DA33}" srcId="{096EC517-AB7F-4AF5-87C0-51277F0AAC4D}" destId="{4F86D4E4-1CBA-4B95-BE6A-839CC3A310F6}" srcOrd="0" destOrd="0" parTransId="{8B994540-0F93-4EEE-BD72-1817DA1C7F87}" sibTransId="{CDB9DD01-7CAC-4ADA-955E-FA92045C2948}"/>
    <dgm:cxn modelId="{1343FCCE-E4BF-4DAC-BCA9-373495C41985}" type="presOf" srcId="{A987B76B-D642-4E48-B9A3-C69B361E8504}" destId="{53EB5B71-6A15-4C1C-B42B-894AF633B869}" srcOrd="0" destOrd="0" presId="urn:microsoft.com/office/officeart/2005/8/layout/radial4"/>
    <dgm:cxn modelId="{0271D573-36E1-426A-B9F4-AF2CAC3C41FF}" type="presOf" srcId="{096EC517-AB7F-4AF5-87C0-51277F0AAC4D}" destId="{482F0C4F-74A2-426D-BC3B-D8D67902D4DA}" srcOrd="0" destOrd="0" presId="urn:microsoft.com/office/officeart/2005/8/layout/radial4"/>
    <dgm:cxn modelId="{34AD003A-B361-4B37-AFC4-410E5FA81B71}" type="presOf" srcId="{C3A9054F-F480-4E97-8FDE-5543B09DEB06}" destId="{A907A670-437B-4A94-8B28-63AC2A30C588}" srcOrd="0" destOrd="0" presId="urn:microsoft.com/office/officeart/2005/8/layout/radial4"/>
    <dgm:cxn modelId="{B0AAB7BC-2D64-4E88-B0BA-CF0E18921363}" srcId="{096EC517-AB7F-4AF5-87C0-51277F0AAC4D}" destId="{E8BFDF3B-A3A6-424C-BBFA-AAB4DC8CD917}" srcOrd="2" destOrd="0" parTransId="{C3A9054F-F480-4E97-8FDE-5543B09DEB06}" sibTransId="{5B1904FF-2ABE-4096-9A14-9873EE5447BA}"/>
    <dgm:cxn modelId="{7E364B28-6A75-4759-AE05-1A200BC8F37C}" type="presOf" srcId="{E8BFDF3B-A3A6-424C-BBFA-AAB4DC8CD917}" destId="{99022412-CABF-4917-9D36-1579A2653F37}" srcOrd="0" destOrd="0" presId="urn:microsoft.com/office/officeart/2005/8/layout/radial4"/>
    <dgm:cxn modelId="{CE3A6374-E0B6-40C1-B588-AD06493715F8}" type="presOf" srcId="{4F86D4E4-1CBA-4B95-BE6A-839CC3A310F6}" destId="{BF76D8AC-3421-4384-87F9-258419A00935}" srcOrd="0" destOrd="0" presId="urn:microsoft.com/office/officeart/2005/8/layout/radial4"/>
    <dgm:cxn modelId="{0335660A-A4FA-4973-B454-4402FD36AE57}" srcId="{096EC517-AB7F-4AF5-87C0-51277F0AAC4D}" destId="{5FBC9FFB-63A2-4E1F-9AF2-48BCE3CB9319}" srcOrd="1" destOrd="0" parTransId="{EF67E558-7F11-4916-AE0E-99237FF2FA9F}" sibTransId="{E94542F6-34E4-4CDF-A0C1-FCAA294788FB}"/>
    <dgm:cxn modelId="{D2EAAA19-17C2-42FC-B0E2-D51E0AB064F8}" srcId="{A987B76B-D642-4E48-B9A3-C69B361E8504}" destId="{36187A92-54B6-4C8A-A6E5-9BA6B84E45D3}" srcOrd="1" destOrd="0" parTransId="{0629139D-AAEB-4559-8A23-4C1718FB313B}" sibTransId="{DA3EC99B-DB0C-436A-BADB-810AC147D728}"/>
    <dgm:cxn modelId="{ADF618EC-6344-4846-83CF-68730D1EB548}" srcId="{A987B76B-D642-4E48-B9A3-C69B361E8504}" destId="{182B15C9-1E9F-4E59-800D-F9EE0B6FE0D6}" srcOrd="2" destOrd="0" parTransId="{516A359F-857A-462D-A97D-625FAF0C395B}" sibTransId="{E2E71BAB-4C18-47F3-BC23-6F00E8BF2FAC}"/>
    <dgm:cxn modelId="{01209216-EE18-477F-987D-0F81717F8713}" type="presOf" srcId="{5FBC9FFB-63A2-4E1F-9AF2-48BCE3CB9319}" destId="{302B172E-A29D-4A38-9CD0-F796CCDD7D98}" srcOrd="0" destOrd="0" presId="urn:microsoft.com/office/officeart/2005/8/layout/radial4"/>
    <dgm:cxn modelId="{458E6DEA-F741-40F6-AEBD-95182CAACBB6}" srcId="{A987B76B-D642-4E48-B9A3-C69B361E8504}" destId="{096EC517-AB7F-4AF5-87C0-51277F0AAC4D}" srcOrd="0" destOrd="0" parTransId="{84611F1A-F1CB-4119-BA80-D547D19CAFC9}" sibTransId="{70FC7D57-392F-4A4F-82F4-27E6476BB9EB}"/>
    <dgm:cxn modelId="{F3DFB400-C967-4F20-A84B-8520BD23F302}" type="presOf" srcId="{8B994540-0F93-4EEE-BD72-1817DA1C7F87}" destId="{34A68858-AF97-433C-9573-6D0D470333BC}" srcOrd="0" destOrd="0" presId="urn:microsoft.com/office/officeart/2005/8/layout/radial4"/>
    <dgm:cxn modelId="{78953B93-92E4-4F6A-9FED-D18D68021CB2}" type="presOf" srcId="{EF67E558-7F11-4916-AE0E-99237FF2FA9F}" destId="{C5C9D21A-87F6-4BEC-84F4-9B2575B5253A}" srcOrd="0" destOrd="0" presId="urn:microsoft.com/office/officeart/2005/8/layout/radial4"/>
    <dgm:cxn modelId="{ECF5CA33-93DB-44AF-B6A1-5C10BDB95BF4}" type="presParOf" srcId="{53EB5B71-6A15-4C1C-B42B-894AF633B869}" destId="{482F0C4F-74A2-426D-BC3B-D8D67902D4DA}" srcOrd="0" destOrd="0" presId="urn:microsoft.com/office/officeart/2005/8/layout/radial4"/>
    <dgm:cxn modelId="{2945EF16-9864-49E1-926F-6E7D2E2D1E44}" type="presParOf" srcId="{53EB5B71-6A15-4C1C-B42B-894AF633B869}" destId="{34A68858-AF97-433C-9573-6D0D470333BC}" srcOrd="1" destOrd="0" presId="urn:microsoft.com/office/officeart/2005/8/layout/radial4"/>
    <dgm:cxn modelId="{D3E82A4E-01BC-4A06-AB58-89A0A14CEC38}" type="presParOf" srcId="{53EB5B71-6A15-4C1C-B42B-894AF633B869}" destId="{BF76D8AC-3421-4384-87F9-258419A00935}" srcOrd="2" destOrd="0" presId="urn:microsoft.com/office/officeart/2005/8/layout/radial4"/>
    <dgm:cxn modelId="{19FAD110-5CF3-4276-8F92-8DE2E8F043AD}" type="presParOf" srcId="{53EB5B71-6A15-4C1C-B42B-894AF633B869}" destId="{C5C9D21A-87F6-4BEC-84F4-9B2575B5253A}" srcOrd="3" destOrd="0" presId="urn:microsoft.com/office/officeart/2005/8/layout/radial4"/>
    <dgm:cxn modelId="{7E0A8929-383B-4000-A1EF-24EB5D7D9ED1}" type="presParOf" srcId="{53EB5B71-6A15-4C1C-B42B-894AF633B869}" destId="{302B172E-A29D-4A38-9CD0-F796CCDD7D98}" srcOrd="4" destOrd="0" presId="urn:microsoft.com/office/officeart/2005/8/layout/radial4"/>
    <dgm:cxn modelId="{A677DC76-5A93-44C1-9258-96B651CC82E8}" type="presParOf" srcId="{53EB5B71-6A15-4C1C-B42B-894AF633B869}" destId="{A907A670-437B-4A94-8B28-63AC2A30C588}" srcOrd="5" destOrd="0" presId="urn:microsoft.com/office/officeart/2005/8/layout/radial4"/>
    <dgm:cxn modelId="{6ECBE3F6-5B84-4072-B48B-230397AFB2EF}" type="presParOf" srcId="{53EB5B71-6A15-4C1C-B42B-894AF633B869}" destId="{99022412-CABF-4917-9D36-1579A2653F37}"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987B76B-D642-4E48-B9A3-C69B361E8504}"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ru-RU"/>
        </a:p>
      </dgm:t>
    </dgm:pt>
    <dgm:pt modelId="{096EC517-AB7F-4AF5-87C0-51277F0AAC4D}">
      <dgm:prSet phldrT="[Текст]" custT="1"/>
      <dgm:spPr/>
      <dgm:t>
        <a:bodyPr/>
        <a:lstStyle/>
        <a:p>
          <a:r>
            <a:rPr lang="ru-RU" sz="2200" dirty="0" smtClean="0"/>
            <a:t>Сельское хозяйство и рыболовство</a:t>
          </a:r>
          <a:r>
            <a:rPr lang="ru-RU" sz="2000" dirty="0" smtClean="0"/>
            <a:t> – 13 436,7  </a:t>
          </a:r>
          <a:r>
            <a:rPr lang="ru-RU" sz="1800" dirty="0" smtClean="0"/>
            <a:t>тыс. рублей</a:t>
          </a:r>
          <a:endParaRPr lang="ru-RU" sz="1800" dirty="0"/>
        </a:p>
      </dgm:t>
    </dgm:pt>
    <dgm:pt modelId="{84611F1A-F1CB-4119-BA80-D547D19CAFC9}" type="parTrans" cxnId="{458E6DEA-F741-40F6-AEBD-95182CAACBB6}">
      <dgm:prSet/>
      <dgm:spPr/>
      <dgm:t>
        <a:bodyPr/>
        <a:lstStyle/>
        <a:p>
          <a:endParaRPr lang="ru-RU"/>
        </a:p>
      </dgm:t>
    </dgm:pt>
    <dgm:pt modelId="{70FC7D57-392F-4A4F-82F4-27E6476BB9EB}" type="sibTrans" cxnId="{458E6DEA-F741-40F6-AEBD-95182CAACBB6}">
      <dgm:prSet/>
      <dgm:spPr/>
      <dgm:t>
        <a:bodyPr/>
        <a:lstStyle/>
        <a:p>
          <a:endParaRPr lang="ru-RU"/>
        </a:p>
      </dgm:t>
    </dgm:pt>
    <dgm:pt modelId="{E8BFDF3B-A3A6-424C-BBFA-AAB4DC8CD917}">
      <dgm:prSet phldrT="[Текст]">
        <dgm:style>
          <a:lnRef idx="1">
            <a:schemeClr val="accent4"/>
          </a:lnRef>
          <a:fillRef idx="3">
            <a:schemeClr val="accent4"/>
          </a:fillRef>
          <a:effectRef idx="2">
            <a:schemeClr val="accent4"/>
          </a:effectRef>
          <a:fontRef idx="minor">
            <a:schemeClr val="lt1"/>
          </a:fontRef>
        </dgm:style>
      </dgm:prSet>
      <dgm:spPr/>
      <dgm:t>
        <a:bodyPr/>
        <a:lstStyle/>
        <a:p>
          <a:r>
            <a:rPr lang="ru-RU" dirty="0" smtClean="0"/>
            <a:t>Обеспечение осуществления отдельных государственных полномочий по поддержке сельскохозяйственного производства в Краснодарском крае в части возмещения процентной ставки по долгосрочным, среднесрочным и краткосрочным кредитам, взятым малыми формами хозяйствования1 254,6 тыс. рублей</a:t>
          </a:r>
          <a:endParaRPr lang="ru-RU" dirty="0"/>
        </a:p>
      </dgm:t>
    </dgm:pt>
    <dgm:pt modelId="{C3A9054F-F480-4E97-8FDE-5543B09DEB06}" type="parTrans" cxnId="{B0AAB7BC-2D64-4E88-B0BA-CF0E18921363}">
      <dgm:prSet/>
      <dgm:spPr/>
      <dgm:t>
        <a:bodyPr/>
        <a:lstStyle/>
        <a:p>
          <a:endParaRPr lang="ru-RU"/>
        </a:p>
      </dgm:t>
    </dgm:pt>
    <dgm:pt modelId="{5B1904FF-2ABE-4096-9A14-9873EE5447BA}" type="sibTrans" cxnId="{B0AAB7BC-2D64-4E88-B0BA-CF0E18921363}">
      <dgm:prSet/>
      <dgm:spPr/>
      <dgm:t>
        <a:bodyPr/>
        <a:lstStyle/>
        <a:p>
          <a:endParaRPr lang="ru-RU"/>
        </a:p>
      </dgm:t>
    </dgm:pt>
    <dgm:pt modelId="{4F86D4E4-1CBA-4B95-BE6A-839CC3A310F6}">
      <dgm:prSet>
        <dgm:style>
          <a:lnRef idx="1">
            <a:schemeClr val="accent2"/>
          </a:lnRef>
          <a:fillRef idx="3">
            <a:schemeClr val="accent2"/>
          </a:fillRef>
          <a:effectRef idx="2">
            <a:schemeClr val="accent2"/>
          </a:effectRef>
          <a:fontRef idx="minor">
            <a:schemeClr val="lt1"/>
          </a:fontRef>
        </dgm:style>
      </dgm:prSet>
      <dgm:spPr/>
      <dgm:t>
        <a:bodyPr/>
        <a:lstStyle/>
        <a:p>
          <a:r>
            <a:rPr lang="ru-RU" dirty="0" smtClean="0"/>
            <a:t>обеспечению осуществления отдельных государственных полномочий  по поддержке сельскохозяйственного производства в Краснодарском крае в части возмещения части процентной ставки по долгосрочным, среднесрочным и краткосрочным кредитам, взятым малыми формами хозяйствования 1 266,6тыс. рублей</a:t>
          </a:r>
          <a:endParaRPr lang="ru-RU" dirty="0"/>
        </a:p>
      </dgm:t>
    </dgm:pt>
    <dgm:pt modelId="{8B994540-0F93-4EEE-BD72-1817DA1C7F87}" type="parTrans" cxnId="{55DA0CA3-ACB9-4CAF-8CE9-18525927DA33}">
      <dgm:prSet/>
      <dgm:spPr>
        <a:solidFill>
          <a:schemeClr val="accent1">
            <a:tint val="60000"/>
            <a:hueOff val="0"/>
            <a:satOff val="0"/>
            <a:lumOff val="0"/>
          </a:schemeClr>
        </a:solidFill>
      </dgm:spPr>
      <dgm:t>
        <a:bodyPr/>
        <a:lstStyle/>
        <a:p>
          <a:endParaRPr lang="ru-RU"/>
        </a:p>
      </dgm:t>
    </dgm:pt>
    <dgm:pt modelId="{CDB9DD01-7CAC-4ADA-955E-FA92045C2948}" type="sibTrans" cxnId="{55DA0CA3-ACB9-4CAF-8CE9-18525927DA33}">
      <dgm:prSet/>
      <dgm:spPr/>
      <dgm:t>
        <a:bodyPr/>
        <a:lstStyle/>
        <a:p>
          <a:endParaRPr lang="ru-RU"/>
        </a:p>
      </dgm:t>
    </dgm:pt>
    <dgm:pt modelId="{5FBC9FFB-63A2-4E1F-9AF2-48BCE3CB9319}">
      <dgm:prSet>
        <dgm:style>
          <a:lnRef idx="1">
            <a:schemeClr val="accent3"/>
          </a:lnRef>
          <a:fillRef idx="3">
            <a:schemeClr val="accent3"/>
          </a:fillRef>
          <a:effectRef idx="2">
            <a:schemeClr val="accent3"/>
          </a:effectRef>
          <a:fontRef idx="minor">
            <a:schemeClr val="lt1"/>
          </a:fontRef>
        </dgm:style>
      </dgm:prSet>
      <dgm:spPr/>
      <dgm:t>
        <a:bodyPr/>
        <a:lstStyle/>
        <a:p>
          <a:r>
            <a:rPr lang="ru-RU" dirty="0" smtClean="0"/>
            <a:t>обеспечение деятельности муниципальных учреждений  в сфере  сельского  хозяйства –        2 381,2  тыс. рублей </a:t>
          </a:r>
          <a:endParaRPr lang="ru-RU" dirty="0"/>
        </a:p>
      </dgm:t>
    </dgm:pt>
    <dgm:pt modelId="{EF67E558-7F11-4916-AE0E-99237FF2FA9F}" type="parTrans" cxnId="{0335660A-A4FA-4973-B454-4402FD36AE57}">
      <dgm:prSet/>
      <dgm:spPr/>
      <dgm:t>
        <a:bodyPr/>
        <a:lstStyle/>
        <a:p>
          <a:endParaRPr lang="ru-RU"/>
        </a:p>
      </dgm:t>
    </dgm:pt>
    <dgm:pt modelId="{E94542F6-34E4-4CDF-A0C1-FCAA294788FB}" type="sibTrans" cxnId="{0335660A-A4FA-4973-B454-4402FD36AE57}">
      <dgm:prSet/>
      <dgm:spPr/>
      <dgm:t>
        <a:bodyPr/>
        <a:lstStyle/>
        <a:p>
          <a:endParaRPr lang="ru-RU"/>
        </a:p>
      </dgm:t>
    </dgm:pt>
    <dgm:pt modelId="{36187A92-54B6-4C8A-A6E5-9BA6B84E45D3}">
      <dgm:prSet custRadScaleRad="110044" custRadScaleInc="13122"/>
      <dgm:spPr/>
      <dgm:t>
        <a:bodyPr/>
        <a:lstStyle/>
        <a:p>
          <a:endParaRPr lang="ru-RU"/>
        </a:p>
      </dgm:t>
    </dgm:pt>
    <dgm:pt modelId="{0629139D-AAEB-4559-8A23-4C1718FB313B}" type="parTrans" cxnId="{D2EAAA19-17C2-42FC-B0E2-D51E0AB064F8}">
      <dgm:prSet/>
      <dgm:spPr/>
      <dgm:t>
        <a:bodyPr/>
        <a:lstStyle/>
        <a:p>
          <a:endParaRPr lang="ru-RU"/>
        </a:p>
      </dgm:t>
    </dgm:pt>
    <dgm:pt modelId="{DA3EC99B-DB0C-436A-BADB-810AC147D728}" type="sibTrans" cxnId="{D2EAAA19-17C2-42FC-B0E2-D51E0AB064F8}">
      <dgm:prSet/>
      <dgm:spPr/>
      <dgm:t>
        <a:bodyPr/>
        <a:lstStyle/>
        <a:p>
          <a:endParaRPr lang="ru-RU"/>
        </a:p>
      </dgm:t>
    </dgm:pt>
    <dgm:pt modelId="{53EB5B71-6A15-4C1C-B42B-894AF633B869}" type="pres">
      <dgm:prSet presAssocID="{A987B76B-D642-4E48-B9A3-C69B361E8504}" presName="cycle" presStyleCnt="0">
        <dgm:presLayoutVars>
          <dgm:chMax val="1"/>
          <dgm:dir/>
          <dgm:animLvl val="ctr"/>
          <dgm:resizeHandles val="exact"/>
        </dgm:presLayoutVars>
      </dgm:prSet>
      <dgm:spPr/>
      <dgm:t>
        <a:bodyPr/>
        <a:lstStyle/>
        <a:p>
          <a:endParaRPr lang="ru-RU"/>
        </a:p>
      </dgm:t>
    </dgm:pt>
    <dgm:pt modelId="{482F0C4F-74A2-426D-BC3B-D8D67902D4DA}" type="pres">
      <dgm:prSet presAssocID="{096EC517-AB7F-4AF5-87C0-51277F0AAC4D}" presName="centerShape" presStyleLbl="node0" presStyleIdx="0" presStyleCnt="1" custScaleX="95072" custScaleY="90942" custLinFactNeighborX="237" custLinFactNeighborY="-10583"/>
      <dgm:spPr/>
      <dgm:t>
        <a:bodyPr/>
        <a:lstStyle/>
        <a:p>
          <a:endParaRPr lang="ru-RU"/>
        </a:p>
      </dgm:t>
    </dgm:pt>
    <dgm:pt modelId="{34A68858-AF97-433C-9573-6D0D470333BC}" type="pres">
      <dgm:prSet presAssocID="{8B994540-0F93-4EEE-BD72-1817DA1C7F87}" presName="parTrans" presStyleLbl="bgSibTrans2D1" presStyleIdx="0" presStyleCnt="3" custFlipHor="1" custScaleX="13146" custScaleY="14697"/>
      <dgm:spPr/>
      <dgm:t>
        <a:bodyPr/>
        <a:lstStyle/>
        <a:p>
          <a:endParaRPr lang="ru-RU"/>
        </a:p>
      </dgm:t>
    </dgm:pt>
    <dgm:pt modelId="{BF76D8AC-3421-4384-87F9-258419A00935}" type="pres">
      <dgm:prSet presAssocID="{4F86D4E4-1CBA-4B95-BE6A-839CC3A310F6}" presName="node" presStyleLbl="node1" presStyleIdx="0" presStyleCnt="3" custScaleY="136040" custRadScaleRad="121180" custRadScaleInc="22943">
        <dgm:presLayoutVars>
          <dgm:bulletEnabled val="1"/>
        </dgm:presLayoutVars>
      </dgm:prSet>
      <dgm:spPr/>
      <dgm:t>
        <a:bodyPr/>
        <a:lstStyle/>
        <a:p>
          <a:endParaRPr lang="ru-RU"/>
        </a:p>
      </dgm:t>
    </dgm:pt>
    <dgm:pt modelId="{C5C9D21A-87F6-4BEC-84F4-9B2575B5253A}" type="pres">
      <dgm:prSet presAssocID="{EF67E558-7F11-4916-AE0E-99237FF2FA9F}" presName="parTrans" presStyleLbl="bgSibTrans2D1" presStyleIdx="1" presStyleCnt="3" custFlipVert="1" custFlipHor="0" custScaleX="3697" custScaleY="17999"/>
      <dgm:spPr/>
      <dgm:t>
        <a:bodyPr/>
        <a:lstStyle/>
        <a:p>
          <a:endParaRPr lang="ru-RU"/>
        </a:p>
      </dgm:t>
    </dgm:pt>
    <dgm:pt modelId="{302B172E-A29D-4A38-9CD0-F796CCDD7D98}" type="pres">
      <dgm:prSet presAssocID="{5FBC9FFB-63A2-4E1F-9AF2-48BCE3CB9319}" presName="node" presStyleLbl="node1" presStyleIdx="1" presStyleCnt="3" custRadScaleRad="97785" custRadScaleInc="691">
        <dgm:presLayoutVars>
          <dgm:bulletEnabled val="1"/>
        </dgm:presLayoutVars>
      </dgm:prSet>
      <dgm:spPr/>
      <dgm:t>
        <a:bodyPr/>
        <a:lstStyle/>
        <a:p>
          <a:endParaRPr lang="ru-RU"/>
        </a:p>
      </dgm:t>
    </dgm:pt>
    <dgm:pt modelId="{A907A670-437B-4A94-8B28-63AC2A30C588}" type="pres">
      <dgm:prSet presAssocID="{C3A9054F-F480-4E97-8FDE-5543B09DEB06}" presName="parTrans" presStyleLbl="bgSibTrans2D1" presStyleIdx="2" presStyleCnt="3" custFlipHor="1" custScaleX="8610" custScaleY="6136"/>
      <dgm:spPr/>
      <dgm:t>
        <a:bodyPr/>
        <a:lstStyle/>
        <a:p>
          <a:endParaRPr lang="ru-RU"/>
        </a:p>
      </dgm:t>
    </dgm:pt>
    <dgm:pt modelId="{99022412-CABF-4917-9D36-1579A2653F37}" type="pres">
      <dgm:prSet presAssocID="{E8BFDF3B-A3A6-424C-BBFA-AAB4DC8CD917}" presName="node" presStyleLbl="node1" presStyleIdx="2" presStyleCnt="3" custScaleY="110427" custRadScaleRad="125657" custRadScaleInc="-26822">
        <dgm:presLayoutVars>
          <dgm:bulletEnabled val="1"/>
        </dgm:presLayoutVars>
      </dgm:prSet>
      <dgm:spPr/>
      <dgm:t>
        <a:bodyPr/>
        <a:lstStyle/>
        <a:p>
          <a:endParaRPr lang="ru-RU"/>
        </a:p>
      </dgm:t>
    </dgm:pt>
  </dgm:ptLst>
  <dgm:cxnLst>
    <dgm:cxn modelId="{16B27355-5AAA-47A2-8841-A1EB92CB3F68}" type="presOf" srcId="{5FBC9FFB-63A2-4E1F-9AF2-48BCE3CB9319}" destId="{302B172E-A29D-4A38-9CD0-F796CCDD7D98}" srcOrd="0" destOrd="0" presId="urn:microsoft.com/office/officeart/2005/8/layout/radial4"/>
    <dgm:cxn modelId="{3AF447F0-8F9E-419C-A6F6-9E283AE511E6}" type="presOf" srcId="{8B994540-0F93-4EEE-BD72-1817DA1C7F87}" destId="{34A68858-AF97-433C-9573-6D0D470333BC}" srcOrd="0" destOrd="0" presId="urn:microsoft.com/office/officeart/2005/8/layout/radial4"/>
    <dgm:cxn modelId="{7B4509B1-93D4-4298-80A0-A186C39CA8A3}" type="presOf" srcId="{096EC517-AB7F-4AF5-87C0-51277F0AAC4D}" destId="{482F0C4F-74A2-426D-BC3B-D8D67902D4DA}" srcOrd="0" destOrd="0" presId="urn:microsoft.com/office/officeart/2005/8/layout/radial4"/>
    <dgm:cxn modelId="{D2EAAA19-17C2-42FC-B0E2-D51E0AB064F8}" srcId="{A987B76B-D642-4E48-B9A3-C69B361E8504}" destId="{36187A92-54B6-4C8A-A6E5-9BA6B84E45D3}" srcOrd="1" destOrd="0" parTransId="{0629139D-AAEB-4559-8A23-4C1718FB313B}" sibTransId="{DA3EC99B-DB0C-436A-BADB-810AC147D728}"/>
    <dgm:cxn modelId="{460400DA-F901-4DA1-B1DB-CE1D9C8EA292}" type="presOf" srcId="{EF67E558-7F11-4916-AE0E-99237FF2FA9F}" destId="{C5C9D21A-87F6-4BEC-84F4-9B2575B5253A}" srcOrd="0" destOrd="0" presId="urn:microsoft.com/office/officeart/2005/8/layout/radial4"/>
    <dgm:cxn modelId="{4C402D1F-FD7E-4945-82DE-32C4C54E64D7}" type="presOf" srcId="{4F86D4E4-1CBA-4B95-BE6A-839CC3A310F6}" destId="{BF76D8AC-3421-4384-87F9-258419A00935}" srcOrd="0" destOrd="0" presId="urn:microsoft.com/office/officeart/2005/8/layout/radial4"/>
    <dgm:cxn modelId="{55DA0CA3-ACB9-4CAF-8CE9-18525927DA33}" srcId="{096EC517-AB7F-4AF5-87C0-51277F0AAC4D}" destId="{4F86D4E4-1CBA-4B95-BE6A-839CC3A310F6}" srcOrd="0" destOrd="0" parTransId="{8B994540-0F93-4EEE-BD72-1817DA1C7F87}" sibTransId="{CDB9DD01-7CAC-4ADA-955E-FA92045C2948}"/>
    <dgm:cxn modelId="{ACA6079A-F844-4C1B-89F6-C2AA82E5DF29}" type="presOf" srcId="{E8BFDF3B-A3A6-424C-BBFA-AAB4DC8CD917}" destId="{99022412-CABF-4917-9D36-1579A2653F37}" srcOrd="0" destOrd="0" presId="urn:microsoft.com/office/officeart/2005/8/layout/radial4"/>
    <dgm:cxn modelId="{458E6DEA-F741-40F6-AEBD-95182CAACBB6}" srcId="{A987B76B-D642-4E48-B9A3-C69B361E8504}" destId="{096EC517-AB7F-4AF5-87C0-51277F0AAC4D}" srcOrd="0" destOrd="0" parTransId="{84611F1A-F1CB-4119-BA80-D547D19CAFC9}" sibTransId="{70FC7D57-392F-4A4F-82F4-27E6476BB9EB}"/>
    <dgm:cxn modelId="{A8E2A74F-A343-446C-861E-B6DDA159E297}" type="presOf" srcId="{A987B76B-D642-4E48-B9A3-C69B361E8504}" destId="{53EB5B71-6A15-4C1C-B42B-894AF633B869}" srcOrd="0" destOrd="0" presId="urn:microsoft.com/office/officeart/2005/8/layout/radial4"/>
    <dgm:cxn modelId="{0335660A-A4FA-4973-B454-4402FD36AE57}" srcId="{096EC517-AB7F-4AF5-87C0-51277F0AAC4D}" destId="{5FBC9FFB-63A2-4E1F-9AF2-48BCE3CB9319}" srcOrd="1" destOrd="0" parTransId="{EF67E558-7F11-4916-AE0E-99237FF2FA9F}" sibTransId="{E94542F6-34E4-4CDF-A0C1-FCAA294788FB}"/>
    <dgm:cxn modelId="{B0AAB7BC-2D64-4E88-B0BA-CF0E18921363}" srcId="{096EC517-AB7F-4AF5-87C0-51277F0AAC4D}" destId="{E8BFDF3B-A3A6-424C-BBFA-AAB4DC8CD917}" srcOrd="2" destOrd="0" parTransId="{C3A9054F-F480-4E97-8FDE-5543B09DEB06}" sibTransId="{5B1904FF-2ABE-4096-9A14-9873EE5447BA}"/>
    <dgm:cxn modelId="{0A5C148A-53CB-47B2-92D7-7FF803388C0C}" type="presOf" srcId="{C3A9054F-F480-4E97-8FDE-5543B09DEB06}" destId="{A907A670-437B-4A94-8B28-63AC2A30C588}" srcOrd="0" destOrd="0" presId="urn:microsoft.com/office/officeart/2005/8/layout/radial4"/>
    <dgm:cxn modelId="{79F5D003-F29A-44F0-8285-131B9CB15BEE}" type="presParOf" srcId="{53EB5B71-6A15-4C1C-B42B-894AF633B869}" destId="{482F0C4F-74A2-426D-BC3B-D8D67902D4DA}" srcOrd="0" destOrd="0" presId="urn:microsoft.com/office/officeart/2005/8/layout/radial4"/>
    <dgm:cxn modelId="{2DB3B800-F49C-4A5A-81B7-AB9D6BDBD64D}" type="presParOf" srcId="{53EB5B71-6A15-4C1C-B42B-894AF633B869}" destId="{34A68858-AF97-433C-9573-6D0D470333BC}" srcOrd="1" destOrd="0" presId="urn:microsoft.com/office/officeart/2005/8/layout/radial4"/>
    <dgm:cxn modelId="{76186B6F-3F68-4695-A197-4C5701BF10AC}" type="presParOf" srcId="{53EB5B71-6A15-4C1C-B42B-894AF633B869}" destId="{BF76D8AC-3421-4384-87F9-258419A00935}" srcOrd="2" destOrd="0" presId="urn:microsoft.com/office/officeart/2005/8/layout/radial4"/>
    <dgm:cxn modelId="{C14F0F10-2B50-414D-B11D-AC8AAB230563}" type="presParOf" srcId="{53EB5B71-6A15-4C1C-B42B-894AF633B869}" destId="{C5C9D21A-87F6-4BEC-84F4-9B2575B5253A}" srcOrd="3" destOrd="0" presId="urn:microsoft.com/office/officeart/2005/8/layout/radial4"/>
    <dgm:cxn modelId="{CE1CAB52-C2D9-48FD-B70C-42D57B8162C8}" type="presParOf" srcId="{53EB5B71-6A15-4C1C-B42B-894AF633B869}" destId="{302B172E-A29D-4A38-9CD0-F796CCDD7D98}" srcOrd="4" destOrd="0" presId="urn:microsoft.com/office/officeart/2005/8/layout/radial4"/>
    <dgm:cxn modelId="{8A50ED2B-1AB0-46DC-820D-3B9CF51F86D3}" type="presParOf" srcId="{53EB5B71-6A15-4C1C-B42B-894AF633B869}" destId="{A907A670-437B-4A94-8B28-63AC2A30C588}" srcOrd="5" destOrd="0" presId="urn:microsoft.com/office/officeart/2005/8/layout/radial4"/>
    <dgm:cxn modelId="{90EC1AEC-A9D9-41BA-BDDB-4A2F887E41A4}" type="presParOf" srcId="{53EB5B71-6A15-4C1C-B42B-894AF633B869}" destId="{99022412-CABF-4917-9D36-1579A2653F37}"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5D3AB-5007-42BF-983E-AFD603D6945B}">
      <dsp:nvSpPr>
        <dsp:cNvPr id="0" name=""/>
        <dsp:cNvSpPr/>
      </dsp:nvSpPr>
      <dsp:spPr>
        <a:xfrm>
          <a:off x="2103220" y="374890"/>
          <a:ext cx="4564381" cy="1585149"/>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E1604A-101A-4B41-A924-786ED2BBA64E}">
      <dsp:nvSpPr>
        <dsp:cNvPr id="0" name=""/>
        <dsp:cNvSpPr/>
      </dsp:nvSpPr>
      <dsp:spPr>
        <a:xfrm>
          <a:off x="3950202" y="4256383"/>
          <a:ext cx="884569" cy="566124"/>
        </a:xfrm>
        <a:prstGeom prst="down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CF6FA0-98F1-44D6-9602-44CDDFDE2E81}">
      <dsp:nvSpPr>
        <dsp:cNvPr id="0" name=""/>
        <dsp:cNvSpPr/>
      </dsp:nvSpPr>
      <dsp:spPr>
        <a:xfrm>
          <a:off x="2269519" y="4709283"/>
          <a:ext cx="4245936" cy="1061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kern="1200" dirty="0" smtClean="0"/>
            <a:t>Доходная часть бюджета МО Гулькевичский район за 2015 год</a:t>
          </a:r>
          <a:endParaRPr lang="ru-RU" sz="2000" kern="1200" dirty="0"/>
        </a:p>
      </dsp:txBody>
      <dsp:txXfrm>
        <a:off x="2269519" y="4709283"/>
        <a:ext cx="4245936" cy="1061484"/>
      </dsp:txXfrm>
    </dsp:sp>
    <dsp:sp modelId="{AC474099-90EC-431E-8396-453793F92BBB}">
      <dsp:nvSpPr>
        <dsp:cNvPr id="0" name=""/>
        <dsp:cNvSpPr/>
      </dsp:nvSpPr>
      <dsp:spPr>
        <a:xfrm>
          <a:off x="3762674" y="2082464"/>
          <a:ext cx="1592226" cy="159222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kern="1200" dirty="0" smtClean="0"/>
            <a:t>Безвозмездные поступления из других уровней бюджетной системы</a:t>
          </a:r>
          <a:endParaRPr lang="ru-RU" sz="1200" kern="1200" dirty="0"/>
        </a:p>
      </dsp:txBody>
      <dsp:txXfrm>
        <a:off x="3995850" y="2315640"/>
        <a:ext cx="1125874" cy="1125874"/>
      </dsp:txXfrm>
    </dsp:sp>
    <dsp:sp modelId="{C2E6B822-616E-4C79-9B34-42720DE5DB72}">
      <dsp:nvSpPr>
        <dsp:cNvPr id="0" name=""/>
        <dsp:cNvSpPr/>
      </dsp:nvSpPr>
      <dsp:spPr>
        <a:xfrm>
          <a:off x="2623347" y="887941"/>
          <a:ext cx="1592226" cy="1592226"/>
        </a:xfrm>
        <a:prstGeom prst="ellipse">
          <a:avLst/>
        </a:prstGeom>
        <a:gradFill rotWithShape="1">
          <a:gsLst>
            <a:gs pos="0">
              <a:schemeClr val="accent2">
                <a:lumMod val="95000"/>
              </a:schemeClr>
            </a:gs>
            <a:gs pos="100000">
              <a:schemeClr val="accent2">
                <a:shade val="82000"/>
                <a:satMod val="125000"/>
                <a:lumMod val="74000"/>
              </a:schemeClr>
            </a:gs>
          </a:gsLst>
          <a:lin ang="5400000" scaled="0"/>
        </a:gradFill>
        <a:ln w="9525" cap="flat" cmpd="sng" algn="ctr">
          <a:solidFill>
            <a:schemeClr val="accent2"/>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1">
          <a:schemeClr val="accent2"/>
        </a:lnRef>
        <a:fillRef idx="3">
          <a:schemeClr val="accent2"/>
        </a:fillRef>
        <a:effectRef idx="2">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kern="1200" dirty="0" smtClean="0"/>
            <a:t>Налоговые доходы</a:t>
          </a:r>
          <a:endParaRPr lang="ru-RU" sz="1200" kern="1200" dirty="0"/>
        </a:p>
      </dsp:txBody>
      <dsp:txXfrm>
        <a:off x="2856523" y="1121117"/>
        <a:ext cx="1125874" cy="1125874"/>
      </dsp:txXfrm>
    </dsp:sp>
    <dsp:sp modelId="{A9B501E1-2475-45A7-B00F-B5F1E4EB5934}">
      <dsp:nvSpPr>
        <dsp:cNvPr id="0" name=""/>
        <dsp:cNvSpPr/>
      </dsp:nvSpPr>
      <dsp:spPr>
        <a:xfrm>
          <a:off x="4219080" y="491703"/>
          <a:ext cx="1592226" cy="1592226"/>
        </a:xfrm>
        <a:prstGeom prst="ellipse">
          <a:avLst/>
        </a:prstGeom>
        <a:gradFill rotWithShape="1">
          <a:gsLst>
            <a:gs pos="0">
              <a:schemeClr val="accent4">
                <a:lumMod val="95000"/>
              </a:schemeClr>
            </a:gs>
            <a:gs pos="100000">
              <a:schemeClr val="accent4">
                <a:shade val="82000"/>
                <a:satMod val="125000"/>
                <a:lumMod val="74000"/>
              </a:schemeClr>
            </a:gs>
          </a:gsLst>
          <a:lin ang="5400000" scaled="0"/>
        </a:gradFill>
        <a:ln w="9525" cap="flat" cmpd="sng" algn="ctr">
          <a:solidFill>
            <a:schemeClr val="accent4"/>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1">
          <a:schemeClr val="accent4"/>
        </a:lnRef>
        <a:fillRef idx="3">
          <a:schemeClr val="accent4"/>
        </a:fillRef>
        <a:effectRef idx="2">
          <a:schemeClr val="accent4"/>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kern="1200" dirty="0" smtClean="0"/>
            <a:t>Неналоговые доходы</a:t>
          </a:r>
          <a:endParaRPr lang="ru-RU" sz="1200" kern="1200" dirty="0"/>
        </a:p>
      </dsp:txBody>
      <dsp:txXfrm>
        <a:off x="4452256" y="724879"/>
        <a:ext cx="1125874" cy="1125874"/>
      </dsp:txXfrm>
    </dsp:sp>
    <dsp:sp modelId="{84859550-8AD6-4370-83A5-02FF76CEA1E9}">
      <dsp:nvSpPr>
        <dsp:cNvPr id="0" name=""/>
        <dsp:cNvSpPr/>
      </dsp:nvSpPr>
      <dsp:spPr>
        <a:xfrm>
          <a:off x="1860806" y="-109519"/>
          <a:ext cx="5063363" cy="4542483"/>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A3C99-B358-46D2-80B0-4656E783D90C}">
      <dsp:nvSpPr>
        <dsp:cNvPr id="0" name=""/>
        <dsp:cNvSpPr/>
      </dsp:nvSpPr>
      <dsp:spPr>
        <a:xfrm rot="5400000">
          <a:off x="-309113" y="310768"/>
          <a:ext cx="2060755" cy="1442528"/>
        </a:xfrm>
        <a:prstGeom prst="chevron">
          <a:avLst/>
        </a:prstGeom>
        <a:gradFill rotWithShape="1">
          <a:gsLst>
            <a:gs pos="0">
              <a:schemeClr val="accent2">
                <a:lumMod val="95000"/>
              </a:schemeClr>
            </a:gs>
            <a:gs pos="100000">
              <a:schemeClr val="accent2">
                <a:shade val="82000"/>
                <a:satMod val="125000"/>
                <a:lumMod val="74000"/>
              </a:schemeClr>
            </a:gs>
          </a:gsLst>
          <a:lin ang="5400000" scaled="0"/>
        </a:gradFill>
        <a:ln w="9525" cap="flat" cmpd="sng" algn="ctr">
          <a:solidFill>
            <a:schemeClr val="accent2"/>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1">
          <a:schemeClr val="accent2"/>
        </a:lnRef>
        <a:fillRef idx="3">
          <a:schemeClr val="accent2"/>
        </a:fillRef>
        <a:effectRef idx="2">
          <a:schemeClr val="accent2"/>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ru-RU" sz="1300" kern="1200" dirty="0" smtClean="0"/>
            <a:t>Налоговые доходы</a:t>
          </a:r>
        </a:p>
        <a:p>
          <a:pPr lvl="0" algn="ctr" defTabSz="577850">
            <a:lnSpc>
              <a:spcPct val="90000"/>
            </a:lnSpc>
            <a:spcBef>
              <a:spcPct val="0"/>
            </a:spcBef>
            <a:spcAft>
              <a:spcPct val="35000"/>
            </a:spcAft>
          </a:pPr>
          <a:endParaRPr lang="ru-RU" sz="1300" kern="1200" dirty="0"/>
        </a:p>
      </dsp:txBody>
      <dsp:txXfrm rot="-5400000">
        <a:off x="1" y="722918"/>
        <a:ext cx="1442528" cy="618227"/>
      </dsp:txXfrm>
    </dsp:sp>
    <dsp:sp modelId="{F0C1D760-4258-4243-870E-B75CA131ED95}">
      <dsp:nvSpPr>
        <dsp:cNvPr id="0" name=""/>
        <dsp:cNvSpPr/>
      </dsp:nvSpPr>
      <dsp:spPr>
        <a:xfrm rot="5400000">
          <a:off x="4516014" y="-3071831"/>
          <a:ext cx="1339490" cy="7486463"/>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ru-RU" sz="1700" kern="1200" dirty="0" smtClean="0"/>
            <a:t>Налог на прибыль организаций, налог на доходы физических лиц, единый налог на вменённый доход, единый сельскохозяйственный налог, налог взимаемый в связи с применением патентной системы, государственная пошлина</a:t>
          </a:r>
          <a:endParaRPr lang="ru-RU" sz="1700" kern="1200" dirty="0"/>
        </a:p>
      </dsp:txBody>
      <dsp:txXfrm rot="-5400000">
        <a:off x="1442528" y="67044"/>
        <a:ext cx="7421074" cy="1208712"/>
      </dsp:txXfrm>
    </dsp:sp>
    <dsp:sp modelId="{A2CFEFE9-7521-41A3-8C40-3F7129EA4A9D}">
      <dsp:nvSpPr>
        <dsp:cNvPr id="0" name=""/>
        <dsp:cNvSpPr/>
      </dsp:nvSpPr>
      <dsp:spPr>
        <a:xfrm rot="5400000">
          <a:off x="-309113" y="2181367"/>
          <a:ext cx="2060755" cy="1442528"/>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ru-RU" sz="1300" kern="1200" dirty="0" smtClean="0"/>
            <a:t>Неналоговые доходы</a:t>
          </a:r>
          <a:endParaRPr lang="ru-RU" sz="1300" kern="1200" dirty="0"/>
        </a:p>
      </dsp:txBody>
      <dsp:txXfrm rot="-5400000">
        <a:off x="1" y="2593517"/>
        <a:ext cx="1442528" cy="618227"/>
      </dsp:txXfrm>
    </dsp:sp>
    <dsp:sp modelId="{1839A28B-B6A2-4229-B4B2-6D7E45F21110}">
      <dsp:nvSpPr>
        <dsp:cNvPr id="0" name=""/>
        <dsp:cNvSpPr/>
      </dsp:nvSpPr>
      <dsp:spPr>
        <a:xfrm rot="5400000">
          <a:off x="4516014" y="-1201231"/>
          <a:ext cx="1339490" cy="7486463"/>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ru-RU" sz="1700" kern="1200" dirty="0" smtClean="0"/>
            <a:t>Доходы от использования муниципального имущества, штрафы, доходы от реализации муниципального имущества, доходы от оказания платных услуг казенными учреждениями, возврат дебиторской задолженности прошлых лет, плата за негативное воздействие на окружающую среду, платежи </a:t>
          </a:r>
          <a:r>
            <a:rPr lang="ru-RU" sz="1700" kern="1200" dirty="0" err="1" smtClean="0"/>
            <a:t>МУПов</a:t>
          </a:r>
          <a:r>
            <a:rPr lang="ru-RU" sz="1700" kern="1200" dirty="0" smtClean="0"/>
            <a:t> </a:t>
          </a:r>
          <a:endParaRPr lang="ru-RU" sz="1700" kern="1200" dirty="0"/>
        </a:p>
      </dsp:txBody>
      <dsp:txXfrm rot="-5400000">
        <a:off x="1442528" y="1937644"/>
        <a:ext cx="7421074" cy="1208712"/>
      </dsp:txXfrm>
    </dsp:sp>
    <dsp:sp modelId="{8D5FE20F-556C-4709-BB95-BEFFB64E2CD5}">
      <dsp:nvSpPr>
        <dsp:cNvPr id="0" name=""/>
        <dsp:cNvSpPr/>
      </dsp:nvSpPr>
      <dsp:spPr>
        <a:xfrm rot="5400000">
          <a:off x="-309113" y="4051967"/>
          <a:ext cx="2060755" cy="1442528"/>
        </a:xfrm>
        <a:prstGeom prst="chevron">
          <a:avLst/>
        </a:prstGeom>
        <a:gradFill rotWithShape="1">
          <a:gsLst>
            <a:gs pos="0">
              <a:schemeClr val="accent4">
                <a:lumMod val="95000"/>
              </a:schemeClr>
            </a:gs>
            <a:gs pos="100000">
              <a:schemeClr val="accent4">
                <a:shade val="82000"/>
                <a:satMod val="125000"/>
                <a:lumMod val="74000"/>
              </a:schemeClr>
            </a:gs>
          </a:gsLst>
          <a:lin ang="5400000" scaled="0"/>
        </a:gradFill>
        <a:ln w="9525" cap="flat" cmpd="sng" algn="ctr">
          <a:solidFill>
            <a:schemeClr val="accent4"/>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1">
          <a:schemeClr val="accent4"/>
        </a:lnRef>
        <a:fillRef idx="3">
          <a:schemeClr val="accent4"/>
        </a:fillRef>
        <a:effectRef idx="2">
          <a:schemeClr val="accent4"/>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ru-RU" sz="1300" kern="1200" dirty="0" err="1" smtClean="0"/>
            <a:t>Безмозмездные</a:t>
          </a:r>
          <a:r>
            <a:rPr lang="ru-RU" sz="1300" kern="1200" dirty="0" smtClean="0"/>
            <a:t> поступления</a:t>
          </a:r>
        </a:p>
        <a:p>
          <a:pPr lvl="0" algn="ctr" defTabSz="577850">
            <a:lnSpc>
              <a:spcPct val="90000"/>
            </a:lnSpc>
            <a:spcBef>
              <a:spcPct val="0"/>
            </a:spcBef>
            <a:spcAft>
              <a:spcPct val="35000"/>
            </a:spcAft>
          </a:pPr>
          <a:endParaRPr lang="ru-RU" sz="1300" kern="1200" dirty="0"/>
        </a:p>
      </dsp:txBody>
      <dsp:txXfrm rot="-5400000">
        <a:off x="1" y="4464117"/>
        <a:ext cx="1442528" cy="618227"/>
      </dsp:txXfrm>
    </dsp:sp>
    <dsp:sp modelId="{82B8B2D4-5166-4982-BD3E-B32D93428E41}">
      <dsp:nvSpPr>
        <dsp:cNvPr id="0" name=""/>
        <dsp:cNvSpPr/>
      </dsp:nvSpPr>
      <dsp:spPr>
        <a:xfrm rot="5400000">
          <a:off x="4516014" y="669367"/>
          <a:ext cx="1339490" cy="7486463"/>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ru-RU" sz="1700" kern="1200" dirty="0" smtClean="0"/>
            <a:t>дотации, субвенции, субсидии, иные межбюджетные трансферты, прочие безвозмездные поступления, доходы от возвратов остатков субсидий и субвенций прошлых лет</a:t>
          </a:r>
          <a:endParaRPr lang="ru-RU" sz="1700" kern="1200" dirty="0"/>
        </a:p>
      </dsp:txBody>
      <dsp:txXfrm rot="-5400000">
        <a:off x="1442528" y="3808243"/>
        <a:ext cx="7421074" cy="12087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790FD-8358-4B8B-8254-885ACBEEAB44}">
      <dsp:nvSpPr>
        <dsp:cNvPr id="0" name=""/>
        <dsp:cNvSpPr/>
      </dsp:nvSpPr>
      <dsp:spPr>
        <a:xfrm>
          <a:off x="2877822" y="2844316"/>
          <a:ext cx="709031" cy="1351050"/>
        </a:xfrm>
        <a:custGeom>
          <a:avLst/>
          <a:gdLst/>
          <a:ahLst/>
          <a:cxnLst/>
          <a:rect l="0" t="0" r="0" b="0"/>
          <a:pathLst>
            <a:path>
              <a:moveTo>
                <a:pt x="0" y="0"/>
              </a:moveTo>
              <a:lnTo>
                <a:pt x="354515" y="0"/>
              </a:lnTo>
              <a:lnTo>
                <a:pt x="354515" y="1351050"/>
              </a:lnTo>
              <a:lnTo>
                <a:pt x="709031" y="135105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194193" y="3481696"/>
        <a:ext cx="76289" cy="76289"/>
      </dsp:txXfrm>
    </dsp:sp>
    <dsp:sp modelId="{22455721-1CEA-4DCC-BB51-DA13421A4086}">
      <dsp:nvSpPr>
        <dsp:cNvPr id="0" name=""/>
        <dsp:cNvSpPr/>
      </dsp:nvSpPr>
      <dsp:spPr>
        <a:xfrm>
          <a:off x="2877822" y="2798596"/>
          <a:ext cx="709031" cy="91440"/>
        </a:xfrm>
        <a:custGeom>
          <a:avLst/>
          <a:gdLst/>
          <a:ahLst/>
          <a:cxnLst/>
          <a:rect l="0" t="0" r="0" b="0"/>
          <a:pathLst>
            <a:path>
              <a:moveTo>
                <a:pt x="0" y="45720"/>
              </a:moveTo>
              <a:lnTo>
                <a:pt x="709031" y="4572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214612" y="2826590"/>
        <a:ext cx="35451" cy="35451"/>
      </dsp:txXfrm>
    </dsp:sp>
    <dsp:sp modelId="{A306F9C5-07FF-4964-9A3D-3F1634BBDB3E}">
      <dsp:nvSpPr>
        <dsp:cNvPr id="0" name=""/>
        <dsp:cNvSpPr/>
      </dsp:nvSpPr>
      <dsp:spPr>
        <a:xfrm>
          <a:off x="2877822" y="1493265"/>
          <a:ext cx="709031" cy="1351050"/>
        </a:xfrm>
        <a:custGeom>
          <a:avLst/>
          <a:gdLst/>
          <a:ahLst/>
          <a:cxnLst/>
          <a:rect l="0" t="0" r="0" b="0"/>
          <a:pathLst>
            <a:path>
              <a:moveTo>
                <a:pt x="0" y="1351050"/>
              </a:moveTo>
              <a:lnTo>
                <a:pt x="354515" y="1351050"/>
              </a:lnTo>
              <a:lnTo>
                <a:pt x="354515" y="0"/>
              </a:lnTo>
              <a:lnTo>
                <a:pt x="709031"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194193" y="2130645"/>
        <a:ext cx="76289" cy="76289"/>
      </dsp:txXfrm>
    </dsp:sp>
    <dsp:sp modelId="{619AD098-A9CC-4A4E-9722-983B224C1012}">
      <dsp:nvSpPr>
        <dsp:cNvPr id="0" name=""/>
        <dsp:cNvSpPr/>
      </dsp:nvSpPr>
      <dsp:spPr>
        <a:xfrm rot="16200000">
          <a:off x="-408755" y="2303895"/>
          <a:ext cx="5492317" cy="108084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489200">
            <a:lnSpc>
              <a:spcPct val="90000"/>
            </a:lnSpc>
            <a:spcBef>
              <a:spcPct val="0"/>
            </a:spcBef>
            <a:spcAft>
              <a:spcPct val="35000"/>
            </a:spcAft>
          </a:pPr>
          <a:r>
            <a:rPr lang="ru-RU" sz="5600" kern="1200" dirty="0" smtClean="0"/>
            <a:t>Доходы </a:t>
          </a:r>
          <a:r>
            <a:rPr lang="ru-RU" sz="4800" kern="1200" dirty="0" smtClean="0"/>
            <a:t>бюджета</a:t>
          </a:r>
          <a:endParaRPr lang="ru-RU" sz="4800" kern="1200" dirty="0"/>
        </a:p>
      </dsp:txBody>
      <dsp:txXfrm>
        <a:off x="-408755" y="2303895"/>
        <a:ext cx="5492317" cy="1080840"/>
      </dsp:txXfrm>
    </dsp:sp>
    <dsp:sp modelId="{71636D87-063C-471D-9954-F9BCD4BE732E}">
      <dsp:nvSpPr>
        <dsp:cNvPr id="0" name=""/>
        <dsp:cNvSpPr/>
      </dsp:nvSpPr>
      <dsp:spPr>
        <a:xfrm>
          <a:off x="3586853" y="952845"/>
          <a:ext cx="3545155" cy="1080840"/>
        </a:xfrm>
        <a:prstGeom prst="rect">
          <a:avLst/>
        </a:prstGeom>
        <a:gradFill rotWithShape="1">
          <a:gsLst>
            <a:gs pos="0">
              <a:schemeClr val="accent2">
                <a:lumMod val="95000"/>
              </a:schemeClr>
            </a:gs>
            <a:gs pos="100000">
              <a:schemeClr val="accent2">
                <a:shade val="82000"/>
                <a:satMod val="125000"/>
                <a:lumMod val="74000"/>
              </a:schemeClr>
            </a:gs>
          </a:gsLst>
          <a:lin ang="5400000" scaled="0"/>
        </a:gradFill>
        <a:ln w="9525" cap="flat" cmpd="sng" algn="ctr">
          <a:solidFill>
            <a:schemeClr val="accent2"/>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1">
          <a:schemeClr val="accent2"/>
        </a:lnRef>
        <a:fillRef idx="3">
          <a:schemeClr val="accent2"/>
        </a:fillRef>
        <a:effectRef idx="2">
          <a:schemeClr val="accent2"/>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ru-RU" sz="1900" kern="1200" dirty="0" smtClean="0"/>
            <a:t>Налоговые доходы – 318,5 млн. руб.</a:t>
          </a:r>
          <a:endParaRPr lang="ru-RU" sz="1900" kern="1200" dirty="0"/>
        </a:p>
      </dsp:txBody>
      <dsp:txXfrm>
        <a:off x="3586853" y="952845"/>
        <a:ext cx="3545155" cy="1080840"/>
      </dsp:txXfrm>
    </dsp:sp>
    <dsp:sp modelId="{B1FBD795-EC2E-4185-B9AF-2D0D4F7745C9}">
      <dsp:nvSpPr>
        <dsp:cNvPr id="0" name=""/>
        <dsp:cNvSpPr/>
      </dsp:nvSpPr>
      <dsp:spPr>
        <a:xfrm>
          <a:off x="3586853" y="2303895"/>
          <a:ext cx="3545155" cy="1080840"/>
        </a:xfrm>
        <a:prstGeom prst="rect">
          <a:avLst/>
        </a:prstGeom>
        <a:gradFill rotWithShape="1">
          <a:gsLst>
            <a:gs pos="0">
              <a:schemeClr val="accent3">
                <a:lumMod val="95000"/>
              </a:schemeClr>
            </a:gs>
            <a:gs pos="100000">
              <a:schemeClr val="accent3">
                <a:shade val="82000"/>
                <a:satMod val="125000"/>
                <a:lumMod val="74000"/>
              </a:schemeClr>
            </a:gs>
          </a:gsLst>
          <a:lin ang="5400000" scaled="0"/>
        </a:gradFill>
        <a:ln w="9525" cap="flat" cmpd="sng" algn="ctr">
          <a:solidFill>
            <a:schemeClr val="accent3"/>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1">
          <a:schemeClr val="accent3"/>
        </a:lnRef>
        <a:fillRef idx="3">
          <a:schemeClr val="accent3"/>
        </a:fillRef>
        <a:effectRef idx="2">
          <a:schemeClr val="accent3"/>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ru-RU" sz="1900" kern="1200" dirty="0" smtClean="0"/>
            <a:t>Неналоговые доходы – 66,9 млн. руб. </a:t>
          </a:r>
          <a:endParaRPr lang="ru-RU" sz="1900" kern="1200" dirty="0"/>
        </a:p>
      </dsp:txBody>
      <dsp:txXfrm>
        <a:off x="3586853" y="2303895"/>
        <a:ext cx="3545155" cy="1080840"/>
      </dsp:txXfrm>
    </dsp:sp>
    <dsp:sp modelId="{233C79C4-884B-4FF9-9DBC-E95C3D5CE3F9}">
      <dsp:nvSpPr>
        <dsp:cNvPr id="0" name=""/>
        <dsp:cNvSpPr/>
      </dsp:nvSpPr>
      <dsp:spPr>
        <a:xfrm>
          <a:off x="3586853" y="3654946"/>
          <a:ext cx="3545155" cy="1080840"/>
        </a:xfrm>
        <a:prstGeom prst="rect">
          <a:avLst/>
        </a:prstGeom>
        <a:gradFill rotWithShape="1">
          <a:gsLst>
            <a:gs pos="0">
              <a:schemeClr val="accent4">
                <a:lumMod val="95000"/>
              </a:schemeClr>
            </a:gs>
            <a:gs pos="100000">
              <a:schemeClr val="accent4">
                <a:shade val="82000"/>
                <a:satMod val="125000"/>
                <a:lumMod val="74000"/>
              </a:schemeClr>
            </a:gs>
          </a:gsLst>
          <a:lin ang="5400000" scaled="0"/>
        </a:gradFill>
        <a:ln w="9525" cap="flat" cmpd="sng" algn="ctr">
          <a:solidFill>
            <a:schemeClr val="accent4"/>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1">
          <a:schemeClr val="accent4"/>
        </a:lnRef>
        <a:fillRef idx="3">
          <a:schemeClr val="accent4"/>
        </a:fillRef>
        <a:effectRef idx="2">
          <a:schemeClr val="accent4"/>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ru-RU" sz="1900" kern="1200" dirty="0" smtClean="0"/>
            <a:t>Безвозмездные поступления из других уровней бюджетной системы – 1187,9 млн. руб.</a:t>
          </a:r>
          <a:endParaRPr lang="ru-RU" sz="1900" kern="1200" dirty="0"/>
        </a:p>
      </dsp:txBody>
      <dsp:txXfrm>
        <a:off x="3586853" y="3654946"/>
        <a:ext cx="3545155" cy="10808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FCEB0-CD20-45B3-91CC-ED3D7D2C8BF0}">
      <dsp:nvSpPr>
        <dsp:cNvPr id="0" name=""/>
        <dsp:cNvSpPr/>
      </dsp:nvSpPr>
      <dsp:spPr>
        <a:xfrm>
          <a:off x="290" y="870402"/>
          <a:ext cx="1055859" cy="5279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ru-RU" sz="2600" kern="1200" dirty="0" smtClean="0"/>
            <a:t>НДФЛ</a:t>
          </a:r>
          <a:endParaRPr lang="ru-RU" sz="2600" kern="1200" dirty="0"/>
        </a:p>
      </dsp:txBody>
      <dsp:txXfrm>
        <a:off x="15753" y="885865"/>
        <a:ext cx="1024933" cy="497003"/>
      </dsp:txXfrm>
    </dsp:sp>
    <dsp:sp modelId="{F249090F-D6D5-422B-982C-D99BDE437621}">
      <dsp:nvSpPr>
        <dsp:cNvPr id="0" name=""/>
        <dsp:cNvSpPr/>
      </dsp:nvSpPr>
      <dsp:spPr>
        <a:xfrm>
          <a:off x="105876" y="1398332"/>
          <a:ext cx="105585" cy="395947"/>
        </a:xfrm>
        <a:custGeom>
          <a:avLst/>
          <a:gdLst/>
          <a:ahLst/>
          <a:cxnLst/>
          <a:rect l="0" t="0" r="0" b="0"/>
          <a:pathLst>
            <a:path>
              <a:moveTo>
                <a:pt x="0" y="0"/>
              </a:moveTo>
              <a:lnTo>
                <a:pt x="0" y="395947"/>
              </a:lnTo>
              <a:lnTo>
                <a:pt x="105585" y="39594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49113F-080C-40FD-A341-999C151AC7F9}">
      <dsp:nvSpPr>
        <dsp:cNvPr id="0" name=""/>
        <dsp:cNvSpPr/>
      </dsp:nvSpPr>
      <dsp:spPr>
        <a:xfrm>
          <a:off x="211461" y="1530315"/>
          <a:ext cx="844687" cy="52792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ru-RU" sz="1100" kern="1200" dirty="0" smtClean="0"/>
            <a:t>13% бюджеты поселений</a:t>
          </a:r>
          <a:endParaRPr lang="ru-RU" sz="1100" kern="1200" dirty="0"/>
        </a:p>
      </dsp:txBody>
      <dsp:txXfrm>
        <a:off x="226924" y="1545778"/>
        <a:ext cx="813761" cy="497003"/>
      </dsp:txXfrm>
    </dsp:sp>
    <dsp:sp modelId="{3641E862-1058-4226-ACF7-618BA892A415}">
      <dsp:nvSpPr>
        <dsp:cNvPr id="0" name=""/>
        <dsp:cNvSpPr/>
      </dsp:nvSpPr>
      <dsp:spPr>
        <a:xfrm>
          <a:off x="105876" y="1398332"/>
          <a:ext cx="105585" cy="1055859"/>
        </a:xfrm>
        <a:custGeom>
          <a:avLst/>
          <a:gdLst/>
          <a:ahLst/>
          <a:cxnLst/>
          <a:rect l="0" t="0" r="0" b="0"/>
          <a:pathLst>
            <a:path>
              <a:moveTo>
                <a:pt x="0" y="0"/>
              </a:moveTo>
              <a:lnTo>
                <a:pt x="0" y="1055859"/>
              </a:lnTo>
              <a:lnTo>
                <a:pt x="105585" y="105585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87C2F2-25DC-4141-8CC5-0206AD41DD1F}">
      <dsp:nvSpPr>
        <dsp:cNvPr id="0" name=""/>
        <dsp:cNvSpPr/>
      </dsp:nvSpPr>
      <dsp:spPr>
        <a:xfrm>
          <a:off x="211461" y="2190227"/>
          <a:ext cx="844687" cy="52792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ru-RU" sz="1100" kern="1200" dirty="0" smtClean="0"/>
            <a:t>37,07% районный бюджет</a:t>
          </a:r>
          <a:endParaRPr lang="ru-RU" sz="1100" kern="1200" dirty="0"/>
        </a:p>
      </dsp:txBody>
      <dsp:txXfrm>
        <a:off x="226924" y="2205690"/>
        <a:ext cx="813761" cy="497003"/>
      </dsp:txXfrm>
    </dsp:sp>
    <dsp:sp modelId="{7E80B29F-1587-4300-A37D-C39B1E2A63BE}">
      <dsp:nvSpPr>
        <dsp:cNvPr id="0" name=""/>
        <dsp:cNvSpPr/>
      </dsp:nvSpPr>
      <dsp:spPr>
        <a:xfrm>
          <a:off x="105876" y="1398332"/>
          <a:ext cx="105585" cy="1715771"/>
        </a:xfrm>
        <a:custGeom>
          <a:avLst/>
          <a:gdLst/>
          <a:ahLst/>
          <a:cxnLst/>
          <a:rect l="0" t="0" r="0" b="0"/>
          <a:pathLst>
            <a:path>
              <a:moveTo>
                <a:pt x="0" y="0"/>
              </a:moveTo>
              <a:lnTo>
                <a:pt x="0" y="1715771"/>
              </a:lnTo>
              <a:lnTo>
                <a:pt x="105585" y="171577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45FDC1-930B-48F7-8A3E-79DDCA96C695}">
      <dsp:nvSpPr>
        <dsp:cNvPr id="0" name=""/>
        <dsp:cNvSpPr/>
      </dsp:nvSpPr>
      <dsp:spPr>
        <a:xfrm>
          <a:off x="211461" y="2850139"/>
          <a:ext cx="844687" cy="52792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ru-RU" sz="1100" kern="1200" dirty="0" smtClean="0"/>
            <a:t>49,93% краевой бюджет</a:t>
          </a:r>
          <a:endParaRPr lang="ru-RU" sz="1100" kern="1200" dirty="0"/>
        </a:p>
      </dsp:txBody>
      <dsp:txXfrm>
        <a:off x="226924" y="2865602"/>
        <a:ext cx="813761" cy="497003"/>
      </dsp:txXfrm>
    </dsp:sp>
    <dsp:sp modelId="{D626DAA2-1651-40F5-A30B-A7C8B083B4F0}">
      <dsp:nvSpPr>
        <dsp:cNvPr id="0" name=""/>
        <dsp:cNvSpPr/>
      </dsp:nvSpPr>
      <dsp:spPr>
        <a:xfrm>
          <a:off x="1320114" y="870402"/>
          <a:ext cx="1055859" cy="5279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ru-RU" sz="2600" kern="1200" dirty="0" smtClean="0"/>
            <a:t>ЕСХН</a:t>
          </a:r>
          <a:endParaRPr lang="ru-RU" sz="2600" kern="1200" dirty="0"/>
        </a:p>
      </dsp:txBody>
      <dsp:txXfrm>
        <a:off x="1335577" y="885865"/>
        <a:ext cx="1024933" cy="497003"/>
      </dsp:txXfrm>
    </dsp:sp>
    <dsp:sp modelId="{8C0CB91F-9BC2-4576-96F0-C1D2E853CB20}">
      <dsp:nvSpPr>
        <dsp:cNvPr id="0" name=""/>
        <dsp:cNvSpPr/>
      </dsp:nvSpPr>
      <dsp:spPr>
        <a:xfrm>
          <a:off x="1425700" y="1398332"/>
          <a:ext cx="105585" cy="395947"/>
        </a:xfrm>
        <a:custGeom>
          <a:avLst/>
          <a:gdLst/>
          <a:ahLst/>
          <a:cxnLst/>
          <a:rect l="0" t="0" r="0" b="0"/>
          <a:pathLst>
            <a:path>
              <a:moveTo>
                <a:pt x="0" y="0"/>
              </a:moveTo>
              <a:lnTo>
                <a:pt x="0" y="395947"/>
              </a:lnTo>
              <a:lnTo>
                <a:pt x="105585" y="39594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9A2BA2-D878-449C-AC8E-E1F6F778ABDA}">
      <dsp:nvSpPr>
        <dsp:cNvPr id="0" name=""/>
        <dsp:cNvSpPr/>
      </dsp:nvSpPr>
      <dsp:spPr>
        <a:xfrm>
          <a:off x="1531286" y="1530315"/>
          <a:ext cx="844687" cy="52792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ru-RU" sz="1100" kern="1200" dirty="0" smtClean="0"/>
            <a:t>50% бюджеты поселений</a:t>
          </a:r>
          <a:endParaRPr lang="ru-RU" sz="1100" kern="1200" dirty="0"/>
        </a:p>
      </dsp:txBody>
      <dsp:txXfrm>
        <a:off x="1546749" y="1545778"/>
        <a:ext cx="813761" cy="497003"/>
      </dsp:txXfrm>
    </dsp:sp>
    <dsp:sp modelId="{6ED2E54B-4D62-4621-A922-D771FEE0D85C}">
      <dsp:nvSpPr>
        <dsp:cNvPr id="0" name=""/>
        <dsp:cNvSpPr/>
      </dsp:nvSpPr>
      <dsp:spPr>
        <a:xfrm>
          <a:off x="1425700" y="1398332"/>
          <a:ext cx="105585" cy="1055859"/>
        </a:xfrm>
        <a:custGeom>
          <a:avLst/>
          <a:gdLst/>
          <a:ahLst/>
          <a:cxnLst/>
          <a:rect l="0" t="0" r="0" b="0"/>
          <a:pathLst>
            <a:path>
              <a:moveTo>
                <a:pt x="0" y="0"/>
              </a:moveTo>
              <a:lnTo>
                <a:pt x="0" y="1055859"/>
              </a:lnTo>
              <a:lnTo>
                <a:pt x="105585" y="105585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28E958-434F-44D9-BF8B-9AD3FDA96423}">
      <dsp:nvSpPr>
        <dsp:cNvPr id="0" name=""/>
        <dsp:cNvSpPr/>
      </dsp:nvSpPr>
      <dsp:spPr>
        <a:xfrm>
          <a:off x="1531286" y="2190227"/>
          <a:ext cx="844687" cy="52792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ru-RU" sz="1100" kern="1200" dirty="0" smtClean="0"/>
            <a:t>50% районный бюджет</a:t>
          </a:r>
          <a:endParaRPr lang="ru-RU" sz="1100" kern="1200" dirty="0"/>
        </a:p>
      </dsp:txBody>
      <dsp:txXfrm>
        <a:off x="1546749" y="2205690"/>
        <a:ext cx="813761" cy="4970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B5BE36-CB61-4607-B068-8FA093BFAF91}">
      <dsp:nvSpPr>
        <dsp:cNvPr id="0" name=""/>
        <dsp:cNvSpPr/>
      </dsp:nvSpPr>
      <dsp:spPr>
        <a:xfrm>
          <a:off x="0" y="648069"/>
          <a:ext cx="1362722" cy="104256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ru-RU" sz="1200" kern="1200" dirty="0" smtClean="0"/>
            <a:t>Арендная плата за земли до разграничения государственной собственности</a:t>
          </a:r>
          <a:endParaRPr lang="ru-RU" sz="1200" kern="1200" dirty="0"/>
        </a:p>
      </dsp:txBody>
      <dsp:txXfrm>
        <a:off x="30536" y="678605"/>
        <a:ext cx="1301650" cy="981497"/>
      </dsp:txXfrm>
    </dsp:sp>
    <dsp:sp modelId="{09BBA109-A336-4B5C-95ED-44706DA478EF}">
      <dsp:nvSpPr>
        <dsp:cNvPr id="0" name=""/>
        <dsp:cNvSpPr/>
      </dsp:nvSpPr>
      <dsp:spPr>
        <a:xfrm>
          <a:off x="136272" y="1690638"/>
          <a:ext cx="137926" cy="519747"/>
        </a:xfrm>
        <a:custGeom>
          <a:avLst/>
          <a:gdLst/>
          <a:ahLst/>
          <a:cxnLst/>
          <a:rect l="0" t="0" r="0" b="0"/>
          <a:pathLst>
            <a:path>
              <a:moveTo>
                <a:pt x="0" y="0"/>
              </a:moveTo>
              <a:lnTo>
                <a:pt x="0" y="519747"/>
              </a:lnTo>
              <a:lnTo>
                <a:pt x="137926" y="51974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F4316E-1E67-44D8-8F6E-004EB390A173}">
      <dsp:nvSpPr>
        <dsp:cNvPr id="0" name=""/>
        <dsp:cNvSpPr/>
      </dsp:nvSpPr>
      <dsp:spPr>
        <a:xfrm>
          <a:off x="274199" y="1865675"/>
          <a:ext cx="1103072" cy="68942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ru-RU" sz="1100" kern="1200" dirty="0" smtClean="0"/>
            <a:t>50% районный бюджет</a:t>
          </a:r>
          <a:endParaRPr lang="ru-RU" sz="1100" kern="1200" dirty="0"/>
        </a:p>
      </dsp:txBody>
      <dsp:txXfrm>
        <a:off x="294391" y="1885867"/>
        <a:ext cx="1062688" cy="649036"/>
      </dsp:txXfrm>
    </dsp:sp>
    <dsp:sp modelId="{89B9E48B-CE83-403A-B3C0-BC9EF945587B}">
      <dsp:nvSpPr>
        <dsp:cNvPr id="0" name=""/>
        <dsp:cNvSpPr/>
      </dsp:nvSpPr>
      <dsp:spPr>
        <a:xfrm>
          <a:off x="1721981" y="650751"/>
          <a:ext cx="1348175" cy="158113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ru-RU" sz="1200" kern="1200" dirty="0" smtClean="0"/>
            <a:t>Продажа земельных участков государственная собственность на которые не разграничена</a:t>
          </a:r>
          <a:endParaRPr lang="ru-RU" sz="1200" kern="1200" dirty="0"/>
        </a:p>
      </dsp:txBody>
      <dsp:txXfrm>
        <a:off x="1761468" y="690238"/>
        <a:ext cx="1269201" cy="1502163"/>
      </dsp:txXfrm>
    </dsp:sp>
    <dsp:sp modelId="{6AFDC9D8-1038-4A1D-A8A9-B10E5822C5D7}">
      <dsp:nvSpPr>
        <dsp:cNvPr id="0" name=""/>
        <dsp:cNvSpPr/>
      </dsp:nvSpPr>
      <dsp:spPr>
        <a:xfrm>
          <a:off x="1856799" y="2231888"/>
          <a:ext cx="134817" cy="517065"/>
        </a:xfrm>
        <a:custGeom>
          <a:avLst/>
          <a:gdLst/>
          <a:ahLst/>
          <a:cxnLst/>
          <a:rect l="0" t="0" r="0" b="0"/>
          <a:pathLst>
            <a:path>
              <a:moveTo>
                <a:pt x="0" y="0"/>
              </a:moveTo>
              <a:lnTo>
                <a:pt x="0" y="517065"/>
              </a:lnTo>
              <a:lnTo>
                <a:pt x="134817" y="51706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84E40B-0FF5-4DB8-9DD0-5091795F59D1}">
      <dsp:nvSpPr>
        <dsp:cNvPr id="0" name=""/>
        <dsp:cNvSpPr/>
      </dsp:nvSpPr>
      <dsp:spPr>
        <a:xfrm>
          <a:off x="1991616" y="2404244"/>
          <a:ext cx="1103072" cy="68942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ru-RU" sz="1100" kern="1200" dirty="0" smtClean="0"/>
            <a:t>50% районный бюджет</a:t>
          </a:r>
          <a:endParaRPr lang="ru-RU" sz="1100" kern="1200" dirty="0"/>
        </a:p>
      </dsp:txBody>
      <dsp:txXfrm>
        <a:off x="2011808" y="2424436"/>
        <a:ext cx="1062688" cy="6490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63ADE-F092-48AF-AFCB-72E8CA830E63}">
      <dsp:nvSpPr>
        <dsp:cNvPr id="0" name=""/>
        <dsp:cNvSpPr/>
      </dsp:nvSpPr>
      <dsp:spPr>
        <a:xfrm>
          <a:off x="351" y="496426"/>
          <a:ext cx="1279829" cy="63991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ru-RU" sz="900" kern="1200" dirty="0" smtClean="0"/>
            <a:t>Налог на прибыль организаций зачисляемой в бюджет субъекта РФ</a:t>
          </a:r>
          <a:endParaRPr lang="ru-RU" sz="900" kern="1200" dirty="0"/>
        </a:p>
      </dsp:txBody>
      <dsp:txXfrm>
        <a:off x="19093" y="515168"/>
        <a:ext cx="1242345" cy="602430"/>
      </dsp:txXfrm>
    </dsp:sp>
    <dsp:sp modelId="{558F0570-7548-441F-A402-4A217CCE181B}">
      <dsp:nvSpPr>
        <dsp:cNvPr id="0" name=""/>
        <dsp:cNvSpPr/>
      </dsp:nvSpPr>
      <dsp:spPr>
        <a:xfrm>
          <a:off x="128334" y="1136341"/>
          <a:ext cx="127982" cy="479936"/>
        </a:xfrm>
        <a:custGeom>
          <a:avLst/>
          <a:gdLst/>
          <a:ahLst/>
          <a:cxnLst/>
          <a:rect l="0" t="0" r="0" b="0"/>
          <a:pathLst>
            <a:path>
              <a:moveTo>
                <a:pt x="0" y="0"/>
              </a:moveTo>
              <a:lnTo>
                <a:pt x="0" y="479936"/>
              </a:lnTo>
              <a:lnTo>
                <a:pt x="127982" y="47993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CD7E2B-A138-4402-9B46-5DF405A91CEF}">
      <dsp:nvSpPr>
        <dsp:cNvPr id="0" name=""/>
        <dsp:cNvSpPr/>
      </dsp:nvSpPr>
      <dsp:spPr>
        <a:xfrm>
          <a:off x="256317" y="1296319"/>
          <a:ext cx="1023863" cy="63991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ru-RU" sz="1100" kern="1200" dirty="0" smtClean="0"/>
            <a:t>5,0% районный бюджет</a:t>
          </a:r>
          <a:endParaRPr lang="ru-RU" sz="1100" kern="1200" dirty="0"/>
        </a:p>
      </dsp:txBody>
      <dsp:txXfrm>
        <a:off x="275059" y="1315061"/>
        <a:ext cx="986379" cy="602430"/>
      </dsp:txXfrm>
    </dsp:sp>
    <dsp:sp modelId="{5BF48C7A-842F-4C78-9D1A-1CD0B5CB4676}">
      <dsp:nvSpPr>
        <dsp:cNvPr id="0" name=""/>
        <dsp:cNvSpPr/>
      </dsp:nvSpPr>
      <dsp:spPr>
        <a:xfrm>
          <a:off x="128334" y="1136341"/>
          <a:ext cx="127982" cy="1279829"/>
        </a:xfrm>
        <a:custGeom>
          <a:avLst/>
          <a:gdLst/>
          <a:ahLst/>
          <a:cxnLst/>
          <a:rect l="0" t="0" r="0" b="0"/>
          <a:pathLst>
            <a:path>
              <a:moveTo>
                <a:pt x="0" y="0"/>
              </a:moveTo>
              <a:lnTo>
                <a:pt x="0" y="1279829"/>
              </a:lnTo>
              <a:lnTo>
                <a:pt x="127982" y="127982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0B5FEA-7D60-4703-9626-EA66F8346848}">
      <dsp:nvSpPr>
        <dsp:cNvPr id="0" name=""/>
        <dsp:cNvSpPr/>
      </dsp:nvSpPr>
      <dsp:spPr>
        <a:xfrm>
          <a:off x="256317" y="2096213"/>
          <a:ext cx="1023863" cy="63991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ru-RU" sz="1100" kern="1200" dirty="0" smtClean="0"/>
            <a:t>95,0% краевой бюджет</a:t>
          </a:r>
          <a:endParaRPr lang="ru-RU" sz="1100" kern="1200" dirty="0"/>
        </a:p>
      </dsp:txBody>
      <dsp:txXfrm>
        <a:off x="275059" y="2114955"/>
        <a:ext cx="986379" cy="602430"/>
      </dsp:txXfrm>
    </dsp:sp>
    <dsp:sp modelId="{F609F4B8-5519-4D3F-B987-A34FF66192EC}">
      <dsp:nvSpPr>
        <dsp:cNvPr id="0" name=""/>
        <dsp:cNvSpPr/>
      </dsp:nvSpPr>
      <dsp:spPr>
        <a:xfrm>
          <a:off x="1600138" y="496426"/>
          <a:ext cx="1279829" cy="63991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ru-RU" sz="900" kern="1200" dirty="0" smtClean="0"/>
            <a:t>Плата за негативное воздействие на окружающую среду</a:t>
          </a:r>
          <a:endParaRPr lang="ru-RU" sz="900" kern="1200" dirty="0"/>
        </a:p>
      </dsp:txBody>
      <dsp:txXfrm>
        <a:off x="1618880" y="515168"/>
        <a:ext cx="1242345" cy="602430"/>
      </dsp:txXfrm>
    </dsp:sp>
    <dsp:sp modelId="{CEAB0CD6-7343-4546-BEF7-2F11AD57DFE1}">
      <dsp:nvSpPr>
        <dsp:cNvPr id="0" name=""/>
        <dsp:cNvSpPr/>
      </dsp:nvSpPr>
      <dsp:spPr>
        <a:xfrm>
          <a:off x="1728121" y="1136341"/>
          <a:ext cx="127982" cy="479936"/>
        </a:xfrm>
        <a:custGeom>
          <a:avLst/>
          <a:gdLst/>
          <a:ahLst/>
          <a:cxnLst/>
          <a:rect l="0" t="0" r="0" b="0"/>
          <a:pathLst>
            <a:path>
              <a:moveTo>
                <a:pt x="0" y="0"/>
              </a:moveTo>
              <a:lnTo>
                <a:pt x="0" y="479936"/>
              </a:lnTo>
              <a:lnTo>
                <a:pt x="127982" y="47993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5205C3-96D4-4FFD-91CA-0839493D1F5E}">
      <dsp:nvSpPr>
        <dsp:cNvPr id="0" name=""/>
        <dsp:cNvSpPr/>
      </dsp:nvSpPr>
      <dsp:spPr>
        <a:xfrm>
          <a:off x="1856104" y="1296319"/>
          <a:ext cx="1023863" cy="63991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ru-RU" sz="1100" kern="1200" dirty="0" smtClean="0"/>
            <a:t>40% районный бюджет</a:t>
          </a:r>
          <a:endParaRPr lang="ru-RU" sz="1100" kern="1200" dirty="0"/>
        </a:p>
      </dsp:txBody>
      <dsp:txXfrm>
        <a:off x="1874846" y="1315061"/>
        <a:ext cx="986379" cy="602430"/>
      </dsp:txXfrm>
    </dsp:sp>
    <dsp:sp modelId="{2FE2772A-5971-419B-B2F1-C52528D4CBD5}">
      <dsp:nvSpPr>
        <dsp:cNvPr id="0" name=""/>
        <dsp:cNvSpPr/>
      </dsp:nvSpPr>
      <dsp:spPr>
        <a:xfrm>
          <a:off x="1728121" y="1136341"/>
          <a:ext cx="127982" cy="1279829"/>
        </a:xfrm>
        <a:custGeom>
          <a:avLst/>
          <a:gdLst/>
          <a:ahLst/>
          <a:cxnLst/>
          <a:rect l="0" t="0" r="0" b="0"/>
          <a:pathLst>
            <a:path>
              <a:moveTo>
                <a:pt x="0" y="0"/>
              </a:moveTo>
              <a:lnTo>
                <a:pt x="0" y="1279829"/>
              </a:lnTo>
              <a:lnTo>
                <a:pt x="127982" y="127982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E3B617-B5F8-42A9-A452-D51D42466EF3}">
      <dsp:nvSpPr>
        <dsp:cNvPr id="0" name=""/>
        <dsp:cNvSpPr/>
      </dsp:nvSpPr>
      <dsp:spPr>
        <a:xfrm>
          <a:off x="1856104" y="2096213"/>
          <a:ext cx="1023863" cy="63991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ru-RU" sz="1100" kern="1200" dirty="0" smtClean="0"/>
            <a:t>40% краевой бюджет</a:t>
          </a:r>
          <a:endParaRPr lang="ru-RU" sz="1100" kern="1200" dirty="0"/>
        </a:p>
      </dsp:txBody>
      <dsp:txXfrm>
        <a:off x="1874846" y="2114955"/>
        <a:ext cx="986379" cy="602430"/>
      </dsp:txXfrm>
    </dsp:sp>
    <dsp:sp modelId="{7AC76997-44A4-4D06-985D-F77D6D8E7B29}">
      <dsp:nvSpPr>
        <dsp:cNvPr id="0" name=""/>
        <dsp:cNvSpPr/>
      </dsp:nvSpPr>
      <dsp:spPr>
        <a:xfrm>
          <a:off x="1728121" y="1136341"/>
          <a:ext cx="127982" cy="2079723"/>
        </a:xfrm>
        <a:custGeom>
          <a:avLst/>
          <a:gdLst/>
          <a:ahLst/>
          <a:cxnLst/>
          <a:rect l="0" t="0" r="0" b="0"/>
          <a:pathLst>
            <a:path>
              <a:moveTo>
                <a:pt x="0" y="0"/>
              </a:moveTo>
              <a:lnTo>
                <a:pt x="0" y="2079723"/>
              </a:lnTo>
              <a:lnTo>
                <a:pt x="127982" y="207972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7886F8-95FE-4668-BAEE-3E7633AECD11}">
      <dsp:nvSpPr>
        <dsp:cNvPr id="0" name=""/>
        <dsp:cNvSpPr/>
      </dsp:nvSpPr>
      <dsp:spPr>
        <a:xfrm>
          <a:off x="1856104" y="2896106"/>
          <a:ext cx="1023863" cy="63991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ru-RU" sz="1100" kern="1200" dirty="0" smtClean="0"/>
            <a:t>20% федеральный бюджет</a:t>
          </a:r>
          <a:endParaRPr lang="ru-RU" sz="1100" kern="1200" dirty="0"/>
        </a:p>
      </dsp:txBody>
      <dsp:txXfrm>
        <a:off x="1874846" y="2914848"/>
        <a:ext cx="986379" cy="6024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69F2B-4A21-4597-A16C-B0A4E44828E3}">
      <dsp:nvSpPr>
        <dsp:cNvPr id="0" name=""/>
        <dsp:cNvSpPr/>
      </dsp:nvSpPr>
      <dsp:spPr>
        <a:xfrm>
          <a:off x="2854736" y="2700279"/>
          <a:ext cx="2041795" cy="2088607"/>
        </a:xfrm>
        <a:custGeom>
          <a:avLst/>
          <a:gdLst/>
          <a:ahLst/>
          <a:cxnLst/>
          <a:rect l="0" t="0" r="0" b="0"/>
          <a:pathLst>
            <a:path>
              <a:moveTo>
                <a:pt x="0" y="0"/>
              </a:moveTo>
              <a:lnTo>
                <a:pt x="1020897" y="0"/>
              </a:lnTo>
              <a:lnTo>
                <a:pt x="1020897" y="2088607"/>
              </a:lnTo>
              <a:lnTo>
                <a:pt x="2041795" y="208860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ru-RU" sz="1000" kern="1200"/>
        </a:p>
      </dsp:txBody>
      <dsp:txXfrm>
        <a:off x="3802612" y="3671563"/>
        <a:ext cx="146041" cy="146041"/>
      </dsp:txXfrm>
    </dsp:sp>
    <dsp:sp modelId="{828790FD-8358-4B8B-8254-885ACBEEAB44}">
      <dsp:nvSpPr>
        <dsp:cNvPr id="0" name=""/>
        <dsp:cNvSpPr/>
      </dsp:nvSpPr>
      <dsp:spPr>
        <a:xfrm>
          <a:off x="2854736" y="2700279"/>
          <a:ext cx="2041795" cy="648453"/>
        </a:xfrm>
        <a:custGeom>
          <a:avLst/>
          <a:gdLst/>
          <a:ahLst/>
          <a:cxnLst/>
          <a:rect l="0" t="0" r="0" b="0"/>
          <a:pathLst>
            <a:path>
              <a:moveTo>
                <a:pt x="0" y="0"/>
              </a:moveTo>
              <a:lnTo>
                <a:pt x="1020897" y="0"/>
              </a:lnTo>
              <a:lnTo>
                <a:pt x="1020897" y="648453"/>
              </a:lnTo>
              <a:lnTo>
                <a:pt x="2041795" y="64845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ru-RU" sz="800" kern="1200"/>
        </a:p>
      </dsp:txBody>
      <dsp:txXfrm>
        <a:off x="3822076" y="2970949"/>
        <a:ext cx="107114" cy="107114"/>
      </dsp:txXfrm>
    </dsp:sp>
    <dsp:sp modelId="{22455721-1CEA-4DCC-BB51-DA13421A4086}">
      <dsp:nvSpPr>
        <dsp:cNvPr id="0" name=""/>
        <dsp:cNvSpPr/>
      </dsp:nvSpPr>
      <dsp:spPr>
        <a:xfrm>
          <a:off x="2854736" y="1980584"/>
          <a:ext cx="2041795" cy="719695"/>
        </a:xfrm>
        <a:custGeom>
          <a:avLst/>
          <a:gdLst/>
          <a:ahLst/>
          <a:cxnLst/>
          <a:rect l="0" t="0" r="0" b="0"/>
          <a:pathLst>
            <a:path>
              <a:moveTo>
                <a:pt x="0" y="719695"/>
              </a:moveTo>
              <a:lnTo>
                <a:pt x="1020897" y="719695"/>
              </a:lnTo>
              <a:lnTo>
                <a:pt x="1020897" y="0"/>
              </a:lnTo>
              <a:lnTo>
                <a:pt x="2041795"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ru-RU" sz="800" kern="1200"/>
        </a:p>
      </dsp:txBody>
      <dsp:txXfrm>
        <a:off x="3821510" y="2286308"/>
        <a:ext cx="108246" cy="108246"/>
      </dsp:txXfrm>
    </dsp:sp>
    <dsp:sp modelId="{A306F9C5-07FF-4964-9A3D-3F1634BBDB3E}">
      <dsp:nvSpPr>
        <dsp:cNvPr id="0" name=""/>
        <dsp:cNvSpPr/>
      </dsp:nvSpPr>
      <dsp:spPr>
        <a:xfrm>
          <a:off x="2854736" y="684440"/>
          <a:ext cx="2041795" cy="2015838"/>
        </a:xfrm>
        <a:custGeom>
          <a:avLst/>
          <a:gdLst/>
          <a:ahLst/>
          <a:cxnLst/>
          <a:rect l="0" t="0" r="0" b="0"/>
          <a:pathLst>
            <a:path>
              <a:moveTo>
                <a:pt x="0" y="2015838"/>
              </a:moveTo>
              <a:lnTo>
                <a:pt x="1020897" y="2015838"/>
              </a:lnTo>
              <a:lnTo>
                <a:pt x="1020897" y="0"/>
              </a:lnTo>
              <a:lnTo>
                <a:pt x="2041795"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ru-RU" sz="1000" kern="1200"/>
        </a:p>
      </dsp:txBody>
      <dsp:txXfrm>
        <a:off x="3803902" y="1620629"/>
        <a:ext cx="143461" cy="143461"/>
      </dsp:txXfrm>
    </dsp:sp>
    <dsp:sp modelId="{619AD098-A9CC-4A4E-9722-983B224C1012}">
      <dsp:nvSpPr>
        <dsp:cNvPr id="0" name=""/>
        <dsp:cNvSpPr/>
      </dsp:nvSpPr>
      <dsp:spPr>
        <a:xfrm>
          <a:off x="189138" y="1800177"/>
          <a:ext cx="3530990" cy="180020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u-RU" sz="3200" kern="1200" dirty="0" smtClean="0">
              <a:latin typeface="Times New Roman" pitchFamily="18" charset="0"/>
              <a:cs typeface="Times New Roman" pitchFamily="18" charset="0"/>
            </a:rPr>
            <a:t>Управление образования – 62 учреждения</a:t>
          </a:r>
          <a:endParaRPr lang="ru-RU" sz="3200" kern="1200" dirty="0">
            <a:latin typeface="Times New Roman" pitchFamily="18" charset="0"/>
            <a:cs typeface="Times New Roman" pitchFamily="18" charset="0"/>
          </a:endParaRPr>
        </a:p>
      </dsp:txBody>
      <dsp:txXfrm>
        <a:off x="189138" y="1800177"/>
        <a:ext cx="3530990" cy="1800204"/>
      </dsp:txXfrm>
    </dsp:sp>
    <dsp:sp modelId="{71636D87-063C-471D-9954-F9BCD4BE732E}">
      <dsp:nvSpPr>
        <dsp:cNvPr id="0" name=""/>
        <dsp:cNvSpPr/>
      </dsp:nvSpPr>
      <dsp:spPr>
        <a:xfrm>
          <a:off x="4896531" y="144020"/>
          <a:ext cx="3545155" cy="1080840"/>
        </a:xfrm>
        <a:prstGeom prst="rect">
          <a:avLst/>
        </a:prstGeom>
        <a:gradFill rotWithShape="0">
          <a:gsLst>
            <a:gs pos="100000">
              <a:schemeClr val="accent2">
                <a:tint val="18000"/>
                <a:satMod val="120000"/>
                <a:lumMod val="88000"/>
              </a:schemeClr>
            </a:gs>
            <a:gs pos="100000">
              <a:schemeClr val="accent2">
                <a:tint val="40000"/>
                <a:satMod val="100000"/>
                <a:lumMod val="78000"/>
              </a:schemeClr>
            </a:gs>
          </a:gsLst>
          <a:lin ang="5400000" scaled="0"/>
        </a:gradFill>
        <a:ln w="9525" cap="flat" cmpd="sng" algn="ctr">
          <a:solidFill>
            <a:schemeClr val="accent2"/>
          </a:solidFill>
          <a:prstDash val="solid"/>
        </a:ln>
        <a:effectLst>
          <a:outerShdw blurRad="63500" dist="50800" dir="5400000" sx="98000" sy="98000" rotWithShape="0">
            <a:srgbClr val="000000">
              <a:alpha val="2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latin typeface="Times New Roman" pitchFamily="18" charset="0"/>
              <a:cs typeface="Times New Roman" pitchFamily="18" charset="0"/>
            </a:rPr>
            <a:t>учреждения дошкольного образования – 32 детских сада;</a:t>
          </a:r>
          <a:endParaRPr lang="ru-RU" sz="2000" kern="1200" dirty="0">
            <a:latin typeface="Times New Roman" pitchFamily="18" charset="0"/>
            <a:cs typeface="Times New Roman" pitchFamily="18" charset="0"/>
          </a:endParaRPr>
        </a:p>
      </dsp:txBody>
      <dsp:txXfrm>
        <a:off x="4896531" y="144020"/>
        <a:ext cx="3545155" cy="1080840"/>
      </dsp:txXfrm>
    </dsp:sp>
    <dsp:sp modelId="{B1FBD795-EC2E-4185-B9AF-2D0D4F7745C9}">
      <dsp:nvSpPr>
        <dsp:cNvPr id="0" name=""/>
        <dsp:cNvSpPr/>
      </dsp:nvSpPr>
      <dsp:spPr>
        <a:xfrm>
          <a:off x="4896531" y="1440164"/>
          <a:ext cx="3545155" cy="1080840"/>
        </a:xfrm>
        <a:prstGeom prst="rect">
          <a:avLst/>
        </a:prstGeom>
        <a:gradFill rotWithShape="0">
          <a:gsLst>
            <a:gs pos="100000">
              <a:schemeClr val="accent3">
                <a:tint val="18000"/>
                <a:satMod val="120000"/>
                <a:lumMod val="88000"/>
              </a:schemeClr>
            </a:gs>
            <a:gs pos="100000">
              <a:schemeClr val="accent3">
                <a:tint val="40000"/>
                <a:satMod val="100000"/>
                <a:lumMod val="78000"/>
              </a:schemeClr>
            </a:gs>
          </a:gsLst>
          <a:lin ang="5400000" scaled="0"/>
        </a:gradFill>
        <a:ln w="9525" cap="flat" cmpd="sng" algn="ctr">
          <a:solidFill>
            <a:schemeClr val="accent3"/>
          </a:solidFill>
          <a:prstDash val="solid"/>
        </a:ln>
        <a:effectLst>
          <a:outerShdw blurRad="63500" dist="50800" dir="5400000" sx="98000" sy="98000" rotWithShape="0">
            <a:srgbClr val="000000">
              <a:alpha val="20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latin typeface="Times New Roman" pitchFamily="18" charset="0"/>
              <a:cs typeface="Times New Roman" pitchFamily="18" charset="0"/>
            </a:rPr>
            <a:t>учреждения общего образования детей – 24 школ;</a:t>
          </a:r>
          <a:endParaRPr lang="ru-RU" sz="2000" kern="1200" dirty="0">
            <a:latin typeface="Times New Roman" pitchFamily="18" charset="0"/>
            <a:cs typeface="Times New Roman" pitchFamily="18" charset="0"/>
          </a:endParaRPr>
        </a:p>
      </dsp:txBody>
      <dsp:txXfrm>
        <a:off x="4896531" y="1440164"/>
        <a:ext cx="3545155" cy="1080840"/>
      </dsp:txXfrm>
    </dsp:sp>
    <dsp:sp modelId="{233C79C4-884B-4FF9-9DBC-E95C3D5CE3F9}">
      <dsp:nvSpPr>
        <dsp:cNvPr id="0" name=""/>
        <dsp:cNvSpPr/>
      </dsp:nvSpPr>
      <dsp:spPr>
        <a:xfrm>
          <a:off x="4896531" y="2808313"/>
          <a:ext cx="3545155" cy="1080840"/>
        </a:xfrm>
        <a:prstGeom prst="rect">
          <a:avLst/>
        </a:prstGeom>
        <a:gradFill rotWithShape="0">
          <a:gsLst>
            <a:gs pos="100000">
              <a:schemeClr val="accent4">
                <a:tint val="18000"/>
                <a:satMod val="120000"/>
                <a:lumMod val="88000"/>
              </a:schemeClr>
            </a:gs>
            <a:gs pos="100000">
              <a:schemeClr val="accent4">
                <a:tint val="40000"/>
                <a:satMod val="100000"/>
                <a:lumMod val="78000"/>
              </a:schemeClr>
            </a:gs>
          </a:gsLst>
          <a:lin ang="5400000" scaled="0"/>
        </a:gradFill>
        <a:ln w="9525" cap="flat" cmpd="sng" algn="ctr">
          <a:solidFill>
            <a:schemeClr val="accent4"/>
          </a:solidFill>
          <a:prstDash val="solid"/>
        </a:ln>
        <a:effectLst>
          <a:outerShdw blurRad="63500" dist="50800" dir="5400000" sx="98000" sy="98000" rotWithShape="0">
            <a:srgbClr val="000000">
              <a:alpha val="20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latin typeface="Times New Roman" pitchFamily="18" charset="0"/>
              <a:cs typeface="Times New Roman" pitchFamily="18" charset="0"/>
            </a:rPr>
            <a:t>учреждения дополнительного образования – 3 (спортшкола, внешкольный центр, УДО казачьей направленности);</a:t>
          </a:r>
          <a:endParaRPr lang="ru-RU" sz="2000" kern="1200" dirty="0">
            <a:latin typeface="Times New Roman" pitchFamily="18" charset="0"/>
            <a:cs typeface="Times New Roman" pitchFamily="18" charset="0"/>
          </a:endParaRPr>
        </a:p>
      </dsp:txBody>
      <dsp:txXfrm>
        <a:off x="4896531" y="2808313"/>
        <a:ext cx="3545155" cy="1080840"/>
      </dsp:txXfrm>
    </dsp:sp>
    <dsp:sp modelId="{6C38FCE9-9D06-4704-97AB-E74987D5F528}">
      <dsp:nvSpPr>
        <dsp:cNvPr id="0" name=""/>
        <dsp:cNvSpPr/>
      </dsp:nvSpPr>
      <dsp:spPr>
        <a:xfrm>
          <a:off x="4896531" y="4248467"/>
          <a:ext cx="3545155" cy="1080840"/>
        </a:xfrm>
        <a:prstGeom prst="rect">
          <a:avLst/>
        </a:prstGeom>
        <a:gradFill rotWithShape="0">
          <a:gsLst>
            <a:gs pos="100000">
              <a:schemeClr val="accent1">
                <a:tint val="18000"/>
                <a:satMod val="120000"/>
                <a:lumMod val="88000"/>
              </a:schemeClr>
            </a:gs>
            <a:gs pos="100000">
              <a:schemeClr val="accent1">
                <a:tint val="40000"/>
                <a:satMod val="100000"/>
                <a:lumMod val="78000"/>
              </a:schemeClr>
            </a:gs>
          </a:gsLst>
          <a:lin ang="5400000" scaled="0"/>
        </a:gradFill>
        <a:ln w="9525" cap="flat" cmpd="sng" algn="ctr">
          <a:solidFill>
            <a:schemeClr val="accent1"/>
          </a:solidFill>
          <a:prstDash val="solid"/>
        </a:ln>
        <a:effectLst>
          <a:outerShdw blurRad="63500" dist="50800" dir="5400000" sx="98000" sy="98000" rotWithShape="0">
            <a:srgbClr val="000000">
              <a:alpha val="20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latin typeface="Times New Roman" pitchFamily="18" charset="0"/>
              <a:cs typeface="Times New Roman" pitchFamily="18" charset="0"/>
            </a:rPr>
            <a:t>методический центр, централизованная бухгалтерия;</a:t>
          </a:r>
          <a:endParaRPr lang="ru-RU" sz="2000" kern="1200" dirty="0">
            <a:latin typeface="Times New Roman" pitchFamily="18" charset="0"/>
            <a:cs typeface="Times New Roman" pitchFamily="18" charset="0"/>
          </a:endParaRPr>
        </a:p>
      </dsp:txBody>
      <dsp:txXfrm>
        <a:off x="4896531" y="4248467"/>
        <a:ext cx="3545155" cy="10808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0.02083</cdr:x>
      <cdr:y>0.01266</cdr:y>
    </cdr:from>
    <cdr:to>
      <cdr:x>0.97917</cdr:x>
      <cdr:y>0.11976</cdr:y>
    </cdr:to>
    <cdr:sp macro="" textlink="">
      <cdr:nvSpPr>
        <cdr:cNvPr id="2" name="TextBox 1"/>
        <cdr:cNvSpPr txBox="1"/>
      </cdr:nvSpPr>
      <cdr:spPr>
        <a:xfrm xmlns:a="http://schemas.openxmlformats.org/drawingml/2006/main">
          <a:off x="176991" y="72019"/>
          <a:ext cx="8142962" cy="60922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2000" dirty="0" smtClean="0">
              <a:latin typeface="Times New Roman" pitchFamily="18" charset="0"/>
              <a:cs typeface="Times New Roman" pitchFamily="18" charset="0"/>
            </a:rPr>
            <a:t>Структура поступления налоговых платежей </a:t>
          </a:r>
        </a:p>
        <a:p xmlns:a="http://schemas.openxmlformats.org/drawingml/2006/main">
          <a:pPr algn="ctr"/>
          <a:r>
            <a:rPr lang="ru-RU" sz="2000" dirty="0" smtClean="0">
              <a:latin typeface="Times New Roman" pitchFamily="18" charset="0"/>
              <a:cs typeface="Times New Roman" pitchFamily="18" charset="0"/>
            </a:rPr>
            <a:t>(по основным видам отгрузки); %</a:t>
          </a:r>
        </a:p>
      </cdr:txBody>
    </cdr:sp>
  </cdr:relSizeAnchor>
</c:userShapes>
</file>

<file path=ppt/drawings/drawing10.xml><?xml version="1.0" encoding="utf-8"?>
<c:userShapes xmlns:c="http://schemas.openxmlformats.org/drawingml/2006/chart">
  <cdr:relSizeAnchor xmlns:cdr="http://schemas.openxmlformats.org/drawingml/2006/chartDrawing">
    <cdr:from>
      <cdr:x>0.47481</cdr:x>
      <cdr:y>0.12222</cdr:y>
    </cdr:from>
    <cdr:to>
      <cdr:x>0.57586</cdr:x>
      <cdr:y>0.17931</cdr:y>
    </cdr:to>
    <cdr:sp macro="" textlink="">
      <cdr:nvSpPr>
        <cdr:cNvPr id="5" name="TextBox 4"/>
        <cdr:cNvSpPr txBox="1"/>
      </cdr:nvSpPr>
      <cdr:spPr>
        <a:xfrm xmlns:a="http://schemas.openxmlformats.org/drawingml/2006/main">
          <a:off x="4296710" y="792088"/>
          <a:ext cx="914400"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0.4077</cdr:x>
      <cdr:y>0.12222</cdr:y>
    </cdr:from>
    <cdr:to>
      <cdr:x>0.52256</cdr:x>
      <cdr:y>0.17931</cdr:y>
    </cdr:to>
    <cdr:sp macro="" textlink="">
      <cdr:nvSpPr>
        <cdr:cNvPr id="6" name="TextBox 5"/>
        <cdr:cNvSpPr txBox="1"/>
      </cdr:nvSpPr>
      <cdr:spPr>
        <a:xfrm xmlns:a="http://schemas.openxmlformats.org/drawingml/2006/main">
          <a:off x="3689352" y="792088"/>
          <a:ext cx="1039405"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p>
      </cdr:txBody>
    </cdr:sp>
  </cdr:relSizeAnchor>
</c:userShapes>
</file>

<file path=ppt/drawings/drawing11.xml><?xml version="1.0" encoding="utf-8"?>
<c:userShapes xmlns:c="http://schemas.openxmlformats.org/drawingml/2006/chart">
  <cdr:relSizeAnchor xmlns:cdr="http://schemas.openxmlformats.org/drawingml/2006/chartDrawing">
    <cdr:from>
      <cdr:x>0.47481</cdr:x>
      <cdr:y>0.12222</cdr:y>
    </cdr:from>
    <cdr:to>
      <cdr:x>0.57586</cdr:x>
      <cdr:y>0.17931</cdr:y>
    </cdr:to>
    <cdr:sp macro="" textlink="">
      <cdr:nvSpPr>
        <cdr:cNvPr id="5" name="TextBox 4"/>
        <cdr:cNvSpPr txBox="1"/>
      </cdr:nvSpPr>
      <cdr:spPr>
        <a:xfrm xmlns:a="http://schemas.openxmlformats.org/drawingml/2006/main">
          <a:off x="4296710" y="792088"/>
          <a:ext cx="914400"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0.4077</cdr:x>
      <cdr:y>0.12222</cdr:y>
    </cdr:from>
    <cdr:to>
      <cdr:x>0.52256</cdr:x>
      <cdr:y>0.17931</cdr:y>
    </cdr:to>
    <cdr:sp macro="" textlink="">
      <cdr:nvSpPr>
        <cdr:cNvPr id="6" name="TextBox 5"/>
        <cdr:cNvSpPr txBox="1"/>
      </cdr:nvSpPr>
      <cdr:spPr>
        <a:xfrm xmlns:a="http://schemas.openxmlformats.org/drawingml/2006/main">
          <a:off x="3689352" y="792088"/>
          <a:ext cx="1039405"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p>
      </cdr:txBody>
    </cdr:sp>
  </cdr:relSizeAnchor>
</c:userShapes>
</file>

<file path=ppt/drawings/drawing12.xml><?xml version="1.0" encoding="utf-8"?>
<c:userShapes xmlns:c="http://schemas.openxmlformats.org/drawingml/2006/chart">
  <cdr:relSizeAnchor xmlns:cdr="http://schemas.openxmlformats.org/drawingml/2006/chartDrawing">
    <cdr:from>
      <cdr:x>0.47481</cdr:x>
      <cdr:y>0.12222</cdr:y>
    </cdr:from>
    <cdr:to>
      <cdr:x>0.57586</cdr:x>
      <cdr:y>0.17931</cdr:y>
    </cdr:to>
    <cdr:sp macro="" textlink="">
      <cdr:nvSpPr>
        <cdr:cNvPr id="5" name="TextBox 4"/>
        <cdr:cNvSpPr txBox="1"/>
      </cdr:nvSpPr>
      <cdr:spPr>
        <a:xfrm xmlns:a="http://schemas.openxmlformats.org/drawingml/2006/main">
          <a:off x="4296710" y="792088"/>
          <a:ext cx="914400"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0.4077</cdr:x>
      <cdr:y>0.12222</cdr:y>
    </cdr:from>
    <cdr:to>
      <cdr:x>0.52256</cdr:x>
      <cdr:y>0.17931</cdr:y>
    </cdr:to>
    <cdr:sp macro="" textlink="">
      <cdr:nvSpPr>
        <cdr:cNvPr id="6" name="TextBox 5"/>
        <cdr:cNvSpPr txBox="1"/>
      </cdr:nvSpPr>
      <cdr:spPr>
        <a:xfrm xmlns:a="http://schemas.openxmlformats.org/drawingml/2006/main">
          <a:off x="3689352" y="792088"/>
          <a:ext cx="1039405"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p>
      </cdr:txBody>
    </cdr:sp>
  </cdr:relSizeAnchor>
</c:userShapes>
</file>

<file path=ppt/drawings/drawing13.xml><?xml version="1.0" encoding="utf-8"?>
<c:userShapes xmlns:c="http://schemas.openxmlformats.org/drawingml/2006/chart">
  <cdr:relSizeAnchor xmlns:cdr="http://schemas.openxmlformats.org/drawingml/2006/chartDrawing">
    <cdr:from>
      <cdr:x>0.47481</cdr:x>
      <cdr:y>0.12222</cdr:y>
    </cdr:from>
    <cdr:to>
      <cdr:x>0.57586</cdr:x>
      <cdr:y>0.17931</cdr:y>
    </cdr:to>
    <cdr:sp macro="" textlink="">
      <cdr:nvSpPr>
        <cdr:cNvPr id="5" name="TextBox 4"/>
        <cdr:cNvSpPr txBox="1"/>
      </cdr:nvSpPr>
      <cdr:spPr>
        <a:xfrm xmlns:a="http://schemas.openxmlformats.org/drawingml/2006/main">
          <a:off x="4296710" y="792088"/>
          <a:ext cx="914400"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0.43773</cdr:x>
      <cdr:y>0.16118</cdr:y>
    </cdr:from>
    <cdr:to>
      <cdr:x>0.55259</cdr:x>
      <cdr:y>0.21827</cdr:y>
    </cdr:to>
    <cdr:sp macro="" textlink="">
      <cdr:nvSpPr>
        <cdr:cNvPr id="6" name="TextBox 5"/>
        <cdr:cNvSpPr txBox="1"/>
      </cdr:nvSpPr>
      <cdr:spPr>
        <a:xfrm xmlns:a="http://schemas.openxmlformats.org/drawingml/2006/main">
          <a:off x="3960440" y="1052435"/>
          <a:ext cx="1039209" cy="3727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p>
      </cdr:txBody>
    </cdr:sp>
  </cdr:relSizeAnchor>
</c:userShapes>
</file>

<file path=ppt/drawings/drawing14.xml><?xml version="1.0" encoding="utf-8"?>
<c:userShapes xmlns:c="http://schemas.openxmlformats.org/drawingml/2006/chart">
  <cdr:relSizeAnchor xmlns:cdr="http://schemas.openxmlformats.org/drawingml/2006/chartDrawing">
    <cdr:from>
      <cdr:x>0.47481</cdr:x>
      <cdr:y>0.12222</cdr:y>
    </cdr:from>
    <cdr:to>
      <cdr:x>0.57586</cdr:x>
      <cdr:y>0.17931</cdr:y>
    </cdr:to>
    <cdr:sp macro="" textlink="">
      <cdr:nvSpPr>
        <cdr:cNvPr id="5" name="TextBox 4"/>
        <cdr:cNvSpPr txBox="1"/>
      </cdr:nvSpPr>
      <cdr:spPr>
        <a:xfrm xmlns:a="http://schemas.openxmlformats.org/drawingml/2006/main">
          <a:off x="4296710" y="792088"/>
          <a:ext cx="914400"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0.43773</cdr:x>
      <cdr:y>0.16118</cdr:y>
    </cdr:from>
    <cdr:to>
      <cdr:x>0.55259</cdr:x>
      <cdr:y>0.21827</cdr:y>
    </cdr:to>
    <cdr:sp macro="" textlink="">
      <cdr:nvSpPr>
        <cdr:cNvPr id="6" name="TextBox 5"/>
        <cdr:cNvSpPr txBox="1"/>
      </cdr:nvSpPr>
      <cdr:spPr>
        <a:xfrm xmlns:a="http://schemas.openxmlformats.org/drawingml/2006/main">
          <a:off x="3960440" y="1052435"/>
          <a:ext cx="1039209" cy="3727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p>
      </cdr:txBody>
    </cdr:sp>
  </cdr:relSizeAnchor>
</c:userShapes>
</file>

<file path=ppt/drawings/drawing15.xml><?xml version="1.0" encoding="utf-8"?>
<c:userShapes xmlns:c="http://schemas.openxmlformats.org/drawingml/2006/chart">
  <cdr:relSizeAnchor xmlns:cdr="http://schemas.openxmlformats.org/drawingml/2006/chartDrawing">
    <cdr:from>
      <cdr:x>0.47481</cdr:x>
      <cdr:y>0.12222</cdr:y>
    </cdr:from>
    <cdr:to>
      <cdr:x>0.57586</cdr:x>
      <cdr:y>0.17931</cdr:y>
    </cdr:to>
    <cdr:sp macro="" textlink="">
      <cdr:nvSpPr>
        <cdr:cNvPr id="5" name="TextBox 4"/>
        <cdr:cNvSpPr txBox="1"/>
      </cdr:nvSpPr>
      <cdr:spPr>
        <a:xfrm xmlns:a="http://schemas.openxmlformats.org/drawingml/2006/main">
          <a:off x="4296710" y="792088"/>
          <a:ext cx="914400"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0.43773</cdr:x>
      <cdr:y>0.16118</cdr:y>
    </cdr:from>
    <cdr:to>
      <cdr:x>0.55259</cdr:x>
      <cdr:y>0.21827</cdr:y>
    </cdr:to>
    <cdr:sp macro="" textlink="">
      <cdr:nvSpPr>
        <cdr:cNvPr id="6" name="TextBox 5"/>
        <cdr:cNvSpPr txBox="1"/>
      </cdr:nvSpPr>
      <cdr:spPr>
        <a:xfrm xmlns:a="http://schemas.openxmlformats.org/drawingml/2006/main">
          <a:off x="3960440" y="1052435"/>
          <a:ext cx="1039209" cy="3727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p>
      </cdr:txBody>
    </cdr:sp>
  </cdr:relSizeAnchor>
</c:userShapes>
</file>

<file path=ppt/drawings/drawing16.xml><?xml version="1.0" encoding="utf-8"?>
<c:userShapes xmlns:c="http://schemas.openxmlformats.org/drawingml/2006/chart">
  <cdr:relSizeAnchor xmlns:cdr="http://schemas.openxmlformats.org/drawingml/2006/chartDrawing">
    <cdr:from>
      <cdr:x>0.47481</cdr:x>
      <cdr:y>0.12222</cdr:y>
    </cdr:from>
    <cdr:to>
      <cdr:x>0.57586</cdr:x>
      <cdr:y>0.17931</cdr:y>
    </cdr:to>
    <cdr:sp macro="" textlink="">
      <cdr:nvSpPr>
        <cdr:cNvPr id="5" name="TextBox 4"/>
        <cdr:cNvSpPr txBox="1"/>
      </cdr:nvSpPr>
      <cdr:spPr>
        <a:xfrm xmlns:a="http://schemas.openxmlformats.org/drawingml/2006/main">
          <a:off x="4296710" y="792088"/>
          <a:ext cx="914400"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0.43773</cdr:x>
      <cdr:y>0.16118</cdr:y>
    </cdr:from>
    <cdr:to>
      <cdr:x>0.55259</cdr:x>
      <cdr:y>0.21827</cdr:y>
    </cdr:to>
    <cdr:sp macro="" textlink="">
      <cdr:nvSpPr>
        <cdr:cNvPr id="6" name="TextBox 5"/>
        <cdr:cNvSpPr txBox="1"/>
      </cdr:nvSpPr>
      <cdr:spPr>
        <a:xfrm xmlns:a="http://schemas.openxmlformats.org/drawingml/2006/main">
          <a:off x="3960440" y="1052435"/>
          <a:ext cx="1039209" cy="3727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p>
      </cdr:txBody>
    </cdr:sp>
  </cdr:relSizeAnchor>
</c:userShapes>
</file>

<file path=ppt/drawings/drawing17.xml><?xml version="1.0" encoding="utf-8"?>
<c:userShapes xmlns:c="http://schemas.openxmlformats.org/drawingml/2006/chart">
  <cdr:relSizeAnchor xmlns:cdr="http://schemas.openxmlformats.org/drawingml/2006/chartDrawing">
    <cdr:from>
      <cdr:x>0.47481</cdr:x>
      <cdr:y>0.12222</cdr:y>
    </cdr:from>
    <cdr:to>
      <cdr:x>0.57586</cdr:x>
      <cdr:y>0.17931</cdr:y>
    </cdr:to>
    <cdr:sp macro="" textlink="">
      <cdr:nvSpPr>
        <cdr:cNvPr id="5" name="TextBox 4"/>
        <cdr:cNvSpPr txBox="1"/>
      </cdr:nvSpPr>
      <cdr:spPr>
        <a:xfrm xmlns:a="http://schemas.openxmlformats.org/drawingml/2006/main">
          <a:off x="4296710" y="792088"/>
          <a:ext cx="914400"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userShapes>
</file>

<file path=ppt/drawings/drawing18.xml><?xml version="1.0" encoding="utf-8"?>
<c:userShapes xmlns:c="http://schemas.openxmlformats.org/drawingml/2006/chart">
  <cdr:relSizeAnchor xmlns:cdr="http://schemas.openxmlformats.org/drawingml/2006/chartDrawing">
    <cdr:from>
      <cdr:x>0.04839</cdr:x>
      <cdr:y>0.10596</cdr:y>
    </cdr:from>
    <cdr:to>
      <cdr:x>0.17742</cdr:x>
      <cdr:y>0.17263</cdr:y>
    </cdr:to>
    <cdr:sp macro="" textlink="">
      <cdr:nvSpPr>
        <cdr:cNvPr id="3" name="TextBox 2"/>
        <cdr:cNvSpPr txBox="1"/>
      </cdr:nvSpPr>
      <cdr:spPr>
        <a:xfrm xmlns:a="http://schemas.openxmlformats.org/drawingml/2006/main">
          <a:off x="432048" y="572256"/>
          <a:ext cx="1152108" cy="36005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400" dirty="0" smtClean="0">
              <a:latin typeface="Times New Roman" pitchFamily="18" charset="0"/>
              <a:cs typeface="Times New Roman" pitchFamily="18" charset="0"/>
            </a:rPr>
            <a:t>тыс. рублей</a:t>
          </a:r>
          <a:endParaRPr lang="ru-RU" sz="1400" dirty="0">
            <a:latin typeface="Times New Roman" pitchFamily="18" charset="0"/>
            <a:cs typeface="Times New Roman" pitchFamily="18" charset="0"/>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0.47481</cdr:x>
      <cdr:y>0.12222</cdr:y>
    </cdr:from>
    <cdr:to>
      <cdr:x>0.57586</cdr:x>
      <cdr:y>0.17931</cdr:y>
    </cdr:to>
    <cdr:sp macro="" textlink="">
      <cdr:nvSpPr>
        <cdr:cNvPr id="5" name="TextBox 4"/>
        <cdr:cNvSpPr txBox="1"/>
      </cdr:nvSpPr>
      <cdr:spPr>
        <a:xfrm xmlns:a="http://schemas.openxmlformats.org/drawingml/2006/main">
          <a:off x="4296710" y="792088"/>
          <a:ext cx="914400"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0.43773</cdr:x>
      <cdr:y>0.16118</cdr:y>
    </cdr:from>
    <cdr:to>
      <cdr:x>0.55259</cdr:x>
      <cdr:y>0.21827</cdr:y>
    </cdr:to>
    <cdr:sp macro="" textlink="">
      <cdr:nvSpPr>
        <cdr:cNvPr id="6" name="TextBox 5"/>
        <cdr:cNvSpPr txBox="1"/>
      </cdr:nvSpPr>
      <cdr:spPr>
        <a:xfrm xmlns:a="http://schemas.openxmlformats.org/drawingml/2006/main">
          <a:off x="3960440" y="1052435"/>
          <a:ext cx="1039209" cy="3727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0.76955</cdr:x>
      <cdr:y>0.00196</cdr:y>
    </cdr:from>
    <cdr:to>
      <cdr:x>0.95716</cdr:x>
      <cdr:y>0.0728</cdr:y>
    </cdr:to>
    <cdr:sp macro="" textlink="">
      <cdr:nvSpPr>
        <cdr:cNvPr id="2" name="TextBox 5"/>
        <cdr:cNvSpPr txBox="1"/>
      </cdr:nvSpPr>
      <cdr:spPr>
        <a:xfrm xmlns:a="http://schemas.openxmlformats.org/drawingml/2006/main">
          <a:off x="6760478" y="11071"/>
          <a:ext cx="1648143"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ru-RU" sz="2000" dirty="0">
              <a:latin typeface="Times New Roman" pitchFamily="18" charset="0"/>
              <a:cs typeface="Times New Roman" pitchFamily="18" charset="0"/>
            </a:rPr>
            <a:t>Всего </a:t>
          </a:r>
          <a:r>
            <a:rPr lang="ru-RU" sz="2000" dirty="0" smtClean="0">
              <a:latin typeface="Times New Roman" pitchFamily="18" charset="0"/>
              <a:cs typeface="Times New Roman" pitchFamily="18" charset="0"/>
            </a:rPr>
            <a:t>– 385,4</a:t>
          </a:r>
        </a:p>
      </cdr:txBody>
    </cdr:sp>
  </cdr:relSizeAnchor>
</c:userShapes>
</file>

<file path=ppt/drawings/drawing20.xml><?xml version="1.0" encoding="utf-8"?>
<c:userShapes xmlns:c="http://schemas.openxmlformats.org/drawingml/2006/chart">
  <cdr:relSizeAnchor xmlns:cdr="http://schemas.openxmlformats.org/drawingml/2006/chartDrawing">
    <cdr:from>
      <cdr:x>0.04839</cdr:x>
      <cdr:y>0.10596</cdr:y>
    </cdr:from>
    <cdr:to>
      <cdr:x>0.17742</cdr:x>
      <cdr:y>0.17263</cdr:y>
    </cdr:to>
    <cdr:sp macro="" textlink="">
      <cdr:nvSpPr>
        <cdr:cNvPr id="3" name="TextBox 2"/>
        <cdr:cNvSpPr txBox="1"/>
      </cdr:nvSpPr>
      <cdr:spPr>
        <a:xfrm xmlns:a="http://schemas.openxmlformats.org/drawingml/2006/main">
          <a:off x="432048" y="572256"/>
          <a:ext cx="1152108" cy="36005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400" dirty="0" smtClean="0">
              <a:latin typeface="Times New Roman" pitchFamily="18" charset="0"/>
              <a:cs typeface="Times New Roman" pitchFamily="18" charset="0"/>
            </a:rPr>
            <a:t>тыс. рублей</a:t>
          </a:r>
          <a:endParaRPr lang="ru-RU" sz="1400" dirty="0">
            <a:latin typeface="Times New Roman" pitchFamily="18" charset="0"/>
            <a:cs typeface="Times New Roman" pitchFamily="18" charset="0"/>
          </a:endParaRPr>
        </a:p>
      </cdr:txBody>
    </cdr:sp>
  </cdr:relSizeAnchor>
</c:userShapes>
</file>

<file path=ppt/drawings/drawing21.xml><?xml version="1.0" encoding="utf-8"?>
<c:userShapes xmlns:c="http://schemas.openxmlformats.org/drawingml/2006/chart">
  <cdr:relSizeAnchor xmlns:cdr="http://schemas.openxmlformats.org/drawingml/2006/chartDrawing">
    <cdr:from>
      <cdr:x>0.47481</cdr:x>
      <cdr:y>0.12222</cdr:y>
    </cdr:from>
    <cdr:to>
      <cdr:x>0.57586</cdr:x>
      <cdr:y>0.17931</cdr:y>
    </cdr:to>
    <cdr:sp macro="" textlink="">
      <cdr:nvSpPr>
        <cdr:cNvPr id="5" name="TextBox 4"/>
        <cdr:cNvSpPr txBox="1"/>
      </cdr:nvSpPr>
      <cdr:spPr>
        <a:xfrm xmlns:a="http://schemas.openxmlformats.org/drawingml/2006/main">
          <a:off x="4296710" y="792088"/>
          <a:ext cx="914400"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0.43773</cdr:x>
      <cdr:y>0.16118</cdr:y>
    </cdr:from>
    <cdr:to>
      <cdr:x>0.55259</cdr:x>
      <cdr:y>0.21827</cdr:y>
    </cdr:to>
    <cdr:sp macro="" textlink="">
      <cdr:nvSpPr>
        <cdr:cNvPr id="6" name="TextBox 5"/>
        <cdr:cNvSpPr txBox="1"/>
      </cdr:nvSpPr>
      <cdr:spPr>
        <a:xfrm xmlns:a="http://schemas.openxmlformats.org/drawingml/2006/main">
          <a:off x="3960440" y="1052435"/>
          <a:ext cx="1039209" cy="3727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p>
      </cdr:txBody>
    </cdr:sp>
  </cdr:relSizeAnchor>
</c:userShapes>
</file>

<file path=ppt/drawings/drawing22.xml><?xml version="1.0" encoding="utf-8"?>
<c:userShapes xmlns:c="http://schemas.openxmlformats.org/drawingml/2006/chart">
  <cdr:relSizeAnchor xmlns:cdr="http://schemas.openxmlformats.org/drawingml/2006/chartDrawing">
    <cdr:from>
      <cdr:x>0.47481</cdr:x>
      <cdr:y>0.12222</cdr:y>
    </cdr:from>
    <cdr:to>
      <cdr:x>0.57586</cdr:x>
      <cdr:y>0.17931</cdr:y>
    </cdr:to>
    <cdr:sp macro="" textlink="">
      <cdr:nvSpPr>
        <cdr:cNvPr id="5" name="TextBox 4"/>
        <cdr:cNvSpPr txBox="1"/>
      </cdr:nvSpPr>
      <cdr:spPr>
        <a:xfrm xmlns:a="http://schemas.openxmlformats.org/drawingml/2006/main">
          <a:off x="4296710" y="792088"/>
          <a:ext cx="914400"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0.43773</cdr:x>
      <cdr:y>0.16118</cdr:y>
    </cdr:from>
    <cdr:to>
      <cdr:x>0.55259</cdr:x>
      <cdr:y>0.21827</cdr:y>
    </cdr:to>
    <cdr:sp macro="" textlink="">
      <cdr:nvSpPr>
        <cdr:cNvPr id="6" name="TextBox 5"/>
        <cdr:cNvSpPr txBox="1"/>
      </cdr:nvSpPr>
      <cdr:spPr>
        <a:xfrm xmlns:a="http://schemas.openxmlformats.org/drawingml/2006/main">
          <a:off x="3960440" y="1052435"/>
          <a:ext cx="1039209" cy="3727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p>
      </cdr:txBody>
    </cdr:sp>
  </cdr:relSizeAnchor>
</c:userShapes>
</file>

<file path=ppt/drawings/drawing23.xml><?xml version="1.0" encoding="utf-8"?>
<c:userShapes xmlns:c="http://schemas.openxmlformats.org/drawingml/2006/chart">
  <cdr:relSizeAnchor xmlns:cdr="http://schemas.openxmlformats.org/drawingml/2006/chartDrawing">
    <cdr:from>
      <cdr:x>0.04839</cdr:x>
      <cdr:y>0.08</cdr:y>
    </cdr:from>
    <cdr:to>
      <cdr:x>0.17742</cdr:x>
      <cdr:y>0.14667</cdr:y>
    </cdr:to>
    <cdr:sp macro="" textlink="">
      <cdr:nvSpPr>
        <cdr:cNvPr id="3" name="TextBox 2"/>
        <cdr:cNvSpPr txBox="1"/>
      </cdr:nvSpPr>
      <cdr:spPr>
        <a:xfrm xmlns:a="http://schemas.openxmlformats.org/drawingml/2006/main">
          <a:off x="432048" y="432048"/>
          <a:ext cx="1152128" cy="360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400" dirty="0" smtClean="0">
              <a:latin typeface="Times New Roman" pitchFamily="18" charset="0"/>
              <a:cs typeface="Times New Roman" pitchFamily="18" charset="0"/>
            </a:rPr>
            <a:t>тыс. рублей</a:t>
          </a:r>
          <a:endParaRPr lang="ru-RU" sz="1400" dirty="0">
            <a:latin typeface="Times New Roman" pitchFamily="18" charset="0"/>
            <a:cs typeface="Times New Roman" pitchFamily="18" charset="0"/>
          </a:endParaRPr>
        </a:p>
      </cdr:txBody>
    </cdr:sp>
  </cdr:relSizeAnchor>
</c:userShapes>
</file>

<file path=ppt/drawings/drawing24.xml><?xml version="1.0" encoding="utf-8"?>
<c:userShapes xmlns:c="http://schemas.openxmlformats.org/drawingml/2006/chart">
  <cdr:relSizeAnchor xmlns:cdr="http://schemas.openxmlformats.org/drawingml/2006/chartDrawing">
    <cdr:from>
      <cdr:x>0.47481</cdr:x>
      <cdr:y>0.12222</cdr:y>
    </cdr:from>
    <cdr:to>
      <cdr:x>0.57586</cdr:x>
      <cdr:y>0.17931</cdr:y>
    </cdr:to>
    <cdr:sp macro="" textlink="">
      <cdr:nvSpPr>
        <cdr:cNvPr id="5" name="TextBox 4"/>
        <cdr:cNvSpPr txBox="1"/>
      </cdr:nvSpPr>
      <cdr:spPr>
        <a:xfrm xmlns:a="http://schemas.openxmlformats.org/drawingml/2006/main">
          <a:off x="4296710" y="792088"/>
          <a:ext cx="914400"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0.43773</cdr:x>
      <cdr:y>0.16118</cdr:y>
    </cdr:from>
    <cdr:to>
      <cdr:x>0.55259</cdr:x>
      <cdr:y>0.21827</cdr:y>
    </cdr:to>
    <cdr:sp macro="" textlink="">
      <cdr:nvSpPr>
        <cdr:cNvPr id="6" name="TextBox 5"/>
        <cdr:cNvSpPr txBox="1"/>
      </cdr:nvSpPr>
      <cdr:spPr>
        <a:xfrm xmlns:a="http://schemas.openxmlformats.org/drawingml/2006/main">
          <a:off x="3960440" y="1052435"/>
          <a:ext cx="1039209" cy="3727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p>
      </cdr:txBody>
    </cdr:sp>
  </cdr:relSizeAnchor>
</c:userShapes>
</file>

<file path=ppt/drawings/drawing25.xml><?xml version="1.0" encoding="utf-8"?>
<c:userShapes xmlns:c="http://schemas.openxmlformats.org/drawingml/2006/chart">
  <cdr:relSizeAnchor xmlns:cdr="http://schemas.openxmlformats.org/drawingml/2006/chartDrawing">
    <cdr:from>
      <cdr:x>0.04839</cdr:x>
      <cdr:y>0.08</cdr:y>
    </cdr:from>
    <cdr:to>
      <cdr:x>0.17742</cdr:x>
      <cdr:y>0.14667</cdr:y>
    </cdr:to>
    <cdr:sp macro="" textlink="">
      <cdr:nvSpPr>
        <cdr:cNvPr id="3" name="TextBox 2"/>
        <cdr:cNvSpPr txBox="1"/>
      </cdr:nvSpPr>
      <cdr:spPr>
        <a:xfrm xmlns:a="http://schemas.openxmlformats.org/drawingml/2006/main">
          <a:off x="432048" y="432048"/>
          <a:ext cx="1152128" cy="360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400" dirty="0" smtClean="0">
              <a:latin typeface="Times New Roman" pitchFamily="18" charset="0"/>
              <a:cs typeface="Times New Roman" pitchFamily="18" charset="0"/>
            </a:rPr>
            <a:t>тыс. рублей</a:t>
          </a:r>
          <a:endParaRPr lang="ru-RU" sz="1400" dirty="0">
            <a:latin typeface="Times New Roman" pitchFamily="18" charset="0"/>
            <a:cs typeface="Times New Roman" pitchFamily="18" charset="0"/>
          </a:endParaRPr>
        </a:p>
      </cdr:txBody>
    </cdr:sp>
  </cdr:relSizeAnchor>
</c:userShapes>
</file>

<file path=ppt/drawings/drawing26.xml><?xml version="1.0" encoding="utf-8"?>
<c:userShapes xmlns:c="http://schemas.openxmlformats.org/drawingml/2006/chart">
  <cdr:relSizeAnchor xmlns:cdr="http://schemas.openxmlformats.org/drawingml/2006/chartDrawing">
    <cdr:from>
      <cdr:x>0.47481</cdr:x>
      <cdr:y>0.12222</cdr:y>
    </cdr:from>
    <cdr:to>
      <cdr:x>0.57586</cdr:x>
      <cdr:y>0.17931</cdr:y>
    </cdr:to>
    <cdr:sp macro="" textlink="">
      <cdr:nvSpPr>
        <cdr:cNvPr id="5" name="TextBox 4"/>
        <cdr:cNvSpPr txBox="1"/>
      </cdr:nvSpPr>
      <cdr:spPr>
        <a:xfrm xmlns:a="http://schemas.openxmlformats.org/drawingml/2006/main">
          <a:off x="4296710" y="792088"/>
          <a:ext cx="914400"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0.43773</cdr:x>
      <cdr:y>0.16118</cdr:y>
    </cdr:from>
    <cdr:to>
      <cdr:x>0.55259</cdr:x>
      <cdr:y>0.21827</cdr:y>
    </cdr:to>
    <cdr:sp macro="" textlink="">
      <cdr:nvSpPr>
        <cdr:cNvPr id="6" name="TextBox 5"/>
        <cdr:cNvSpPr txBox="1"/>
      </cdr:nvSpPr>
      <cdr:spPr>
        <a:xfrm xmlns:a="http://schemas.openxmlformats.org/drawingml/2006/main">
          <a:off x="3960440" y="1052435"/>
          <a:ext cx="1039209" cy="3727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p>
      </cdr:txBody>
    </cdr:sp>
  </cdr:relSizeAnchor>
</c:userShapes>
</file>

<file path=ppt/drawings/drawing27.xml><?xml version="1.0" encoding="utf-8"?>
<c:userShapes xmlns:c="http://schemas.openxmlformats.org/drawingml/2006/chart">
  <cdr:relSizeAnchor xmlns:cdr="http://schemas.openxmlformats.org/drawingml/2006/chartDrawing">
    <cdr:from>
      <cdr:x>0.47481</cdr:x>
      <cdr:y>0.12222</cdr:y>
    </cdr:from>
    <cdr:to>
      <cdr:x>0.57586</cdr:x>
      <cdr:y>0.17931</cdr:y>
    </cdr:to>
    <cdr:sp macro="" textlink="">
      <cdr:nvSpPr>
        <cdr:cNvPr id="5" name="TextBox 4"/>
        <cdr:cNvSpPr txBox="1"/>
      </cdr:nvSpPr>
      <cdr:spPr>
        <a:xfrm xmlns:a="http://schemas.openxmlformats.org/drawingml/2006/main">
          <a:off x="4296710" y="792088"/>
          <a:ext cx="914400"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0.43773</cdr:x>
      <cdr:y>0.16118</cdr:y>
    </cdr:from>
    <cdr:to>
      <cdr:x>0.55259</cdr:x>
      <cdr:y>0.21827</cdr:y>
    </cdr:to>
    <cdr:sp macro="" textlink="">
      <cdr:nvSpPr>
        <cdr:cNvPr id="6" name="TextBox 5"/>
        <cdr:cNvSpPr txBox="1"/>
      </cdr:nvSpPr>
      <cdr:spPr>
        <a:xfrm xmlns:a="http://schemas.openxmlformats.org/drawingml/2006/main">
          <a:off x="3960440" y="1052435"/>
          <a:ext cx="1039209" cy="3727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p>
      </cdr:txBody>
    </cdr:sp>
  </cdr:relSizeAnchor>
</c:userShapes>
</file>

<file path=ppt/drawings/drawing28.xml><?xml version="1.0" encoding="utf-8"?>
<c:userShapes xmlns:c="http://schemas.openxmlformats.org/drawingml/2006/chart">
  <cdr:relSizeAnchor xmlns:cdr="http://schemas.openxmlformats.org/drawingml/2006/chartDrawing">
    <cdr:from>
      <cdr:x>0.47481</cdr:x>
      <cdr:y>0.12222</cdr:y>
    </cdr:from>
    <cdr:to>
      <cdr:x>0.57586</cdr:x>
      <cdr:y>0.17931</cdr:y>
    </cdr:to>
    <cdr:sp macro="" textlink="">
      <cdr:nvSpPr>
        <cdr:cNvPr id="5" name="TextBox 4"/>
        <cdr:cNvSpPr txBox="1"/>
      </cdr:nvSpPr>
      <cdr:spPr>
        <a:xfrm xmlns:a="http://schemas.openxmlformats.org/drawingml/2006/main">
          <a:off x="4296710" y="792088"/>
          <a:ext cx="914400"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0.43773</cdr:x>
      <cdr:y>0.16118</cdr:y>
    </cdr:from>
    <cdr:to>
      <cdr:x>0.55259</cdr:x>
      <cdr:y>0.21827</cdr:y>
    </cdr:to>
    <cdr:sp macro="" textlink="">
      <cdr:nvSpPr>
        <cdr:cNvPr id="6" name="TextBox 5"/>
        <cdr:cNvSpPr txBox="1"/>
      </cdr:nvSpPr>
      <cdr:spPr>
        <a:xfrm xmlns:a="http://schemas.openxmlformats.org/drawingml/2006/main">
          <a:off x="3960440" y="1052435"/>
          <a:ext cx="1039209" cy="3727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p>
      </cdr:txBody>
    </cdr:sp>
  </cdr:relSizeAnchor>
</c:userShapes>
</file>

<file path=ppt/drawings/drawing29.xml><?xml version="1.0" encoding="utf-8"?>
<c:userShapes xmlns:c="http://schemas.openxmlformats.org/drawingml/2006/chart">
  <cdr:relSizeAnchor xmlns:cdr="http://schemas.openxmlformats.org/drawingml/2006/chartDrawing">
    <cdr:from>
      <cdr:x>0.47481</cdr:x>
      <cdr:y>0.12222</cdr:y>
    </cdr:from>
    <cdr:to>
      <cdr:x>0.57586</cdr:x>
      <cdr:y>0.17931</cdr:y>
    </cdr:to>
    <cdr:sp macro="" textlink="">
      <cdr:nvSpPr>
        <cdr:cNvPr id="5" name="TextBox 4"/>
        <cdr:cNvSpPr txBox="1"/>
      </cdr:nvSpPr>
      <cdr:spPr>
        <a:xfrm xmlns:a="http://schemas.openxmlformats.org/drawingml/2006/main">
          <a:off x="4296710" y="792088"/>
          <a:ext cx="914400"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0.4077</cdr:x>
      <cdr:y>0.12222</cdr:y>
    </cdr:from>
    <cdr:to>
      <cdr:x>0.52256</cdr:x>
      <cdr:y>0.17931</cdr:y>
    </cdr:to>
    <cdr:sp macro="" textlink="">
      <cdr:nvSpPr>
        <cdr:cNvPr id="6" name="TextBox 5"/>
        <cdr:cNvSpPr txBox="1"/>
      </cdr:nvSpPr>
      <cdr:spPr>
        <a:xfrm xmlns:a="http://schemas.openxmlformats.org/drawingml/2006/main">
          <a:off x="3689352" y="792088"/>
          <a:ext cx="1039405"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0.00671</cdr:x>
      <cdr:y>0.01333</cdr:y>
    </cdr:from>
    <cdr:to>
      <cdr:x>0.12767</cdr:x>
      <cdr:y>0.06667</cdr:y>
    </cdr:to>
    <cdr:sp macro="" textlink="">
      <cdr:nvSpPr>
        <cdr:cNvPr id="3" name="TextBox 2"/>
        <cdr:cNvSpPr txBox="1"/>
      </cdr:nvSpPr>
      <cdr:spPr>
        <a:xfrm xmlns:a="http://schemas.openxmlformats.org/drawingml/2006/main">
          <a:off x="59882" y="72008"/>
          <a:ext cx="1080120"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400" dirty="0" smtClean="0">
              <a:latin typeface="Times New Roman" pitchFamily="18" charset="0"/>
              <a:cs typeface="Times New Roman" pitchFamily="18" charset="0"/>
            </a:rPr>
            <a:t>млн. рублей</a:t>
          </a:r>
          <a:endParaRPr lang="ru-RU" sz="1400" dirty="0">
            <a:latin typeface="Times New Roman" pitchFamily="18" charset="0"/>
            <a:cs typeface="Times New Roman" pitchFamily="18" charset="0"/>
          </a:endParaRPr>
        </a:p>
      </cdr:txBody>
    </cdr:sp>
  </cdr:relSizeAnchor>
</c:userShapes>
</file>

<file path=ppt/drawings/drawing30.xml><?xml version="1.0" encoding="utf-8"?>
<c:userShapes xmlns:c="http://schemas.openxmlformats.org/drawingml/2006/chart">
  <cdr:relSizeAnchor xmlns:cdr="http://schemas.openxmlformats.org/drawingml/2006/chartDrawing">
    <cdr:from>
      <cdr:x>0.04839</cdr:x>
      <cdr:y>0.08</cdr:y>
    </cdr:from>
    <cdr:to>
      <cdr:x>0.17742</cdr:x>
      <cdr:y>0.14667</cdr:y>
    </cdr:to>
    <cdr:sp macro="" textlink="">
      <cdr:nvSpPr>
        <cdr:cNvPr id="3" name="TextBox 2"/>
        <cdr:cNvSpPr txBox="1"/>
      </cdr:nvSpPr>
      <cdr:spPr>
        <a:xfrm xmlns:a="http://schemas.openxmlformats.org/drawingml/2006/main">
          <a:off x="432048" y="432048"/>
          <a:ext cx="1152128" cy="360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400" dirty="0" smtClean="0">
              <a:latin typeface="Times New Roman" pitchFamily="18" charset="0"/>
              <a:cs typeface="Times New Roman" pitchFamily="18" charset="0"/>
            </a:rPr>
            <a:t>тыс. рублей</a:t>
          </a:r>
          <a:endParaRPr lang="ru-RU" sz="1400" dirty="0">
            <a:latin typeface="Times New Roman" pitchFamily="18" charset="0"/>
            <a:cs typeface="Times New Roman" pitchFamily="18" charset="0"/>
          </a:endParaRPr>
        </a:p>
      </cdr:txBody>
    </cdr:sp>
  </cdr:relSizeAnchor>
</c:userShapes>
</file>

<file path=ppt/drawings/drawing31.xml><?xml version="1.0" encoding="utf-8"?>
<c:userShapes xmlns:c="http://schemas.openxmlformats.org/drawingml/2006/chart">
  <cdr:relSizeAnchor xmlns:cdr="http://schemas.openxmlformats.org/drawingml/2006/chartDrawing">
    <cdr:from>
      <cdr:x>0.47481</cdr:x>
      <cdr:y>0.12222</cdr:y>
    </cdr:from>
    <cdr:to>
      <cdr:x>0.57586</cdr:x>
      <cdr:y>0.17931</cdr:y>
    </cdr:to>
    <cdr:sp macro="" textlink="">
      <cdr:nvSpPr>
        <cdr:cNvPr id="5" name="TextBox 4"/>
        <cdr:cNvSpPr txBox="1"/>
      </cdr:nvSpPr>
      <cdr:spPr>
        <a:xfrm xmlns:a="http://schemas.openxmlformats.org/drawingml/2006/main">
          <a:off x="4296710" y="792088"/>
          <a:ext cx="914400"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0.4077</cdr:x>
      <cdr:y>0.12222</cdr:y>
    </cdr:from>
    <cdr:to>
      <cdr:x>0.52256</cdr:x>
      <cdr:y>0.17931</cdr:y>
    </cdr:to>
    <cdr:sp macro="" textlink="">
      <cdr:nvSpPr>
        <cdr:cNvPr id="6" name="TextBox 5"/>
        <cdr:cNvSpPr txBox="1"/>
      </cdr:nvSpPr>
      <cdr:spPr>
        <a:xfrm xmlns:a="http://schemas.openxmlformats.org/drawingml/2006/main">
          <a:off x="3689352" y="792088"/>
          <a:ext cx="1039405"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p>
      </cdr:txBody>
    </cdr:sp>
  </cdr:relSizeAnchor>
</c:userShapes>
</file>

<file path=ppt/drawings/drawing32.xml><?xml version="1.0" encoding="utf-8"?>
<c:userShapes xmlns:c="http://schemas.openxmlformats.org/drawingml/2006/chart">
  <cdr:relSizeAnchor xmlns:cdr="http://schemas.openxmlformats.org/drawingml/2006/chartDrawing">
    <cdr:from>
      <cdr:x>0.01006</cdr:x>
      <cdr:y>0.13459</cdr:y>
    </cdr:from>
    <cdr:to>
      <cdr:x>0.12845</cdr:x>
      <cdr:y>0.18218</cdr:y>
    </cdr:to>
    <cdr:sp macro="" textlink="">
      <cdr:nvSpPr>
        <cdr:cNvPr id="2" name="TextBox 2"/>
        <cdr:cNvSpPr txBox="1"/>
      </cdr:nvSpPr>
      <cdr:spPr>
        <a:xfrm xmlns:a="http://schemas.openxmlformats.org/drawingml/2006/main">
          <a:off x="89826" y="870432"/>
          <a:ext cx="1057084"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ru-RU" sz="1400" dirty="0" err="1" smtClean="0">
              <a:latin typeface="Times New Roman" pitchFamily="18" charset="0"/>
              <a:cs typeface="Times New Roman" pitchFamily="18" charset="0"/>
            </a:rPr>
            <a:t>млн.рублей</a:t>
          </a:r>
          <a:endParaRPr lang="ru-RU" sz="1400" dirty="0">
            <a:latin typeface="Times New Roman" pitchFamily="18" charset="0"/>
            <a:cs typeface="Times New Roman" pitchFamily="18" charset="0"/>
          </a:endParaRPr>
        </a:p>
      </cdr:txBody>
    </cdr:sp>
  </cdr:relSizeAnchor>
  <cdr:relSizeAnchor xmlns:cdr="http://schemas.openxmlformats.org/drawingml/2006/chartDrawing">
    <cdr:from>
      <cdr:x>0.74194</cdr:x>
      <cdr:y>0.17635</cdr:y>
    </cdr:from>
    <cdr:to>
      <cdr:x>0.94355</cdr:x>
      <cdr:y>0.23202</cdr:y>
    </cdr:to>
    <cdr:sp macro="" textlink="">
      <cdr:nvSpPr>
        <cdr:cNvPr id="3" name="TextBox 2"/>
        <cdr:cNvSpPr txBox="1"/>
      </cdr:nvSpPr>
      <cdr:spPr>
        <a:xfrm xmlns:a="http://schemas.openxmlformats.org/drawingml/2006/main">
          <a:off x="6624736" y="1140490"/>
          <a:ext cx="1800200"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2000" dirty="0" smtClean="0">
              <a:latin typeface="Times New Roman" pitchFamily="18" charset="0"/>
              <a:cs typeface="Times New Roman" pitchFamily="18" charset="0"/>
            </a:rPr>
            <a:t>ВСЕГО: 266,6</a:t>
          </a:r>
        </a:p>
      </cdr:txBody>
    </cdr:sp>
  </cdr:relSizeAnchor>
</c:userShapes>
</file>

<file path=ppt/drawings/drawing33.xml><?xml version="1.0" encoding="utf-8"?>
<c:userShapes xmlns:c="http://schemas.openxmlformats.org/drawingml/2006/chart">
  <cdr:relSizeAnchor xmlns:cdr="http://schemas.openxmlformats.org/drawingml/2006/chartDrawing">
    <cdr:from>
      <cdr:x>0.47481</cdr:x>
      <cdr:y>0.12222</cdr:y>
    </cdr:from>
    <cdr:to>
      <cdr:x>0.57586</cdr:x>
      <cdr:y>0.17931</cdr:y>
    </cdr:to>
    <cdr:sp macro="" textlink="">
      <cdr:nvSpPr>
        <cdr:cNvPr id="5" name="TextBox 4"/>
        <cdr:cNvSpPr txBox="1"/>
      </cdr:nvSpPr>
      <cdr:spPr>
        <a:xfrm xmlns:a="http://schemas.openxmlformats.org/drawingml/2006/main">
          <a:off x="4296710" y="792088"/>
          <a:ext cx="914400"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0.4077</cdr:x>
      <cdr:y>0.12222</cdr:y>
    </cdr:from>
    <cdr:to>
      <cdr:x>0.52256</cdr:x>
      <cdr:y>0.17931</cdr:y>
    </cdr:to>
    <cdr:sp macro="" textlink="">
      <cdr:nvSpPr>
        <cdr:cNvPr id="6" name="TextBox 5"/>
        <cdr:cNvSpPr txBox="1"/>
      </cdr:nvSpPr>
      <cdr:spPr>
        <a:xfrm xmlns:a="http://schemas.openxmlformats.org/drawingml/2006/main">
          <a:off x="3689352" y="792088"/>
          <a:ext cx="1039405"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p>
      </cdr:txBody>
    </cdr:sp>
  </cdr:relSizeAnchor>
</c:userShapes>
</file>

<file path=ppt/drawings/drawing34.xml><?xml version="1.0" encoding="utf-8"?>
<c:userShapes xmlns:c="http://schemas.openxmlformats.org/drawingml/2006/chart">
  <cdr:relSizeAnchor xmlns:cdr="http://schemas.openxmlformats.org/drawingml/2006/chartDrawing">
    <cdr:from>
      <cdr:x>0.01006</cdr:x>
      <cdr:y>0.13459</cdr:y>
    </cdr:from>
    <cdr:to>
      <cdr:x>0.12611</cdr:x>
      <cdr:y>0.18263</cdr:y>
    </cdr:to>
    <cdr:sp macro="" textlink="">
      <cdr:nvSpPr>
        <cdr:cNvPr id="2" name="TextBox 2"/>
        <cdr:cNvSpPr txBox="1"/>
      </cdr:nvSpPr>
      <cdr:spPr>
        <a:xfrm xmlns:a="http://schemas.openxmlformats.org/drawingml/2006/main">
          <a:off x="89826" y="862307"/>
          <a:ext cx="1036246"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ru-RU" sz="1400" dirty="0" err="1" smtClean="0">
              <a:latin typeface="Times New Roman" pitchFamily="18" charset="0"/>
              <a:cs typeface="Times New Roman" pitchFamily="18" charset="0"/>
            </a:rPr>
            <a:t>тыс.рублей</a:t>
          </a:r>
          <a:endParaRPr lang="ru-RU" sz="1400" dirty="0">
            <a:latin typeface="Times New Roman" pitchFamily="18" charset="0"/>
            <a:cs typeface="Times New Roman" pitchFamily="18" charset="0"/>
          </a:endParaRPr>
        </a:p>
      </cdr:txBody>
    </cdr:sp>
  </cdr:relSizeAnchor>
  <cdr:relSizeAnchor xmlns:cdr="http://schemas.openxmlformats.org/drawingml/2006/chartDrawing">
    <cdr:from>
      <cdr:x>0.77419</cdr:x>
      <cdr:y>0.14565</cdr:y>
    </cdr:from>
    <cdr:to>
      <cdr:x>0.99194</cdr:x>
      <cdr:y>0.2007</cdr:y>
    </cdr:to>
    <cdr:sp macro="" textlink="">
      <cdr:nvSpPr>
        <cdr:cNvPr id="5" name="TextBox 4"/>
        <cdr:cNvSpPr txBox="1"/>
      </cdr:nvSpPr>
      <cdr:spPr>
        <a:xfrm xmlns:a="http://schemas.openxmlformats.org/drawingml/2006/main">
          <a:off x="6912768" y="952682"/>
          <a:ext cx="1944288" cy="36008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800" dirty="0" smtClean="0">
              <a:latin typeface="Times New Roman" pitchFamily="18" charset="0"/>
              <a:cs typeface="Times New Roman" pitchFamily="18" charset="0"/>
            </a:rPr>
            <a:t>ВСЕГО: 125 028,7</a:t>
          </a:r>
          <a:endParaRPr lang="ru-RU" sz="1800" dirty="0">
            <a:latin typeface="Times New Roman" pitchFamily="18" charset="0"/>
            <a:cs typeface="Times New Roman" pitchFamily="18" charset="0"/>
          </a:endParaRPr>
        </a:p>
      </cdr:txBody>
    </cdr:sp>
  </cdr:relSizeAnchor>
</c:userShapes>
</file>

<file path=ppt/drawings/drawing35.xml><?xml version="1.0" encoding="utf-8"?>
<c:userShapes xmlns:c="http://schemas.openxmlformats.org/drawingml/2006/chart">
  <cdr:relSizeAnchor xmlns:cdr="http://schemas.openxmlformats.org/drawingml/2006/chartDrawing">
    <cdr:from>
      <cdr:x>0.47481</cdr:x>
      <cdr:y>0.12222</cdr:y>
    </cdr:from>
    <cdr:to>
      <cdr:x>0.57586</cdr:x>
      <cdr:y>0.17931</cdr:y>
    </cdr:to>
    <cdr:sp macro="" textlink="">
      <cdr:nvSpPr>
        <cdr:cNvPr id="5" name="TextBox 4"/>
        <cdr:cNvSpPr txBox="1"/>
      </cdr:nvSpPr>
      <cdr:spPr>
        <a:xfrm xmlns:a="http://schemas.openxmlformats.org/drawingml/2006/main">
          <a:off x="4296710" y="792088"/>
          <a:ext cx="914400"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0.4077</cdr:x>
      <cdr:y>0.12222</cdr:y>
    </cdr:from>
    <cdr:to>
      <cdr:x>0.52256</cdr:x>
      <cdr:y>0.17931</cdr:y>
    </cdr:to>
    <cdr:sp macro="" textlink="">
      <cdr:nvSpPr>
        <cdr:cNvPr id="6" name="TextBox 5"/>
        <cdr:cNvSpPr txBox="1"/>
      </cdr:nvSpPr>
      <cdr:spPr>
        <a:xfrm xmlns:a="http://schemas.openxmlformats.org/drawingml/2006/main">
          <a:off x="3689352" y="792088"/>
          <a:ext cx="1039405"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p>
      </cdr:txBody>
    </cdr:sp>
  </cdr:relSizeAnchor>
</c:userShapes>
</file>

<file path=ppt/drawings/drawing36.xml><?xml version="1.0" encoding="utf-8"?>
<c:userShapes xmlns:c="http://schemas.openxmlformats.org/drawingml/2006/chart">
  <cdr:relSizeAnchor xmlns:cdr="http://schemas.openxmlformats.org/drawingml/2006/chartDrawing">
    <cdr:from>
      <cdr:x>0.47481</cdr:x>
      <cdr:y>0.12222</cdr:y>
    </cdr:from>
    <cdr:to>
      <cdr:x>0.57586</cdr:x>
      <cdr:y>0.17931</cdr:y>
    </cdr:to>
    <cdr:sp macro="" textlink="">
      <cdr:nvSpPr>
        <cdr:cNvPr id="5" name="TextBox 4"/>
        <cdr:cNvSpPr txBox="1"/>
      </cdr:nvSpPr>
      <cdr:spPr>
        <a:xfrm xmlns:a="http://schemas.openxmlformats.org/drawingml/2006/main">
          <a:off x="4296710" y="792088"/>
          <a:ext cx="914400"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0.4077</cdr:x>
      <cdr:y>0.12222</cdr:y>
    </cdr:from>
    <cdr:to>
      <cdr:x>0.52256</cdr:x>
      <cdr:y>0.17931</cdr:y>
    </cdr:to>
    <cdr:sp macro="" textlink="">
      <cdr:nvSpPr>
        <cdr:cNvPr id="6" name="TextBox 5"/>
        <cdr:cNvSpPr txBox="1"/>
      </cdr:nvSpPr>
      <cdr:spPr>
        <a:xfrm xmlns:a="http://schemas.openxmlformats.org/drawingml/2006/main">
          <a:off x="3689352" y="792088"/>
          <a:ext cx="1039405"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p>
      </cdr:txBody>
    </cdr:sp>
  </cdr:relSizeAnchor>
</c:userShapes>
</file>

<file path=ppt/drawings/drawing37.xml><?xml version="1.0" encoding="utf-8"?>
<c:userShapes xmlns:c="http://schemas.openxmlformats.org/drawingml/2006/chart">
  <cdr:relSizeAnchor xmlns:cdr="http://schemas.openxmlformats.org/drawingml/2006/chartDrawing">
    <cdr:from>
      <cdr:x>0.04839</cdr:x>
      <cdr:y>0.08</cdr:y>
    </cdr:from>
    <cdr:to>
      <cdr:x>0.17742</cdr:x>
      <cdr:y>0.14667</cdr:y>
    </cdr:to>
    <cdr:sp macro="" textlink="">
      <cdr:nvSpPr>
        <cdr:cNvPr id="3" name="TextBox 2"/>
        <cdr:cNvSpPr txBox="1"/>
      </cdr:nvSpPr>
      <cdr:spPr>
        <a:xfrm xmlns:a="http://schemas.openxmlformats.org/drawingml/2006/main">
          <a:off x="432048" y="432048"/>
          <a:ext cx="1152128" cy="360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400" dirty="0" smtClean="0">
              <a:latin typeface="Times New Roman" pitchFamily="18" charset="0"/>
              <a:cs typeface="Times New Roman" pitchFamily="18" charset="0"/>
            </a:rPr>
            <a:t>тыс. рублей</a:t>
          </a:r>
          <a:endParaRPr lang="ru-RU" sz="1400" dirty="0">
            <a:latin typeface="Times New Roman" pitchFamily="18" charset="0"/>
            <a:cs typeface="Times New Roman" pitchFamily="18" charset="0"/>
          </a:endParaRPr>
        </a:p>
      </cdr:txBody>
    </cdr:sp>
  </cdr:relSizeAnchor>
</c:userShapes>
</file>

<file path=ppt/drawings/drawing38.xml><?xml version="1.0" encoding="utf-8"?>
<c:userShapes xmlns:c="http://schemas.openxmlformats.org/drawingml/2006/chart">
  <cdr:relSizeAnchor xmlns:cdr="http://schemas.openxmlformats.org/drawingml/2006/chartDrawing">
    <cdr:from>
      <cdr:x>0.04839</cdr:x>
      <cdr:y>0.08</cdr:y>
    </cdr:from>
    <cdr:to>
      <cdr:x>0.17742</cdr:x>
      <cdr:y>0.14667</cdr:y>
    </cdr:to>
    <cdr:sp macro="" textlink="">
      <cdr:nvSpPr>
        <cdr:cNvPr id="3" name="TextBox 2"/>
        <cdr:cNvSpPr txBox="1"/>
      </cdr:nvSpPr>
      <cdr:spPr>
        <a:xfrm xmlns:a="http://schemas.openxmlformats.org/drawingml/2006/main">
          <a:off x="432048" y="432048"/>
          <a:ext cx="1152128" cy="360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400" dirty="0" smtClean="0">
              <a:latin typeface="Times New Roman" pitchFamily="18" charset="0"/>
              <a:cs typeface="Times New Roman" pitchFamily="18" charset="0"/>
            </a:rPr>
            <a:t>тыс. рублей</a:t>
          </a:r>
          <a:endParaRPr lang="ru-RU" sz="1400" dirty="0">
            <a:latin typeface="Times New Roman" pitchFamily="18" charset="0"/>
            <a:cs typeface="Times New Roman" pitchFamily="18" charset="0"/>
          </a:endParaRPr>
        </a:p>
      </cdr:txBody>
    </cdr:sp>
  </cdr:relSizeAnchor>
</c:userShapes>
</file>

<file path=ppt/drawings/drawing39.xml><?xml version="1.0" encoding="utf-8"?>
<c:userShapes xmlns:c="http://schemas.openxmlformats.org/drawingml/2006/chart">
  <cdr:relSizeAnchor xmlns:cdr="http://schemas.openxmlformats.org/drawingml/2006/chartDrawing">
    <cdr:from>
      <cdr:x>0.47481</cdr:x>
      <cdr:y>0.12222</cdr:y>
    </cdr:from>
    <cdr:to>
      <cdr:x>0.57586</cdr:x>
      <cdr:y>0.17931</cdr:y>
    </cdr:to>
    <cdr:sp macro="" textlink="">
      <cdr:nvSpPr>
        <cdr:cNvPr id="5" name="TextBox 4"/>
        <cdr:cNvSpPr txBox="1"/>
      </cdr:nvSpPr>
      <cdr:spPr>
        <a:xfrm xmlns:a="http://schemas.openxmlformats.org/drawingml/2006/main">
          <a:off x="4296710" y="792088"/>
          <a:ext cx="914400"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0.4077</cdr:x>
      <cdr:y>0.12222</cdr:y>
    </cdr:from>
    <cdr:to>
      <cdr:x>0.52256</cdr:x>
      <cdr:y>0.17931</cdr:y>
    </cdr:to>
    <cdr:sp macro="" textlink="">
      <cdr:nvSpPr>
        <cdr:cNvPr id="6" name="TextBox 5"/>
        <cdr:cNvSpPr txBox="1"/>
      </cdr:nvSpPr>
      <cdr:spPr>
        <a:xfrm xmlns:a="http://schemas.openxmlformats.org/drawingml/2006/main">
          <a:off x="3689352" y="792088"/>
          <a:ext cx="1039405"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0.01006</cdr:x>
      <cdr:y>0.13459</cdr:y>
    </cdr:from>
    <cdr:to>
      <cdr:x>0.12845</cdr:x>
      <cdr:y>0.18218</cdr:y>
    </cdr:to>
    <cdr:sp macro="" textlink="">
      <cdr:nvSpPr>
        <cdr:cNvPr id="2" name="TextBox 2"/>
        <cdr:cNvSpPr txBox="1"/>
      </cdr:nvSpPr>
      <cdr:spPr>
        <a:xfrm xmlns:a="http://schemas.openxmlformats.org/drawingml/2006/main">
          <a:off x="89826" y="870432"/>
          <a:ext cx="1057084"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ru-RU" sz="1400" dirty="0" err="1" smtClean="0">
              <a:latin typeface="Times New Roman" pitchFamily="18" charset="0"/>
              <a:cs typeface="Times New Roman" pitchFamily="18" charset="0"/>
            </a:rPr>
            <a:t>млн.рублей</a:t>
          </a:r>
          <a:endParaRPr lang="ru-RU" sz="1400" dirty="0">
            <a:latin typeface="Times New Roman" pitchFamily="18" charset="0"/>
            <a:cs typeface="Times New Roman" pitchFamily="18" charset="0"/>
          </a:endParaRPr>
        </a:p>
      </cdr:txBody>
    </cdr:sp>
  </cdr:relSizeAnchor>
  <cdr:relSizeAnchor xmlns:cdr="http://schemas.openxmlformats.org/drawingml/2006/chartDrawing">
    <cdr:from>
      <cdr:x>0.72581</cdr:x>
      <cdr:y>0.17635</cdr:y>
    </cdr:from>
    <cdr:to>
      <cdr:x>0.94355</cdr:x>
      <cdr:y>0.23202</cdr:y>
    </cdr:to>
    <cdr:sp macro="" textlink="">
      <cdr:nvSpPr>
        <cdr:cNvPr id="3" name="TextBox 2"/>
        <cdr:cNvSpPr txBox="1"/>
      </cdr:nvSpPr>
      <cdr:spPr>
        <a:xfrm xmlns:a="http://schemas.openxmlformats.org/drawingml/2006/main">
          <a:off x="6480720" y="1140490"/>
          <a:ext cx="1944216"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2000" dirty="0" smtClean="0">
              <a:latin typeface="Times New Roman" pitchFamily="18" charset="0"/>
              <a:cs typeface="Times New Roman" pitchFamily="18" charset="0"/>
            </a:rPr>
            <a:t>ВСЕГО: 1 583,1</a:t>
          </a:r>
          <a:endParaRPr lang="ru-RU" sz="2000" dirty="0">
            <a:latin typeface="Times New Roman" pitchFamily="18" charset="0"/>
            <a:cs typeface="Times New Roman" pitchFamily="18" charset="0"/>
          </a:endParaRPr>
        </a:p>
      </cdr:txBody>
    </cdr:sp>
  </cdr:relSizeAnchor>
</c:userShapes>
</file>

<file path=ppt/drawings/drawing40.xml><?xml version="1.0" encoding="utf-8"?>
<c:userShapes xmlns:c="http://schemas.openxmlformats.org/drawingml/2006/chart">
  <cdr:relSizeAnchor xmlns:cdr="http://schemas.openxmlformats.org/drawingml/2006/chartDrawing">
    <cdr:from>
      <cdr:x>0.04839</cdr:x>
      <cdr:y>0.08</cdr:y>
    </cdr:from>
    <cdr:to>
      <cdr:x>0.17742</cdr:x>
      <cdr:y>0.14667</cdr:y>
    </cdr:to>
    <cdr:sp macro="" textlink="">
      <cdr:nvSpPr>
        <cdr:cNvPr id="3" name="TextBox 2"/>
        <cdr:cNvSpPr txBox="1"/>
      </cdr:nvSpPr>
      <cdr:spPr>
        <a:xfrm xmlns:a="http://schemas.openxmlformats.org/drawingml/2006/main">
          <a:off x="432048" y="432048"/>
          <a:ext cx="1152128" cy="360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400" dirty="0" smtClean="0">
              <a:latin typeface="Times New Roman" pitchFamily="18" charset="0"/>
              <a:cs typeface="Times New Roman" pitchFamily="18" charset="0"/>
            </a:rPr>
            <a:t>тыс. рублей</a:t>
          </a:r>
          <a:endParaRPr lang="ru-RU" sz="1400" dirty="0">
            <a:latin typeface="Times New Roman" pitchFamily="18" charset="0"/>
            <a:cs typeface="Times New Roman" pitchFamily="18" charset="0"/>
          </a:endParaRPr>
        </a:p>
      </cdr:txBody>
    </cdr:sp>
  </cdr:relSizeAnchor>
</c:userShapes>
</file>

<file path=ppt/drawings/drawing41.xml><?xml version="1.0" encoding="utf-8"?>
<c:userShapes xmlns:c="http://schemas.openxmlformats.org/drawingml/2006/chart">
  <cdr:relSizeAnchor xmlns:cdr="http://schemas.openxmlformats.org/drawingml/2006/chartDrawing">
    <cdr:from>
      <cdr:x>0.47481</cdr:x>
      <cdr:y>0.12222</cdr:y>
    </cdr:from>
    <cdr:to>
      <cdr:x>0.57586</cdr:x>
      <cdr:y>0.17931</cdr:y>
    </cdr:to>
    <cdr:sp macro="" textlink="">
      <cdr:nvSpPr>
        <cdr:cNvPr id="5" name="TextBox 4"/>
        <cdr:cNvSpPr txBox="1"/>
      </cdr:nvSpPr>
      <cdr:spPr>
        <a:xfrm xmlns:a="http://schemas.openxmlformats.org/drawingml/2006/main">
          <a:off x="4296710" y="792088"/>
          <a:ext cx="914400"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0.4077</cdr:x>
      <cdr:y>0.12222</cdr:y>
    </cdr:from>
    <cdr:to>
      <cdr:x>0.52256</cdr:x>
      <cdr:y>0.17931</cdr:y>
    </cdr:to>
    <cdr:sp macro="" textlink="">
      <cdr:nvSpPr>
        <cdr:cNvPr id="6" name="TextBox 5"/>
        <cdr:cNvSpPr txBox="1"/>
      </cdr:nvSpPr>
      <cdr:spPr>
        <a:xfrm xmlns:a="http://schemas.openxmlformats.org/drawingml/2006/main">
          <a:off x="3689352" y="792088"/>
          <a:ext cx="1039405"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p>
      </cdr:txBody>
    </cdr:sp>
  </cdr:relSizeAnchor>
</c:userShapes>
</file>

<file path=ppt/drawings/drawing42.xml><?xml version="1.0" encoding="utf-8"?>
<c:userShapes xmlns:c="http://schemas.openxmlformats.org/drawingml/2006/chart">
  <cdr:relSizeAnchor xmlns:cdr="http://schemas.openxmlformats.org/drawingml/2006/chartDrawing">
    <cdr:from>
      <cdr:x>0.47481</cdr:x>
      <cdr:y>0.12222</cdr:y>
    </cdr:from>
    <cdr:to>
      <cdr:x>0.57586</cdr:x>
      <cdr:y>0.17931</cdr:y>
    </cdr:to>
    <cdr:sp macro="" textlink="">
      <cdr:nvSpPr>
        <cdr:cNvPr id="5" name="TextBox 4"/>
        <cdr:cNvSpPr txBox="1"/>
      </cdr:nvSpPr>
      <cdr:spPr>
        <a:xfrm xmlns:a="http://schemas.openxmlformats.org/drawingml/2006/main">
          <a:off x="4296710" y="792088"/>
          <a:ext cx="914400"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0.4077</cdr:x>
      <cdr:y>0.12222</cdr:y>
    </cdr:from>
    <cdr:to>
      <cdr:x>0.52256</cdr:x>
      <cdr:y>0.17931</cdr:y>
    </cdr:to>
    <cdr:sp macro="" textlink="">
      <cdr:nvSpPr>
        <cdr:cNvPr id="6" name="TextBox 5"/>
        <cdr:cNvSpPr txBox="1"/>
      </cdr:nvSpPr>
      <cdr:spPr>
        <a:xfrm xmlns:a="http://schemas.openxmlformats.org/drawingml/2006/main">
          <a:off x="3689352" y="792088"/>
          <a:ext cx="1039405"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p>
      </cdr:txBody>
    </cdr:sp>
  </cdr:relSizeAnchor>
</c:userShapes>
</file>

<file path=ppt/drawings/drawing43.xml><?xml version="1.0" encoding="utf-8"?>
<c:userShapes xmlns:c="http://schemas.openxmlformats.org/drawingml/2006/chart">
  <cdr:relSizeAnchor xmlns:cdr="http://schemas.openxmlformats.org/drawingml/2006/chartDrawing">
    <cdr:from>
      <cdr:x>0.04839</cdr:x>
      <cdr:y>0.08</cdr:y>
    </cdr:from>
    <cdr:to>
      <cdr:x>0.17742</cdr:x>
      <cdr:y>0.14667</cdr:y>
    </cdr:to>
    <cdr:sp macro="" textlink="">
      <cdr:nvSpPr>
        <cdr:cNvPr id="3" name="TextBox 2"/>
        <cdr:cNvSpPr txBox="1"/>
      </cdr:nvSpPr>
      <cdr:spPr>
        <a:xfrm xmlns:a="http://schemas.openxmlformats.org/drawingml/2006/main">
          <a:off x="432048" y="432048"/>
          <a:ext cx="1152128" cy="360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400" dirty="0" smtClean="0">
              <a:latin typeface="Times New Roman" pitchFamily="18" charset="0"/>
              <a:cs typeface="Times New Roman" pitchFamily="18" charset="0"/>
            </a:rPr>
            <a:t>тыс. рублей</a:t>
          </a:r>
          <a:endParaRPr lang="ru-RU" sz="1400" dirty="0">
            <a:latin typeface="Times New Roman" pitchFamily="18" charset="0"/>
            <a:cs typeface="Times New Roman" pitchFamily="18" charset="0"/>
          </a:endParaRPr>
        </a:p>
      </cdr:txBody>
    </cdr:sp>
  </cdr:relSizeAnchor>
</c:userShapes>
</file>

<file path=ppt/drawings/drawing44.xml><?xml version="1.0" encoding="utf-8"?>
<c:userShapes xmlns:c="http://schemas.openxmlformats.org/drawingml/2006/chart">
  <cdr:relSizeAnchor xmlns:cdr="http://schemas.openxmlformats.org/drawingml/2006/chartDrawing">
    <cdr:from>
      <cdr:x>0.04839</cdr:x>
      <cdr:y>0.05298</cdr:y>
    </cdr:from>
    <cdr:to>
      <cdr:x>0.17742</cdr:x>
      <cdr:y>0.11965</cdr:y>
    </cdr:to>
    <cdr:sp macro="" textlink="">
      <cdr:nvSpPr>
        <cdr:cNvPr id="3" name="TextBox 2"/>
        <cdr:cNvSpPr txBox="1"/>
      </cdr:nvSpPr>
      <cdr:spPr>
        <a:xfrm xmlns:a="http://schemas.openxmlformats.org/drawingml/2006/main">
          <a:off x="432048" y="286120"/>
          <a:ext cx="1152108" cy="36005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400" dirty="0" smtClean="0">
              <a:latin typeface="Times New Roman" pitchFamily="18" charset="0"/>
              <a:cs typeface="Times New Roman" pitchFamily="18" charset="0"/>
            </a:rPr>
            <a:t>тыс. рублей</a:t>
          </a:r>
          <a:endParaRPr lang="ru-RU" sz="1400" dirty="0">
            <a:latin typeface="Times New Roman" pitchFamily="18" charset="0"/>
            <a:cs typeface="Times New Roman" pitchFamily="18" charset="0"/>
          </a:endParaRPr>
        </a:p>
      </cdr:txBody>
    </cdr:sp>
  </cdr:relSizeAnchor>
</c:userShapes>
</file>

<file path=ppt/drawings/drawing45.xml><?xml version="1.0" encoding="utf-8"?>
<c:userShapes xmlns:c="http://schemas.openxmlformats.org/drawingml/2006/chart">
  <cdr:relSizeAnchor xmlns:cdr="http://schemas.openxmlformats.org/drawingml/2006/chartDrawing">
    <cdr:from>
      <cdr:x>0.47481</cdr:x>
      <cdr:y>0.12222</cdr:y>
    </cdr:from>
    <cdr:to>
      <cdr:x>0.57586</cdr:x>
      <cdr:y>0.17931</cdr:y>
    </cdr:to>
    <cdr:sp macro="" textlink="">
      <cdr:nvSpPr>
        <cdr:cNvPr id="5" name="TextBox 4"/>
        <cdr:cNvSpPr txBox="1"/>
      </cdr:nvSpPr>
      <cdr:spPr>
        <a:xfrm xmlns:a="http://schemas.openxmlformats.org/drawingml/2006/main">
          <a:off x="4296710" y="792088"/>
          <a:ext cx="914400"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0.4077</cdr:x>
      <cdr:y>0.12222</cdr:y>
    </cdr:from>
    <cdr:to>
      <cdr:x>0.52256</cdr:x>
      <cdr:y>0.17931</cdr:y>
    </cdr:to>
    <cdr:sp macro="" textlink="">
      <cdr:nvSpPr>
        <cdr:cNvPr id="6" name="TextBox 5"/>
        <cdr:cNvSpPr txBox="1"/>
      </cdr:nvSpPr>
      <cdr:spPr>
        <a:xfrm xmlns:a="http://schemas.openxmlformats.org/drawingml/2006/main">
          <a:off x="3689352" y="792088"/>
          <a:ext cx="1039405"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p>
      </cdr:txBody>
    </cdr:sp>
  </cdr:relSizeAnchor>
</c:userShapes>
</file>

<file path=ppt/drawings/drawing46.xml><?xml version="1.0" encoding="utf-8"?>
<c:userShapes xmlns:c="http://schemas.openxmlformats.org/drawingml/2006/chart">
  <cdr:relSizeAnchor xmlns:cdr="http://schemas.openxmlformats.org/drawingml/2006/chartDrawing">
    <cdr:from>
      <cdr:x>0.47481</cdr:x>
      <cdr:y>0.12222</cdr:y>
    </cdr:from>
    <cdr:to>
      <cdr:x>0.57586</cdr:x>
      <cdr:y>0.17931</cdr:y>
    </cdr:to>
    <cdr:sp macro="" textlink="">
      <cdr:nvSpPr>
        <cdr:cNvPr id="5" name="TextBox 4"/>
        <cdr:cNvSpPr txBox="1"/>
      </cdr:nvSpPr>
      <cdr:spPr>
        <a:xfrm xmlns:a="http://schemas.openxmlformats.org/drawingml/2006/main">
          <a:off x="4296710" y="792088"/>
          <a:ext cx="914400"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0.4077</cdr:x>
      <cdr:y>0.12222</cdr:y>
    </cdr:from>
    <cdr:to>
      <cdr:x>0.52256</cdr:x>
      <cdr:y>0.17931</cdr:y>
    </cdr:to>
    <cdr:sp macro="" textlink="">
      <cdr:nvSpPr>
        <cdr:cNvPr id="6" name="TextBox 5"/>
        <cdr:cNvSpPr txBox="1"/>
      </cdr:nvSpPr>
      <cdr:spPr>
        <a:xfrm xmlns:a="http://schemas.openxmlformats.org/drawingml/2006/main">
          <a:off x="3689352" y="792088"/>
          <a:ext cx="1039405"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p>
      </cdr:txBody>
    </cdr:sp>
  </cdr:relSizeAnchor>
</c:userShapes>
</file>

<file path=ppt/drawings/drawing47.xml><?xml version="1.0" encoding="utf-8"?>
<c:userShapes xmlns:c="http://schemas.openxmlformats.org/drawingml/2006/chart">
  <cdr:relSizeAnchor xmlns:cdr="http://schemas.openxmlformats.org/drawingml/2006/chartDrawing">
    <cdr:from>
      <cdr:x>0.47481</cdr:x>
      <cdr:y>0.12222</cdr:y>
    </cdr:from>
    <cdr:to>
      <cdr:x>0.57586</cdr:x>
      <cdr:y>0.17931</cdr:y>
    </cdr:to>
    <cdr:sp macro="" textlink="">
      <cdr:nvSpPr>
        <cdr:cNvPr id="5" name="TextBox 4"/>
        <cdr:cNvSpPr txBox="1"/>
      </cdr:nvSpPr>
      <cdr:spPr>
        <a:xfrm xmlns:a="http://schemas.openxmlformats.org/drawingml/2006/main">
          <a:off x="4296710" y="792088"/>
          <a:ext cx="914400"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0.4077</cdr:x>
      <cdr:y>0.12222</cdr:y>
    </cdr:from>
    <cdr:to>
      <cdr:x>0.52256</cdr:x>
      <cdr:y>0.17931</cdr:y>
    </cdr:to>
    <cdr:sp macro="" textlink="">
      <cdr:nvSpPr>
        <cdr:cNvPr id="6" name="TextBox 5"/>
        <cdr:cNvSpPr txBox="1"/>
      </cdr:nvSpPr>
      <cdr:spPr>
        <a:xfrm xmlns:a="http://schemas.openxmlformats.org/drawingml/2006/main">
          <a:off x="3689352" y="792088"/>
          <a:ext cx="1039405"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p>
      </cdr:txBody>
    </cdr:sp>
  </cdr:relSizeAnchor>
</c:userShapes>
</file>

<file path=ppt/drawings/drawing5.xml><?xml version="1.0" encoding="utf-8"?>
<c:userShapes xmlns:c="http://schemas.openxmlformats.org/drawingml/2006/chart">
  <cdr:relSizeAnchor xmlns:cdr="http://schemas.openxmlformats.org/drawingml/2006/chartDrawing">
    <cdr:from>
      <cdr:x>0.47481</cdr:x>
      <cdr:y>0.12222</cdr:y>
    </cdr:from>
    <cdr:to>
      <cdr:x>0.57586</cdr:x>
      <cdr:y>0.17931</cdr:y>
    </cdr:to>
    <cdr:sp macro="" textlink="">
      <cdr:nvSpPr>
        <cdr:cNvPr id="5" name="TextBox 4"/>
        <cdr:cNvSpPr txBox="1"/>
      </cdr:nvSpPr>
      <cdr:spPr>
        <a:xfrm xmlns:a="http://schemas.openxmlformats.org/drawingml/2006/main">
          <a:off x="4296710" y="792088"/>
          <a:ext cx="914400"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0.4077</cdr:x>
      <cdr:y>0.12222</cdr:y>
    </cdr:from>
    <cdr:to>
      <cdr:x>0.52256</cdr:x>
      <cdr:y>0.17931</cdr:y>
    </cdr:to>
    <cdr:sp macro="" textlink="">
      <cdr:nvSpPr>
        <cdr:cNvPr id="6" name="TextBox 5"/>
        <cdr:cNvSpPr txBox="1"/>
      </cdr:nvSpPr>
      <cdr:spPr>
        <a:xfrm xmlns:a="http://schemas.openxmlformats.org/drawingml/2006/main">
          <a:off x="3689352" y="792088"/>
          <a:ext cx="1039405"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p>
      </cdr:txBody>
    </cdr:sp>
  </cdr:relSizeAnchor>
</c:userShapes>
</file>

<file path=ppt/drawings/drawing6.xml><?xml version="1.0" encoding="utf-8"?>
<c:userShapes xmlns:c="http://schemas.openxmlformats.org/drawingml/2006/chart">
  <cdr:relSizeAnchor xmlns:cdr="http://schemas.openxmlformats.org/drawingml/2006/chartDrawing">
    <cdr:from>
      <cdr:x>0.47481</cdr:x>
      <cdr:y>0.12222</cdr:y>
    </cdr:from>
    <cdr:to>
      <cdr:x>0.57586</cdr:x>
      <cdr:y>0.17931</cdr:y>
    </cdr:to>
    <cdr:sp macro="" textlink="">
      <cdr:nvSpPr>
        <cdr:cNvPr id="5" name="TextBox 4"/>
        <cdr:cNvSpPr txBox="1"/>
      </cdr:nvSpPr>
      <cdr:spPr>
        <a:xfrm xmlns:a="http://schemas.openxmlformats.org/drawingml/2006/main">
          <a:off x="4296710" y="792088"/>
          <a:ext cx="914400"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0.4077</cdr:x>
      <cdr:y>0.12222</cdr:y>
    </cdr:from>
    <cdr:to>
      <cdr:x>0.52256</cdr:x>
      <cdr:y>0.17931</cdr:y>
    </cdr:to>
    <cdr:sp macro="" textlink="">
      <cdr:nvSpPr>
        <cdr:cNvPr id="6" name="TextBox 5"/>
        <cdr:cNvSpPr txBox="1"/>
      </cdr:nvSpPr>
      <cdr:spPr>
        <a:xfrm xmlns:a="http://schemas.openxmlformats.org/drawingml/2006/main">
          <a:off x="3689352" y="792088"/>
          <a:ext cx="1039405"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p>
      </cdr:txBody>
    </cdr:sp>
  </cdr:relSizeAnchor>
</c:userShapes>
</file>

<file path=ppt/drawings/drawing7.xml><?xml version="1.0" encoding="utf-8"?>
<c:userShapes xmlns:c="http://schemas.openxmlformats.org/drawingml/2006/chart">
  <cdr:relSizeAnchor xmlns:cdr="http://schemas.openxmlformats.org/drawingml/2006/chartDrawing">
    <cdr:from>
      <cdr:x>0.47481</cdr:x>
      <cdr:y>0.12222</cdr:y>
    </cdr:from>
    <cdr:to>
      <cdr:x>0.57586</cdr:x>
      <cdr:y>0.17931</cdr:y>
    </cdr:to>
    <cdr:sp macro="" textlink="">
      <cdr:nvSpPr>
        <cdr:cNvPr id="5" name="TextBox 4"/>
        <cdr:cNvSpPr txBox="1"/>
      </cdr:nvSpPr>
      <cdr:spPr>
        <a:xfrm xmlns:a="http://schemas.openxmlformats.org/drawingml/2006/main">
          <a:off x="4296710" y="792088"/>
          <a:ext cx="914400"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0.4077</cdr:x>
      <cdr:y>0.12222</cdr:y>
    </cdr:from>
    <cdr:to>
      <cdr:x>0.52256</cdr:x>
      <cdr:y>0.17931</cdr:y>
    </cdr:to>
    <cdr:sp macro="" textlink="">
      <cdr:nvSpPr>
        <cdr:cNvPr id="6" name="TextBox 5"/>
        <cdr:cNvSpPr txBox="1"/>
      </cdr:nvSpPr>
      <cdr:spPr>
        <a:xfrm xmlns:a="http://schemas.openxmlformats.org/drawingml/2006/main">
          <a:off x="3689352" y="792088"/>
          <a:ext cx="1039405"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p>
      </cdr:txBody>
    </cdr:sp>
  </cdr:relSizeAnchor>
</c:userShapes>
</file>

<file path=ppt/drawings/drawing8.xml><?xml version="1.0" encoding="utf-8"?>
<c:userShapes xmlns:c="http://schemas.openxmlformats.org/drawingml/2006/chart">
  <cdr:relSizeAnchor xmlns:cdr="http://schemas.openxmlformats.org/drawingml/2006/chartDrawing">
    <cdr:from>
      <cdr:x>0.04839</cdr:x>
      <cdr:y>0.08</cdr:y>
    </cdr:from>
    <cdr:to>
      <cdr:x>0.17742</cdr:x>
      <cdr:y>0.14667</cdr:y>
    </cdr:to>
    <cdr:sp macro="" textlink="">
      <cdr:nvSpPr>
        <cdr:cNvPr id="3" name="TextBox 2"/>
        <cdr:cNvSpPr txBox="1"/>
      </cdr:nvSpPr>
      <cdr:spPr>
        <a:xfrm xmlns:a="http://schemas.openxmlformats.org/drawingml/2006/main">
          <a:off x="432048" y="432048"/>
          <a:ext cx="1152128" cy="360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400" dirty="0" smtClean="0">
              <a:latin typeface="Times New Roman" pitchFamily="18" charset="0"/>
              <a:cs typeface="Times New Roman" pitchFamily="18" charset="0"/>
            </a:rPr>
            <a:t>тыс. рублей</a:t>
          </a:r>
          <a:endParaRPr lang="ru-RU" sz="1400" dirty="0">
            <a:latin typeface="Times New Roman" pitchFamily="18" charset="0"/>
            <a:cs typeface="Times New Roman" pitchFamily="18"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0.47481</cdr:x>
      <cdr:y>0.12222</cdr:y>
    </cdr:from>
    <cdr:to>
      <cdr:x>0.57586</cdr:x>
      <cdr:y>0.17931</cdr:y>
    </cdr:to>
    <cdr:sp macro="" textlink="">
      <cdr:nvSpPr>
        <cdr:cNvPr id="5" name="TextBox 4"/>
        <cdr:cNvSpPr txBox="1"/>
      </cdr:nvSpPr>
      <cdr:spPr>
        <a:xfrm xmlns:a="http://schemas.openxmlformats.org/drawingml/2006/main">
          <a:off x="4296710" y="792088"/>
          <a:ext cx="914400"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0.4077</cdr:x>
      <cdr:y>0.12222</cdr:y>
    </cdr:from>
    <cdr:to>
      <cdr:x>0.52256</cdr:x>
      <cdr:y>0.17931</cdr:y>
    </cdr:to>
    <cdr:sp macro="" textlink="">
      <cdr:nvSpPr>
        <cdr:cNvPr id="6" name="TextBox 5"/>
        <cdr:cNvSpPr txBox="1"/>
      </cdr:nvSpPr>
      <cdr:spPr>
        <a:xfrm xmlns:a="http://schemas.openxmlformats.org/drawingml/2006/main">
          <a:off x="3689352" y="792088"/>
          <a:ext cx="1039405"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46400" cy="493714"/>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688" y="1"/>
            <a:ext cx="2946400" cy="493714"/>
          </a:xfrm>
          <a:prstGeom prst="rect">
            <a:avLst/>
          </a:prstGeom>
        </p:spPr>
        <p:txBody>
          <a:bodyPr vert="horz" lIns="91440" tIns="45720" rIns="91440" bIns="45720" rtlCol="0"/>
          <a:lstStyle>
            <a:lvl1pPr algn="r">
              <a:defRPr sz="1200"/>
            </a:lvl1pPr>
          </a:lstStyle>
          <a:p>
            <a:fld id="{AFAD241D-F1DF-4598-903A-63E8A3257136}" type="datetimeFigureOut">
              <a:rPr lang="ru-RU" smtClean="0"/>
              <a:t>05.05.2016</a:t>
            </a:fld>
            <a:endParaRPr lang="ru-RU"/>
          </a:p>
        </p:txBody>
      </p:sp>
      <p:sp>
        <p:nvSpPr>
          <p:cNvPr id="4" name="Нижний колонтитул 3"/>
          <p:cNvSpPr>
            <a:spLocks noGrp="1"/>
          </p:cNvSpPr>
          <p:nvPr>
            <p:ph type="ftr" sz="quarter" idx="2"/>
          </p:nvPr>
        </p:nvSpPr>
        <p:spPr>
          <a:xfrm>
            <a:off x="0" y="9378950"/>
            <a:ext cx="2946400" cy="493714"/>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49688" y="9378950"/>
            <a:ext cx="2946400" cy="493714"/>
          </a:xfrm>
          <a:prstGeom prst="rect">
            <a:avLst/>
          </a:prstGeom>
        </p:spPr>
        <p:txBody>
          <a:bodyPr vert="horz" lIns="91440" tIns="45720" rIns="91440" bIns="45720" rtlCol="0" anchor="b"/>
          <a:lstStyle>
            <a:lvl1pPr algn="r">
              <a:defRPr sz="1200"/>
            </a:lvl1pPr>
          </a:lstStyle>
          <a:p>
            <a:fld id="{18B743ED-F738-4D37-B86F-FA9097E415AC}" type="slidenum">
              <a:rPr lang="ru-RU" smtClean="0"/>
              <a:t>‹#›</a:t>
            </a:fld>
            <a:endParaRPr lang="ru-RU"/>
          </a:p>
        </p:txBody>
      </p:sp>
    </p:spTree>
    <p:extLst>
      <p:ext uri="{BB962C8B-B14F-4D97-AF65-F5344CB8AC3E}">
        <p14:creationId xmlns:p14="http://schemas.microsoft.com/office/powerpoint/2010/main" val="260996222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1"/>
            <a:ext cx="2945659" cy="493714"/>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6" y="1"/>
            <a:ext cx="2945659" cy="493714"/>
          </a:xfrm>
          <a:prstGeom prst="rect">
            <a:avLst/>
          </a:prstGeom>
        </p:spPr>
        <p:txBody>
          <a:bodyPr vert="horz" lIns="91440" tIns="45720" rIns="91440" bIns="45720" rtlCol="0"/>
          <a:lstStyle>
            <a:lvl1pPr algn="r">
              <a:defRPr sz="1200"/>
            </a:lvl1pPr>
          </a:lstStyle>
          <a:p>
            <a:fld id="{9A9679F9-E3E6-4DE6-9FE2-DCA4834E3E95}" type="datetimeFigureOut">
              <a:rPr lang="ru-RU" smtClean="0"/>
              <a:t>05.05.2016</a:t>
            </a:fld>
            <a:endParaRPr lang="ru-RU"/>
          </a:p>
        </p:txBody>
      </p:sp>
      <p:sp>
        <p:nvSpPr>
          <p:cNvPr id="4" name="Образ слайда 3"/>
          <p:cNvSpPr>
            <a:spLocks noGrp="1" noRot="1" noChangeAspect="1"/>
          </p:cNvSpPr>
          <p:nvPr>
            <p:ph type="sldImg" idx="2"/>
          </p:nvPr>
        </p:nvSpPr>
        <p:spPr>
          <a:xfrm>
            <a:off x="931863" y="742950"/>
            <a:ext cx="4933950" cy="3700463"/>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690270"/>
            <a:ext cx="5438140" cy="4443413"/>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2" y="9378824"/>
            <a:ext cx="2945659" cy="49371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6" y="9378824"/>
            <a:ext cx="2945659" cy="493714"/>
          </a:xfrm>
          <a:prstGeom prst="rect">
            <a:avLst/>
          </a:prstGeom>
        </p:spPr>
        <p:txBody>
          <a:bodyPr vert="horz" lIns="91440" tIns="45720" rIns="91440" bIns="45720" rtlCol="0" anchor="b"/>
          <a:lstStyle>
            <a:lvl1pPr algn="r">
              <a:defRPr sz="1200"/>
            </a:lvl1pPr>
          </a:lstStyle>
          <a:p>
            <a:fld id="{BFE8837E-27BB-4526-AA15-0DFFB97308B0}" type="slidenum">
              <a:rPr lang="ru-RU" smtClean="0"/>
              <a:t>‹#›</a:t>
            </a:fld>
            <a:endParaRPr lang="ru-RU"/>
          </a:p>
        </p:txBody>
      </p:sp>
    </p:spTree>
    <p:extLst>
      <p:ext uri="{BB962C8B-B14F-4D97-AF65-F5344CB8AC3E}">
        <p14:creationId xmlns:p14="http://schemas.microsoft.com/office/powerpoint/2010/main" val="187039379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4164263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126376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126376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126376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848263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848263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446161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919287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762696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738543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844919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4181034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9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FE8CF58-3C40-4203-BDD6-B9369FBF2F1E}" type="datetime1">
              <a:rPr lang="ru-RU" smtClean="0"/>
              <a:t>05.05.2016</a:t>
            </a:fld>
            <a:endParaRPr lang="ru-RU"/>
          </a:p>
        </p:txBody>
      </p:sp>
      <p:sp>
        <p:nvSpPr>
          <p:cNvPr id="5" name="Нижний колонтитул 4"/>
          <p:cNvSpPr>
            <a:spLocks noGrp="1"/>
          </p:cNvSpPr>
          <p:nvPr>
            <p:ph type="ftr" sz="quarter" idx="11"/>
          </p:nvPr>
        </p:nvSpPr>
        <p:spPr/>
        <p:txBody>
          <a:bodyPr/>
          <a:lstStyle/>
          <a:p>
            <a:r>
              <a:rPr lang="ru-RU" smtClean="0"/>
              <a:t>Слайд</a:t>
            </a:r>
            <a:endParaRPr lang="ru-RU"/>
          </a:p>
        </p:txBody>
      </p:sp>
      <p:sp>
        <p:nvSpPr>
          <p:cNvPr id="6" name="Номер слайда 5"/>
          <p:cNvSpPr>
            <a:spLocks noGrp="1"/>
          </p:cNvSpPr>
          <p:nvPr>
            <p:ph type="sldNum" sz="quarter" idx="12"/>
          </p:nvPr>
        </p:nvSpPr>
        <p:spPr/>
        <p:txBody>
          <a:bodyPr/>
          <a:lstStyle/>
          <a:p>
            <a:fld id="{BD17DDD0-6EE1-4F24-88B4-11F6C71ABE2D}" type="slidenum">
              <a:rPr lang="ru-RU" smtClean="0"/>
              <a:t>‹#›</a:t>
            </a:fld>
            <a:endParaRPr lang="ru-RU"/>
          </a:p>
        </p:txBody>
      </p:sp>
    </p:spTree>
    <p:extLst>
      <p:ext uri="{BB962C8B-B14F-4D97-AF65-F5344CB8AC3E}">
        <p14:creationId xmlns:p14="http://schemas.microsoft.com/office/powerpoint/2010/main" val="3546882057"/>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2CECB70-7D78-4C7B-A3D6-FCF29EEFEFF0}" type="datetime1">
              <a:rPr lang="ru-RU" smtClean="0"/>
              <a:t>05.05.2016</a:t>
            </a:fld>
            <a:endParaRPr lang="ru-RU"/>
          </a:p>
        </p:txBody>
      </p:sp>
      <p:sp>
        <p:nvSpPr>
          <p:cNvPr id="5" name="Нижний колонтитул 4"/>
          <p:cNvSpPr>
            <a:spLocks noGrp="1"/>
          </p:cNvSpPr>
          <p:nvPr>
            <p:ph type="ftr" sz="quarter" idx="11"/>
          </p:nvPr>
        </p:nvSpPr>
        <p:spPr/>
        <p:txBody>
          <a:bodyPr/>
          <a:lstStyle/>
          <a:p>
            <a:r>
              <a:rPr lang="ru-RU" smtClean="0"/>
              <a:t>Слайд</a:t>
            </a:r>
            <a:endParaRPr lang="ru-RU"/>
          </a:p>
        </p:txBody>
      </p:sp>
      <p:sp>
        <p:nvSpPr>
          <p:cNvPr id="6" name="Номер слайда 5"/>
          <p:cNvSpPr>
            <a:spLocks noGrp="1"/>
          </p:cNvSpPr>
          <p:nvPr>
            <p:ph type="sldNum" sz="quarter" idx="12"/>
          </p:nvPr>
        </p:nvSpPr>
        <p:spPr/>
        <p:txBody>
          <a:bodyPr/>
          <a:lstStyle/>
          <a:p>
            <a:fld id="{BD17DDD0-6EE1-4F24-88B4-11F6C71ABE2D}" type="slidenum">
              <a:rPr lang="ru-RU" smtClean="0"/>
              <a:t>‹#›</a:t>
            </a:fld>
            <a:endParaRPr lang="ru-RU"/>
          </a:p>
        </p:txBody>
      </p:sp>
    </p:spTree>
    <p:extLst>
      <p:ext uri="{BB962C8B-B14F-4D97-AF65-F5344CB8AC3E}">
        <p14:creationId xmlns:p14="http://schemas.microsoft.com/office/powerpoint/2010/main" val="2552043708"/>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70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70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5AE118A-AD78-46C2-A80C-2D2753A2DA35}" type="datetime1">
              <a:rPr lang="ru-RU" smtClean="0"/>
              <a:t>05.05.2016</a:t>
            </a:fld>
            <a:endParaRPr lang="ru-RU"/>
          </a:p>
        </p:txBody>
      </p:sp>
      <p:sp>
        <p:nvSpPr>
          <p:cNvPr id="5" name="Нижний колонтитул 4"/>
          <p:cNvSpPr>
            <a:spLocks noGrp="1"/>
          </p:cNvSpPr>
          <p:nvPr>
            <p:ph type="ftr" sz="quarter" idx="11"/>
          </p:nvPr>
        </p:nvSpPr>
        <p:spPr/>
        <p:txBody>
          <a:bodyPr/>
          <a:lstStyle/>
          <a:p>
            <a:r>
              <a:rPr lang="ru-RU" smtClean="0"/>
              <a:t>Слайд</a:t>
            </a:r>
            <a:endParaRPr lang="ru-RU"/>
          </a:p>
        </p:txBody>
      </p:sp>
      <p:sp>
        <p:nvSpPr>
          <p:cNvPr id="6" name="Номер слайда 5"/>
          <p:cNvSpPr>
            <a:spLocks noGrp="1"/>
          </p:cNvSpPr>
          <p:nvPr>
            <p:ph type="sldNum" sz="quarter" idx="12"/>
          </p:nvPr>
        </p:nvSpPr>
        <p:spPr/>
        <p:txBody>
          <a:bodyPr/>
          <a:lstStyle/>
          <a:p>
            <a:fld id="{BD17DDD0-6EE1-4F24-88B4-11F6C71ABE2D}" type="slidenum">
              <a:rPr lang="ru-RU" smtClean="0"/>
              <a:t>‹#›</a:t>
            </a:fld>
            <a:endParaRPr lang="ru-RU"/>
          </a:p>
        </p:txBody>
      </p:sp>
    </p:spTree>
    <p:extLst>
      <p:ext uri="{BB962C8B-B14F-4D97-AF65-F5344CB8AC3E}">
        <p14:creationId xmlns:p14="http://schemas.microsoft.com/office/powerpoint/2010/main" val="226113797"/>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617"/>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7B9B201-78FD-4D97-94C2-C6EFACA23F60}" type="datetime1">
              <a:rPr lang="ru-RU" smtClean="0">
                <a:solidFill>
                  <a:prstClr val="black">
                    <a:lumMod val="50000"/>
                    <a:lumOff val="50000"/>
                  </a:prstClr>
                </a:solidFill>
              </a:rPr>
              <a:t>05.05.2016</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r>
              <a:rPr lang="ru-RU" smtClean="0">
                <a:solidFill>
                  <a:prstClr val="black">
                    <a:lumMod val="50000"/>
                    <a:lumOff val="50000"/>
                  </a:prstClr>
                </a:solidFill>
              </a:rPr>
              <a:t>Слайд</a:t>
            </a: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5E929496-F715-47B8-95C1-A12B6CCCC539}"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ctrTitle"/>
          </p:nvPr>
        </p:nvSpPr>
        <p:spPr>
          <a:xfrm>
            <a:off x="817617"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extLst>
      <p:ext uri="{BB962C8B-B14F-4D97-AF65-F5344CB8AC3E}">
        <p14:creationId xmlns:p14="http://schemas.microsoft.com/office/powerpoint/2010/main" val="3545925945"/>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E92F40-C063-467E-851C-B969E51C7D15}" type="datetime1">
              <a:rPr lang="ru-RU" smtClean="0">
                <a:solidFill>
                  <a:prstClr val="black">
                    <a:lumMod val="50000"/>
                    <a:lumOff val="50000"/>
                  </a:prstClr>
                </a:solidFill>
              </a:rPr>
              <a:t>05.05.2016</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r>
              <a:rPr lang="ru-RU" smtClean="0">
                <a:solidFill>
                  <a:prstClr val="black">
                    <a:lumMod val="50000"/>
                    <a:lumOff val="50000"/>
                  </a:prstClr>
                </a:solidFill>
              </a:rPr>
              <a:t>Слайд</a:t>
            </a: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5E929496-F715-47B8-95C1-A12B6CCCC539}"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931213398"/>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43"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872C488-B43A-403E-BA5C-48187767CCF2}" type="datetime1">
              <a:rPr lang="ru-RU" smtClean="0">
                <a:solidFill>
                  <a:prstClr val="black">
                    <a:lumMod val="50000"/>
                    <a:lumOff val="50000"/>
                  </a:prstClr>
                </a:solidFill>
              </a:rPr>
              <a:t>05.05.2016</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r>
              <a:rPr lang="ru-RU" smtClean="0">
                <a:solidFill>
                  <a:prstClr val="black">
                    <a:lumMod val="50000"/>
                    <a:lumOff val="50000"/>
                  </a:prstClr>
                </a:solidFill>
              </a:rPr>
              <a:t>Слайд</a:t>
            </a: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5E929496-F715-47B8-95C1-A12B6CCCC539}"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445080412"/>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1CC5D22-733F-4DBD-9F2E-83374D7EB70E}" type="datetime1">
              <a:rPr lang="ru-RU" smtClean="0">
                <a:solidFill>
                  <a:prstClr val="black">
                    <a:lumMod val="50000"/>
                    <a:lumOff val="50000"/>
                  </a:prstClr>
                </a:solidFill>
              </a:rPr>
              <a:t>05.05.2016</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r>
              <a:rPr lang="ru-RU" smtClean="0">
                <a:solidFill>
                  <a:prstClr val="black">
                    <a:lumMod val="50000"/>
                    <a:lumOff val="50000"/>
                  </a:prstClr>
                </a:solidFill>
              </a:rPr>
              <a:t>Слайд</a:t>
            </a: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5E929496-F715-47B8-95C1-A12B6CCCC539}"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4111219620"/>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12EC763-CE85-4AD9-B2A4-B0D3E6A5EDA0}" type="datetime1">
              <a:rPr lang="ru-RU" smtClean="0">
                <a:solidFill>
                  <a:prstClr val="black">
                    <a:lumMod val="50000"/>
                    <a:lumOff val="50000"/>
                  </a:prstClr>
                </a:solidFill>
              </a:rPr>
              <a:t>05.05.2016</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r>
              <a:rPr lang="ru-RU" smtClean="0">
                <a:solidFill>
                  <a:prstClr val="black">
                    <a:lumMod val="50000"/>
                    <a:lumOff val="50000"/>
                  </a:prstClr>
                </a:solidFill>
              </a:rPr>
              <a:t>Слайд</a:t>
            </a:r>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5E929496-F715-47B8-95C1-A12B6CCCC539}"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1739943846"/>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ED22DC0-CFF8-463C-99BF-DFEC0DE945FD}" type="datetime1">
              <a:rPr lang="ru-RU" smtClean="0">
                <a:solidFill>
                  <a:prstClr val="black">
                    <a:lumMod val="50000"/>
                    <a:lumOff val="50000"/>
                  </a:prstClr>
                </a:solidFill>
              </a:rPr>
              <a:t>05.05.2016</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r>
              <a:rPr lang="ru-RU" smtClean="0">
                <a:solidFill>
                  <a:prstClr val="black">
                    <a:lumMod val="50000"/>
                    <a:lumOff val="50000"/>
                  </a:prstClr>
                </a:solidFill>
              </a:rPr>
              <a:t>Слайд</a:t>
            </a:r>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5E929496-F715-47B8-95C1-A12B6CCCC539}"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55351530"/>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36FB4-B39B-4A76-8931-34ACDC90EB17}" type="datetime1">
              <a:rPr lang="ru-RU" smtClean="0">
                <a:solidFill>
                  <a:prstClr val="black">
                    <a:lumMod val="50000"/>
                    <a:lumOff val="50000"/>
                  </a:prstClr>
                </a:solidFill>
              </a:rPr>
              <a:t>05.05.2016</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r>
              <a:rPr lang="ru-RU" smtClean="0">
                <a:solidFill>
                  <a:prstClr val="black">
                    <a:lumMod val="50000"/>
                    <a:lumOff val="50000"/>
                  </a:prstClr>
                </a:solidFill>
              </a:rPr>
              <a:t>Слайд</a:t>
            </a:r>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5E929496-F715-47B8-95C1-A12B6CCCC539}"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242836322"/>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72"/>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22"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773F45D-9D95-45E9-8E6A-BD37955CEB86}" type="datetime1">
              <a:rPr lang="ru-RU" smtClean="0">
                <a:solidFill>
                  <a:prstClr val="black">
                    <a:lumMod val="50000"/>
                    <a:lumOff val="50000"/>
                  </a:prstClr>
                </a:solidFill>
              </a:rPr>
              <a:t>05.05.2016</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r>
              <a:rPr lang="ru-RU" smtClean="0">
                <a:solidFill>
                  <a:prstClr val="black">
                    <a:lumMod val="50000"/>
                    <a:lumOff val="50000"/>
                  </a:prstClr>
                </a:solidFill>
              </a:rPr>
              <a:t>Слайд</a:t>
            </a: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5E929496-F715-47B8-95C1-A12B6CCCC539}"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416460482"/>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DAF6C5A-C51B-4AC7-9FAE-88C285A0311A}" type="datetime1">
              <a:rPr lang="ru-RU" smtClean="0"/>
              <a:t>05.05.2016</a:t>
            </a:fld>
            <a:endParaRPr lang="ru-RU"/>
          </a:p>
        </p:txBody>
      </p:sp>
      <p:sp>
        <p:nvSpPr>
          <p:cNvPr id="5" name="Нижний колонтитул 4"/>
          <p:cNvSpPr>
            <a:spLocks noGrp="1"/>
          </p:cNvSpPr>
          <p:nvPr>
            <p:ph type="ftr" sz="quarter" idx="11"/>
          </p:nvPr>
        </p:nvSpPr>
        <p:spPr/>
        <p:txBody>
          <a:bodyPr/>
          <a:lstStyle/>
          <a:p>
            <a:r>
              <a:rPr lang="ru-RU" smtClean="0"/>
              <a:t>Слайд</a:t>
            </a:r>
            <a:endParaRPr lang="ru-RU"/>
          </a:p>
        </p:txBody>
      </p:sp>
      <p:sp>
        <p:nvSpPr>
          <p:cNvPr id="6" name="Номер слайда 5"/>
          <p:cNvSpPr>
            <a:spLocks noGrp="1"/>
          </p:cNvSpPr>
          <p:nvPr>
            <p:ph type="sldNum" sz="quarter" idx="12"/>
          </p:nvPr>
        </p:nvSpPr>
        <p:spPr/>
        <p:txBody>
          <a:bodyPr/>
          <a:lstStyle/>
          <a:p>
            <a:fld id="{BD17DDD0-6EE1-4F24-88B4-11F6C71ABE2D}" type="slidenum">
              <a:rPr lang="ru-RU" smtClean="0"/>
              <a:t>‹#›</a:t>
            </a:fld>
            <a:endParaRPr lang="ru-RU"/>
          </a:p>
        </p:txBody>
      </p:sp>
    </p:spTree>
    <p:extLst>
      <p:ext uri="{BB962C8B-B14F-4D97-AF65-F5344CB8AC3E}">
        <p14:creationId xmlns:p14="http://schemas.microsoft.com/office/powerpoint/2010/main" val="350206248"/>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B71315D-C1DB-47B7-966F-37B4BD0E1386}" type="datetime1">
              <a:rPr lang="ru-RU" smtClean="0">
                <a:solidFill>
                  <a:prstClr val="black">
                    <a:lumMod val="50000"/>
                    <a:lumOff val="50000"/>
                  </a:prstClr>
                </a:solidFill>
              </a:rPr>
              <a:t>05.05.2016</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r>
              <a:rPr lang="ru-RU" smtClean="0">
                <a:solidFill>
                  <a:prstClr val="black">
                    <a:lumMod val="50000"/>
                    <a:lumOff val="50000"/>
                  </a:prstClr>
                </a:solidFill>
              </a:rPr>
              <a:t>Слайд</a:t>
            </a: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5E929496-F715-47B8-95C1-A12B6CCCC539}"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extLst>
      <p:ext uri="{BB962C8B-B14F-4D97-AF65-F5344CB8AC3E}">
        <p14:creationId xmlns:p14="http://schemas.microsoft.com/office/powerpoint/2010/main" val="1403127467"/>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7594B0C-845F-43EC-B11D-76DFA48E8D42}" type="datetime1">
              <a:rPr lang="ru-RU" smtClean="0">
                <a:solidFill>
                  <a:prstClr val="black">
                    <a:lumMod val="50000"/>
                    <a:lumOff val="50000"/>
                  </a:prstClr>
                </a:solidFill>
              </a:rPr>
              <a:t>05.05.2016</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r>
              <a:rPr lang="ru-RU" smtClean="0">
                <a:solidFill>
                  <a:prstClr val="black">
                    <a:lumMod val="50000"/>
                    <a:lumOff val="50000"/>
                  </a:prstClr>
                </a:solidFill>
              </a:rPr>
              <a:t>Слайд</a:t>
            </a: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5E929496-F715-47B8-95C1-A12B6CCCC539}"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79481612"/>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8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7" y="73158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9E7374B-2AF7-4B21-B59A-DBF724D5D9D6}" type="datetime1">
              <a:rPr lang="ru-RU" smtClean="0">
                <a:solidFill>
                  <a:prstClr val="black">
                    <a:lumMod val="50000"/>
                    <a:lumOff val="50000"/>
                  </a:prstClr>
                </a:solidFill>
              </a:rPr>
              <a:t>05.05.2016</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r>
              <a:rPr lang="ru-RU" smtClean="0">
                <a:solidFill>
                  <a:prstClr val="black">
                    <a:lumMod val="50000"/>
                    <a:lumOff val="50000"/>
                  </a:prstClr>
                </a:solidFill>
              </a:rPr>
              <a:t>Слайд</a:t>
            </a: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5E929496-F715-47B8-95C1-A12B6CCCC539}"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743846537"/>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629"/>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DF2F894-72A2-4EDD-BFE7-C68AAC7BB71A}" type="datetime1">
              <a:rPr lang="ru-RU" smtClean="0">
                <a:solidFill>
                  <a:prstClr val="black">
                    <a:lumMod val="50000"/>
                    <a:lumOff val="50000"/>
                  </a:prstClr>
                </a:solidFill>
              </a:rPr>
              <a:t>05.05.2016</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r>
              <a:rPr lang="ru-RU" smtClean="0">
                <a:solidFill>
                  <a:prstClr val="black">
                    <a:lumMod val="50000"/>
                    <a:lumOff val="50000"/>
                  </a:prstClr>
                </a:solidFill>
              </a:rPr>
              <a:t>Слайд</a:t>
            </a: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5E929496-F715-47B8-95C1-A12B6CCCC539}"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ctrTitle"/>
          </p:nvPr>
        </p:nvSpPr>
        <p:spPr>
          <a:xfrm>
            <a:off x="817623"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extLst>
      <p:ext uri="{BB962C8B-B14F-4D97-AF65-F5344CB8AC3E}">
        <p14:creationId xmlns:p14="http://schemas.microsoft.com/office/powerpoint/2010/main" val="1387140481"/>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BC79D0C-5BB6-457C-8AC3-2203B5CBF307}" type="datetime1">
              <a:rPr lang="ru-RU" smtClean="0">
                <a:solidFill>
                  <a:prstClr val="black">
                    <a:lumMod val="50000"/>
                    <a:lumOff val="50000"/>
                  </a:prstClr>
                </a:solidFill>
              </a:rPr>
              <a:t>05.05.2016</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r>
              <a:rPr lang="ru-RU" smtClean="0">
                <a:solidFill>
                  <a:prstClr val="black">
                    <a:lumMod val="50000"/>
                    <a:lumOff val="50000"/>
                  </a:prstClr>
                </a:solidFill>
              </a:rPr>
              <a:t>Слайд</a:t>
            </a: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5E929496-F715-47B8-95C1-A12B6CCCC539}"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3766758823"/>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43"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1B523EF-A092-4727-8EB9-2E250FE600B1}" type="datetime1">
              <a:rPr lang="ru-RU" smtClean="0">
                <a:solidFill>
                  <a:prstClr val="black">
                    <a:lumMod val="50000"/>
                    <a:lumOff val="50000"/>
                  </a:prstClr>
                </a:solidFill>
              </a:rPr>
              <a:t>05.05.2016</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r>
              <a:rPr lang="ru-RU" smtClean="0">
                <a:solidFill>
                  <a:prstClr val="black">
                    <a:lumMod val="50000"/>
                    <a:lumOff val="50000"/>
                  </a:prstClr>
                </a:solidFill>
              </a:rPr>
              <a:t>Слайд</a:t>
            </a: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5E929496-F715-47B8-95C1-A12B6CCCC539}"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054363"/>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80EFBC1-40F2-4B82-A070-49AF85328498}" type="datetime1">
              <a:rPr lang="ru-RU" smtClean="0">
                <a:solidFill>
                  <a:prstClr val="black">
                    <a:lumMod val="50000"/>
                    <a:lumOff val="50000"/>
                  </a:prstClr>
                </a:solidFill>
              </a:rPr>
              <a:t>05.05.2016</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r>
              <a:rPr lang="ru-RU" smtClean="0">
                <a:solidFill>
                  <a:prstClr val="black">
                    <a:lumMod val="50000"/>
                    <a:lumOff val="50000"/>
                  </a:prstClr>
                </a:solidFill>
              </a:rPr>
              <a:t>Слайд</a:t>
            </a: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5E929496-F715-47B8-95C1-A12B6CCCC539}"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2996501863"/>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36B1116-E9CC-496E-8629-611677960937}" type="datetime1">
              <a:rPr lang="ru-RU" smtClean="0">
                <a:solidFill>
                  <a:prstClr val="black">
                    <a:lumMod val="50000"/>
                    <a:lumOff val="50000"/>
                  </a:prstClr>
                </a:solidFill>
              </a:rPr>
              <a:t>05.05.2016</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r>
              <a:rPr lang="ru-RU" smtClean="0">
                <a:solidFill>
                  <a:prstClr val="black">
                    <a:lumMod val="50000"/>
                    <a:lumOff val="50000"/>
                  </a:prstClr>
                </a:solidFill>
              </a:rPr>
              <a:t>Слайд</a:t>
            </a:r>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5E929496-F715-47B8-95C1-A12B6CCCC539}"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3304002725"/>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16BF2A9-A095-40F5-8F96-747879C3E84C}" type="datetime1">
              <a:rPr lang="ru-RU" smtClean="0">
                <a:solidFill>
                  <a:prstClr val="black">
                    <a:lumMod val="50000"/>
                    <a:lumOff val="50000"/>
                  </a:prstClr>
                </a:solidFill>
              </a:rPr>
              <a:t>05.05.2016</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r>
              <a:rPr lang="ru-RU" smtClean="0">
                <a:solidFill>
                  <a:prstClr val="black">
                    <a:lumMod val="50000"/>
                    <a:lumOff val="50000"/>
                  </a:prstClr>
                </a:solidFill>
              </a:rPr>
              <a:t>Слайд</a:t>
            </a:r>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5E929496-F715-47B8-95C1-A12B6CCCC539}"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578029080"/>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F2D610-7DA6-45F5-900E-D8DCF02183BF}" type="datetime1">
              <a:rPr lang="ru-RU" smtClean="0">
                <a:solidFill>
                  <a:prstClr val="black">
                    <a:lumMod val="50000"/>
                    <a:lumOff val="50000"/>
                  </a:prstClr>
                </a:solidFill>
              </a:rPr>
              <a:t>05.05.2016</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r>
              <a:rPr lang="ru-RU" smtClean="0">
                <a:solidFill>
                  <a:prstClr val="black">
                    <a:lumMod val="50000"/>
                    <a:lumOff val="50000"/>
                  </a:prstClr>
                </a:solidFill>
              </a:rPr>
              <a:t>Слайд</a:t>
            </a:r>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5E929496-F715-47B8-95C1-A12B6CCCC539}"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069108469"/>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7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DECF038-124B-497C-800D-1F3483C26E3D}" type="datetime1">
              <a:rPr lang="ru-RU" smtClean="0"/>
              <a:t>05.05.2016</a:t>
            </a:fld>
            <a:endParaRPr lang="ru-RU"/>
          </a:p>
        </p:txBody>
      </p:sp>
      <p:sp>
        <p:nvSpPr>
          <p:cNvPr id="5" name="Нижний колонтитул 4"/>
          <p:cNvSpPr>
            <a:spLocks noGrp="1"/>
          </p:cNvSpPr>
          <p:nvPr>
            <p:ph type="ftr" sz="quarter" idx="11"/>
          </p:nvPr>
        </p:nvSpPr>
        <p:spPr/>
        <p:txBody>
          <a:bodyPr/>
          <a:lstStyle/>
          <a:p>
            <a:r>
              <a:rPr lang="ru-RU" smtClean="0"/>
              <a:t>Слайд</a:t>
            </a:r>
            <a:endParaRPr lang="ru-RU"/>
          </a:p>
        </p:txBody>
      </p:sp>
      <p:sp>
        <p:nvSpPr>
          <p:cNvPr id="6" name="Номер слайда 5"/>
          <p:cNvSpPr>
            <a:spLocks noGrp="1"/>
          </p:cNvSpPr>
          <p:nvPr>
            <p:ph type="sldNum" sz="quarter" idx="12"/>
          </p:nvPr>
        </p:nvSpPr>
        <p:spPr/>
        <p:txBody>
          <a:bodyPr/>
          <a:lstStyle/>
          <a:p>
            <a:fld id="{BD17DDD0-6EE1-4F24-88B4-11F6C71ABE2D}" type="slidenum">
              <a:rPr lang="ru-RU" smtClean="0"/>
              <a:t>‹#›</a:t>
            </a:fld>
            <a:endParaRPr lang="ru-RU"/>
          </a:p>
        </p:txBody>
      </p:sp>
    </p:spTree>
    <p:extLst>
      <p:ext uri="{BB962C8B-B14F-4D97-AF65-F5344CB8AC3E}">
        <p14:creationId xmlns:p14="http://schemas.microsoft.com/office/powerpoint/2010/main" val="110728826"/>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84"/>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22"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C3E06D8-8916-443B-8C78-6079CF513DB2}" type="datetime1">
              <a:rPr lang="ru-RU" smtClean="0">
                <a:solidFill>
                  <a:prstClr val="black">
                    <a:lumMod val="50000"/>
                    <a:lumOff val="50000"/>
                  </a:prstClr>
                </a:solidFill>
              </a:rPr>
              <a:t>05.05.2016</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r>
              <a:rPr lang="ru-RU" smtClean="0">
                <a:solidFill>
                  <a:prstClr val="black">
                    <a:lumMod val="50000"/>
                    <a:lumOff val="50000"/>
                  </a:prstClr>
                </a:solidFill>
              </a:rPr>
              <a:t>Слайд</a:t>
            </a: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5E929496-F715-47B8-95C1-A12B6CCCC539}"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845002613"/>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DEDF4F5-C55F-4383-8764-207936FDD307}" type="datetime1">
              <a:rPr lang="ru-RU" smtClean="0">
                <a:solidFill>
                  <a:prstClr val="black">
                    <a:lumMod val="50000"/>
                    <a:lumOff val="50000"/>
                  </a:prstClr>
                </a:solidFill>
              </a:rPr>
              <a:t>05.05.2016</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r>
              <a:rPr lang="ru-RU" smtClean="0">
                <a:solidFill>
                  <a:prstClr val="black">
                    <a:lumMod val="50000"/>
                    <a:lumOff val="50000"/>
                  </a:prstClr>
                </a:solidFill>
              </a:rPr>
              <a:t>Слайд</a:t>
            </a: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5E929496-F715-47B8-95C1-A12B6CCCC539}"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extLst>
      <p:ext uri="{BB962C8B-B14F-4D97-AF65-F5344CB8AC3E}">
        <p14:creationId xmlns:p14="http://schemas.microsoft.com/office/powerpoint/2010/main" val="2008678868"/>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EF2038E-F72F-46EB-88EE-F9BE1E117982}" type="datetime1">
              <a:rPr lang="ru-RU" smtClean="0">
                <a:solidFill>
                  <a:prstClr val="black">
                    <a:lumMod val="50000"/>
                    <a:lumOff val="50000"/>
                  </a:prstClr>
                </a:solidFill>
              </a:rPr>
              <a:t>05.05.2016</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r>
              <a:rPr lang="ru-RU" smtClean="0">
                <a:solidFill>
                  <a:prstClr val="black">
                    <a:lumMod val="50000"/>
                    <a:lumOff val="50000"/>
                  </a:prstClr>
                </a:solidFill>
              </a:rPr>
              <a:t>Слайд</a:t>
            </a: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5E929496-F715-47B8-95C1-A12B6CCCC539}"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856594954"/>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8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7" y="73158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B9DF352-4C27-41BA-AA2B-EDA76D2ECE08}" type="datetime1">
              <a:rPr lang="ru-RU" smtClean="0">
                <a:solidFill>
                  <a:prstClr val="black">
                    <a:lumMod val="50000"/>
                    <a:lumOff val="50000"/>
                  </a:prstClr>
                </a:solidFill>
              </a:rPr>
              <a:t>05.05.2016</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r>
              <a:rPr lang="ru-RU" smtClean="0">
                <a:solidFill>
                  <a:prstClr val="black">
                    <a:lumMod val="50000"/>
                    <a:lumOff val="50000"/>
                  </a:prstClr>
                </a:solidFill>
              </a:rPr>
              <a:t>Слайд</a:t>
            </a: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5E929496-F715-47B8-95C1-A12B6CCCC539}"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817812353"/>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12499CC-1DAE-407A-A4CA-26284A7AEAC6}" type="datetime1">
              <a:rPr lang="ru-RU" smtClean="0"/>
              <a:t>05.05.2016</a:t>
            </a:fld>
            <a:endParaRPr lang="ru-RU"/>
          </a:p>
        </p:txBody>
      </p:sp>
      <p:sp>
        <p:nvSpPr>
          <p:cNvPr id="6" name="Нижний колонтитул 5"/>
          <p:cNvSpPr>
            <a:spLocks noGrp="1"/>
          </p:cNvSpPr>
          <p:nvPr>
            <p:ph type="ftr" sz="quarter" idx="11"/>
          </p:nvPr>
        </p:nvSpPr>
        <p:spPr/>
        <p:txBody>
          <a:bodyPr/>
          <a:lstStyle/>
          <a:p>
            <a:r>
              <a:rPr lang="ru-RU" smtClean="0"/>
              <a:t>Слайд</a:t>
            </a:r>
            <a:endParaRPr lang="ru-RU"/>
          </a:p>
        </p:txBody>
      </p:sp>
      <p:sp>
        <p:nvSpPr>
          <p:cNvPr id="7" name="Номер слайда 6"/>
          <p:cNvSpPr>
            <a:spLocks noGrp="1"/>
          </p:cNvSpPr>
          <p:nvPr>
            <p:ph type="sldNum" sz="quarter" idx="12"/>
          </p:nvPr>
        </p:nvSpPr>
        <p:spPr/>
        <p:txBody>
          <a:bodyPr/>
          <a:lstStyle/>
          <a:p>
            <a:fld id="{BD17DDD0-6EE1-4F24-88B4-11F6C71ABE2D}" type="slidenum">
              <a:rPr lang="ru-RU" smtClean="0"/>
              <a:t>‹#›</a:t>
            </a:fld>
            <a:endParaRPr lang="ru-RU"/>
          </a:p>
        </p:txBody>
      </p:sp>
    </p:spTree>
    <p:extLst>
      <p:ext uri="{BB962C8B-B14F-4D97-AF65-F5344CB8AC3E}">
        <p14:creationId xmlns:p14="http://schemas.microsoft.com/office/powerpoint/2010/main" val="2091066445"/>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FB03782-94B3-4B00-9D18-BD3F946453CC}" type="datetime1">
              <a:rPr lang="ru-RU" smtClean="0"/>
              <a:t>05.05.2016</a:t>
            </a:fld>
            <a:endParaRPr lang="ru-RU"/>
          </a:p>
        </p:txBody>
      </p:sp>
      <p:sp>
        <p:nvSpPr>
          <p:cNvPr id="8" name="Нижний колонтитул 7"/>
          <p:cNvSpPr>
            <a:spLocks noGrp="1"/>
          </p:cNvSpPr>
          <p:nvPr>
            <p:ph type="ftr" sz="quarter" idx="11"/>
          </p:nvPr>
        </p:nvSpPr>
        <p:spPr/>
        <p:txBody>
          <a:bodyPr/>
          <a:lstStyle/>
          <a:p>
            <a:r>
              <a:rPr lang="ru-RU" smtClean="0"/>
              <a:t>Слайд</a:t>
            </a:r>
            <a:endParaRPr lang="ru-RU"/>
          </a:p>
        </p:txBody>
      </p:sp>
      <p:sp>
        <p:nvSpPr>
          <p:cNvPr id="9" name="Номер слайда 8"/>
          <p:cNvSpPr>
            <a:spLocks noGrp="1"/>
          </p:cNvSpPr>
          <p:nvPr>
            <p:ph type="sldNum" sz="quarter" idx="12"/>
          </p:nvPr>
        </p:nvSpPr>
        <p:spPr/>
        <p:txBody>
          <a:bodyPr/>
          <a:lstStyle/>
          <a:p>
            <a:fld id="{BD17DDD0-6EE1-4F24-88B4-11F6C71ABE2D}" type="slidenum">
              <a:rPr lang="ru-RU" smtClean="0"/>
              <a:t>‹#›</a:t>
            </a:fld>
            <a:endParaRPr lang="ru-RU"/>
          </a:p>
        </p:txBody>
      </p:sp>
    </p:spTree>
    <p:extLst>
      <p:ext uri="{BB962C8B-B14F-4D97-AF65-F5344CB8AC3E}">
        <p14:creationId xmlns:p14="http://schemas.microsoft.com/office/powerpoint/2010/main" val="2212279385"/>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5805730-ECE5-4BE2-A4A3-3D478FC4ED56}" type="datetime1">
              <a:rPr lang="ru-RU" smtClean="0"/>
              <a:t>05.05.2016</a:t>
            </a:fld>
            <a:endParaRPr lang="ru-RU"/>
          </a:p>
        </p:txBody>
      </p:sp>
      <p:sp>
        <p:nvSpPr>
          <p:cNvPr id="4" name="Нижний колонтитул 3"/>
          <p:cNvSpPr>
            <a:spLocks noGrp="1"/>
          </p:cNvSpPr>
          <p:nvPr>
            <p:ph type="ftr" sz="quarter" idx="11"/>
          </p:nvPr>
        </p:nvSpPr>
        <p:spPr/>
        <p:txBody>
          <a:bodyPr/>
          <a:lstStyle/>
          <a:p>
            <a:r>
              <a:rPr lang="ru-RU" smtClean="0"/>
              <a:t>Слайд</a:t>
            </a:r>
            <a:endParaRPr lang="ru-RU"/>
          </a:p>
        </p:txBody>
      </p:sp>
      <p:sp>
        <p:nvSpPr>
          <p:cNvPr id="5" name="Номер слайда 4"/>
          <p:cNvSpPr>
            <a:spLocks noGrp="1"/>
          </p:cNvSpPr>
          <p:nvPr>
            <p:ph type="sldNum" sz="quarter" idx="12"/>
          </p:nvPr>
        </p:nvSpPr>
        <p:spPr/>
        <p:txBody>
          <a:bodyPr/>
          <a:lstStyle/>
          <a:p>
            <a:fld id="{BD17DDD0-6EE1-4F24-88B4-11F6C71ABE2D}" type="slidenum">
              <a:rPr lang="ru-RU" smtClean="0"/>
              <a:t>‹#›</a:t>
            </a:fld>
            <a:endParaRPr lang="ru-RU"/>
          </a:p>
        </p:txBody>
      </p:sp>
    </p:spTree>
    <p:extLst>
      <p:ext uri="{BB962C8B-B14F-4D97-AF65-F5344CB8AC3E}">
        <p14:creationId xmlns:p14="http://schemas.microsoft.com/office/powerpoint/2010/main" val="3565345984"/>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B35B0B8-F2F8-4A88-9C86-61C4CDC51463}" type="datetime1">
              <a:rPr lang="ru-RU" smtClean="0"/>
              <a:t>05.05.2016</a:t>
            </a:fld>
            <a:endParaRPr lang="ru-RU"/>
          </a:p>
        </p:txBody>
      </p:sp>
      <p:sp>
        <p:nvSpPr>
          <p:cNvPr id="3" name="Нижний колонтитул 2"/>
          <p:cNvSpPr>
            <a:spLocks noGrp="1"/>
          </p:cNvSpPr>
          <p:nvPr>
            <p:ph type="ftr" sz="quarter" idx="11"/>
          </p:nvPr>
        </p:nvSpPr>
        <p:spPr/>
        <p:txBody>
          <a:bodyPr/>
          <a:lstStyle/>
          <a:p>
            <a:r>
              <a:rPr lang="ru-RU" smtClean="0"/>
              <a:t>Слайд</a:t>
            </a:r>
            <a:endParaRPr lang="ru-RU"/>
          </a:p>
        </p:txBody>
      </p:sp>
      <p:sp>
        <p:nvSpPr>
          <p:cNvPr id="4" name="Номер слайда 3"/>
          <p:cNvSpPr>
            <a:spLocks noGrp="1"/>
          </p:cNvSpPr>
          <p:nvPr>
            <p:ph type="sldNum" sz="quarter" idx="12"/>
          </p:nvPr>
        </p:nvSpPr>
        <p:spPr/>
        <p:txBody>
          <a:bodyPr/>
          <a:lstStyle/>
          <a:p>
            <a:fld id="{BD17DDD0-6EE1-4F24-88B4-11F6C71ABE2D}" type="slidenum">
              <a:rPr lang="ru-RU" smtClean="0"/>
              <a:t>‹#›</a:t>
            </a:fld>
            <a:endParaRPr lang="ru-RU"/>
          </a:p>
        </p:txBody>
      </p:sp>
    </p:spTree>
    <p:extLst>
      <p:ext uri="{BB962C8B-B14F-4D97-AF65-F5344CB8AC3E}">
        <p14:creationId xmlns:p14="http://schemas.microsoft.com/office/powerpoint/2010/main" val="590594078"/>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1" y="27312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DB90556-C2D1-49CE-9BFD-4707B381198E}" type="datetime1">
              <a:rPr lang="ru-RU" smtClean="0"/>
              <a:t>05.05.2016</a:t>
            </a:fld>
            <a:endParaRPr lang="ru-RU"/>
          </a:p>
        </p:txBody>
      </p:sp>
      <p:sp>
        <p:nvSpPr>
          <p:cNvPr id="6" name="Нижний колонтитул 5"/>
          <p:cNvSpPr>
            <a:spLocks noGrp="1"/>
          </p:cNvSpPr>
          <p:nvPr>
            <p:ph type="ftr" sz="quarter" idx="11"/>
          </p:nvPr>
        </p:nvSpPr>
        <p:spPr/>
        <p:txBody>
          <a:bodyPr/>
          <a:lstStyle/>
          <a:p>
            <a:r>
              <a:rPr lang="ru-RU" smtClean="0"/>
              <a:t>Слайд</a:t>
            </a:r>
            <a:endParaRPr lang="ru-RU"/>
          </a:p>
        </p:txBody>
      </p:sp>
      <p:sp>
        <p:nvSpPr>
          <p:cNvPr id="7" name="Номер слайда 6"/>
          <p:cNvSpPr>
            <a:spLocks noGrp="1"/>
          </p:cNvSpPr>
          <p:nvPr>
            <p:ph type="sldNum" sz="quarter" idx="12"/>
          </p:nvPr>
        </p:nvSpPr>
        <p:spPr/>
        <p:txBody>
          <a:bodyPr/>
          <a:lstStyle/>
          <a:p>
            <a:fld id="{BD17DDD0-6EE1-4F24-88B4-11F6C71ABE2D}" type="slidenum">
              <a:rPr lang="ru-RU" smtClean="0"/>
              <a:t>‹#›</a:t>
            </a:fld>
            <a:endParaRPr lang="ru-RU"/>
          </a:p>
        </p:txBody>
      </p:sp>
    </p:spTree>
    <p:extLst>
      <p:ext uri="{BB962C8B-B14F-4D97-AF65-F5344CB8AC3E}">
        <p14:creationId xmlns:p14="http://schemas.microsoft.com/office/powerpoint/2010/main" val="2872134039"/>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9BEBC20-3329-4955-9BA9-E457BF061397}" type="datetime1">
              <a:rPr lang="ru-RU" smtClean="0"/>
              <a:t>05.05.2016</a:t>
            </a:fld>
            <a:endParaRPr lang="ru-RU"/>
          </a:p>
        </p:txBody>
      </p:sp>
      <p:sp>
        <p:nvSpPr>
          <p:cNvPr id="6" name="Нижний колонтитул 5"/>
          <p:cNvSpPr>
            <a:spLocks noGrp="1"/>
          </p:cNvSpPr>
          <p:nvPr>
            <p:ph type="ftr" sz="quarter" idx="11"/>
          </p:nvPr>
        </p:nvSpPr>
        <p:spPr/>
        <p:txBody>
          <a:bodyPr/>
          <a:lstStyle/>
          <a:p>
            <a:r>
              <a:rPr lang="ru-RU" smtClean="0"/>
              <a:t>Слайд</a:t>
            </a:r>
            <a:endParaRPr lang="ru-RU"/>
          </a:p>
        </p:txBody>
      </p:sp>
      <p:sp>
        <p:nvSpPr>
          <p:cNvPr id="7" name="Номер слайда 6"/>
          <p:cNvSpPr>
            <a:spLocks noGrp="1"/>
          </p:cNvSpPr>
          <p:nvPr>
            <p:ph type="sldNum" sz="quarter" idx="12"/>
          </p:nvPr>
        </p:nvSpPr>
        <p:spPr/>
        <p:txBody>
          <a:bodyPr/>
          <a:lstStyle/>
          <a:p>
            <a:fld id="{BD17DDD0-6EE1-4F24-88B4-11F6C71ABE2D}" type="slidenum">
              <a:rPr lang="ru-RU" smtClean="0"/>
              <a:t>‹#›</a:t>
            </a:fld>
            <a:endParaRPr lang="ru-RU"/>
          </a:p>
        </p:txBody>
      </p:sp>
    </p:spTree>
    <p:extLst>
      <p:ext uri="{BB962C8B-B14F-4D97-AF65-F5344CB8AC3E}">
        <p14:creationId xmlns:p14="http://schemas.microsoft.com/office/powerpoint/2010/main" val="528885401"/>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42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F50D7B-66F0-4530-9114-A59C21342AA2}" type="datetime1">
              <a:rPr lang="ru-RU" smtClean="0"/>
              <a:t>05.05.2016</a:t>
            </a:fld>
            <a:endParaRPr lang="ru-RU"/>
          </a:p>
        </p:txBody>
      </p:sp>
      <p:sp>
        <p:nvSpPr>
          <p:cNvPr id="5" name="Нижний колонтитул 4"/>
          <p:cNvSpPr>
            <a:spLocks noGrp="1"/>
          </p:cNvSpPr>
          <p:nvPr>
            <p:ph type="ftr" sz="quarter" idx="3"/>
          </p:nvPr>
        </p:nvSpPr>
        <p:spPr>
          <a:xfrm>
            <a:off x="3124200" y="635642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u-RU" smtClean="0"/>
              <a:t>Слайд</a:t>
            </a:r>
            <a:endParaRPr lang="ru-RU"/>
          </a:p>
        </p:txBody>
      </p:sp>
      <p:sp>
        <p:nvSpPr>
          <p:cNvPr id="6" name="Номер слайда 5"/>
          <p:cNvSpPr>
            <a:spLocks noGrp="1"/>
          </p:cNvSpPr>
          <p:nvPr>
            <p:ph type="sldNum" sz="quarter" idx="4"/>
          </p:nvPr>
        </p:nvSpPr>
        <p:spPr>
          <a:xfrm>
            <a:off x="6553200" y="635642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17DDD0-6EE1-4F24-88B4-11F6C71ABE2D}" type="slidenum">
              <a:rPr lang="ru-RU" smtClean="0"/>
              <a:t>‹#›</a:t>
            </a:fld>
            <a:endParaRPr lang="ru-RU"/>
          </a:p>
        </p:txBody>
      </p:sp>
    </p:spTree>
    <p:extLst>
      <p:ext uri="{BB962C8B-B14F-4D97-AF65-F5344CB8AC3E}">
        <p14:creationId xmlns:p14="http://schemas.microsoft.com/office/powerpoint/2010/main" val="2330794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72"/>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9A50661-9043-4619-9A28-6F1A35C6B683}" type="datetime1">
              <a:rPr lang="ru-RU" smtClean="0">
                <a:solidFill>
                  <a:prstClr val="black">
                    <a:lumMod val="50000"/>
                    <a:lumOff val="50000"/>
                  </a:prstClr>
                </a:solidFill>
              </a:rPr>
              <a:t>05.05.2016</a:t>
            </a:fld>
            <a:endParaRPr lang="ru-RU">
              <a:solidFill>
                <a:prstClr val="black">
                  <a:lumMod val="50000"/>
                  <a:lumOff val="50000"/>
                </a:prstClr>
              </a:solidFill>
            </a:endParaRPr>
          </a:p>
        </p:txBody>
      </p:sp>
      <p:sp>
        <p:nvSpPr>
          <p:cNvPr id="5" name="Footer Placeholder 4"/>
          <p:cNvSpPr>
            <a:spLocks noGrp="1"/>
          </p:cNvSpPr>
          <p:nvPr>
            <p:ph type="ftr" sz="quarter" idx="3"/>
          </p:nvPr>
        </p:nvSpPr>
        <p:spPr>
          <a:xfrm>
            <a:off x="457235" y="6172272"/>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r>
              <a:rPr lang="ru-RU" smtClean="0">
                <a:solidFill>
                  <a:prstClr val="black">
                    <a:lumMod val="50000"/>
                    <a:lumOff val="50000"/>
                  </a:prstClr>
                </a:solidFill>
              </a:rPr>
              <a:t>Слайд</a:t>
            </a:r>
            <a:endParaRPr lang="ru-RU">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72"/>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E929496-F715-47B8-95C1-A12B6CCCC539}"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3574021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hf sldNum="0"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84"/>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BD1BDC6-BC7C-4A65-BF28-C307181B5C2D}" type="datetime1">
              <a:rPr lang="ru-RU" smtClean="0">
                <a:solidFill>
                  <a:prstClr val="black">
                    <a:lumMod val="50000"/>
                    <a:lumOff val="50000"/>
                  </a:prstClr>
                </a:solidFill>
              </a:rPr>
              <a:t>05.05.2016</a:t>
            </a:fld>
            <a:endParaRPr lang="ru-RU">
              <a:solidFill>
                <a:prstClr val="black">
                  <a:lumMod val="50000"/>
                  <a:lumOff val="50000"/>
                </a:prstClr>
              </a:solidFill>
            </a:endParaRPr>
          </a:p>
        </p:txBody>
      </p:sp>
      <p:sp>
        <p:nvSpPr>
          <p:cNvPr id="5" name="Footer Placeholder 4"/>
          <p:cNvSpPr>
            <a:spLocks noGrp="1"/>
          </p:cNvSpPr>
          <p:nvPr>
            <p:ph type="ftr" sz="quarter" idx="3"/>
          </p:nvPr>
        </p:nvSpPr>
        <p:spPr>
          <a:xfrm>
            <a:off x="457241" y="6172284"/>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r>
              <a:rPr lang="ru-RU" smtClean="0">
                <a:solidFill>
                  <a:prstClr val="black">
                    <a:lumMod val="50000"/>
                    <a:lumOff val="50000"/>
                  </a:prstClr>
                </a:solidFill>
              </a:rPr>
              <a:t>Слайд</a:t>
            </a:r>
            <a:endParaRPr lang="ru-RU">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84"/>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E929496-F715-47B8-95C1-A12B6CCCC539}"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05179186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hf sldNum="0"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00.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24.xml"/></Relationships>
</file>

<file path=ppt/slides/_rels/slide101.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24.xml"/></Relationships>
</file>

<file path=ppt/slides/_rels/slide102.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2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5.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2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8.xml"/><Relationship Id="rId16" Type="http://schemas.openxmlformats.org/officeDocument/2006/relationships/diagramColors" Target="../diagrams/colors6.xml"/><Relationship Id="rId1" Type="http://schemas.openxmlformats.org/officeDocument/2006/relationships/slideLayout" Target="../slideLayouts/slideLayout28.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88.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0.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92.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24.xml"/></Relationships>
</file>

<file path=ppt/slides/_rels/slide95.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784976" cy="6624736"/>
          </a:xfrm>
          <a:noFill/>
          <a:ln>
            <a:noFill/>
          </a:ln>
          <a:effectLst>
            <a:outerShdw blurRad="50800" dist="38100" dir="2700000" sx="1000" sy="1000" algn="tl" rotWithShape="0">
              <a:prstClr val="black"/>
            </a:outerShdw>
          </a:effectLst>
        </p:spPr>
        <p:txBody>
          <a:bodyPr/>
          <a:lstStyle/>
          <a:p>
            <a:pPr marL="0" indent="0" algn="ctr">
              <a:buNone/>
            </a:pPr>
            <a:r>
              <a:rPr lang="ru-RU" sz="6000" dirty="0" smtClean="0">
                <a:solidFill>
                  <a:schemeClr val="bg2">
                    <a:lumMod val="50000"/>
                  </a:schemeClr>
                </a:solidFill>
              </a:rPr>
              <a:t>Отчет</a:t>
            </a:r>
            <a:br>
              <a:rPr lang="ru-RU" sz="6000" dirty="0" smtClean="0">
                <a:solidFill>
                  <a:schemeClr val="bg2">
                    <a:lumMod val="50000"/>
                  </a:schemeClr>
                </a:solidFill>
              </a:rPr>
            </a:br>
            <a:r>
              <a:rPr lang="ru-RU" sz="6000" dirty="0" smtClean="0">
                <a:solidFill>
                  <a:schemeClr val="bg2">
                    <a:lumMod val="50000"/>
                  </a:schemeClr>
                </a:solidFill>
              </a:rPr>
              <a:t>об </a:t>
            </a:r>
            <a:r>
              <a:rPr lang="ru-RU" sz="6000" dirty="0">
                <a:solidFill>
                  <a:schemeClr val="bg2">
                    <a:lumMod val="50000"/>
                  </a:schemeClr>
                </a:solidFill>
              </a:rPr>
              <a:t>исполнение бюджета муниципального образования </a:t>
            </a:r>
            <a:r>
              <a:rPr lang="ru-RU" sz="6000" dirty="0" err="1">
                <a:solidFill>
                  <a:schemeClr val="bg2">
                    <a:lumMod val="50000"/>
                  </a:schemeClr>
                </a:solidFill>
              </a:rPr>
              <a:t>Гулькевичский</a:t>
            </a:r>
            <a:r>
              <a:rPr lang="ru-RU" sz="6000" dirty="0">
                <a:solidFill>
                  <a:schemeClr val="bg2">
                    <a:lumMod val="50000"/>
                  </a:schemeClr>
                </a:solidFill>
              </a:rPr>
              <a:t> район за </a:t>
            </a:r>
            <a:r>
              <a:rPr lang="ru-RU" sz="6000" dirty="0" smtClean="0">
                <a:solidFill>
                  <a:schemeClr val="bg2">
                    <a:lumMod val="50000"/>
                  </a:schemeClr>
                </a:solidFill>
              </a:rPr>
              <a:t>2015 </a:t>
            </a:r>
            <a:r>
              <a:rPr lang="ru-RU" sz="6000" dirty="0">
                <a:solidFill>
                  <a:schemeClr val="bg2">
                    <a:lumMod val="50000"/>
                  </a:schemeClr>
                </a:solidFill>
              </a:rPr>
              <a:t>год</a:t>
            </a:r>
            <a:endParaRPr lang="ru-RU" sz="6000" b="0" dirty="0">
              <a:solidFill>
                <a:schemeClr val="bg2">
                  <a:lumMod val="50000"/>
                </a:schemeClr>
              </a:solidFill>
              <a:effectLst>
                <a:outerShdw blurRad="38100" dist="38100" dir="2700000" algn="tl">
                  <a:srgbClr val="000000">
                    <a:alpha val="43137"/>
                  </a:srgbClr>
                </a:outerShdw>
                <a:reflection blurRad="6350" stA="55000" endA="300" endPos="455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2285154736"/>
      </p:ext>
    </p:extLst>
  </p:cSld>
  <p:clrMapOvr>
    <a:masterClrMapping/>
  </p:clrMapOvr>
  <mc:AlternateContent xmlns:mc="http://schemas.openxmlformats.org/markup-compatibility/2006" xmlns:p14="http://schemas.microsoft.com/office/powerpoint/2010/main">
    <mc:Choice Requires="p14">
      <p:transition spd="slow" p14:dur="10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332656"/>
            <a:ext cx="7128792" cy="763955"/>
          </a:xfrm>
        </p:spPr>
        <p:txBody>
          <a:bodyPr/>
          <a:lstStyle/>
          <a:p>
            <a:pPr marL="0" indent="0" algn="ctr">
              <a:buNone/>
            </a:pPr>
            <a:r>
              <a:rPr lang="ru-RU" sz="2400" b="0" dirty="0" smtClean="0">
                <a:effectLst/>
                <a:latin typeface="Times New Roman" pitchFamily="18" charset="0"/>
                <a:cs typeface="Times New Roman" pitchFamily="18" charset="0"/>
              </a:rPr>
              <a:t>Структура доходов бюджета МО Гулькевичский район за 2015 год</a:t>
            </a:r>
            <a:br>
              <a:rPr lang="ru-RU" sz="2400" b="0" dirty="0" smtClean="0">
                <a:effectLst/>
                <a:latin typeface="Times New Roman" pitchFamily="18" charset="0"/>
                <a:cs typeface="Times New Roman" pitchFamily="18" charset="0"/>
              </a:rPr>
            </a:br>
            <a:endParaRPr lang="ru-RU" sz="2400" b="0" dirty="0">
              <a:effectLst/>
              <a:latin typeface="Times New Roman" pitchFamily="18" charset="0"/>
              <a:cs typeface="Times New Roman" pitchFamily="18" charset="0"/>
            </a:endParaRPr>
          </a:p>
        </p:txBody>
      </p:sp>
      <p:graphicFrame>
        <p:nvGraphicFramePr>
          <p:cNvPr id="3" name="Схема 2"/>
          <p:cNvGraphicFramePr/>
          <p:nvPr>
            <p:extLst>
              <p:ext uri="{D42A27DB-BD31-4B8C-83A1-F6EECF244321}">
                <p14:modId xmlns:p14="http://schemas.microsoft.com/office/powerpoint/2010/main" val="238843478"/>
              </p:ext>
            </p:extLst>
          </p:nvPr>
        </p:nvGraphicFramePr>
        <p:xfrm>
          <a:off x="107504" y="1052736"/>
          <a:ext cx="8928992"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960" y="0"/>
            <a:ext cx="2060179"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828329163"/>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3"/>
            <a:ext cx="1584176" cy="216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2" name="Диаграмма 1"/>
          <p:cNvGraphicFramePr/>
          <p:nvPr>
            <p:extLst>
              <p:ext uri="{D42A27DB-BD31-4B8C-83A1-F6EECF244321}">
                <p14:modId xmlns:p14="http://schemas.microsoft.com/office/powerpoint/2010/main" val="1476004762"/>
              </p:ext>
            </p:extLst>
          </p:nvPr>
        </p:nvGraphicFramePr>
        <p:xfrm>
          <a:off x="179512" y="377280"/>
          <a:ext cx="8784976" cy="63640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1559" y="1340838"/>
            <a:ext cx="1036246" cy="307777"/>
          </a:xfrm>
          <a:prstGeom prst="rect">
            <a:avLst/>
          </a:prstGeom>
          <a:noFill/>
        </p:spPr>
        <p:txBody>
          <a:bodyPr wrap="none" rtlCol="0">
            <a:spAutoFit/>
          </a:bodyPr>
          <a:lstStyle/>
          <a:p>
            <a:r>
              <a:rPr lang="ru-RU" sz="1400" dirty="0" err="1" smtClean="0">
                <a:latin typeface="Times New Roman" pitchFamily="18" charset="0"/>
                <a:cs typeface="Times New Roman" pitchFamily="18" charset="0"/>
              </a:rPr>
              <a:t>тыс.рублей</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3844675682"/>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3"/>
            <a:ext cx="1584176" cy="216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2" name="Диаграмма 1"/>
          <p:cNvGraphicFramePr/>
          <p:nvPr>
            <p:extLst>
              <p:ext uri="{D42A27DB-BD31-4B8C-83A1-F6EECF244321}">
                <p14:modId xmlns:p14="http://schemas.microsoft.com/office/powerpoint/2010/main" val="1555801461"/>
              </p:ext>
            </p:extLst>
          </p:nvPr>
        </p:nvGraphicFramePr>
        <p:xfrm>
          <a:off x="179512" y="377280"/>
          <a:ext cx="8712968" cy="63640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1559" y="1340838"/>
            <a:ext cx="1036246" cy="307777"/>
          </a:xfrm>
          <a:prstGeom prst="rect">
            <a:avLst/>
          </a:prstGeom>
          <a:noFill/>
        </p:spPr>
        <p:txBody>
          <a:bodyPr wrap="none" rtlCol="0">
            <a:spAutoFit/>
          </a:bodyPr>
          <a:lstStyle/>
          <a:p>
            <a:r>
              <a:rPr lang="ru-RU" sz="1400" dirty="0" err="1" smtClean="0">
                <a:latin typeface="Times New Roman" pitchFamily="18" charset="0"/>
                <a:cs typeface="Times New Roman" pitchFamily="18" charset="0"/>
              </a:rPr>
              <a:t>тыс.рублей</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2379927742"/>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3"/>
            <a:ext cx="1584176" cy="216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2" name="Диаграмма 1"/>
          <p:cNvGraphicFramePr/>
          <p:nvPr>
            <p:extLst>
              <p:ext uri="{D42A27DB-BD31-4B8C-83A1-F6EECF244321}">
                <p14:modId xmlns:p14="http://schemas.microsoft.com/office/powerpoint/2010/main" val="548258722"/>
              </p:ext>
            </p:extLst>
          </p:nvPr>
        </p:nvGraphicFramePr>
        <p:xfrm>
          <a:off x="179512" y="211921"/>
          <a:ext cx="8784976" cy="652944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1559" y="1340838"/>
            <a:ext cx="1036246" cy="307777"/>
          </a:xfrm>
          <a:prstGeom prst="rect">
            <a:avLst/>
          </a:prstGeom>
          <a:noFill/>
        </p:spPr>
        <p:txBody>
          <a:bodyPr wrap="none" rtlCol="0">
            <a:spAutoFit/>
          </a:bodyPr>
          <a:lstStyle/>
          <a:p>
            <a:r>
              <a:rPr lang="ru-RU" sz="1400" dirty="0" err="1" smtClean="0">
                <a:latin typeface="Times New Roman" pitchFamily="18" charset="0"/>
                <a:cs typeface="Times New Roman" pitchFamily="18" charset="0"/>
              </a:rPr>
              <a:t>тыс.рублей</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2084787217"/>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sz="quarter" idx="13"/>
            <p:extLst>
              <p:ext uri="{D42A27DB-BD31-4B8C-83A1-F6EECF244321}">
                <p14:modId xmlns:p14="http://schemas.microsoft.com/office/powerpoint/2010/main" val="246718703"/>
              </p:ext>
            </p:extLst>
          </p:nvPr>
        </p:nvGraphicFramePr>
        <p:xfrm>
          <a:off x="179512" y="1988840"/>
          <a:ext cx="8856983" cy="4727274"/>
        </p:xfrm>
        <a:graphic>
          <a:graphicData uri="http://schemas.openxmlformats.org/drawingml/2006/table">
            <a:tbl>
              <a:tblPr firstRow="1" bandRow="1">
                <a:effectLst/>
                <a:tableStyleId>{5C22544A-7EE6-4342-B048-85BDC9FD1C3A}</a:tableStyleId>
              </a:tblPr>
              <a:tblGrid>
                <a:gridCol w="4310427"/>
                <a:gridCol w="1515519"/>
                <a:gridCol w="1610238"/>
                <a:gridCol w="1420799"/>
              </a:tblGrid>
              <a:tr h="795638">
                <a:tc>
                  <a:txBody>
                    <a:bodyPr/>
                    <a:lstStyle/>
                    <a:p>
                      <a:pPr algn="ctr"/>
                      <a:r>
                        <a:rPr lang="ru-RU" sz="1800" b="1" cap="none" spc="50" dirty="0" smtClean="0">
                          <a:ln w="13500">
                            <a:solidFill>
                              <a:schemeClr val="bg1">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Наименование показателя</a:t>
                      </a:r>
                      <a:endParaRPr lang="ru-RU" sz="1800" b="1" cap="none" spc="50" dirty="0">
                        <a:ln w="13500">
                          <a:solidFill>
                            <a:schemeClr val="bg1">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800" b="1" cap="none" spc="50" dirty="0" smtClean="0">
                          <a:ln w="13500">
                            <a:solidFill>
                              <a:schemeClr val="bg1">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Факт 2014 года</a:t>
                      </a:r>
                      <a:endParaRPr lang="ru-RU" sz="1800" b="1" cap="none" spc="50" dirty="0">
                        <a:ln w="13500">
                          <a:solidFill>
                            <a:schemeClr val="bg1">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800" b="1" cap="none" spc="50" dirty="0" smtClean="0">
                          <a:ln w="13500">
                            <a:solidFill>
                              <a:schemeClr val="bg1">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Факт 2015 года</a:t>
                      </a:r>
                      <a:endParaRPr lang="ru-RU" sz="1800" b="1" cap="none" spc="50" dirty="0">
                        <a:ln w="13500">
                          <a:solidFill>
                            <a:schemeClr val="bg1">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800" b="1" cap="none" spc="50" dirty="0" smtClean="0">
                          <a:ln w="13500">
                            <a:solidFill>
                              <a:schemeClr val="bg1">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Динамика 2015/2014,</a:t>
                      </a:r>
                      <a:r>
                        <a:rPr lang="ru-RU" sz="1800" b="1" cap="none" spc="50" baseline="0" dirty="0" smtClean="0">
                          <a:ln w="13500">
                            <a:solidFill>
                              <a:schemeClr val="bg1">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 %</a:t>
                      </a:r>
                      <a:endParaRPr lang="ru-RU" sz="1800" b="1" cap="none" spc="50" dirty="0">
                        <a:ln w="13500">
                          <a:solidFill>
                            <a:schemeClr val="bg1">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638417">
                <a:tc>
                  <a:txBody>
                    <a:bodyPr/>
                    <a:lstStyle/>
                    <a:p>
                      <a:pPr algn="ctr">
                        <a:lnSpc>
                          <a:spcPct val="115000"/>
                        </a:lnSpc>
                        <a:spcAft>
                          <a:spcPts val="1000"/>
                        </a:spcAft>
                      </a:pPr>
                      <a:r>
                        <a:rPr lang="ru-RU" sz="1800" b="0" dirty="0" smtClean="0">
                          <a:effectLst/>
                          <a:latin typeface="Times New Roman" pitchFamily="18" charset="0"/>
                          <a:ea typeface="Calibri"/>
                          <a:cs typeface="Times New Roman" pitchFamily="18" charset="0"/>
                        </a:rPr>
                        <a:t>Всего:</a:t>
                      </a:r>
                      <a:endParaRPr lang="ru-RU" sz="1800" b="0" dirty="0">
                        <a:effectLst/>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800" b="0" dirty="0" smtClean="0">
                          <a:effectLst/>
                          <a:latin typeface="Times New Roman" pitchFamily="18" charset="0"/>
                          <a:ea typeface="Calibri"/>
                          <a:cs typeface="Times New Roman" pitchFamily="18" charset="0"/>
                        </a:rPr>
                        <a:t>37,4</a:t>
                      </a:r>
                      <a:endParaRPr lang="ru-RU" sz="1800" b="0" dirty="0">
                        <a:effectLst/>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800" b="0" dirty="0" smtClean="0">
                          <a:effectLst/>
                          <a:latin typeface="Times New Roman" pitchFamily="18" charset="0"/>
                          <a:ea typeface="Calibri"/>
                          <a:cs typeface="Times New Roman" pitchFamily="18" charset="0"/>
                        </a:rPr>
                        <a:t>9,6</a:t>
                      </a:r>
                      <a:endParaRPr lang="ru-RU" sz="1800" b="0" dirty="0">
                        <a:effectLst/>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800" b="0" dirty="0" smtClean="0">
                          <a:effectLst/>
                          <a:latin typeface="Times New Roman" pitchFamily="18" charset="0"/>
                          <a:ea typeface="Calibri"/>
                          <a:cs typeface="Times New Roman" pitchFamily="18" charset="0"/>
                        </a:rPr>
                        <a:t>25,6</a:t>
                      </a:r>
                      <a:endParaRPr lang="ru-RU" sz="1800" b="0" dirty="0">
                        <a:effectLst/>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957507">
                <a:tc>
                  <a:txBody>
                    <a:bodyPr/>
                    <a:lstStyle/>
                    <a:p>
                      <a:pPr algn="ctr">
                        <a:lnSpc>
                          <a:spcPct val="115000"/>
                        </a:lnSpc>
                        <a:spcAft>
                          <a:spcPts val="1000"/>
                        </a:spcAft>
                      </a:pPr>
                      <a:r>
                        <a:rPr lang="ru-RU" sz="1800" b="0" dirty="0" smtClean="0">
                          <a:effectLst/>
                          <a:latin typeface="Times New Roman" pitchFamily="18" charset="0"/>
                          <a:ea typeface="Calibri"/>
                          <a:cs typeface="Times New Roman" pitchFamily="18" charset="0"/>
                        </a:rPr>
                        <a:t>Получение кредитов</a:t>
                      </a:r>
                      <a:r>
                        <a:rPr lang="ru-RU" sz="1800" b="0" baseline="0" dirty="0" smtClean="0">
                          <a:effectLst/>
                          <a:latin typeface="Times New Roman" pitchFamily="18" charset="0"/>
                          <a:ea typeface="Calibri"/>
                          <a:cs typeface="Times New Roman" pitchFamily="18" charset="0"/>
                        </a:rPr>
                        <a:t> от кредитных организаций</a:t>
                      </a:r>
                      <a:endParaRPr lang="ru-RU" sz="1800" b="0" dirty="0">
                        <a:effectLst/>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39,5</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13,6</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34,4</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033861">
                <a:tc>
                  <a:txBody>
                    <a:bodyPr/>
                    <a:lstStyle/>
                    <a:p>
                      <a:pPr algn="ctr">
                        <a:lnSpc>
                          <a:spcPct val="115000"/>
                        </a:lnSpc>
                        <a:spcAft>
                          <a:spcPts val="1000"/>
                        </a:spcAft>
                      </a:pPr>
                      <a:r>
                        <a:rPr lang="ru-RU" sz="1800" b="0" dirty="0" smtClean="0">
                          <a:effectLst/>
                          <a:latin typeface="Times New Roman" pitchFamily="18" charset="0"/>
                          <a:ea typeface="Calibri"/>
                          <a:cs typeface="Times New Roman" pitchFamily="18" charset="0"/>
                        </a:rPr>
                        <a:t>Погашение кредитов предоставленных кредитными организациями</a:t>
                      </a:r>
                      <a:endParaRPr lang="ru-RU" sz="1800" b="0" dirty="0">
                        <a:effectLst/>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-15,0</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0,0</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0,0</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79588">
                <a:tc>
                  <a:txBody>
                    <a:bodyPr/>
                    <a:lstStyle/>
                    <a:p>
                      <a:pPr algn="ctr">
                        <a:lnSpc>
                          <a:spcPct val="115000"/>
                        </a:lnSpc>
                        <a:spcAft>
                          <a:spcPts val="1000"/>
                        </a:spcAft>
                      </a:pPr>
                      <a:r>
                        <a:rPr lang="ru-RU" sz="1800" b="0" dirty="0" smtClean="0">
                          <a:effectLst/>
                          <a:latin typeface="Times New Roman" pitchFamily="18" charset="0"/>
                          <a:ea typeface="Calibri"/>
                          <a:cs typeface="Times New Roman" pitchFamily="18" charset="0"/>
                        </a:rPr>
                        <a:t>Получение бюджетных кредитов</a:t>
                      </a:r>
                      <a:endParaRPr lang="ru-RU" sz="1800" b="0" dirty="0">
                        <a:effectLst/>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86,0</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82,0</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95,4</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603501">
                <a:tc>
                  <a:txBody>
                    <a:bodyPr/>
                    <a:lstStyle/>
                    <a:p>
                      <a:pPr algn="ctr">
                        <a:lnSpc>
                          <a:spcPct val="115000"/>
                        </a:lnSpc>
                        <a:spcAft>
                          <a:spcPts val="1000"/>
                        </a:spcAft>
                      </a:pPr>
                      <a:r>
                        <a:rPr lang="ru-RU" sz="1800" b="0" dirty="0" smtClean="0">
                          <a:effectLst/>
                          <a:latin typeface="Times New Roman" pitchFamily="18" charset="0"/>
                          <a:ea typeface="Calibri"/>
                          <a:cs typeface="Times New Roman" pitchFamily="18" charset="0"/>
                        </a:rPr>
                        <a:t>Погашение бюджетных кредитов</a:t>
                      </a:r>
                      <a:endParaRPr lang="ru-RU" sz="1800" b="0" dirty="0">
                        <a:effectLst/>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-73,1</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-86,0</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0,0</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6" name="TextBox 5"/>
          <p:cNvSpPr txBox="1"/>
          <p:nvPr/>
        </p:nvSpPr>
        <p:spPr>
          <a:xfrm>
            <a:off x="179512" y="404664"/>
            <a:ext cx="8856984" cy="1200329"/>
          </a:xfrm>
          <a:prstGeom prst="rect">
            <a:avLst/>
          </a:prstGeom>
          <a:noFill/>
        </p:spPr>
        <p:txBody>
          <a:bodyPr wrap="square" rtlCol="0">
            <a:spAutoFit/>
          </a:bodyPr>
          <a:lstStyle/>
          <a:p>
            <a:pPr algn="ctr"/>
            <a:r>
              <a:rPr lang="ru-RU" sz="2400" dirty="0" smtClean="0">
                <a:latin typeface="Times New Roman" pitchFamily="18" charset="0"/>
                <a:cs typeface="Times New Roman" pitchFamily="18" charset="0"/>
              </a:rPr>
              <a:t>Динамика изменения муниципальных внутренних заимствований </a:t>
            </a:r>
          </a:p>
          <a:p>
            <a:pPr algn="ctr"/>
            <a:r>
              <a:rPr lang="ru-RU" sz="2400" dirty="0" smtClean="0">
                <a:latin typeface="Times New Roman" pitchFamily="18" charset="0"/>
                <a:cs typeface="Times New Roman" pitchFamily="18" charset="0"/>
              </a:rPr>
              <a:t>муниципального образования </a:t>
            </a:r>
            <a:r>
              <a:rPr lang="ru-RU" sz="2400" dirty="0" err="1" smtClean="0">
                <a:latin typeface="Times New Roman" pitchFamily="18" charset="0"/>
                <a:cs typeface="Times New Roman" pitchFamily="18" charset="0"/>
              </a:rPr>
              <a:t>Гулькевичский</a:t>
            </a:r>
            <a:r>
              <a:rPr lang="ru-RU" sz="2400" dirty="0" smtClean="0">
                <a:latin typeface="Times New Roman" pitchFamily="18" charset="0"/>
                <a:cs typeface="Times New Roman" pitchFamily="18" charset="0"/>
              </a:rPr>
              <a:t> район за 2015 год в сравнении с 2014 годом</a:t>
            </a:r>
          </a:p>
        </p:txBody>
      </p:sp>
      <p:sp>
        <p:nvSpPr>
          <p:cNvPr id="2" name="TextBox 1"/>
          <p:cNvSpPr txBox="1"/>
          <p:nvPr/>
        </p:nvSpPr>
        <p:spPr>
          <a:xfrm>
            <a:off x="0" y="-2961"/>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sp>
        <p:nvSpPr>
          <p:cNvPr id="3" name="TextBox 2"/>
          <p:cNvSpPr txBox="1"/>
          <p:nvPr/>
        </p:nvSpPr>
        <p:spPr>
          <a:xfrm>
            <a:off x="7596336" y="1595632"/>
            <a:ext cx="1286942" cy="323165"/>
          </a:xfrm>
          <a:prstGeom prst="rect">
            <a:avLst/>
          </a:prstGeom>
          <a:noFill/>
        </p:spPr>
        <p:txBody>
          <a:bodyPr wrap="square" rtlCol="0">
            <a:spAutoFit/>
          </a:bodyPr>
          <a:lstStyle/>
          <a:p>
            <a:pPr algn="r"/>
            <a:r>
              <a:rPr lang="ru-RU" sz="1500" dirty="0">
                <a:latin typeface="Times New Roman" pitchFamily="18" charset="0"/>
                <a:cs typeface="Times New Roman" pitchFamily="18" charset="0"/>
              </a:rPr>
              <a:t>млн. рублей</a:t>
            </a:r>
          </a:p>
        </p:txBody>
      </p:sp>
    </p:spTree>
    <p:extLst>
      <p:ext uri="{BB962C8B-B14F-4D97-AF65-F5344CB8AC3E}">
        <p14:creationId xmlns:p14="http://schemas.microsoft.com/office/powerpoint/2010/main" val="1394343630"/>
      </p:ext>
    </p:extLst>
  </p:cSld>
  <p:clrMapOvr>
    <a:masterClrMapping/>
  </p:clrMapOvr>
  <mc:AlternateContent xmlns:mc="http://schemas.openxmlformats.org/markup-compatibility/2006" xmlns:p14="http://schemas.microsoft.com/office/powerpoint/2010/main">
    <mc:Choice Requires="p14">
      <p:transition spd="slow" p14:dur="5000">
        <p14:prism isInverted="1"/>
      </p:transition>
    </mc:Choice>
    <mc:Fallback xmlns="">
      <p:transition spd="slow">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sz="quarter" idx="13"/>
            <p:extLst>
              <p:ext uri="{D42A27DB-BD31-4B8C-83A1-F6EECF244321}">
                <p14:modId xmlns:p14="http://schemas.microsoft.com/office/powerpoint/2010/main" val="1763929390"/>
              </p:ext>
            </p:extLst>
          </p:nvPr>
        </p:nvGraphicFramePr>
        <p:xfrm>
          <a:off x="107503" y="1792561"/>
          <a:ext cx="8942229" cy="4960235"/>
        </p:xfrm>
        <a:graphic>
          <a:graphicData uri="http://schemas.openxmlformats.org/drawingml/2006/table">
            <a:tbl>
              <a:tblPr firstRow="1" bandRow="1">
                <a:tableStyleId>{5C22544A-7EE6-4342-B048-85BDC9FD1C3A}</a:tableStyleId>
              </a:tblPr>
              <a:tblGrid>
                <a:gridCol w="4793035"/>
                <a:gridCol w="1502294"/>
                <a:gridCol w="1287681"/>
                <a:gridCol w="1359219"/>
              </a:tblGrid>
              <a:tr h="877168">
                <a:tc>
                  <a:txBody>
                    <a:bodyPr/>
                    <a:lstStyle/>
                    <a:p>
                      <a:pPr algn="ctr"/>
                      <a:r>
                        <a:rPr lang="ru-RU" sz="1800" b="1" cap="none" spc="50" dirty="0" smtClean="0">
                          <a:ln w="13500">
                            <a:solidFill>
                              <a:schemeClr val="bg1">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Наименование показателя</a:t>
                      </a:r>
                      <a:endParaRPr lang="ru-RU" sz="1800" b="1" cap="none" spc="50" dirty="0">
                        <a:ln w="13500">
                          <a:solidFill>
                            <a:schemeClr val="bg1">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800" b="1" cap="none" spc="50" dirty="0" smtClean="0">
                          <a:ln w="13500">
                            <a:solidFill>
                              <a:schemeClr val="bg1">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Факт 2014 года</a:t>
                      </a:r>
                      <a:endParaRPr lang="ru-RU" sz="1800" b="1" cap="none" spc="50" dirty="0">
                        <a:ln w="13500">
                          <a:solidFill>
                            <a:schemeClr val="bg1">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800" b="1" cap="none" spc="50" dirty="0" smtClean="0">
                          <a:ln w="13500">
                            <a:solidFill>
                              <a:schemeClr val="bg1">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Факт 2015 года</a:t>
                      </a:r>
                      <a:endParaRPr lang="ru-RU" sz="1800" b="1" cap="none" spc="50" dirty="0">
                        <a:ln w="13500">
                          <a:solidFill>
                            <a:schemeClr val="bg1">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1" cap="none" spc="50" dirty="0" smtClean="0">
                          <a:ln w="13500">
                            <a:solidFill>
                              <a:schemeClr val="bg1">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Динамика 2015/2014,</a:t>
                      </a:r>
                    </a:p>
                    <a:p>
                      <a:pPr marL="0" marR="0" indent="0" algn="ctr" defTabSz="914400" rtl="0" eaLnBrk="1" fontAlgn="auto" latinLnBrk="0" hangingPunct="1">
                        <a:lnSpc>
                          <a:spcPct val="100000"/>
                        </a:lnSpc>
                        <a:spcBef>
                          <a:spcPts val="0"/>
                        </a:spcBef>
                        <a:spcAft>
                          <a:spcPts val="0"/>
                        </a:spcAft>
                        <a:buClrTx/>
                        <a:buSzTx/>
                        <a:buFontTx/>
                        <a:buNone/>
                        <a:tabLst/>
                        <a:defRPr/>
                      </a:pPr>
                      <a:r>
                        <a:rPr lang="ru-RU" sz="1800" b="1" cap="none" spc="50" baseline="0" dirty="0" smtClean="0">
                          <a:ln w="13500">
                            <a:solidFill>
                              <a:schemeClr val="bg1">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 %</a:t>
                      </a:r>
                      <a:endParaRPr lang="ru-RU" sz="1800" b="1" cap="none" spc="50" dirty="0">
                        <a:ln w="13500">
                          <a:solidFill>
                            <a:schemeClr val="bg1">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94763">
                <a:tc>
                  <a:txBody>
                    <a:bodyPr/>
                    <a:lstStyle/>
                    <a:p>
                      <a:pPr algn="ctr">
                        <a:lnSpc>
                          <a:spcPct val="115000"/>
                        </a:lnSpc>
                        <a:spcAft>
                          <a:spcPts val="1000"/>
                        </a:spcAft>
                      </a:pPr>
                      <a:r>
                        <a:rPr lang="ru-RU" sz="1800" b="0" dirty="0" smtClean="0">
                          <a:effectLst/>
                          <a:latin typeface="Times New Roman" pitchFamily="18" charset="0"/>
                          <a:ea typeface="Calibri"/>
                          <a:cs typeface="Times New Roman" pitchFamily="18" charset="0"/>
                        </a:rPr>
                        <a:t>Всего:</a:t>
                      </a:r>
                      <a:endParaRPr lang="ru-RU" sz="1800" b="0" dirty="0">
                        <a:effectLst/>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800" b="0" dirty="0" smtClean="0">
                          <a:effectLst/>
                          <a:latin typeface="Times New Roman" pitchFamily="18" charset="0"/>
                          <a:ea typeface="Calibri"/>
                          <a:cs typeface="Times New Roman" pitchFamily="18" charset="0"/>
                        </a:rPr>
                        <a:t>27,7</a:t>
                      </a:r>
                      <a:endParaRPr lang="ru-RU" sz="1800" b="0" dirty="0">
                        <a:effectLst/>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800" b="0" dirty="0" smtClean="0">
                          <a:effectLst/>
                          <a:latin typeface="Times New Roman" pitchFamily="18" charset="0"/>
                          <a:ea typeface="Calibri"/>
                          <a:cs typeface="Times New Roman" pitchFamily="18" charset="0"/>
                        </a:rPr>
                        <a:t>9,7</a:t>
                      </a:r>
                      <a:endParaRPr lang="ru-RU" sz="1800" b="0" dirty="0">
                        <a:effectLst/>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800" b="0" dirty="0" smtClean="0">
                          <a:effectLst/>
                          <a:latin typeface="Times New Roman" pitchFamily="18" charset="0"/>
                          <a:ea typeface="Calibri"/>
                          <a:cs typeface="Times New Roman" pitchFamily="18" charset="0"/>
                        </a:rPr>
                        <a:t>35,0</a:t>
                      </a:r>
                      <a:endParaRPr lang="ru-RU" sz="1800" b="0" dirty="0">
                        <a:effectLst/>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9674">
                <a:tc gridSpan="3">
                  <a:txBody>
                    <a:bodyPr/>
                    <a:lstStyle/>
                    <a:p>
                      <a:pPr algn="ctr">
                        <a:lnSpc>
                          <a:spcPct val="115000"/>
                        </a:lnSpc>
                        <a:spcAft>
                          <a:spcPts val="0"/>
                        </a:spcAft>
                      </a:pPr>
                      <a:r>
                        <a:rPr lang="ru-RU" sz="1800" b="0" kern="1200" dirty="0" smtClean="0">
                          <a:solidFill>
                            <a:schemeClr val="dk1"/>
                          </a:solidFill>
                          <a:effectLst/>
                          <a:latin typeface="Times New Roman" pitchFamily="18" charset="0"/>
                          <a:ea typeface="+mn-ea"/>
                          <a:cs typeface="Times New Roman" pitchFamily="18" charset="0"/>
                        </a:rPr>
                        <a:t>в том числе:</a:t>
                      </a:r>
                      <a:endParaRPr lang="ru-RU" sz="1800" b="0" dirty="0">
                        <a:effectLst/>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a:txBody>
                    <a:bodyPr/>
                    <a:lstStyle/>
                    <a:p>
                      <a:pPr algn="ctr">
                        <a:lnSpc>
                          <a:spcPct val="115000"/>
                        </a:lnSpc>
                        <a:spcAft>
                          <a:spcPts val="0"/>
                        </a:spcAft>
                      </a:pPr>
                      <a:endParaRPr lang="ru-RU" sz="1800" b="0" dirty="0">
                        <a:effectLst/>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17861">
                <a:tc>
                  <a:txBody>
                    <a:bodyPr/>
                    <a:lstStyle/>
                    <a:p>
                      <a:pPr algn="ctr">
                        <a:lnSpc>
                          <a:spcPct val="115000"/>
                        </a:lnSpc>
                        <a:spcAft>
                          <a:spcPts val="1000"/>
                        </a:spcAft>
                      </a:pPr>
                      <a:r>
                        <a:rPr lang="ru-RU" sz="1600" b="0" dirty="0" smtClean="0">
                          <a:effectLst/>
                          <a:latin typeface="Times New Roman" pitchFamily="18" charset="0"/>
                          <a:ea typeface="Calibri"/>
                          <a:cs typeface="Times New Roman" pitchFamily="18" charset="0"/>
                        </a:rPr>
                        <a:t>Получение кредитов</a:t>
                      </a:r>
                      <a:r>
                        <a:rPr lang="ru-RU" sz="1600" b="0" baseline="0" dirty="0" smtClean="0">
                          <a:effectLst/>
                          <a:latin typeface="Times New Roman" pitchFamily="18" charset="0"/>
                          <a:ea typeface="Calibri"/>
                          <a:cs typeface="Times New Roman" pitchFamily="18" charset="0"/>
                        </a:rPr>
                        <a:t> от кредитных организаций</a:t>
                      </a:r>
                      <a:endParaRPr lang="ru-RU" sz="1600" b="0" dirty="0">
                        <a:effectLst/>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39,5</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13,6</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34,4</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639285">
                <a:tc>
                  <a:txBody>
                    <a:bodyPr/>
                    <a:lstStyle/>
                    <a:p>
                      <a:pPr algn="ctr">
                        <a:lnSpc>
                          <a:spcPct val="115000"/>
                        </a:lnSpc>
                        <a:spcAft>
                          <a:spcPts val="1000"/>
                        </a:spcAft>
                      </a:pPr>
                      <a:r>
                        <a:rPr lang="ru-RU" sz="1600" b="0" dirty="0" smtClean="0">
                          <a:effectLst/>
                          <a:latin typeface="Times New Roman" pitchFamily="18" charset="0"/>
                          <a:ea typeface="Calibri"/>
                          <a:cs typeface="Times New Roman" pitchFamily="18" charset="0"/>
                        </a:rPr>
                        <a:t>Погашение кредитов предоставленных кредитными организациями</a:t>
                      </a:r>
                      <a:endParaRPr lang="ru-RU" sz="1600" b="0" dirty="0">
                        <a:effectLst/>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-15,0</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0,0</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0,0</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58387">
                <a:tc>
                  <a:txBody>
                    <a:bodyPr/>
                    <a:lstStyle/>
                    <a:p>
                      <a:pPr algn="ctr">
                        <a:lnSpc>
                          <a:spcPct val="115000"/>
                        </a:lnSpc>
                        <a:spcAft>
                          <a:spcPts val="1000"/>
                        </a:spcAft>
                      </a:pPr>
                      <a:r>
                        <a:rPr lang="ru-RU" sz="1600" b="0" dirty="0" smtClean="0">
                          <a:effectLst/>
                          <a:latin typeface="Times New Roman" pitchFamily="18" charset="0"/>
                          <a:ea typeface="Calibri"/>
                          <a:cs typeface="Times New Roman" pitchFamily="18" charset="0"/>
                        </a:rPr>
                        <a:t>Получение бюджетных кредитов</a:t>
                      </a:r>
                      <a:endParaRPr lang="ru-RU" sz="1600" b="0" dirty="0">
                        <a:effectLst/>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86,0</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82,0</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95,3</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3173">
                <a:tc>
                  <a:txBody>
                    <a:bodyPr/>
                    <a:lstStyle/>
                    <a:p>
                      <a:pPr algn="ctr">
                        <a:lnSpc>
                          <a:spcPct val="115000"/>
                        </a:lnSpc>
                        <a:spcAft>
                          <a:spcPts val="1000"/>
                        </a:spcAft>
                      </a:pPr>
                      <a:r>
                        <a:rPr lang="ru-RU" sz="1600" b="0" dirty="0" smtClean="0">
                          <a:effectLst/>
                          <a:latin typeface="Times New Roman" pitchFamily="18" charset="0"/>
                          <a:ea typeface="Calibri"/>
                          <a:cs typeface="Times New Roman" pitchFamily="18" charset="0"/>
                        </a:rPr>
                        <a:t>Погашение бюджетных кредитов</a:t>
                      </a:r>
                      <a:endParaRPr lang="ru-RU" sz="1600" b="0" dirty="0">
                        <a:effectLst/>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-73,1</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-86,0</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0,0</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3173">
                <a:tc>
                  <a:txBody>
                    <a:bodyPr/>
                    <a:lstStyle/>
                    <a:p>
                      <a:pPr algn="ctr">
                        <a:lnSpc>
                          <a:spcPct val="115000"/>
                        </a:lnSpc>
                        <a:spcAft>
                          <a:spcPts val="1000"/>
                        </a:spcAft>
                      </a:pPr>
                      <a:r>
                        <a:rPr lang="ru-RU" sz="1600" b="0" dirty="0" smtClean="0">
                          <a:effectLst/>
                          <a:latin typeface="Times New Roman" pitchFamily="18" charset="0"/>
                          <a:ea typeface="Calibri"/>
                          <a:cs typeface="Times New Roman" pitchFamily="18" charset="0"/>
                        </a:rPr>
                        <a:t>Исполнение муниципальной</a:t>
                      </a:r>
                      <a:r>
                        <a:rPr lang="ru-RU" sz="1600" b="0" baseline="0" dirty="0" smtClean="0">
                          <a:effectLst/>
                          <a:latin typeface="Times New Roman" pitchFamily="18" charset="0"/>
                          <a:ea typeface="Calibri"/>
                          <a:cs typeface="Times New Roman" pitchFamily="18" charset="0"/>
                        </a:rPr>
                        <a:t> гарантии</a:t>
                      </a:r>
                      <a:endParaRPr lang="ru-RU" sz="1600" b="0" dirty="0">
                        <a:effectLst/>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0,0</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0,0</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0,0</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3173">
                <a:tc>
                  <a:txBody>
                    <a:bodyPr/>
                    <a:lstStyle/>
                    <a:p>
                      <a:pPr algn="ctr">
                        <a:lnSpc>
                          <a:spcPct val="115000"/>
                        </a:lnSpc>
                        <a:spcAft>
                          <a:spcPts val="1000"/>
                        </a:spcAft>
                      </a:pPr>
                      <a:r>
                        <a:rPr lang="ru-RU" sz="1600" b="0" dirty="0" smtClean="0">
                          <a:effectLst/>
                          <a:latin typeface="Times New Roman" pitchFamily="18" charset="0"/>
                          <a:ea typeface="Calibri"/>
                          <a:cs typeface="Times New Roman" pitchFamily="18" charset="0"/>
                        </a:rPr>
                        <a:t>Предоставление бюджетных кредитов поселениям</a:t>
                      </a:r>
                      <a:endParaRPr lang="ru-RU" sz="1600" b="0" dirty="0">
                        <a:effectLst/>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-0,8</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-6,5</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0,0</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3173">
                <a:tc>
                  <a:txBody>
                    <a:bodyPr/>
                    <a:lstStyle/>
                    <a:p>
                      <a:pPr algn="ctr">
                        <a:lnSpc>
                          <a:spcPct val="115000"/>
                        </a:lnSpc>
                        <a:spcAft>
                          <a:spcPts val="1000"/>
                        </a:spcAft>
                      </a:pPr>
                      <a:r>
                        <a:rPr lang="ru-RU" sz="1600" b="0" dirty="0" smtClean="0">
                          <a:effectLst/>
                          <a:latin typeface="Times New Roman" pitchFamily="18" charset="0"/>
                          <a:ea typeface="Calibri"/>
                          <a:cs typeface="Times New Roman" pitchFamily="18" charset="0"/>
                        </a:rPr>
                        <a:t>Возврат бюджетных кредитов поселениями</a:t>
                      </a:r>
                      <a:endParaRPr lang="ru-RU" sz="1600" b="0" dirty="0">
                        <a:effectLst/>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1,7</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0,8</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47,1</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3173">
                <a:tc>
                  <a:txBody>
                    <a:bodyPr/>
                    <a:lstStyle/>
                    <a:p>
                      <a:pPr algn="ctr">
                        <a:lnSpc>
                          <a:spcPct val="115000"/>
                        </a:lnSpc>
                        <a:spcAft>
                          <a:spcPts val="1000"/>
                        </a:spcAft>
                      </a:pPr>
                      <a:r>
                        <a:rPr lang="ru-RU" sz="1600" b="0" dirty="0" smtClean="0">
                          <a:effectLst/>
                          <a:latin typeface="Times New Roman" pitchFamily="18" charset="0"/>
                          <a:ea typeface="Calibri"/>
                          <a:cs typeface="Times New Roman" pitchFamily="18" charset="0"/>
                        </a:rPr>
                        <a:t>Изменение остатков средств на счетах</a:t>
                      </a:r>
                      <a:endParaRPr lang="ru-RU" sz="1600" b="0" dirty="0">
                        <a:effectLst/>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-10,6</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5,8</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0,0</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6" name="TextBox 5"/>
          <p:cNvSpPr txBox="1"/>
          <p:nvPr/>
        </p:nvSpPr>
        <p:spPr>
          <a:xfrm>
            <a:off x="457060" y="404664"/>
            <a:ext cx="8592673" cy="1200329"/>
          </a:xfrm>
          <a:prstGeom prst="rect">
            <a:avLst/>
          </a:prstGeom>
          <a:noFill/>
        </p:spPr>
        <p:txBody>
          <a:bodyPr wrap="none" rtlCol="0">
            <a:spAutoFit/>
          </a:bodyPr>
          <a:lstStyle/>
          <a:p>
            <a:pPr algn="ctr"/>
            <a:r>
              <a:rPr lang="ru-RU" sz="2400" dirty="0" smtClean="0">
                <a:latin typeface="Times New Roman" pitchFamily="18" charset="0"/>
                <a:cs typeface="Times New Roman" pitchFamily="18" charset="0"/>
              </a:rPr>
              <a:t>Динамика изменения источников внутреннего финансирования </a:t>
            </a:r>
          </a:p>
          <a:p>
            <a:pPr algn="ctr"/>
            <a:r>
              <a:rPr lang="ru-RU" sz="2400" dirty="0" smtClean="0">
                <a:latin typeface="Times New Roman" pitchFamily="18" charset="0"/>
                <a:cs typeface="Times New Roman" pitchFamily="18" charset="0"/>
              </a:rPr>
              <a:t>дефицита бюджета муниципального образования</a:t>
            </a:r>
          </a:p>
          <a:p>
            <a:pPr algn="ctr"/>
            <a:r>
              <a:rPr lang="ru-RU" sz="2400" dirty="0" err="1" smtClean="0">
                <a:latin typeface="Times New Roman" pitchFamily="18" charset="0"/>
                <a:cs typeface="Times New Roman" pitchFamily="18" charset="0"/>
              </a:rPr>
              <a:t>Гулькевичский</a:t>
            </a:r>
            <a:r>
              <a:rPr lang="ru-RU" sz="2400" dirty="0" smtClean="0">
                <a:latin typeface="Times New Roman" pitchFamily="18" charset="0"/>
                <a:cs typeface="Times New Roman" pitchFamily="18" charset="0"/>
              </a:rPr>
              <a:t> район за 2015 год в сравнении с 2014 годом</a:t>
            </a:r>
          </a:p>
        </p:txBody>
      </p:sp>
      <p:sp>
        <p:nvSpPr>
          <p:cNvPr id="2" name="TextBox 1"/>
          <p:cNvSpPr txBox="1"/>
          <p:nvPr/>
        </p:nvSpPr>
        <p:spPr>
          <a:xfrm>
            <a:off x="0" y="-2961"/>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sp>
        <p:nvSpPr>
          <p:cNvPr id="3" name="TextBox 2"/>
          <p:cNvSpPr txBox="1"/>
          <p:nvPr/>
        </p:nvSpPr>
        <p:spPr>
          <a:xfrm>
            <a:off x="7876867" y="1484784"/>
            <a:ext cx="1172866" cy="307777"/>
          </a:xfrm>
          <a:prstGeom prst="rect">
            <a:avLst/>
          </a:prstGeom>
          <a:noFill/>
        </p:spPr>
        <p:txBody>
          <a:bodyPr wrap="square" rtlCol="0">
            <a:spAutoFit/>
          </a:bodyPr>
          <a:lstStyle/>
          <a:p>
            <a:r>
              <a:rPr lang="ru-RU" sz="1400" dirty="0">
                <a:latin typeface="Times New Roman" pitchFamily="18" charset="0"/>
                <a:cs typeface="Times New Roman" pitchFamily="18" charset="0"/>
              </a:rPr>
              <a:t>млн. рублей</a:t>
            </a:r>
          </a:p>
        </p:txBody>
      </p:sp>
    </p:spTree>
    <p:extLst>
      <p:ext uri="{BB962C8B-B14F-4D97-AF65-F5344CB8AC3E}">
        <p14:creationId xmlns:p14="http://schemas.microsoft.com/office/powerpoint/2010/main" val="912009101"/>
      </p:ext>
    </p:extLst>
  </p:cSld>
  <p:clrMapOvr>
    <a:masterClrMapping/>
  </p:clrMapOvr>
  <mc:AlternateContent xmlns:mc="http://schemas.openxmlformats.org/markup-compatibility/2006" xmlns:p14="http://schemas.microsoft.com/office/powerpoint/2010/main">
    <mc:Choice Requires="p14">
      <p:transition spd="slow" p14:dur="5000">
        <p14:prism isInverted="1"/>
      </p:transition>
    </mc:Choice>
    <mc:Fallback xmlns="">
      <p:transition spd="slow">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13957"/>
            <a:ext cx="8208911" cy="864096"/>
          </a:xfrm>
          <a:effectLst/>
        </p:spPr>
        <p:txBody>
          <a:bodyPr/>
          <a:lstStyle/>
          <a:p>
            <a:pPr marL="0" indent="0" algn="ctr">
              <a:buNone/>
            </a:pPr>
            <a:r>
              <a:rPr lang="ru-RU" sz="2400" b="0" dirty="0" smtClean="0">
                <a:effectLst/>
                <a:latin typeface="Times New Roman" pitchFamily="18" charset="0"/>
                <a:cs typeface="Times New Roman" pitchFamily="18" charset="0"/>
              </a:rPr>
              <a:t>Объем муниципального долга муниципального образования </a:t>
            </a:r>
            <a:br>
              <a:rPr lang="ru-RU" sz="2400" b="0" dirty="0" smtClean="0">
                <a:effectLst/>
                <a:latin typeface="Times New Roman" pitchFamily="18" charset="0"/>
                <a:cs typeface="Times New Roman" pitchFamily="18" charset="0"/>
              </a:rPr>
            </a:br>
            <a:r>
              <a:rPr lang="ru-RU" sz="2400" b="0" dirty="0" smtClean="0">
                <a:effectLst/>
                <a:latin typeface="Times New Roman" pitchFamily="18" charset="0"/>
                <a:cs typeface="Times New Roman" pitchFamily="18" charset="0"/>
              </a:rPr>
              <a:t>Гулькевичский район за 2015 год в сравнении с 2014 годом</a:t>
            </a:r>
            <a:endParaRPr lang="ru-RU" sz="2400" b="0" dirty="0">
              <a:effectLst/>
              <a:latin typeface="Times New Roman" pitchFamily="18" charset="0"/>
              <a:cs typeface="Times New Roman" pitchFamily="18" charset="0"/>
            </a:endParaRPr>
          </a:p>
        </p:txBody>
      </p:sp>
      <p:graphicFrame>
        <p:nvGraphicFramePr>
          <p:cNvPr id="6" name="Диаграмма 5"/>
          <p:cNvGraphicFramePr/>
          <p:nvPr>
            <p:extLst>
              <p:ext uri="{D42A27DB-BD31-4B8C-83A1-F6EECF244321}">
                <p14:modId xmlns:p14="http://schemas.microsoft.com/office/powerpoint/2010/main" val="501671923"/>
              </p:ext>
            </p:extLst>
          </p:nvPr>
        </p:nvGraphicFramePr>
        <p:xfrm>
          <a:off x="395536" y="1268760"/>
          <a:ext cx="8496944" cy="54006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1"/>
          <p:cNvSpPr txBox="1"/>
          <p:nvPr/>
        </p:nvSpPr>
        <p:spPr>
          <a:xfrm>
            <a:off x="179512" y="1279913"/>
            <a:ext cx="1008085" cy="28800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600" dirty="0" smtClean="0">
                <a:latin typeface="Times New Roman" pitchFamily="18" charset="0"/>
                <a:cs typeface="Times New Roman" pitchFamily="18" charset="0"/>
              </a:rPr>
              <a:t>млн. рублей</a:t>
            </a:r>
            <a:endParaRPr lang="ru-RU" sz="1600" dirty="0">
              <a:latin typeface="Times New Roman" pitchFamily="18" charset="0"/>
              <a:cs typeface="Times New Roman" pitchFamily="18" charset="0"/>
            </a:endParaRPr>
          </a:p>
        </p:txBody>
      </p:sp>
      <p:sp>
        <p:nvSpPr>
          <p:cNvPr id="3" name="TextBox 2"/>
          <p:cNvSpPr txBox="1"/>
          <p:nvPr/>
        </p:nvSpPr>
        <p:spPr>
          <a:xfrm>
            <a:off x="0" y="0"/>
            <a:ext cx="2060179"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latin typeface="Times New Roman" pitchFamily="18" charset="0"/>
              <a:cs typeface="Times New Roman" pitchFamily="18" charset="0"/>
            </a:endParaRPr>
          </a:p>
        </p:txBody>
      </p:sp>
    </p:spTree>
    <p:extLst>
      <p:ext uri="{BB962C8B-B14F-4D97-AF65-F5344CB8AC3E}">
        <p14:creationId xmlns:p14="http://schemas.microsoft.com/office/powerpoint/2010/main" val="3789398287"/>
      </p:ext>
    </p:extLst>
  </p:cSld>
  <p:clrMapOvr>
    <a:masterClrMapping/>
  </p:clrMapOvr>
  <mc:AlternateContent xmlns:mc="http://schemas.openxmlformats.org/markup-compatibility/2006" xmlns:p14="http://schemas.microsoft.com/office/powerpoint/2010/main">
    <mc:Choice Requires="p14">
      <p:transition spd="slow" p14:dur="5000">
        <p14:prism isInverted="1"/>
      </p:transition>
    </mc:Choice>
    <mc:Fallback xmlns="">
      <p:transition spd="slow">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sz="quarter" idx="13"/>
            <p:extLst>
              <p:ext uri="{D42A27DB-BD31-4B8C-83A1-F6EECF244321}">
                <p14:modId xmlns:p14="http://schemas.microsoft.com/office/powerpoint/2010/main" val="894965560"/>
              </p:ext>
            </p:extLst>
          </p:nvPr>
        </p:nvGraphicFramePr>
        <p:xfrm>
          <a:off x="179512" y="2135586"/>
          <a:ext cx="8784975" cy="4102142"/>
        </p:xfrm>
        <a:graphic>
          <a:graphicData uri="http://schemas.openxmlformats.org/drawingml/2006/table">
            <a:tbl>
              <a:tblPr firstRow="1" bandRow="1">
                <a:tableStyleId>{5C22544A-7EE6-4342-B048-85BDC9FD1C3A}</a:tableStyleId>
              </a:tblPr>
              <a:tblGrid>
                <a:gridCol w="4176464"/>
                <a:gridCol w="1656184"/>
                <a:gridCol w="1584176"/>
                <a:gridCol w="1368151"/>
              </a:tblGrid>
              <a:tr h="1042415">
                <a:tc>
                  <a:txBody>
                    <a:bodyPr/>
                    <a:lstStyle/>
                    <a:p>
                      <a:pPr algn="ctr"/>
                      <a:r>
                        <a:rPr lang="ru-RU" sz="1400" b="1" cap="none" spc="50" dirty="0" smtClean="0">
                          <a:ln w="13500">
                            <a:solidFill>
                              <a:schemeClr val="bg1">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Наименование показателя</a:t>
                      </a:r>
                      <a:endParaRPr lang="ru-RU" sz="1400" b="1" cap="none" spc="50" dirty="0">
                        <a:ln w="13500">
                          <a:solidFill>
                            <a:schemeClr val="bg1">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b="1" cap="none" spc="50" dirty="0" smtClean="0">
                          <a:ln w="13500">
                            <a:solidFill>
                              <a:schemeClr val="bg1">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Муниципальный долг на </a:t>
                      </a:r>
                    </a:p>
                    <a:p>
                      <a:pPr algn="ctr"/>
                      <a:r>
                        <a:rPr lang="ru-RU" sz="1400" b="1" cap="none" spc="50" dirty="0" smtClean="0">
                          <a:ln w="13500">
                            <a:solidFill>
                              <a:schemeClr val="bg1">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01.01.2015 года</a:t>
                      </a:r>
                      <a:endParaRPr lang="ru-RU" sz="1400" b="1" cap="none" spc="50" dirty="0">
                        <a:ln w="13500">
                          <a:solidFill>
                            <a:schemeClr val="bg1">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b="1" cap="none" spc="50" dirty="0" smtClean="0">
                          <a:ln w="13500">
                            <a:solidFill>
                              <a:schemeClr val="bg1">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Муниципальный долг на </a:t>
                      </a:r>
                    </a:p>
                    <a:p>
                      <a:pPr algn="ctr"/>
                      <a:r>
                        <a:rPr lang="ru-RU" sz="1400" b="1" cap="none" spc="50" dirty="0" smtClean="0">
                          <a:ln w="13500">
                            <a:solidFill>
                              <a:schemeClr val="bg1">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01.01.2016 года</a:t>
                      </a:r>
                      <a:endParaRPr lang="ru-RU" sz="1400" b="1" cap="none" spc="50" dirty="0">
                        <a:ln w="13500">
                          <a:solidFill>
                            <a:schemeClr val="bg1">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b="1" cap="none" spc="50" dirty="0" smtClean="0">
                          <a:ln w="13500">
                            <a:solidFill>
                              <a:schemeClr val="bg1">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Динамика,</a:t>
                      </a:r>
                      <a:r>
                        <a:rPr lang="ru-RU" sz="1400" b="1" cap="none" spc="50" baseline="0" dirty="0" smtClean="0">
                          <a:ln w="13500">
                            <a:solidFill>
                              <a:schemeClr val="bg1">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 %</a:t>
                      </a:r>
                      <a:endParaRPr lang="ru-RU" sz="1400" b="1" cap="none" spc="50" dirty="0">
                        <a:ln w="13500">
                          <a:solidFill>
                            <a:schemeClr val="bg1">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endParaRPr>
                    </a:p>
                    <a:p>
                      <a:pPr algn="ctr"/>
                      <a:r>
                        <a:rPr lang="ru-RU" sz="1400" b="1" cap="none" spc="50" dirty="0" smtClean="0">
                          <a:ln w="13500">
                            <a:solidFill>
                              <a:schemeClr val="bg1">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2015/2014</a:t>
                      </a:r>
                      <a:endParaRPr lang="ru-RU" sz="1400" b="1" cap="none" spc="50" dirty="0">
                        <a:ln w="13500">
                          <a:solidFill>
                            <a:schemeClr val="bg1">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53770">
                <a:tc>
                  <a:txBody>
                    <a:bodyPr/>
                    <a:lstStyle/>
                    <a:p>
                      <a:pPr algn="ctr">
                        <a:lnSpc>
                          <a:spcPct val="115000"/>
                        </a:lnSpc>
                        <a:spcAft>
                          <a:spcPts val="1000"/>
                        </a:spcAft>
                      </a:pPr>
                      <a:r>
                        <a:rPr lang="ru-RU" sz="2000" b="0" dirty="0" smtClean="0">
                          <a:effectLst/>
                          <a:latin typeface="Times New Roman" pitchFamily="18" charset="0"/>
                          <a:ea typeface="Calibri"/>
                          <a:cs typeface="Times New Roman" pitchFamily="18" charset="0"/>
                        </a:rPr>
                        <a:t>Всего:</a:t>
                      </a:r>
                      <a:endParaRPr lang="ru-RU" sz="2000" b="0" dirty="0">
                        <a:effectLst/>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2000" dirty="0" smtClean="0">
                          <a:latin typeface="Times New Roman" pitchFamily="18" charset="0"/>
                          <a:cs typeface="Times New Roman" pitchFamily="18" charset="0"/>
                        </a:rPr>
                        <a:t>203,3</a:t>
                      </a:r>
                      <a:endParaRPr lang="ru-RU" sz="20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2000" dirty="0" smtClean="0">
                          <a:latin typeface="Times New Roman" pitchFamily="18" charset="0"/>
                          <a:cs typeface="Times New Roman" pitchFamily="18" charset="0"/>
                        </a:rPr>
                        <a:t>134,4</a:t>
                      </a:r>
                      <a:endParaRPr lang="ru-RU" sz="20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2000" dirty="0" smtClean="0">
                          <a:latin typeface="Times New Roman" pitchFamily="18" charset="0"/>
                          <a:cs typeface="Times New Roman" pitchFamily="18" charset="0"/>
                        </a:rPr>
                        <a:t>66,1</a:t>
                      </a:r>
                      <a:endParaRPr lang="ru-RU" sz="20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24931">
                <a:tc gridSpan="4">
                  <a:txBody>
                    <a:bodyPr/>
                    <a:lstStyle/>
                    <a:p>
                      <a:pPr algn="ctr">
                        <a:lnSpc>
                          <a:spcPct val="115000"/>
                        </a:lnSpc>
                        <a:spcAft>
                          <a:spcPts val="0"/>
                        </a:spcAft>
                      </a:pPr>
                      <a:r>
                        <a:rPr lang="ru-RU" sz="2000" b="0" kern="1200" dirty="0" smtClean="0">
                          <a:solidFill>
                            <a:schemeClr val="dk1"/>
                          </a:solidFill>
                          <a:effectLst/>
                          <a:latin typeface="Times New Roman" pitchFamily="18" charset="0"/>
                          <a:ea typeface="+mn-ea"/>
                          <a:cs typeface="Times New Roman" pitchFamily="18" charset="0"/>
                        </a:rPr>
                        <a:t>в том числе:</a:t>
                      </a:r>
                      <a:endParaRPr lang="ru-RU" sz="2000" b="0" dirty="0">
                        <a:effectLst/>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526295">
                <a:tc>
                  <a:txBody>
                    <a:bodyPr/>
                    <a:lstStyle/>
                    <a:p>
                      <a:pPr algn="ctr">
                        <a:lnSpc>
                          <a:spcPct val="115000"/>
                        </a:lnSpc>
                        <a:spcAft>
                          <a:spcPts val="1000"/>
                        </a:spcAft>
                      </a:pPr>
                      <a:r>
                        <a:rPr lang="ru-RU" sz="2000" b="0" dirty="0" smtClean="0">
                          <a:effectLst/>
                          <a:latin typeface="Times New Roman" pitchFamily="18" charset="0"/>
                          <a:ea typeface="Calibri"/>
                          <a:cs typeface="Times New Roman" pitchFamily="18" charset="0"/>
                        </a:rPr>
                        <a:t>Кредиты</a:t>
                      </a:r>
                      <a:r>
                        <a:rPr lang="ru-RU" sz="2000" b="0" baseline="0" dirty="0" smtClean="0">
                          <a:effectLst/>
                          <a:latin typeface="Times New Roman" pitchFamily="18" charset="0"/>
                          <a:ea typeface="Calibri"/>
                          <a:cs typeface="Times New Roman" pitchFamily="18" charset="0"/>
                        </a:rPr>
                        <a:t>  кредитных организаций</a:t>
                      </a:r>
                      <a:endParaRPr lang="ru-RU" sz="2000" b="0" dirty="0">
                        <a:effectLst/>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2000" dirty="0" smtClean="0">
                          <a:latin typeface="Times New Roman" pitchFamily="18" charset="0"/>
                          <a:cs typeface="Times New Roman" pitchFamily="18" charset="0"/>
                        </a:rPr>
                        <a:t>114,5</a:t>
                      </a:r>
                      <a:endParaRPr lang="ru-RU" sz="20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2000" dirty="0" smtClean="0">
                          <a:latin typeface="Times New Roman" pitchFamily="18" charset="0"/>
                          <a:cs typeface="Times New Roman" pitchFamily="18" charset="0"/>
                        </a:rPr>
                        <a:t>128,1</a:t>
                      </a:r>
                      <a:endParaRPr lang="ru-RU" sz="20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2000" dirty="0" smtClean="0">
                          <a:latin typeface="Times New Roman" pitchFamily="18" charset="0"/>
                          <a:cs typeface="Times New Roman" pitchFamily="18" charset="0"/>
                        </a:rPr>
                        <a:t>111,9</a:t>
                      </a:r>
                      <a:endParaRPr lang="ru-RU" sz="20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50104">
                <a:tc>
                  <a:txBody>
                    <a:bodyPr/>
                    <a:lstStyle/>
                    <a:p>
                      <a:pPr algn="ctr">
                        <a:lnSpc>
                          <a:spcPct val="115000"/>
                        </a:lnSpc>
                        <a:spcAft>
                          <a:spcPts val="1000"/>
                        </a:spcAft>
                      </a:pPr>
                      <a:endParaRPr lang="ru-RU" sz="2000" b="0" dirty="0">
                        <a:effectLst/>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ru-RU" sz="20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ru-RU" sz="20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ru-RU" sz="200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37630">
                <a:tc>
                  <a:txBody>
                    <a:bodyPr/>
                    <a:lstStyle/>
                    <a:p>
                      <a:pPr algn="ctr">
                        <a:lnSpc>
                          <a:spcPct val="115000"/>
                        </a:lnSpc>
                        <a:spcAft>
                          <a:spcPts val="1000"/>
                        </a:spcAft>
                      </a:pPr>
                      <a:r>
                        <a:rPr lang="ru-RU" sz="2000" b="0" dirty="0" smtClean="0">
                          <a:effectLst/>
                          <a:latin typeface="Times New Roman" pitchFamily="18" charset="0"/>
                          <a:ea typeface="Calibri"/>
                          <a:cs typeface="Times New Roman" pitchFamily="18" charset="0"/>
                        </a:rPr>
                        <a:t>Бюджетные кредиты</a:t>
                      </a:r>
                      <a:endParaRPr lang="ru-RU" sz="2000" b="0" dirty="0">
                        <a:effectLst/>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2000" dirty="0" smtClean="0">
                          <a:latin typeface="Times New Roman" pitchFamily="18" charset="0"/>
                          <a:cs typeface="Times New Roman" pitchFamily="18" charset="0"/>
                        </a:rPr>
                        <a:t>86,0</a:t>
                      </a:r>
                      <a:endParaRPr lang="ru-RU" sz="20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2000" dirty="0" smtClean="0">
                          <a:latin typeface="Times New Roman" pitchFamily="18" charset="0"/>
                          <a:cs typeface="Times New Roman" pitchFamily="18" charset="0"/>
                        </a:rPr>
                        <a:t>4,1</a:t>
                      </a:r>
                      <a:endParaRPr lang="ru-RU" sz="20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2000" dirty="0" smtClean="0">
                          <a:latin typeface="Times New Roman" pitchFamily="18" charset="0"/>
                          <a:cs typeface="Times New Roman" pitchFamily="18" charset="0"/>
                        </a:rPr>
                        <a:t>4,8</a:t>
                      </a:r>
                      <a:endParaRPr lang="ru-RU" sz="20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37630">
                <a:tc>
                  <a:txBody>
                    <a:bodyPr/>
                    <a:lstStyle/>
                    <a:p>
                      <a:pPr algn="ctr">
                        <a:lnSpc>
                          <a:spcPct val="115000"/>
                        </a:lnSpc>
                        <a:spcAft>
                          <a:spcPts val="1000"/>
                        </a:spcAft>
                      </a:pPr>
                      <a:endParaRPr lang="ru-RU" sz="2000" b="0" dirty="0">
                        <a:effectLst/>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ru-RU" sz="200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ru-RU" sz="20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ru-RU" sz="20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28951">
                <a:tc>
                  <a:txBody>
                    <a:bodyPr/>
                    <a:lstStyle/>
                    <a:p>
                      <a:pPr algn="ctr">
                        <a:lnSpc>
                          <a:spcPct val="115000"/>
                        </a:lnSpc>
                        <a:spcAft>
                          <a:spcPts val="1000"/>
                        </a:spcAft>
                      </a:pPr>
                      <a:r>
                        <a:rPr lang="ru-RU" sz="2000" b="0" dirty="0" smtClean="0">
                          <a:effectLst/>
                          <a:latin typeface="Times New Roman" pitchFamily="18" charset="0"/>
                          <a:ea typeface="Calibri"/>
                          <a:cs typeface="Times New Roman" pitchFamily="18" charset="0"/>
                        </a:rPr>
                        <a:t>Муниципальная</a:t>
                      </a:r>
                      <a:r>
                        <a:rPr lang="ru-RU" sz="2000" b="0" baseline="0" dirty="0" smtClean="0">
                          <a:effectLst/>
                          <a:latin typeface="Times New Roman" pitchFamily="18" charset="0"/>
                          <a:ea typeface="Calibri"/>
                          <a:cs typeface="Times New Roman" pitchFamily="18" charset="0"/>
                        </a:rPr>
                        <a:t> гарантия</a:t>
                      </a:r>
                      <a:endParaRPr lang="ru-RU" sz="2000" b="0" dirty="0">
                        <a:effectLst/>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2000" dirty="0" smtClean="0">
                          <a:latin typeface="Times New Roman" pitchFamily="18" charset="0"/>
                          <a:cs typeface="Times New Roman" pitchFamily="18" charset="0"/>
                        </a:rPr>
                        <a:t>2,8</a:t>
                      </a:r>
                      <a:endParaRPr lang="ru-RU" sz="20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2000" dirty="0" smtClean="0">
                          <a:latin typeface="Times New Roman" pitchFamily="18" charset="0"/>
                          <a:cs typeface="Times New Roman" pitchFamily="18" charset="0"/>
                        </a:rPr>
                        <a:t>2,2</a:t>
                      </a:r>
                      <a:endParaRPr lang="ru-RU" sz="20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2000" dirty="0" smtClean="0">
                          <a:latin typeface="Times New Roman" pitchFamily="18" charset="0"/>
                          <a:cs typeface="Times New Roman" pitchFamily="18" charset="0"/>
                        </a:rPr>
                        <a:t>78,6</a:t>
                      </a:r>
                      <a:endParaRPr lang="ru-RU" sz="20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6" name="TextBox 5"/>
          <p:cNvSpPr txBox="1"/>
          <p:nvPr/>
        </p:nvSpPr>
        <p:spPr>
          <a:xfrm>
            <a:off x="703086" y="404664"/>
            <a:ext cx="8100616" cy="954107"/>
          </a:xfrm>
          <a:prstGeom prst="rect">
            <a:avLst/>
          </a:prstGeom>
          <a:noFill/>
        </p:spPr>
        <p:txBody>
          <a:bodyPr wrap="none" rtlCol="0">
            <a:spAutoFit/>
          </a:bodyPr>
          <a:lstStyle/>
          <a:p>
            <a:pPr algn="ctr"/>
            <a:r>
              <a:rPr lang="ru-RU" sz="2800" dirty="0" smtClean="0">
                <a:latin typeface="Times New Roman" pitchFamily="18" charset="0"/>
                <a:cs typeface="Times New Roman" pitchFamily="18" charset="0"/>
              </a:rPr>
              <a:t>Структура муниципального долга </a:t>
            </a:r>
          </a:p>
          <a:p>
            <a:pPr algn="ctr"/>
            <a:r>
              <a:rPr lang="ru-RU" sz="2800" dirty="0" smtClean="0">
                <a:latin typeface="Times New Roman" pitchFamily="18" charset="0"/>
                <a:cs typeface="Times New Roman" pitchFamily="18" charset="0"/>
              </a:rPr>
              <a:t>муниципального образования Гулькевичский район</a:t>
            </a:r>
          </a:p>
        </p:txBody>
      </p:sp>
      <p:sp>
        <p:nvSpPr>
          <p:cNvPr id="2" name="TextBox 1"/>
          <p:cNvSpPr txBox="1"/>
          <p:nvPr/>
        </p:nvSpPr>
        <p:spPr>
          <a:xfrm>
            <a:off x="0" y="-2961"/>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sp>
        <p:nvSpPr>
          <p:cNvPr id="3" name="TextBox 2"/>
          <p:cNvSpPr txBox="1"/>
          <p:nvPr/>
        </p:nvSpPr>
        <p:spPr>
          <a:xfrm>
            <a:off x="7380312" y="1648544"/>
            <a:ext cx="1440160" cy="338554"/>
          </a:xfrm>
          <a:prstGeom prst="rect">
            <a:avLst/>
          </a:prstGeom>
          <a:noFill/>
        </p:spPr>
        <p:txBody>
          <a:bodyPr wrap="square" rtlCol="0">
            <a:spAutoFit/>
          </a:bodyPr>
          <a:lstStyle/>
          <a:p>
            <a:pPr algn="r"/>
            <a:r>
              <a:rPr lang="ru-RU" sz="1600" dirty="0">
                <a:latin typeface="Times New Roman" pitchFamily="18" charset="0"/>
                <a:cs typeface="Times New Roman" pitchFamily="18" charset="0"/>
              </a:rPr>
              <a:t>млн. рублей</a:t>
            </a:r>
          </a:p>
        </p:txBody>
      </p:sp>
    </p:spTree>
    <p:extLst>
      <p:ext uri="{BB962C8B-B14F-4D97-AF65-F5344CB8AC3E}">
        <p14:creationId xmlns:p14="http://schemas.microsoft.com/office/powerpoint/2010/main" val="1603751405"/>
      </p:ext>
    </p:extLst>
  </p:cSld>
  <p:clrMapOvr>
    <a:masterClrMapping/>
  </p:clrMapOvr>
  <mc:AlternateContent xmlns:mc="http://schemas.openxmlformats.org/markup-compatibility/2006" xmlns:p14="http://schemas.microsoft.com/office/powerpoint/2010/main">
    <mc:Choice Requires="p14">
      <p:transition spd="slow" p14:dur="5000">
        <p14:prism isInverted="1"/>
      </p:transition>
    </mc:Choice>
    <mc:Fallback xmlns="">
      <p:transition spd="slow">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07504" y="476672"/>
            <a:ext cx="8784976" cy="6192688"/>
          </a:xfrm>
        </p:spPr>
        <p:txBody>
          <a:bodyPr>
            <a:normAutofit/>
          </a:bodyPr>
          <a:lstStyle/>
          <a:p>
            <a:pPr marL="45720" indent="0" algn="ctr">
              <a:buNone/>
            </a:pPr>
            <a:r>
              <a:rPr lang="ru-RU" sz="2800" dirty="0" smtClean="0"/>
              <a:t>Расходы </a:t>
            </a:r>
            <a:r>
              <a:rPr lang="ru-RU" sz="2800" dirty="0"/>
              <a:t>дорожного фонда за </a:t>
            </a:r>
            <a:r>
              <a:rPr lang="ru-RU" sz="2800" dirty="0" smtClean="0"/>
              <a:t>2015 год:</a:t>
            </a:r>
            <a:endParaRPr lang="ru-RU" sz="2800" dirty="0"/>
          </a:p>
          <a:p>
            <a:pPr marL="45720" indent="0">
              <a:buNone/>
            </a:pPr>
            <a:r>
              <a:rPr lang="ru-RU" dirty="0"/>
              <a:t> </a:t>
            </a:r>
          </a:p>
          <a:p>
            <a:pPr marL="45720" indent="0">
              <a:buNone/>
            </a:pPr>
            <a:r>
              <a:rPr lang="ru-RU" b="1" dirty="0"/>
              <a:t> </a:t>
            </a:r>
            <a:endParaRPr lang="ru-RU" dirty="0"/>
          </a:p>
          <a:p>
            <a:r>
              <a:rPr lang="ru-RU" sz="2400" dirty="0"/>
              <a:t>Остаток на </a:t>
            </a:r>
            <a:r>
              <a:rPr lang="ru-RU" sz="2400" dirty="0" smtClean="0"/>
              <a:t>01.01.2015 </a:t>
            </a:r>
            <a:r>
              <a:rPr lang="ru-RU" sz="2400" dirty="0"/>
              <a:t>года - </a:t>
            </a:r>
            <a:r>
              <a:rPr lang="ru-RU" sz="2400" dirty="0" smtClean="0"/>
              <a:t>0,4 </a:t>
            </a:r>
            <a:r>
              <a:rPr lang="ru-RU" sz="2400" dirty="0"/>
              <a:t>млн. рублей;</a:t>
            </a:r>
          </a:p>
          <a:p>
            <a:pPr marL="45720" indent="0">
              <a:buNone/>
            </a:pPr>
            <a:r>
              <a:rPr lang="ru-RU" sz="2400" dirty="0"/>
              <a:t> </a:t>
            </a:r>
          </a:p>
          <a:p>
            <a:r>
              <a:rPr lang="ru-RU" sz="2400" dirty="0"/>
              <a:t>Поступило в </a:t>
            </a:r>
            <a:r>
              <a:rPr lang="ru-RU" sz="2400" dirty="0" smtClean="0"/>
              <a:t>2015 </a:t>
            </a:r>
            <a:r>
              <a:rPr lang="ru-RU" sz="2400" dirty="0"/>
              <a:t>году – </a:t>
            </a:r>
            <a:r>
              <a:rPr lang="ru-RU" sz="2400" dirty="0" smtClean="0"/>
              <a:t>7,5 млн</a:t>
            </a:r>
            <a:r>
              <a:rPr lang="ru-RU" sz="2400" dirty="0"/>
              <a:t>. рублей;</a:t>
            </a:r>
          </a:p>
          <a:p>
            <a:endParaRPr lang="ru-RU" sz="2400" dirty="0"/>
          </a:p>
          <a:p>
            <a:r>
              <a:rPr lang="ru-RU" sz="2400" dirty="0"/>
              <a:t>Фактически израсходовано в </a:t>
            </a:r>
            <a:r>
              <a:rPr lang="ru-RU" sz="2400" dirty="0" smtClean="0"/>
              <a:t>2015 </a:t>
            </a:r>
            <a:r>
              <a:rPr lang="ru-RU" sz="2400" dirty="0"/>
              <a:t>году – </a:t>
            </a:r>
            <a:r>
              <a:rPr lang="ru-RU" sz="2400" dirty="0" smtClean="0"/>
              <a:t>6,0 </a:t>
            </a:r>
            <a:r>
              <a:rPr lang="ru-RU" sz="2400" dirty="0"/>
              <a:t>млн. рублей;</a:t>
            </a:r>
          </a:p>
          <a:p>
            <a:endParaRPr lang="ru-RU" sz="2400" dirty="0"/>
          </a:p>
          <a:p>
            <a:r>
              <a:rPr lang="ru-RU" sz="2400" dirty="0"/>
              <a:t>Остаток средств на </a:t>
            </a:r>
            <a:r>
              <a:rPr lang="ru-RU" sz="2400" dirty="0" smtClean="0"/>
              <a:t>01.01.2016 </a:t>
            </a:r>
            <a:r>
              <a:rPr lang="ru-RU" sz="2400" dirty="0"/>
              <a:t>год – </a:t>
            </a:r>
            <a:r>
              <a:rPr lang="ru-RU" sz="2400" dirty="0" smtClean="0"/>
              <a:t>1,9 </a:t>
            </a:r>
            <a:r>
              <a:rPr lang="ru-RU" sz="2400" dirty="0"/>
              <a:t>млн. рублей.</a:t>
            </a:r>
          </a:p>
          <a:p>
            <a:endParaRPr lang="ru-RU" sz="2400" dirty="0"/>
          </a:p>
        </p:txBody>
      </p:sp>
      <p:sp>
        <p:nvSpPr>
          <p:cNvPr id="4" name="TextBox 3"/>
          <p:cNvSpPr txBox="1"/>
          <p:nvPr/>
        </p:nvSpPr>
        <p:spPr>
          <a:xfrm>
            <a:off x="0" y="-962"/>
            <a:ext cx="2060179"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latin typeface="Times New Roman" pitchFamily="18" charset="0"/>
              <a:cs typeface="Times New Roman" pitchFamily="18" charset="0"/>
            </a:endParaRPr>
          </a:p>
        </p:txBody>
      </p:sp>
    </p:spTree>
    <p:extLst>
      <p:ext uri="{BB962C8B-B14F-4D97-AF65-F5344CB8AC3E}">
        <p14:creationId xmlns:p14="http://schemas.microsoft.com/office/powerpoint/2010/main" val="4211959036"/>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04" y="1700808"/>
            <a:ext cx="8928992" cy="3046988"/>
          </a:xfrm>
          <a:prstGeom prst="rect">
            <a:avLst/>
          </a:prstGeom>
          <a:noFill/>
        </p:spPr>
        <p:txBody>
          <a:bodyPr wrap="square" rtlCol="0">
            <a:spAutoFit/>
          </a:bodyPr>
          <a:lstStyle/>
          <a:p>
            <a:pPr algn="ctr"/>
            <a:r>
              <a:rPr lang="ru-RU" sz="9600" dirty="0" smtClean="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Благодарим </a:t>
            </a:r>
            <a:r>
              <a:rPr lang="ru-RU" sz="9600"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за </a:t>
            </a:r>
            <a:r>
              <a:rPr lang="ru-RU" sz="9600" dirty="0" smtClean="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внимание!</a:t>
            </a:r>
            <a:endParaRPr lang="ru-RU" sz="9600"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12973318"/>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90810"/>
            <a:ext cx="7992888" cy="792088"/>
          </a:xfrm>
        </p:spPr>
        <p:txBody>
          <a:bodyPr/>
          <a:lstStyle/>
          <a:p>
            <a:pPr marL="0" indent="0" algn="ctr">
              <a:buNone/>
            </a:pPr>
            <a:r>
              <a:rPr lang="ru-RU" sz="2400" b="0" dirty="0">
                <a:effectLst/>
                <a:latin typeface="Times New Roman" pitchFamily="18" charset="0"/>
                <a:cs typeface="Times New Roman" pitchFamily="18" charset="0"/>
              </a:rPr>
              <a:t>Структура доходной части бюджета МО </a:t>
            </a:r>
            <a:r>
              <a:rPr lang="ru-RU" sz="2400" b="0" dirty="0" err="1">
                <a:effectLst/>
                <a:latin typeface="Times New Roman" pitchFamily="18" charset="0"/>
                <a:cs typeface="Times New Roman" pitchFamily="18" charset="0"/>
              </a:rPr>
              <a:t>Гулькевичский</a:t>
            </a:r>
            <a:r>
              <a:rPr lang="ru-RU" sz="2400" b="0" dirty="0">
                <a:effectLst/>
                <a:latin typeface="Times New Roman" pitchFamily="18" charset="0"/>
                <a:cs typeface="Times New Roman" pitchFamily="18" charset="0"/>
              </a:rPr>
              <a:t> </a:t>
            </a:r>
            <a:r>
              <a:rPr lang="ru-RU" sz="2400" b="0" dirty="0" smtClean="0">
                <a:effectLst/>
                <a:latin typeface="Times New Roman" pitchFamily="18" charset="0"/>
                <a:cs typeface="Times New Roman" pitchFamily="18" charset="0"/>
              </a:rPr>
              <a:t>район за 2015 год</a:t>
            </a:r>
            <a:endParaRPr lang="ru-RU" sz="2400" b="0" dirty="0">
              <a:effectLst/>
              <a:latin typeface="Times New Roman" pitchFamily="18" charset="0"/>
              <a:cs typeface="Times New Roman" pitchFamily="18" charset="0"/>
            </a:endParaRPr>
          </a:p>
        </p:txBody>
      </p:sp>
      <p:graphicFrame>
        <p:nvGraphicFramePr>
          <p:cNvPr id="4" name="Диаграмма 3"/>
          <p:cNvGraphicFramePr/>
          <p:nvPr>
            <p:extLst>
              <p:ext uri="{D42A27DB-BD31-4B8C-83A1-F6EECF244321}">
                <p14:modId xmlns:p14="http://schemas.microsoft.com/office/powerpoint/2010/main" val="1025676473"/>
              </p:ext>
            </p:extLst>
          </p:nvPr>
        </p:nvGraphicFramePr>
        <p:xfrm>
          <a:off x="165832" y="1196752"/>
          <a:ext cx="8798656" cy="554461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p:cNvSpPr txBox="1"/>
          <p:nvPr/>
        </p:nvSpPr>
        <p:spPr>
          <a:xfrm>
            <a:off x="526046" y="1340768"/>
            <a:ext cx="1008085" cy="28803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200" dirty="0" smtClean="0">
                <a:latin typeface="Times New Roman" pitchFamily="18" charset="0"/>
                <a:cs typeface="Times New Roman" pitchFamily="18" charset="0"/>
              </a:rPr>
              <a:t>млн. рублей</a:t>
            </a:r>
            <a:endParaRPr lang="ru-RU" sz="1200" dirty="0">
              <a:latin typeface="Times New Roman" pitchFamily="18" charset="0"/>
              <a:cs typeface="Times New Roman" pitchFamily="18" charset="0"/>
            </a:endParaRPr>
          </a:p>
        </p:txBody>
      </p:sp>
      <p:sp>
        <p:nvSpPr>
          <p:cNvPr id="6" name="TextBox 5"/>
          <p:cNvSpPr txBox="1"/>
          <p:nvPr/>
        </p:nvSpPr>
        <p:spPr>
          <a:xfrm>
            <a:off x="6228184" y="1253951"/>
            <a:ext cx="2520280" cy="400110"/>
          </a:xfrm>
          <a:prstGeom prst="rect">
            <a:avLst/>
          </a:prstGeom>
          <a:noFill/>
        </p:spPr>
        <p:txBody>
          <a:bodyPr wrap="square" rtlCol="0">
            <a:spAutoFit/>
          </a:bodyPr>
          <a:lstStyle/>
          <a:p>
            <a:pPr algn="r"/>
            <a:r>
              <a:rPr lang="ru-RU" sz="2000" dirty="0">
                <a:latin typeface="Times New Roman" pitchFamily="18" charset="0"/>
                <a:cs typeface="Times New Roman" pitchFamily="18" charset="0"/>
              </a:rPr>
              <a:t>Всего </a:t>
            </a:r>
            <a:r>
              <a:rPr lang="ru-RU" sz="2000" dirty="0" smtClean="0">
                <a:latin typeface="Times New Roman" pitchFamily="18" charset="0"/>
                <a:cs typeface="Times New Roman" pitchFamily="18" charset="0"/>
              </a:rPr>
              <a:t>– 1573,3</a:t>
            </a:r>
          </a:p>
        </p:txBody>
      </p:sp>
      <p:sp>
        <p:nvSpPr>
          <p:cNvPr id="3" name="TextBox 2"/>
          <p:cNvSpPr txBox="1"/>
          <p:nvPr/>
        </p:nvSpPr>
        <p:spPr>
          <a:xfrm>
            <a:off x="0" y="0"/>
            <a:ext cx="2060179"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963587833"/>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648072"/>
            <a:ext cx="6512511" cy="764704"/>
          </a:xfrm>
        </p:spPr>
        <p:txBody>
          <a:bodyPr/>
          <a:lstStyle/>
          <a:p>
            <a:pPr marL="0" indent="0" algn="ctr">
              <a:buNone/>
            </a:pPr>
            <a:r>
              <a:rPr lang="ru-RU" sz="2400" b="0" dirty="0" smtClean="0">
                <a:effectLst/>
                <a:latin typeface="Times New Roman" pitchFamily="18" charset="0"/>
                <a:cs typeface="Times New Roman" pitchFamily="18" charset="0"/>
              </a:rPr>
              <a:t>Нормативы отчисления действующие </a:t>
            </a:r>
            <a:br>
              <a:rPr lang="ru-RU" sz="2400" b="0" dirty="0" smtClean="0">
                <a:effectLst/>
                <a:latin typeface="Times New Roman" pitchFamily="18" charset="0"/>
                <a:cs typeface="Times New Roman" pitchFamily="18" charset="0"/>
              </a:rPr>
            </a:br>
            <a:r>
              <a:rPr lang="ru-RU" sz="2400" b="0" dirty="0" smtClean="0">
                <a:effectLst/>
                <a:latin typeface="Times New Roman" pitchFamily="18" charset="0"/>
                <a:cs typeface="Times New Roman" pitchFamily="18" charset="0"/>
              </a:rPr>
              <a:t>в 2015 году по уровням бюджетной системы</a:t>
            </a:r>
            <a:endParaRPr lang="ru-RU" sz="2400" b="0" dirty="0">
              <a:effectLst/>
              <a:latin typeface="Times New Roman" pitchFamily="18" charset="0"/>
              <a:cs typeface="Times New Roman" pitchFamily="18" charset="0"/>
            </a:endParaRPr>
          </a:p>
        </p:txBody>
      </p:sp>
      <p:graphicFrame>
        <p:nvGraphicFramePr>
          <p:cNvPr id="5" name="Схема 4"/>
          <p:cNvGraphicFramePr/>
          <p:nvPr>
            <p:extLst>
              <p:ext uri="{D42A27DB-BD31-4B8C-83A1-F6EECF244321}">
                <p14:modId xmlns:p14="http://schemas.microsoft.com/office/powerpoint/2010/main" val="146187668"/>
              </p:ext>
            </p:extLst>
          </p:nvPr>
        </p:nvGraphicFramePr>
        <p:xfrm>
          <a:off x="179512" y="1412776"/>
          <a:ext cx="2376264"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Схема 5"/>
          <p:cNvGraphicFramePr/>
          <p:nvPr>
            <p:extLst>
              <p:ext uri="{D42A27DB-BD31-4B8C-83A1-F6EECF244321}">
                <p14:modId xmlns:p14="http://schemas.microsoft.com/office/powerpoint/2010/main" val="3437241032"/>
              </p:ext>
            </p:extLst>
          </p:nvPr>
        </p:nvGraphicFramePr>
        <p:xfrm>
          <a:off x="2843808" y="1628800"/>
          <a:ext cx="3096344" cy="37444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Схема 6"/>
          <p:cNvGraphicFramePr/>
          <p:nvPr>
            <p:extLst>
              <p:ext uri="{D42A27DB-BD31-4B8C-83A1-F6EECF244321}">
                <p14:modId xmlns:p14="http://schemas.microsoft.com/office/powerpoint/2010/main" val="4185983214"/>
              </p:ext>
            </p:extLst>
          </p:nvPr>
        </p:nvGraphicFramePr>
        <p:xfrm>
          <a:off x="6156176" y="1772816"/>
          <a:ext cx="2880320" cy="403244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3" name="TextBox 2"/>
          <p:cNvSpPr txBox="1"/>
          <p:nvPr/>
        </p:nvSpPr>
        <p:spPr>
          <a:xfrm>
            <a:off x="0" y="0"/>
            <a:ext cx="2060179"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432875636"/>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32656"/>
            <a:ext cx="7992888" cy="792088"/>
          </a:xfrm>
        </p:spPr>
        <p:txBody>
          <a:bodyPr/>
          <a:lstStyle/>
          <a:p>
            <a:pPr marL="0" indent="0" algn="ctr">
              <a:buNone/>
            </a:pPr>
            <a:r>
              <a:rPr lang="ru-RU" sz="2400" b="0" dirty="0">
                <a:effectLst/>
                <a:latin typeface="Times New Roman" pitchFamily="18" charset="0"/>
                <a:cs typeface="Times New Roman" pitchFamily="18" charset="0"/>
              </a:rPr>
              <a:t>Структура </a:t>
            </a:r>
            <a:r>
              <a:rPr lang="ru-RU" sz="2400" b="0" dirty="0" smtClean="0">
                <a:effectLst/>
                <a:latin typeface="Times New Roman" pitchFamily="18" charset="0"/>
                <a:cs typeface="Times New Roman" pitchFamily="18" charset="0"/>
              </a:rPr>
              <a:t>налоговых и неналоговых доходов бюджета</a:t>
            </a:r>
            <a:br>
              <a:rPr lang="ru-RU" sz="2400" b="0" dirty="0" smtClean="0">
                <a:effectLst/>
                <a:latin typeface="Times New Roman" pitchFamily="18" charset="0"/>
                <a:cs typeface="Times New Roman" pitchFamily="18" charset="0"/>
              </a:rPr>
            </a:br>
            <a:r>
              <a:rPr lang="ru-RU" sz="2400" b="0" dirty="0" smtClean="0">
                <a:effectLst/>
                <a:latin typeface="Times New Roman" pitchFamily="18" charset="0"/>
                <a:cs typeface="Times New Roman" pitchFamily="18" charset="0"/>
              </a:rPr>
              <a:t>МО Гулькевичский район за 2015 </a:t>
            </a:r>
            <a:r>
              <a:rPr lang="ru-RU" sz="2400" b="0" dirty="0">
                <a:effectLst/>
                <a:latin typeface="Times New Roman" pitchFamily="18" charset="0"/>
                <a:cs typeface="Times New Roman" pitchFamily="18" charset="0"/>
              </a:rPr>
              <a:t>год</a:t>
            </a:r>
          </a:p>
        </p:txBody>
      </p:sp>
      <p:graphicFrame>
        <p:nvGraphicFramePr>
          <p:cNvPr id="4" name="Диаграмма 3"/>
          <p:cNvGraphicFramePr/>
          <p:nvPr>
            <p:extLst>
              <p:ext uri="{D42A27DB-BD31-4B8C-83A1-F6EECF244321}">
                <p14:modId xmlns:p14="http://schemas.microsoft.com/office/powerpoint/2010/main" val="2358192895"/>
              </p:ext>
            </p:extLst>
          </p:nvPr>
        </p:nvGraphicFramePr>
        <p:xfrm>
          <a:off x="179512" y="1074342"/>
          <a:ext cx="8784976" cy="564846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p:cNvSpPr txBox="1"/>
          <p:nvPr/>
        </p:nvSpPr>
        <p:spPr>
          <a:xfrm>
            <a:off x="233785" y="1074342"/>
            <a:ext cx="1592608" cy="36004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dirty="0" smtClean="0">
                <a:latin typeface="Times New Roman" pitchFamily="18" charset="0"/>
                <a:cs typeface="Times New Roman" pitchFamily="18" charset="0"/>
              </a:rPr>
              <a:t>млн. рублей</a:t>
            </a:r>
            <a:endParaRPr lang="ru-RU" sz="1400" dirty="0">
              <a:latin typeface="Times New Roman" pitchFamily="18" charset="0"/>
              <a:cs typeface="Times New Roman" pitchFamily="18" charset="0"/>
            </a:endParaRPr>
          </a:p>
        </p:txBody>
      </p:sp>
      <p:sp>
        <p:nvSpPr>
          <p:cNvPr id="3" name="TextBox 2"/>
          <p:cNvSpPr txBox="1"/>
          <p:nvPr/>
        </p:nvSpPr>
        <p:spPr>
          <a:xfrm>
            <a:off x="0" y="0"/>
            <a:ext cx="2060179"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latin typeface="Times New Roman" pitchFamily="18" charset="0"/>
              <a:cs typeface="Times New Roman" pitchFamily="18" charset="0"/>
            </a:endParaRPr>
          </a:p>
        </p:txBody>
      </p:sp>
    </p:spTree>
    <p:extLst>
      <p:ext uri="{BB962C8B-B14F-4D97-AF65-F5344CB8AC3E}">
        <p14:creationId xmlns:p14="http://schemas.microsoft.com/office/powerpoint/2010/main" val="47330873"/>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404664"/>
            <a:ext cx="7992888" cy="720080"/>
          </a:xfrm>
        </p:spPr>
        <p:txBody>
          <a:bodyPr/>
          <a:lstStyle/>
          <a:p>
            <a:pPr marL="0" indent="0" algn="ctr">
              <a:buNone/>
            </a:pPr>
            <a:r>
              <a:rPr lang="ru-RU" sz="2400" b="0" dirty="0" smtClean="0">
                <a:effectLst/>
                <a:latin typeface="Times New Roman" pitchFamily="18" charset="0"/>
                <a:cs typeface="Times New Roman" pitchFamily="18" charset="0"/>
              </a:rPr>
              <a:t>Исполнение </a:t>
            </a:r>
            <a:r>
              <a:rPr lang="ru-RU" sz="2400" b="0" dirty="0">
                <a:effectLst/>
                <a:latin typeface="Times New Roman" pitchFamily="18" charset="0"/>
                <a:cs typeface="Times New Roman" pitchFamily="18" charset="0"/>
              </a:rPr>
              <a:t>бюджетных назначений </a:t>
            </a:r>
            <a:r>
              <a:rPr lang="ru-RU" sz="2400" b="0" dirty="0" smtClean="0">
                <a:effectLst/>
                <a:latin typeface="Times New Roman" pitchFamily="18" charset="0"/>
                <a:cs typeface="Times New Roman" pitchFamily="18" charset="0"/>
              </a:rPr>
              <a:t>по налоговым и неналоговым доходам за 2015 год</a:t>
            </a:r>
            <a:endParaRPr lang="ru-RU" sz="2400" b="0" dirty="0">
              <a:effectLst/>
              <a:latin typeface="Times New Roman" pitchFamily="18" charset="0"/>
              <a:cs typeface="Times New Roman" pitchFamily="18" charset="0"/>
            </a:endParaRPr>
          </a:p>
        </p:txBody>
      </p:sp>
      <p:sp>
        <p:nvSpPr>
          <p:cNvPr id="5" name="TextBox 1"/>
          <p:cNvSpPr txBox="1"/>
          <p:nvPr/>
        </p:nvSpPr>
        <p:spPr>
          <a:xfrm>
            <a:off x="323555" y="1268789"/>
            <a:ext cx="1008085" cy="28800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dirty="0" smtClean="0">
                <a:latin typeface="Times New Roman" pitchFamily="18" charset="0"/>
                <a:cs typeface="Times New Roman" pitchFamily="18" charset="0"/>
              </a:rPr>
              <a:t>млн. рублей</a:t>
            </a:r>
            <a:endParaRPr lang="ru-RU" sz="1400" dirty="0">
              <a:latin typeface="Times New Roman" pitchFamily="18" charset="0"/>
              <a:cs typeface="Times New Roman" pitchFamily="18" charset="0"/>
            </a:endParaRPr>
          </a:p>
        </p:txBody>
      </p:sp>
      <p:graphicFrame>
        <p:nvGraphicFramePr>
          <p:cNvPr id="3" name="Диаграмма 2"/>
          <p:cNvGraphicFramePr/>
          <p:nvPr>
            <p:extLst>
              <p:ext uri="{D42A27DB-BD31-4B8C-83A1-F6EECF244321}">
                <p14:modId xmlns:p14="http://schemas.microsoft.com/office/powerpoint/2010/main" val="1707046616"/>
              </p:ext>
            </p:extLst>
          </p:nvPr>
        </p:nvGraphicFramePr>
        <p:xfrm>
          <a:off x="107504" y="1412790"/>
          <a:ext cx="8928992" cy="532857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0" y="-962"/>
            <a:ext cx="2060179"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472521311"/>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404664"/>
            <a:ext cx="7992888" cy="720080"/>
          </a:xfrm>
        </p:spPr>
        <p:txBody>
          <a:bodyPr/>
          <a:lstStyle/>
          <a:p>
            <a:pPr marL="0" indent="0" algn="ctr">
              <a:buNone/>
            </a:pPr>
            <a:r>
              <a:rPr lang="ru-RU" sz="2400" b="0" dirty="0" smtClean="0">
                <a:effectLst/>
                <a:latin typeface="Times New Roman" pitchFamily="18" charset="0"/>
                <a:cs typeface="Times New Roman" pitchFamily="18" charset="0"/>
              </a:rPr>
              <a:t>Динамика поступления налоговых и неналоговых доходов за 2015 год в сравнении с 2014 годом</a:t>
            </a:r>
            <a:endParaRPr lang="ru-RU" sz="2400" b="0" dirty="0">
              <a:effectLst/>
              <a:latin typeface="Times New Roman" pitchFamily="18" charset="0"/>
              <a:cs typeface="Times New Roman" pitchFamily="18" charset="0"/>
            </a:endParaRPr>
          </a:p>
        </p:txBody>
      </p:sp>
      <p:sp>
        <p:nvSpPr>
          <p:cNvPr id="5" name="TextBox 1"/>
          <p:cNvSpPr txBox="1"/>
          <p:nvPr/>
        </p:nvSpPr>
        <p:spPr>
          <a:xfrm>
            <a:off x="323555" y="1268789"/>
            <a:ext cx="1008085" cy="28800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dirty="0" smtClean="0">
                <a:latin typeface="Times New Roman" pitchFamily="18" charset="0"/>
                <a:cs typeface="Times New Roman" pitchFamily="18" charset="0"/>
              </a:rPr>
              <a:t>млн. рублей</a:t>
            </a:r>
            <a:endParaRPr lang="ru-RU" sz="1400" dirty="0">
              <a:latin typeface="Times New Roman" pitchFamily="18" charset="0"/>
              <a:cs typeface="Times New Roman" pitchFamily="18" charset="0"/>
            </a:endParaRPr>
          </a:p>
        </p:txBody>
      </p:sp>
      <p:graphicFrame>
        <p:nvGraphicFramePr>
          <p:cNvPr id="3" name="Диаграмма 2"/>
          <p:cNvGraphicFramePr/>
          <p:nvPr>
            <p:extLst>
              <p:ext uri="{D42A27DB-BD31-4B8C-83A1-F6EECF244321}">
                <p14:modId xmlns:p14="http://schemas.microsoft.com/office/powerpoint/2010/main" val="2062519426"/>
              </p:ext>
            </p:extLst>
          </p:nvPr>
        </p:nvGraphicFramePr>
        <p:xfrm>
          <a:off x="107504" y="1556792"/>
          <a:ext cx="8928992" cy="518457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0" y="-962"/>
            <a:ext cx="2060179"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94790193"/>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sz="quarter" idx="13"/>
            <p:extLst>
              <p:ext uri="{D42A27DB-BD31-4B8C-83A1-F6EECF244321}">
                <p14:modId xmlns:p14="http://schemas.microsoft.com/office/powerpoint/2010/main" val="788711006"/>
              </p:ext>
            </p:extLst>
          </p:nvPr>
        </p:nvGraphicFramePr>
        <p:xfrm>
          <a:off x="107504" y="1268760"/>
          <a:ext cx="8928992" cy="547260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471575" y="296537"/>
            <a:ext cx="8208912" cy="830997"/>
          </a:xfrm>
          <a:prstGeom prst="rect">
            <a:avLst/>
          </a:prstGeom>
          <a:noFill/>
        </p:spPr>
        <p:txBody>
          <a:bodyPr wrap="square" rtlCol="0">
            <a:spAutoFit/>
          </a:bodyPr>
          <a:lstStyle/>
          <a:p>
            <a:pPr algn="ctr"/>
            <a:r>
              <a:rPr lang="ru-RU" sz="2400" dirty="0" smtClean="0">
                <a:latin typeface="Times New Roman" pitchFamily="18" charset="0"/>
                <a:cs typeface="Times New Roman" pitchFamily="18" charset="0"/>
              </a:rPr>
              <a:t>Структура безвозмездных поступлений </a:t>
            </a:r>
            <a:endParaRPr lang="ru-RU" sz="2400" dirty="0">
              <a:latin typeface="Times New Roman" pitchFamily="18" charset="0"/>
              <a:cs typeface="Times New Roman" pitchFamily="18" charset="0"/>
            </a:endParaRPr>
          </a:p>
          <a:p>
            <a:pPr algn="ctr"/>
            <a:r>
              <a:rPr lang="ru-RU" sz="2400" dirty="0">
                <a:latin typeface="Times New Roman" pitchFamily="18" charset="0"/>
                <a:cs typeface="Times New Roman" pitchFamily="18" charset="0"/>
              </a:rPr>
              <a:t>из других уровней бюджетной системы </a:t>
            </a:r>
            <a:r>
              <a:rPr lang="ru-RU" sz="2400" dirty="0" smtClean="0">
                <a:latin typeface="Times New Roman" pitchFamily="18" charset="0"/>
                <a:cs typeface="Times New Roman" pitchFamily="18" charset="0"/>
              </a:rPr>
              <a:t>за 2015г</a:t>
            </a:r>
            <a:r>
              <a:rPr lang="ru-RU" sz="2400" dirty="0">
                <a:latin typeface="Times New Roman" pitchFamily="18" charset="0"/>
                <a:cs typeface="Times New Roman" pitchFamily="18" charset="0"/>
              </a:rPr>
              <a:t>.</a:t>
            </a:r>
          </a:p>
        </p:txBody>
      </p:sp>
      <p:sp>
        <p:nvSpPr>
          <p:cNvPr id="2" name="TextBox 1"/>
          <p:cNvSpPr txBox="1"/>
          <p:nvPr/>
        </p:nvSpPr>
        <p:spPr>
          <a:xfrm>
            <a:off x="0" y="3814"/>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dirty="0"/>
          </a:p>
        </p:txBody>
      </p:sp>
    </p:spTree>
    <p:extLst>
      <p:ext uri="{BB962C8B-B14F-4D97-AF65-F5344CB8AC3E}">
        <p14:creationId xmlns:p14="http://schemas.microsoft.com/office/powerpoint/2010/main" val="2775899849"/>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60648"/>
            <a:ext cx="7992888" cy="720080"/>
          </a:xfrm>
        </p:spPr>
        <p:txBody>
          <a:bodyPr/>
          <a:lstStyle/>
          <a:p>
            <a:pPr marL="0" indent="0" algn="ctr">
              <a:buNone/>
            </a:pPr>
            <a:r>
              <a:rPr lang="ru-RU" sz="2400" b="0" dirty="0" smtClean="0">
                <a:effectLst/>
                <a:latin typeface="Times New Roman" pitchFamily="18" charset="0"/>
                <a:cs typeface="Times New Roman" pitchFamily="18" charset="0"/>
              </a:rPr>
              <a:t>Динамика безвозмездных поступлений из других уровней бюджетной системы за 2015 год в сравнении с 2014 годом</a:t>
            </a:r>
            <a:endParaRPr lang="ru-RU" sz="2400" b="0" dirty="0">
              <a:effectLst/>
              <a:latin typeface="Times New Roman" pitchFamily="18" charset="0"/>
              <a:cs typeface="Times New Roman" pitchFamily="18" charset="0"/>
            </a:endParaRPr>
          </a:p>
        </p:txBody>
      </p:sp>
      <p:sp>
        <p:nvSpPr>
          <p:cNvPr id="5" name="TextBox 1"/>
          <p:cNvSpPr txBox="1"/>
          <p:nvPr/>
        </p:nvSpPr>
        <p:spPr>
          <a:xfrm>
            <a:off x="107504" y="1099797"/>
            <a:ext cx="1008085" cy="28800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t>млн. рублей</a:t>
            </a:r>
            <a:endParaRPr lang="ru-RU" sz="1100" dirty="0"/>
          </a:p>
        </p:txBody>
      </p:sp>
      <p:graphicFrame>
        <p:nvGraphicFramePr>
          <p:cNvPr id="3" name="Диаграмма 2"/>
          <p:cNvGraphicFramePr/>
          <p:nvPr>
            <p:extLst>
              <p:ext uri="{D42A27DB-BD31-4B8C-83A1-F6EECF244321}">
                <p14:modId xmlns:p14="http://schemas.microsoft.com/office/powerpoint/2010/main" val="687466860"/>
              </p:ext>
            </p:extLst>
          </p:nvPr>
        </p:nvGraphicFramePr>
        <p:xfrm>
          <a:off x="107504" y="1124745"/>
          <a:ext cx="8928992" cy="568863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0" y="-962"/>
            <a:ext cx="2060179"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60381244"/>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4"/>
            <a:ext cx="1992454" cy="27639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3" name="Диаграмма 2"/>
          <p:cNvGraphicFramePr/>
          <p:nvPr>
            <p:extLst>
              <p:ext uri="{D42A27DB-BD31-4B8C-83A1-F6EECF244321}">
                <p14:modId xmlns:p14="http://schemas.microsoft.com/office/powerpoint/2010/main" val="1971440689"/>
              </p:ext>
            </p:extLst>
          </p:nvPr>
        </p:nvGraphicFramePr>
        <p:xfrm>
          <a:off x="107504" y="272286"/>
          <a:ext cx="8928992" cy="64672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07893638"/>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3"/>
            <a:ext cx="1584176" cy="216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2" name="Диаграмма 1"/>
          <p:cNvGraphicFramePr/>
          <p:nvPr>
            <p:extLst>
              <p:ext uri="{D42A27DB-BD31-4B8C-83A1-F6EECF244321}">
                <p14:modId xmlns:p14="http://schemas.microsoft.com/office/powerpoint/2010/main" val="2929805278"/>
              </p:ext>
            </p:extLst>
          </p:nvPr>
        </p:nvGraphicFramePr>
        <p:xfrm>
          <a:off x="107504" y="260648"/>
          <a:ext cx="8928992" cy="640871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1559" y="1070393"/>
            <a:ext cx="1057084" cy="307777"/>
          </a:xfrm>
          <a:prstGeom prst="rect">
            <a:avLst/>
          </a:prstGeom>
          <a:noFill/>
        </p:spPr>
        <p:txBody>
          <a:bodyPr wrap="none" rtlCol="0">
            <a:spAutoFit/>
          </a:bodyPr>
          <a:lstStyle/>
          <a:p>
            <a:r>
              <a:rPr lang="ru-RU" sz="1400" dirty="0" err="1" smtClean="0">
                <a:latin typeface="Times New Roman" pitchFamily="18" charset="0"/>
                <a:cs typeface="Times New Roman" pitchFamily="18" charset="0"/>
              </a:rPr>
              <a:t>млн.рублей</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236309623"/>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332656"/>
            <a:ext cx="8981819" cy="1754326"/>
          </a:xfrm>
          <a:prstGeom prst="rect">
            <a:avLst/>
          </a:prstGeom>
          <a:noFill/>
        </p:spPr>
        <p:txBody>
          <a:bodyPr wrap="square" rtlCol="0">
            <a:spAutoFit/>
          </a:bodyPr>
          <a:lstStyle/>
          <a:p>
            <a:pPr algn="just"/>
            <a:r>
              <a:rPr lang="ru-RU" sz="1600" dirty="0" smtClean="0">
                <a:solidFill>
                  <a:prstClr val="black"/>
                </a:solidFill>
                <a:latin typeface="Times New Roman" pitchFamily="18" charset="0"/>
                <a:cs typeface="Times New Roman" pitchFamily="18" charset="0"/>
              </a:rPr>
              <a:t>	</a:t>
            </a:r>
            <a:r>
              <a:rPr lang="ru-RU" dirty="0" smtClean="0">
                <a:solidFill>
                  <a:prstClr val="black"/>
                </a:solidFill>
                <a:latin typeface="Times New Roman" pitchFamily="18" charset="0"/>
                <a:cs typeface="Times New Roman" pitchFamily="18" charset="0"/>
              </a:rPr>
              <a:t>На сегодняшний день в МО Гулькевичский район проживает 99 151 тыс. человек. Из общей численности населения в экономике занято около 40%.</a:t>
            </a:r>
          </a:p>
          <a:p>
            <a:pPr algn="just"/>
            <a:r>
              <a:rPr lang="ru-RU" dirty="0" smtClean="0">
                <a:solidFill>
                  <a:prstClr val="black"/>
                </a:solidFill>
                <a:latin typeface="Times New Roman" pitchFamily="18" charset="0"/>
                <a:cs typeface="Times New Roman" pitchFamily="18" charset="0"/>
              </a:rPr>
              <a:t>	Важнейшим показателем экономического развития муниципального образования является объем отгруженных товаров, работ и услуг, выполненных собственными силами, который характеризует конечный результат производственной деятельности всех субъектов экономики за год.</a:t>
            </a:r>
            <a:endParaRPr lang="ru-RU" dirty="0">
              <a:solidFill>
                <a:prstClr val="black"/>
              </a:solidFill>
              <a:latin typeface="Times New Roman" pitchFamily="18" charset="0"/>
              <a:cs typeface="Times New Roman"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26361707"/>
              </p:ext>
            </p:extLst>
          </p:nvPr>
        </p:nvGraphicFramePr>
        <p:xfrm>
          <a:off x="107504" y="2204864"/>
          <a:ext cx="8918723" cy="4464497"/>
        </p:xfrm>
        <a:graphic>
          <a:graphicData uri="http://schemas.openxmlformats.org/drawingml/2006/table">
            <a:tbl>
              <a:tblPr firstRow="1" bandRow="1">
                <a:tableStyleId>{5C22544A-7EE6-4342-B048-85BDC9FD1C3A}</a:tableStyleId>
              </a:tblPr>
              <a:tblGrid>
                <a:gridCol w="5867867"/>
                <a:gridCol w="1562634"/>
                <a:gridCol w="1488222"/>
              </a:tblGrid>
              <a:tr h="1147100">
                <a:tc>
                  <a:txBody>
                    <a:bodyPr/>
                    <a:lstStyle/>
                    <a:p>
                      <a:pPr algn="ctr"/>
                      <a:r>
                        <a:rPr lang="ru-RU" dirty="0" smtClean="0">
                          <a:latin typeface="Times New Roman" pitchFamily="18" charset="0"/>
                          <a:cs typeface="Times New Roman" pitchFamily="18" charset="0"/>
                        </a:rPr>
                        <a:t>Наименование показателя</a:t>
                      </a:r>
                      <a:endParaRPr lang="ru-RU" dirty="0">
                        <a:latin typeface="Times New Roman" pitchFamily="18" charset="0"/>
                        <a:cs typeface="Times New Roman" pitchFamily="18" charset="0"/>
                      </a:endParaRPr>
                    </a:p>
                  </a:txBody>
                  <a:tcPr anchor="ctr"/>
                </a:tc>
                <a:tc>
                  <a:txBody>
                    <a:bodyPr/>
                    <a:lstStyle/>
                    <a:p>
                      <a:pPr algn="ctr"/>
                      <a:r>
                        <a:rPr lang="ru-RU" dirty="0" smtClean="0">
                          <a:latin typeface="Times New Roman" pitchFamily="18" charset="0"/>
                          <a:cs typeface="Times New Roman" pitchFamily="18" charset="0"/>
                        </a:rPr>
                        <a:t>2014 год отчет</a:t>
                      </a:r>
                      <a:endParaRPr lang="ru-RU" dirty="0">
                        <a:latin typeface="Times New Roman" pitchFamily="18" charset="0"/>
                        <a:cs typeface="Times New Roman" pitchFamily="18" charset="0"/>
                      </a:endParaRPr>
                    </a:p>
                  </a:txBody>
                  <a:tcPr anchor="ctr"/>
                </a:tc>
                <a:tc>
                  <a:txBody>
                    <a:bodyPr/>
                    <a:lstStyle/>
                    <a:p>
                      <a:pPr algn="ctr"/>
                      <a:r>
                        <a:rPr lang="ru-RU" dirty="0" smtClean="0">
                          <a:latin typeface="Times New Roman" pitchFamily="18" charset="0"/>
                          <a:cs typeface="Times New Roman" pitchFamily="18" charset="0"/>
                        </a:rPr>
                        <a:t>2015 год оценка</a:t>
                      </a:r>
                      <a:endParaRPr lang="ru-RU" dirty="0">
                        <a:latin typeface="Times New Roman" pitchFamily="18" charset="0"/>
                        <a:cs typeface="Times New Roman" pitchFamily="18" charset="0"/>
                      </a:endParaRPr>
                    </a:p>
                  </a:txBody>
                  <a:tcPr anchor="ctr"/>
                </a:tc>
              </a:tr>
              <a:tr h="1246244">
                <a:tc>
                  <a:txBody>
                    <a:bodyPr/>
                    <a:lstStyle/>
                    <a:p>
                      <a:pPr algn="l"/>
                      <a:r>
                        <a:rPr lang="ru-RU" dirty="0" smtClean="0">
                          <a:latin typeface="Times New Roman" pitchFamily="18" charset="0"/>
                          <a:cs typeface="Times New Roman" pitchFamily="18" charset="0"/>
                        </a:rPr>
                        <a:t>Объем отгруженных товаров, работ и услуг,</a:t>
                      </a:r>
                      <a:r>
                        <a:rPr lang="ru-RU" baseline="0" dirty="0" smtClean="0">
                          <a:latin typeface="Times New Roman" pitchFamily="18" charset="0"/>
                          <a:cs typeface="Times New Roman" pitchFamily="18" charset="0"/>
                        </a:rPr>
                        <a:t> выполненный собственными силами  по полному кругу предприятий – ВСЕГО, млн. руб.</a:t>
                      </a:r>
                      <a:endParaRPr lang="ru-RU" dirty="0">
                        <a:latin typeface="Times New Roman" pitchFamily="18" charset="0"/>
                        <a:cs typeface="Times New Roman" pitchFamily="18" charset="0"/>
                      </a:endParaRPr>
                    </a:p>
                  </a:txBody>
                  <a:tcPr anchor="ctr"/>
                </a:tc>
                <a:tc>
                  <a:txBody>
                    <a:bodyPr/>
                    <a:lstStyle/>
                    <a:p>
                      <a:pPr algn="ctr"/>
                      <a:r>
                        <a:rPr lang="ru-RU" dirty="0" smtClean="0">
                          <a:latin typeface="Times New Roman" pitchFamily="18" charset="0"/>
                          <a:cs typeface="Times New Roman" pitchFamily="18" charset="0"/>
                        </a:rPr>
                        <a:t>28 000,0</a:t>
                      </a:r>
                      <a:endParaRPr lang="ru-RU" dirty="0">
                        <a:latin typeface="Times New Roman" pitchFamily="18" charset="0"/>
                        <a:cs typeface="Times New Roman" pitchFamily="18" charset="0"/>
                      </a:endParaRPr>
                    </a:p>
                  </a:txBody>
                  <a:tcPr anchor="ctr"/>
                </a:tc>
                <a:tc>
                  <a:txBody>
                    <a:bodyPr/>
                    <a:lstStyle/>
                    <a:p>
                      <a:pPr algn="ctr"/>
                      <a:r>
                        <a:rPr lang="ru-RU" dirty="0" smtClean="0">
                          <a:latin typeface="Times New Roman" pitchFamily="18" charset="0"/>
                          <a:cs typeface="Times New Roman" pitchFamily="18" charset="0"/>
                        </a:rPr>
                        <a:t>30 097,5</a:t>
                      </a:r>
                      <a:endParaRPr lang="ru-RU" dirty="0">
                        <a:latin typeface="Times New Roman" pitchFamily="18" charset="0"/>
                        <a:cs typeface="Times New Roman" pitchFamily="18" charset="0"/>
                      </a:endParaRPr>
                    </a:p>
                  </a:txBody>
                  <a:tcPr anchor="ctr"/>
                </a:tc>
              </a:tr>
              <a:tr h="802970">
                <a:tc>
                  <a:txBody>
                    <a:bodyPr/>
                    <a:lstStyle/>
                    <a:p>
                      <a:pPr algn="l"/>
                      <a:r>
                        <a:rPr lang="ru-RU" dirty="0" smtClean="0">
                          <a:latin typeface="Times New Roman" pitchFamily="18" charset="0"/>
                          <a:cs typeface="Times New Roman" pitchFamily="18" charset="0"/>
                        </a:rPr>
                        <a:t>   -в расчете на одного жителя, тыс. руб.</a:t>
                      </a:r>
                      <a:endParaRPr lang="ru-RU" dirty="0">
                        <a:latin typeface="Times New Roman" pitchFamily="18" charset="0"/>
                        <a:cs typeface="Times New Roman" pitchFamily="18" charset="0"/>
                      </a:endParaRPr>
                    </a:p>
                  </a:txBody>
                  <a:tcPr anchor="ctr"/>
                </a:tc>
                <a:tc>
                  <a:txBody>
                    <a:bodyPr/>
                    <a:lstStyle/>
                    <a:p>
                      <a:pPr algn="ctr"/>
                      <a:r>
                        <a:rPr lang="ru-RU" dirty="0" smtClean="0">
                          <a:latin typeface="Times New Roman" pitchFamily="18" charset="0"/>
                          <a:cs typeface="Times New Roman" pitchFamily="18" charset="0"/>
                        </a:rPr>
                        <a:t>282,0</a:t>
                      </a:r>
                      <a:endParaRPr lang="ru-RU" dirty="0">
                        <a:latin typeface="Times New Roman" pitchFamily="18" charset="0"/>
                        <a:cs typeface="Times New Roman" pitchFamily="18" charset="0"/>
                      </a:endParaRPr>
                    </a:p>
                  </a:txBody>
                  <a:tcPr anchor="ctr"/>
                </a:tc>
                <a:tc>
                  <a:txBody>
                    <a:bodyPr/>
                    <a:lstStyle/>
                    <a:p>
                      <a:pPr algn="ctr"/>
                      <a:r>
                        <a:rPr lang="ru-RU" dirty="0" smtClean="0">
                          <a:latin typeface="Times New Roman" pitchFamily="18" charset="0"/>
                          <a:cs typeface="Times New Roman" pitchFamily="18" charset="0"/>
                        </a:rPr>
                        <a:t>303,4</a:t>
                      </a:r>
                      <a:endParaRPr lang="ru-RU" dirty="0">
                        <a:latin typeface="Times New Roman" pitchFamily="18" charset="0"/>
                        <a:cs typeface="Times New Roman" pitchFamily="18" charset="0"/>
                      </a:endParaRPr>
                    </a:p>
                  </a:txBody>
                  <a:tcPr anchor="ctr"/>
                </a:tc>
              </a:tr>
              <a:tr h="802970">
                <a:tc>
                  <a:txBody>
                    <a:bodyPr/>
                    <a:lstStyle/>
                    <a:p>
                      <a:pPr algn="l"/>
                      <a:r>
                        <a:rPr lang="ru-RU" dirty="0" smtClean="0">
                          <a:latin typeface="Times New Roman" pitchFamily="18" charset="0"/>
                          <a:cs typeface="Times New Roman" pitchFamily="18" charset="0"/>
                        </a:rPr>
                        <a:t>Прибыль прибыльных</a:t>
                      </a:r>
                      <a:r>
                        <a:rPr lang="ru-RU" baseline="0" dirty="0" smtClean="0">
                          <a:latin typeface="Times New Roman" pitchFamily="18" charset="0"/>
                          <a:cs typeface="Times New Roman" pitchFamily="18" charset="0"/>
                        </a:rPr>
                        <a:t> организаций по крупным и средним, млн. руб.</a:t>
                      </a:r>
                      <a:endParaRPr lang="ru-RU" dirty="0">
                        <a:latin typeface="Times New Roman" pitchFamily="18" charset="0"/>
                        <a:cs typeface="Times New Roman" pitchFamily="18" charset="0"/>
                      </a:endParaRPr>
                    </a:p>
                  </a:txBody>
                  <a:tcPr anchor="ctr"/>
                </a:tc>
                <a:tc>
                  <a:txBody>
                    <a:bodyPr/>
                    <a:lstStyle/>
                    <a:p>
                      <a:pPr algn="ctr"/>
                      <a:r>
                        <a:rPr lang="ru-RU" dirty="0" smtClean="0">
                          <a:latin typeface="Times New Roman" pitchFamily="18" charset="0"/>
                          <a:cs typeface="Times New Roman" pitchFamily="18" charset="0"/>
                        </a:rPr>
                        <a:t>922,3</a:t>
                      </a:r>
                      <a:endParaRPr lang="ru-RU" dirty="0">
                        <a:latin typeface="Times New Roman" pitchFamily="18" charset="0"/>
                        <a:cs typeface="Times New Roman" pitchFamily="18" charset="0"/>
                      </a:endParaRPr>
                    </a:p>
                  </a:txBody>
                  <a:tcPr anchor="ctr"/>
                </a:tc>
                <a:tc>
                  <a:txBody>
                    <a:bodyPr/>
                    <a:lstStyle/>
                    <a:p>
                      <a:pPr algn="ctr"/>
                      <a:r>
                        <a:rPr lang="ru-RU" dirty="0" smtClean="0">
                          <a:latin typeface="Times New Roman" pitchFamily="18" charset="0"/>
                          <a:cs typeface="Times New Roman" pitchFamily="18" charset="0"/>
                        </a:rPr>
                        <a:t>1119,8</a:t>
                      </a:r>
                      <a:endParaRPr lang="ru-RU" dirty="0">
                        <a:latin typeface="Times New Roman" pitchFamily="18" charset="0"/>
                        <a:cs typeface="Times New Roman" pitchFamily="18" charset="0"/>
                      </a:endParaRPr>
                    </a:p>
                  </a:txBody>
                  <a:tcPr anchor="ctr"/>
                </a:tc>
              </a:tr>
              <a:tr h="465213">
                <a:tc>
                  <a:txBody>
                    <a:bodyPr/>
                    <a:lstStyle/>
                    <a:p>
                      <a:pPr algn="l"/>
                      <a:r>
                        <a:rPr lang="ru-RU" dirty="0" smtClean="0">
                          <a:latin typeface="Times New Roman" pitchFamily="18" charset="0"/>
                          <a:cs typeface="Times New Roman" pitchFamily="18" charset="0"/>
                        </a:rPr>
                        <a:t>Фонд оплаты труда по крупным и средним, млн. руб.</a:t>
                      </a:r>
                      <a:endParaRPr lang="ru-RU" dirty="0">
                        <a:latin typeface="Times New Roman" pitchFamily="18" charset="0"/>
                        <a:cs typeface="Times New Roman" pitchFamily="18" charset="0"/>
                      </a:endParaRPr>
                    </a:p>
                  </a:txBody>
                  <a:tcPr anchor="ctr"/>
                </a:tc>
                <a:tc>
                  <a:txBody>
                    <a:bodyPr/>
                    <a:lstStyle/>
                    <a:p>
                      <a:pPr algn="ctr"/>
                      <a:r>
                        <a:rPr lang="ru-RU" dirty="0" smtClean="0">
                          <a:latin typeface="Times New Roman" pitchFamily="18" charset="0"/>
                          <a:cs typeface="Times New Roman" pitchFamily="18" charset="0"/>
                        </a:rPr>
                        <a:t>4442,4</a:t>
                      </a:r>
                      <a:endParaRPr lang="ru-RU" dirty="0">
                        <a:latin typeface="Times New Roman" pitchFamily="18" charset="0"/>
                        <a:cs typeface="Times New Roman" pitchFamily="18" charset="0"/>
                      </a:endParaRPr>
                    </a:p>
                  </a:txBody>
                  <a:tcPr anchor="ctr"/>
                </a:tc>
                <a:tc>
                  <a:txBody>
                    <a:bodyPr/>
                    <a:lstStyle/>
                    <a:p>
                      <a:pPr algn="ctr"/>
                      <a:r>
                        <a:rPr lang="ru-RU" dirty="0" smtClean="0">
                          <a:latin typeface="Times New Roman" pitchFamily="18" charset="0"/>
                          <a:cs typeface="Times New Roman" pitchFamily="18" charset="0"/>
                        </a:rPr>
                        <a:t>4255,7</a:t>
                      </a:r>
                      <a:endParaRPr lang="ru-RU" dirty="0">
                        <a:latin typeface="Times New Roman" pitchFamily="18" charset="0"/>
                        <a:cs typeface="Times New Roman" pitchFamily="18" charset="0"/>
                      </a:endParaRPr>
                    </a:p>
                  </a:txBody>
                  <a:tcPr anchor="ctr"/>
                </a:tc>
              </a:tr>
            </a:tbl>
          </a:graphicData>
        </a:graphic>
      </p:graphicFrame>
      <p:sp>
        <p:nvSpPr>
          <p:cNvPr id="2" name="TextBox 1"/>
          <p:cNvSpPr txBox="1"/>
          <p:nvPr/>
        </p:nvSpPr>
        <p:spPr>
          <a:xfrm>
            <a:off x="-3181" y="13542"/>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latin typeface="Times New Roman" pitchFamily="18" charset="0"/>
              <a:cs typeface="Times New Roman" pitchFamily="18" charset="0"/>
            </a:endParaRPr>
          </a:p>
        </p:txBody>
      </p:sp>
    </p:spTree>
    <p:extLst>
      <p:ext uri="{BB962C8B-B14F-4D97-AF65-F5344CB8AC3E}">
        <p14:creationId xmlns:p14="http://schemas.microsoft.com/office/powerpoint/2010/main" val="1850298352"/>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3"/>
            <a:ext cx="1584176" cy="216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2" name="Диаграмма 1"/>
          <p:cNvGraphicFramePr/>
          <p:nvPr>
            <p:extLst>
              <p:ext uri="{D42A27DB-BD31-4B8C-83A1-F6EECF244321}">
                <p14:modId xmlns:p14="http://schemas.microsoft.com/office/powerpoint/2010/main" val="2128654126"/>
              </p:ext>
            </p:extLst>
          </p:nvPr>
        </p:nvGraphicFramePr>
        <p:xfrm>
          <a:off x="179512" y="377280"/>
          <a:ext cx="8784976" cy="629208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1559" y="1340838"/>
            <a:ext cx="1036246" cy="307777"/>
          </a:xfrm>
          <a:prstGeom prst="rect">
            <a:avLst/>
          </a:prstGeom>
          <a:noFill/>
        </p:spPr>
        <p:txBody>
          <a:bodyPr wrap="none" rtlCol="0">
            <a:spAutoFit/>
          </a:bodyPr>
          <a:lstStyle/>
          <a:p>
            <a:r>
              <a:rPr lang="ru-RU" sz="1400" dirty="0" err="1" smtClean="0">
                <a:latin typeface="Times New Roman" pitchFamily="18" charset="0"/>
                <a:cs typeface="Times New Roman" pitchFamily="18" charset="0"/>
              </a:rPr>
              <a:t>тыс.рублей</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3413815723"/>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332656"/>
            <a:ext cx="7128792" cy="763955"/>
          </a:xfrm>
        </p:spPr>
        <p:txBody>
          <a:bodyPr/>
          <a:lstStyle/>
          <a:p>
            <a:pPr marL="0" indent="0" algn="ctr">
              <a:buNone/>
            </a:pPr>
            <a:r>
              <a:rPr lang="ru-RU" sz="2400" b="0" dirty="0" smtClean="0">
                <a:solidFill>
                  <a:schemeClr val="tx1"/>
                </a:solidFill>
                <a:effectLst/>
                <a:latin typeface="Times New Roman" pitchFamily="18" charset="0"/>
                <a:cs typeface="Times New Roman" pitchFamily="18" charset="0"/>
              </a:rPr>
              <a:t>Структура учреждений подведомственных управлению образования</a:t>
            </a:r>
            <a:r>
              <a:rPr lang="ru-RU" sz="2000" dirty="0" smtClean="0">
                <a:solidFill>
                  <a:schemeClr val="tx1"/>
                </a:solidFill>
                <a:effectLst/>
              </a:rPr>
              <a:t/>
            </a:r>
            <a:br>
              <a:rPr lang="ru-RU" sz="2000" dirty="0" smtClean="0">
                <a:solidFill>
                  <a:schemeClr val="tx1"/>
                </a:solidFill>
                <a:effectLst/>
              </a:rPr>
            </a:br>
            <a:endParaRPr lang="ru-RU" sz="2000" dirty="0">
              <a:solidFill>
                <a:schemeClr val="tx1"/>
              </a:solidFill>
              <a:effectLst/>
            </a:endParaRPr>
          </a:p>
        </p:txBody>
      </p:sp>
      <p:graphicFrame>
        <p:nvGraphicFramePr>
          <p:cNvPr id="3" name="Схема 2"/>
          <p:cNvGraphicFramePr/>
          <p:nvPr>
            <p:extLst>
              <p:ext uri="{D42A27DB-BD31-4B8C-83A1-F6EECF244321}">
                <p14:modId xmlns:p14="http://schemas.microsoft.com/office/powerpoint/2010/main" val="262128480"/>
              </p:ext>
            </p:extLst>
          </p:nvPr>
        </p:nvGraphicFramePr>
        <p:xfrm>
          <a:off x="107504" y="1052736"/>
          <a:ext cx="8928992"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960" y="0"/>
            <a:ext cx="2060179"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район</a:t>
            </a:r>
            <a:endParaRPr lang="ru-RU" sz="1100" dirty="0">
              <a:latin typeface="Times New Roman" pitchFamily="18" charset="0"/>
              <a:cs typeface="Times New Roman" pitchFamily="18" charset="0"/>
            </a:endParaRPr>
          </a:p>
        </p:txBody>
      </p:sp>
    </p:spTree>
    <p:extLst>
      <p:ext uri="{BB962C8B-B14F-4D97-AF65-F5344CB8AC3E}">
        <p14:creationId xmlns:p14="http://schemas.microsoft.com/office/powerpoint/2010/main" val="4291608629"/>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001"/>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graphicFrame>
        <p:nvGraphicFramePr>
          <p:cNvPr id="7" name="Объект 6"/>
          <p:cNvGraphicFramePr>
            <a:graphicFrameLocks noGrp="1"/>
          </p:cNvGraphicFramePr>
          <p:nvPr>
            <p:ph sz="quarter" idx="13"/>
            <p:extLst>
              <p:ext uri="{D42A27DB-BD31-4B8C-83A1-F6EECF244321}">
                <p14:modId xmlns:p14="http://schemas.microsoft.com/office/powerpoint/2010/main" val="4128157926"/>
              </p:ext>
            </p:extLst>
          </p:nvPr>
        </p:nvGraphicFramePr>
        <p:xfrm>
          <a:off x="395536" y="1988840"/>
          <a:ext cx="8496944" cy="648072"/>
        </p:xfrm>
        <a:graphic>
          <a:graphicData uri="http://schemas.openxmlformats.org/drawingml/2006/table">
            <a:tbl>
              <a:tblPr firstRow="1" bandRow="1">
                <a:tableStyleId>{5C22544A-7EE6-4342-B048-85BDC9FD1C3A}</a:tableStyleId>
              </a:tblPr>
              <a:tblGrid>
                <a:gridCol w="6624736"/>
                <a:gridCol w="1872208"/>
              </a:tblGrid>
              <a:tr h="648072">
                <a:tc>
                  <a:txBody>
                    <a:bodyPr/>
                    <a:lstStyle/>
                    <a:p>
                      <a:pPr algn="ctr"/>
                      <a:r>
                        <a:rPr lang="ru-RU" sz="1400" b="1" dirty="0" smtClean="0">
                          <a:solidFill>
                            <a:schemeClr val="tx1"/>
                          </a:solidFill>
                          <a:latin typeface="Times New Roman" pitchFamily="18" charset="0"/>
                          <a:cs typeface="Times New Roman" pitchFamily="18" charset="0"/>
                        </a:rPr>
                        <a:t>приобретение объекта недвижимости для размещения дошкольной образовательной организации на 290</a:t>
                      </a:r>
                      <a:r>
                        <a:rPr lang="ru-RU" sz="1400" b="1" baseline="0" dirty="0" smtClean="0">
                          <a:solidFill>
                            <a:schemeClr val="tx1"/>
                          </a:solidFill>
                          <a:latin typeface="Times New Roman" pitchFamily="18" charset="0"/>
                          <a:cs typeface="Times New Roman" pitchFamily="18" charset="0"/>
                        </a:rPr>
                        <a:t> мест, село </a:t>
                      </a:r>
                      <a:r>
                        <a:rPr lang="ru-RU" sz="1400" b="1" baseline="0" dirty="0" err="1" smtClean="0">
                          <a:solidFill>
                            <a:schemeClr val="tx1"/>
                          </a:solidFill>
                          <a:latin typeface="Times New Roman" pitchFamily="18" charset="0"/>
                          <a:cs typeface="Times New Roman" pitchFamily="18" charset="0"/>
                        </a:rPr>
                        <a:t>Новоукраинское</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0" smtClean="0">
                          <a:solidFill>
                            <a:schemeClr val="tx1"/>
                          </a:solidFill>
                          <a:latin typeface="Times New Roman" pitchFamily="18" charset="0"/>
                          <a:cs typeface="Times New Roman" pitchFamily="18" charset="0"/>
                        </a:rPr>
                        <a:t>228 375,0</a:t>
                      </a:r>
                      <a:r>
                        <a:rPr lang="ru-RU" sz="1400" b="0" baseline="0" smtClean="0">
                          <a:solidFill>
                            <a:schemeClr val="tx1"/>
                          </a:solidFill>
                          <a:latin typeface="Times New Roman" pitchFamily="18" charset="0"/>
                          <a:cs typeface="Times New Roman" pitchFamily="18" charset="0"/>
                        </a:rPr>
                        <a:t> </a:t>
                      </a:r>
                      <a:r>
                        <a:rPr lang="ru-RU" sz="1400" b="0" smtClean="0">
                          <a:solidFill>
                            <a:schemeClr val="tx1"/>
                          </a:solidFill>
                          <a:latin typeface="Times New Roman" pitchFamily="18" charset="0"/>
                          <a:cs typeface="Times New Roman" pitchFamily="18" charset="0"/>
                        </a:rPr>
                        <a:t>тыс</a:t>
                      </a:r>
                      <a:r>
                        <a:rPr lang="ru-RU" sz="1400" b="0" dirty="0" smtClean="0">
                          <a:solidFill>
                            <a:schemeClr val="tx1"/>
                          </a:solidFill>
                          <a:latin typeface="Times New Roman" pitchFamily="18" charset="0"/>
                          <a:cs typeface="Times New Roman" pitchFamily="18" charset="0"/>
                        </a:rPr>
                        <a:t>. рублей</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632307345"/>
              </p:ext>
            </p:extLst>
          </p:nvPr>
        </p:nvGraphicFramePr>
        <p:xfrm>
          <a:off x="395536" y="2708920"/>
          <a:ext cx="8496944" cy="648072"/>
        </p:xfrm>
        <a:graphic>
          <a:graphicData uri="http://schemas.openxmlformats.org/drawingml/2006/table">
            <a:tbl>
              <a:tblPr firstRow="1" bandRow="1">
                <a:tableStyleId>{5C22544A-7EE6-4342-B048-85BDC9FD1C3A}</a:tableStyleId>
              </a:tblPr>
              <a:tblGrid>
                <a:gridCol w="6624736"/>
                <a:gridCol w="1872208"/>
              </a:tblGrid>
              <a:tr h="648072">
                <a:tc>
                  <a:txBody>
                    <a:bodyPr/>
                    <a:lstStyle/>
                    <a:p>
                      <a:pPr algn="ctr"/>
                      <a:r>
                        <a:rPr lang="ru-RU" sz="1400" b="1" dirty="0" smtClean="0">
                          <a:solidFill>
                            <a:schemeClr val="tx1"/>
                          </a:solidFill>
                          <a:latin typeface="Times New Roman" pitchFamily="18" charset="0"/>
                          <a:cs typeface="Times New Roman" pitchFamily="18" charset="0"/>
                        </a:rPr>
                        <a:t>приобретение движимого имущества для функционирования дошкольной образовательной организации на 290</a:t>
                      </a:r>
                      <a:r>
                        <a:rPr lang="ru-RU" sz="1400" b="1" baseline="0" dirty="0" smtClean="0">
                          <a:solidFill>
                            <a:schemeClr val="tx1"/>
                          </a:solidFill>
                          <a:latin typeface="Times New Roman" pitchFamily="18" charset="0"/>
                          <a:cs typeface="Times New Roman" pitchFamily="18" charset="0"/>
                        </a:rPr>
                        <a:t> мест, село </a:t>
                      </a:r>
                      <a:r>
                        <a:rPr lang="ru-RU" sz="1400" b="1" baseline="0" dirty="0" err="1" smtClean="0">
                          <a:solidFill>
                            <a:schemeClr val="tx1"/>
                          </a:solidFill>
                          <a:latin typeface="Times New Roman" pitchFamily="18" charset="0"/>
                          <a:cs typeface="Times New Roman" pitchFamily="18" charset="0"/>
                        </a:rPr>
                        <a:t>Новоукраинское</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0" dirty="0" smtClean="0">
                          <a:solidFill>
                            <a:schemeClr val="tx1"/>
                          </a:solidFill>
                          <a:latin typeface="Times New Roman" pitchFamily="18" charset="0"/>
                          <a:cs typeface="Times New Roman" pitchFamily="18" charset="0"/>
                        </a:rPr>
                        <a:t>725,0 тыс. рублей</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4132253276"/>
              </p:ext>
            </p:extLst>
          </p:nvPr>
        </p:nvGraphicFramePr>
        <p:xfrm>
          <a:off x="395536" y="3429000"/>
          <a:ext cx="8496944" cy="864096"/>
        </p:xfrm>
        <a:graphic>
          <a:graphicData uri="http://schemas.openxmlformats.org/drawingml/2006/table">
            <a:tbl>
              <a:tblPr firstRow="1" bandRow="1">
                <a:tableStyleId>{5C22544A-7EE6-4342-B048-85BDC9FD1C3A}</a:tableStyleId>
              </a:tblPr>
              <a:tblGrid>
                <a:gridCol w="6624736"/>
                <a:gridCol w="1872208"/>
              </a:tblGrid>
              <a:tr h="8640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smtClean="0">
                          <a:solidFill>
                            <a:schemeClr val="tx1"/>
                          </a:solidFill>
                          <a:latin typeface="Times New Roman" pitchFamily="18" charset="0"/>
                          <a:cs typeface="Times New Roman" pitchFamily="18" charset="0"/>
                        </a:rPr>
                        <a:t>расходы на обеспечение деятельности (оказание услуг) муниципальных учреждений: 32 детских дошкольных учреждений, 24 школ, центра детского творчества, учреждения казачьей направленности и спортивной школы</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0" dirty="0" smtClean="0">
                          <a:solidFill>
                            <a:schemeClr val="tx1"/>
                          </a:solidFill>
                          <a:latin typeface="Times New Roman" pitchFamily="18" charset="0"/>
                          <a:cs typeface="Times New Roman" pitchFamily="18" charset="0"/>
                        </a:rPr>
                        <a:t>145 865,2 тыс. рублей</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sp>
        <p:nvSpPr>
          <p:cNvPr id="8" name="Скругленный прямоугольник 7"/>
          <p:cNvSpPr/>
          <p:nvPr/>
        </p:nvSpPr>
        <p:spPr>
          <a:xfrm>
            <a:off x="467544" y="332656"/>
            <a:ext cx="8424936"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atin typeface="Times New Roman" pitchFamily="18" charset="0"/>
                <a:cs typeface="Times New Roman" pitchFamily="18" charset="0"/>
              </a:rPr>
              <a:t>Подпрограмма </a:t>
            </a:r>
            <a:r>
              <a:rPr lang="ru-RU" sz="2400" dirty="0" smtClean="0">
                <a:latin typeface="Times New Roman" pitchFamily="18" charset="0"/>
                <a:cs typeface="Times New Roman" pitchFamily="18" charset="0"/>
              </a:rPr>
              <a:t>«Развитие дошкольного, общего и дополнительного образования детей»</a:t>
            </a:r>
          </a:p>
          <a:p>
            <a:pPr algn="ctr"/>
            <a:r>
              <a:rPr lang="ru-RU" sz="2400" dirty="0" smtClean="0">
                <a:latin typeface="Times New Roman" pitchFamily="18" charset="0"/>
                <a:cs typeface="Times New Roman" pitchFamily="18" charset="0"/>
              </a:rPr>
              <a:t>в 2015 </a:t>
            </a:r>
            <a:r>
              <a:rPr lang="ru-RU" sz="2400" dirty="0">
                <a:latin typeface="Times New Roman" pitchFamily="18" charset="0"/>
                <a:cs typeface="Times New Roman" pitchFamily="18" charset="0"/>
              </a:rPr>
              <a:t>год – </a:t>
            </a:r>
            <a:r>
              <a:rPr lang="ru-RU" sz="2400" dirty="0" smtClean="0">
                <a:latin typeface="Times New Roman" pitchFamily="18" charset="0"/>
                <a:cs typeface="Times New Roman" pitchFamily="18" charset="0"/>
              </a:rPr>
              <a:t>1 015 219,1 </a:t>
            </a:r>
            <a:r>
              <a:rPr lang="ru-RU" sz="2400" dirty="0">
                <a:latin typeface="Times New Roman" pitchFamily="18" charset="0"/>
                <a:cs typeface="Times New Roman" pitchFamily="18" charset="0"/>
              </a:rPr>
              <a:t>тыс. рублей</a:t>
            </a:r>
            <a:endParaRPr lang="ru-RU" sz="2400" dirty="0">
              <a:solidFill>
                <a:schemeClr val="bg1"/>
              </a:solidFill>
              <a:latin typeface="Times New Roman" pitchFamily="18" charset="0"/>
              <a:cs typeface="Times New Roman" pitchFamily="18" charset="0"/>
            </a:endParaRPr>
          </a:p>
        </p:txBody>
      </p:sp>
      <p:graphicFrame>
        <p:nvGraphicFramePr>
          <p:cNvPr id="9" name="Таблица 8"/>
          <p:cNvGraphicFramePr>
            <a:graphicFrameLocks noGrp="1"/>
          </p:cNvGraphicFramePr>
          <p:nvPr>
            <p:extLst>
              <p:ext uri="{D42A27DB-BD31-4B8C-83A1-F6EECF244321}">
                <p14:modId xmlns:p14="http://schemas.microsoft.com/office/powerpoint/2010/main" val="2888823055"/>
              </p:ext>
            </p:extLst>
          </p:nvPr>
        </p:nvGraphicFramePr>
        <p:xfrm>
          <a:off x="395536" y="4365104"/>
          <a:ext cx="8496944" cy="944880"/>
        </p:xfrm>
        <a:graphic>
          <a:graphicData uri="http://schemas.openxmlformats.org/drawingml/2006/table">
            <a:tbl>
              <a:tblPr firstRow="1" bandRow="1">
                <a:tableStyleId>{5C22544A-7EE6-4342-B048-85BDC9FD1C3A}</a:tableStyleId>
              </a:tblPr>
              <a:tblGrid>
                <a:gridCol w="6624736"/>
                <a:gridCol w="1872208"/>
              </a:tblGrid>
              <a:tr h="5760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smtClean="0">
                          <a:solidFill>
                            <a:schemeClr val="tx1"/>
                          </a:solidFill>
                          <a:latin typeface="Times New Roman" pitchFamily="18" charset="0"/>
                          <a:cs typeface="Times New Roman" pitchFamily="18" charset="0"/>
                        </a:rPr>
                        <a:t>организацию предоставления общедоступного и начального общего, основного общего, среднего (полного) общего образования по основным общеобразовательным программам (увеличение пропускной способности и оплата Интернет-трафика) </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0" dirty="0" smtClean="0">
                          <a:solidFill>
                            <a:schemeClr val="tx1"/>
                          </a:solidFill>
                          <a:latin typeface="Times New Roman" pitchFamily="18" charset="0"/>
                          <a:cs typeface="Times New Roman" pitchFamily="18" charset="0"/>
                        </a:rPr>
                        <a:t>82,4 тыс. рублей</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val="4050076647"/>
              </p:ext>
            </p:extLst>
          </p:nvPr>
        </p:nvGraphicFramePr>
        <p:xfrm>
          <a:off x="395536" y="5373216"/>
          <a:ext cx="8496944" cy="1158240"/>
        </p:xfrm>
        <a:graphic>
          <a:graphicData uri="http://schemas.openxmlformats.org/drawingml/2006/table">
            <a:tbl>
              <a:tblPr firstRow="1" bandRow="1">
                <a:tableStyleId>{5C22544A-7EE6-4342-B048-85BDC9FD1C3A}</a:tableStyleId>
              </a:tblPr>
              <a:tblGrid>
                <a:gridCol w="6624736"/>
                <a:gridCol w="1872208"/>
              </a:tblGrid>
              <a:tr h="5760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smtClean="0">
                          <a:solidFill>
                            <a:schemeClr val="tx1"/>
                          </a:solidFill>
                          <a:latin typeface="Times New Roman" pitchFamily="18" charset="0"/>
                          <a:cs typeface="Times New Roman" pitchFamily="18" charset="0"/>
                        </a:rPr>
                        <a:t>организацию предоставления дополнительного образования детям (оплата педагогам дополнительного образования за работу с детьми в вечернее и каникулярное время в спортивных залах общеобразовательных организаций и организаций дополнительного образования детей физкультурно-спортивной направленности системы образования Краснодарского края)</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0" dirty="0" smtClean="0">
                          <a:solidFill>
                            <a:schemeClr val="tx1"/>
                          </a:solidFill>
                          <a:latin typeface="Times New Roman" pitchFamily="18" charset="0"/>
                          <a:cs typeface="Times New Roman" pitchFamily="18" charset="0"/>
                        </a:rPr>
                        <a:t>9,9 тыс. рублей</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4076101688"/>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784561789"/>
              </p:ext>
            </p:extLst>
          </p:nvPr>
        </p:nvGraphicFramePr>
        <p:xfrm>
          <a:off x="323528" y="2420888"/>
          <a:ext cx="8496944" cy="1584960"/>
        </p:xfrm>
        <a:graphic>
          <a:graphicData uri="http://schemas.openxmlformats.org/drawingml/2006/table">
            <a:tbl>
              <a:tblPr firstRow="1" bandRow="1">
                <a:tableStyleId>{5C22544A-7EE6-4342-B048-85BDC9FD1C3A}</a:tableStyleId>
              </a:tblPr>
              <a:tblGrid>
                <a:gridCol w="6624736"/>
                <a:gridCol w="1872208"/>
              </a:tblGrid>
              <a:tr h="36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smtClean="0">
                          <a:solidFill>
                            <a:schemeClr val="tx1"/>
                          </a:solidFill>
                          <a:latin typeface="Times New Roman" pitchFamily="18" charset="0"/>
                          <a:cs typeface="Times New Roman" pitchFamily="18" charset="0"/>
                        </a:rPr>
                        <a:t>организацию предоставления общедоступного и бесплатного начального общего, основного общего, среднего (полного) общего образования по основным общеобразовательным программам на территории муниципального района (проведение капитального ремонта спортивных залов общеобразовательных организаций, помещений при них, других помещений физкультурно-спортивного назначения, физкультурно-оздоровительных комплексов)</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0" dirty="0" smtClean="0">
                          <a:solidFill>
                            <a:schemeClr val="tx1"/>
                          </a:solidFill>
                          <a:latin typeface="Times New Roman" pitchFamily="18" charset="0"/>
                          <a:cs typeface="Times New Roman" pitchFamily="18" charset="0"/>
                        </a:rPr>
                        <a:t>2 609,4 тыс. рублей</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8" name="Таблица 7"/>
          <p:cNvGraphicFramePr>
            <a:graphicFrameLocks noGrp="1"/>
          </p:cNvGraphicFramePr>
          <p:nvPr>
            <p:extLst>
              <p:ext uri="{D42A27DB-BD31-4B8C-83A1-F6EECF244321}">
                <p14:modId xmlns:p14="http://schemas.microsoft.com/office/powerpoint/2010/main" val="1523719542"/>
              </p:ext>
            </p:extLst>
          </p:nvPr>
        </p:nvGraphicFramePr>
        <p:xfrm>
          <a:off x="323528" y="4077072"/>
          <a:ext cx="8496944" cy="1230248"/>
        </p:xfrm>
        <a:graphic>
          <a:graphicData uri="http://schemas.openxmlformats.org/drawingml/2006/table">
            <a:tbl>
              <a:tblPr firstRow="1" bandRow="1">
                <a:tableStyleId>{5C22544A-7EE6-4342-B048-85BDC9FD1C3A}</a:tableStyleId>
              </a:tblPr>
              <a:tblGrid>
                <a:gridCol w="6624736"/>
                <a:gridCol w="1872208"/>
              </a:tblGrid>
              <a:tr h="12302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smtClean="0">
                          <a:solidFill>
                            <a:schemeClr val="tx1"/>
                          </a:solidFill>
                          <a:latin typeface="Times New Roman" pitchFamily="18" charset="0"/>
                          <a:cs typeface="Times New Roman" pitchFamily="18" charset="0"/>
                        </a:rPr>
                        <a:t>организацию предоставления общедоступного и бесплатного дошкольного, начального общего, основного общего, среднего (полного) общего образования по основным общеобразовательным программам на территории муниципального района (проведение капитального и текущего ремонта учреждений образования, приобретение стройматериалов) </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0" dirty="0" smtClean="0">
                          <a:solidFill>
                            <a:schemeClr val="tx1"/>
                          </a:solidFill>
                          <a:latin typeface="Times New Roman" pitchFamily="18" charset="0"/>
                          <a:cs typeface="Times New Roman" pitchFamily="18" charset="0"/>
                        </a:rPr>
                        <a:t>2 288,3 тыс. рублей</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val="1943331402"/>
              </p:ext>
            </p:extLst>
          </p:nvPr>
        </p:nvGraphicFramePr>
        <p:xfrm>
          <a:off x="323528" y="5373216"/>
          <a:ext cx="8496944" cy="1158240"/>
        </p:xfrm>
        <a:graphic>
          <a:graphicData uri="http://schemas.openxmlformats.org/drawingml/2006/table">
            <a:tbl>
              <a:tblPr firstRow="1" bandRow="1">
                <a:tableStyleId>{5C22544A-7EE6-4342-B048-85BDC9FD1C3A}</a:tableStyleId>
              </a:tblPr>
              <a:tblGrid>
                <a:gridCol w="6624736"/>
                <a:gridCol w="1872208"/>
              </a:tblGrid>
              <a:tr h="36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smtClean="0">
                          <a:solidFill>
                            <a:schemeClr val="tx1"/>
                          </a:solidFill>
                          <a:latin typeface="Times New Roman" pitchFamily="18" charset="0"/>
                          <a:cs typeface="Times New Roman" pitchFamily="18" charset="0"/>
                        </a:rPr>
                        <a:t>организацию предоставления общедоступного и бесплатного дошкольного, начального общего, основного общего, среднего (полного) общего образования по основным общеобразовательным программам на территории муниципального района (расходы на подготовку учреждений образования к осенне-зимнему</a:t>
                      </a:r>
                      <a:r>
                        <a:rPr lang="ru-RU" sz="1400" baseline="0" dirty="0" smtClean="0">
                          <a:solidFill>
                            <a:schemeClr val="tx1"/>
                          </a:solidFill>
                          <a:latin typeface="Times New Roman" pitchFamily="18" charset="0"/>
                          <a:cs typeface="Times New Roman" pitchFamily="18" charset="0"/>
                        </a:rPr>
                        <a:t> периоду</a:t>
                      </a:r>
                      <a:r>
                        <a:rPr lang="ru-RU" sz="1400" dirty="0" smtClean="0">
                          <a:solidFill>
                            <a:schemeClr val="tx1"/>
                          </a:solidFill>
                          <a:latin typeface="Times New Roman" pitchFamily="18" charset="0"/>
                          <a:cs typeface="Times New Roman" pitchFamily="18" charset="0"/>
                        </a:rPr>
                        <a:t>) </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0" dirty="0" smtClean="0">
                          <a:solidFill>
                            <a:schemeClr val="tx1"/>
                          </a:solidFill>
                          <a:latin typeface="Times New Roman" pitchFamily="18" charset="0"/>
                          <a:cs typeface="Times New Roman" pitchFamily="18" charset="0"/>
                        </a:rPr>
                        <a:t>140,5 тыс. рублей</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2" name="Таблица 11"/>
          <p:cNvGraphicFramePr>
            <a:graphicFrameLocks noGrp="1"/>
          </p:cNvGraphicFramePr>
          <p:nvPr>
            <p:extLst>
              <p:ext uri="{D42A27DB-BD31-4B8C-83A1-F6EECF244321}">
                <p14:modId xmlns:p14="http://schemas.microsoft.com/office/powerpoint/2010/main" val="1249290780"/>
              </p:ext>
            </p:extLst>
          </p:nvPr>
        </p:nvGraphicFramePr>
        <p:xfrm>
          <a:off x="323528" y="1412776"/>
          <a:ext cx="8496944" cy="944880"/>
        </p:xfrm>
        <a:graphic>
          <a:graphicData uri="http://schemas.openxmlformats.org/drawingml/2006/table">
            <a:tbl>
              <a:tblPr firstRow="1" bandRow="1">
                <a:tableStyleId>{5C22544A-7EE6-4342-B048-85BDC9FD1C3A}</a:tableStyleId>
              </a:tblPr>
              <a:tblGrid>
                <a:gridCol w="6624736"/>
                <a:gridCol w="1872208"/>
              </a:tblGrid>
              <a:tr h="36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smtClean="0">
                          <a:solidFill>
                            <a:schemeClr val="tx1"/>
                          </a:solidFill>
                          <a:latin typeface="Times New Roman" pitchFamily="18" charset="0"/>
                          <a:cs typeface="Times New Roman" pitchFamily="18" charset="0"/>
                        </a:rPr>
                        <a:t>организацию предоставления дополнительного образования детям (оплата педагогам дополнительного образования за работу с детьми в спортивных клубах общеобразовательных организаций (за исключением вечерних), гимназиях и лицеях) </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0" dirty="0" smtClean="0">
                          <a:solidFill>
                            <a:schemeClr val="tx1"/>
                          </a:solidFill>
                          <a:latin typeface="Times New Roman" pitchFamily="18" charset="0"/>
                          <a:cs typeface="Times New Roman" pitchFamily="18" charset="0"/>
                        </a:rPr>
                        <a:t>154,8 тыс. рублей</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sp>
        <p:nvSpPr>
          <p:cNvPr id="2" name="TextBox 1"/>
          <p:cNvSpPr txBox="1"/>
          <p:nvPr/>
        </p:nvSpPr>
        <p:spPr>
          <a:xfrm>
            <a:off x="0" y="19355"/>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latin typeface="Times New Roman" pitchFamily="18" charset="0"/>
              <a:cs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097176179"/>
              </p:ext>
            </p:extLst>
          </p:nvPr>
        </p:nvGraphicFramePr>
        <p:xfrm>
          <a:off x="323528" y="404664"/>
          <a:ext cx="8496944" cy="944880"/>
        </p:xfrm>
        <a:graphic>
          <a:graphicData uri="http://schemas.openxmlformats.org/drawingml/2006/table">
            <a:tbl>
              <a:tblPr firstRow="1" bandRow="1">
                <a:tableStyleId>{5C22544A-7EE6-4342-B048-85BDC9FD1C3A}</a:tableStyleId>
              </a:tblPr>
              <a:tblGrid>
                <a:gridCol w="6624736"/>
                <a:gridCol w="1872208"/>
              </a:tblGrid>
              <a:tr h="6480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smtClean="0">
                          <a:solidFill>
                            <a:schemeClr val="tx1"/>
                          </a:solidFill>
                          <a:latin typeface="Times New Roman" pitchFamily="18" charset="0"/>
                          <a:cs typeface="Times New Roman" pitchFamily="18" charset="0"/>
                        </a:rPr>
                        <a:t>организацию предоставления общедоступного и бесплатного начального общего, основного общего, среднего (полного) общего образования по основным общеобразовательным программам (организация и проведение итоговой</a:t>
                      </a:r>
                      <a:r>
                        <a:rPr lang="ru-RU" sz="1400" baseline="0" dirty="0" smtClean="0">
                          <a:solidFill>
                            <a:schemeClr val="tx1"/>
                          </a:solidFill>
                          <a:latin typeface="Times New Roman" pitchFamily="18" charset="0"/>
                          <a:cs typeface="Times New Roman" pitchFamily="18" charset="0"/>
                        </a:rPr>
                        <a:t> аттестации выпускников</a:t>
                      </a:r>
                      <a:r>
                        <a:rPr lang="ru-RU" sz="1400" dirty="0" smtClean="0">
                          <a:solidFill>
                            <a:schemeClr val="tx1"/>
                          </a:solidFill>
                          <a:latin typeface="Times New Roman" pitchFamily="18" charset="0"/>
                          <a:cs typeface="Times New Roman" pitchFamily="18" charset="0"/>
                        </a:rPr>
                        <a:t>)</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0" dirty="0" smtClean="0">
                          <a:solidFill>
                            <a:schemeClr val="tx1"/>
                          </a:solidFill>
                          <a:latin typeface="Times New Roman" pitchFamily="18" charset="0"/>
                          <a:cs typeface="Times New Roman" pitchFamily="18" charset="0"/>
                        </a:rPr>
                        <a:t>52,4 тыс. рублей</a:t>
                      </a:r>
                      <a:endParaRPr lang="ru-RU" sz="1400" dirty="0" smtClean="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1949311940"/>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697567035"/>
              </p:ext>
            </p:extLst>
          </p:nvPr>
        </p:nvGraphicFramePr>
        <p:xfrm>
          <a:off x="323528" y="5229200"/>
          <a:ext cx="8496944" cy="518160"/>
        </p:xfrm>
        <a:graphic>
          <a:graphicData uri="http://schemas.openxmlformats.org/drawingml/2006/table">
            <a:tbl>
              <a:tblPr firstRow="1" bandRow="1">
                <a:tableStyleId>{5C22544A-7EE6-4342-B048-85BDC9FD1C3A}</a:tableStyleId>
              </a:tblPr>
              <a:tblGrid>
                <a:gridCol w="6624736"/>
                <a:gridCol w="1872208"/>
              </a:tblGrid>
              <a:tr h="36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smtClean="0">
                          <a:solidFill>
                            <a:schemeClr val="tx1"/>
                          </a:solidFill>
                          <a:latin typeface="Times New Roman" pitchFamily="18" charset="0"/>
                          <a:cs typeface="Times New Roman" pitchFamily="18" charset="0"/>
                        </a:rPr>
                        <a:t>обеспечение осуществления отдельных государственных  полномочий в области образования </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0" dirty="0" smtClean="0">
                          <a:solidFill>
                            <a:schemeClr val="tx1"/>
                          </a:solidFill>
                          <a:latin typeface="Times New Roman" pitchFamily="18" charset="0"/>
                          <a:cs typeface="Times New Roman" pitchFamily="18" charset="0"/>
                        </a:rPr>
                        <a:t>602 301,0 тыс. рублей</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2496918114"/>
              </p:ext>
            </p:extLst>
          </p:nvPr>
        </p:nvGraphicFramePr>
        <p:xfrm>
          <a:off x="323528" y="5805264"/>
          <a:ext cx="8496944" cy="731520"/>
        </p:xfrm>
        <a:graphic>
          <a:graphicData uri="http://schemas.openxmlformats.org/drawingml/2006/table">
            <a:tbl>
              <a:tblPr firstRow="1" bandRow="1">
                <a:tableStyleId>{5C22544A-7EE6-4342-B048-85BDC9FD1C3A}</a:tableStyleId>
              </a:tblPr>
              <a:tblGrid>
                <a:gridCol w="6624736"/>
                <a:gridCol w="1872208"/>
              </a:tblGrid>
              <a:tr h="36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smtClean="0">
                          <a:solidFill>
                            <a:schemeClr val="tx1"/>
                          </a:solidFill>
                          <a:latin typeface="Times New Roman" pitchFamily="18" charset="0"/>
                          <a:cs typeface="Times New Roman" pitchFamily="18" charset="0"/>
                        </a:rPr>
                        <a:t>осуществление отдельных государственных полномочий по обеспечению льготным питанием учащихся из многодетных семей в муниципальных общеобразовательных организациях</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0" dirty="0" smtClean="0">
                          <a:solidFill>
                            <a:schemeClr val="tx1"/>
                          </a:solidFill>
                          <a:latin typeface="Times New Roman" pitchFamily="18" charset="0"/>
                          <a:cs typeface="Times New Roman" pitchFamily="18" charset="0"/>
                        </a:rPr>
                        <a:t>1 976,4 тыс. рублей</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8" name="Таблица 7"/>
          <p:cNvGraphicFramePr>
            <a:graphicFrameLocks noGrp="1"/>
          </p:cNvGraphicFramePr>
          <p:nvPr>
            <p:extLst>
              <p:ext uri="{D42A27DB-BD31-4B8C-83A1-F6EECF244321}">
                <p14:modId xmlns:p14="http://schemas.microsoft.com/office/powerpoint/2010/main" val="3110199449"/>
              </p:ext>
            </p:extLst>
          </p:nvPr>
        </p:nvGraphicFramePr>
        <p:xfrm>
          <a:off x="323528" y="1988840"/>
          <a:ext cx="8496944" cy="518160"/>
        </p:xfrm>
        <a:graphic>
          <a:graphicData uri="http://schemas.openxmlformats.org/drawingml/2006/table">
            <a:tbl>
              <a:tblPr firstRow="1" bandRow="1">
                <a:tableStyleId>{5C22544A-7EE6-4342-B048-85BDC9FD1C3A}</a:tableStyleId>
              </a:tblPr>
              <a:tblGrid>
                <a:gridCol w="6624736"/>
                <a:gridCol w="1872208"/>
              </a:tblGrid>
              <a:tr h="36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smtClean="0">
                          <a:solidFill>
                            <a:schemeClr val="tx1"/>
                          </a:solidFill>
                          <a:latin typeface="Times New Roman" pitchFamily="18" charset="0"/>
                          <a:cs typeface="Times New Roman" pitchFamily="18" charset="0"/>
                        </a:rPr>
                        <a:t>мероприятия муниципальной программы муниципального образования </a:t>
                      </a:r>
                      <a:r>
                        <a:rPr lang="ru-RU" sz="1400" dirty="0" err="1" smtClean="0">
                          <a:solidFill>
                            <a:schemeClr val="tx1"/>
                          </a:solidFill>
                          <a:latin typeface="Times New Roman" pitchFamily="18" charset="0"/>
                          <a:cs typeface="Times New Roman" pitchFamily="18" charset="0"/>
                        </a:rPr>
                        <a:t>Гулькевичский</a:t>
                      </a:r>
                      <a:r>
                        <a:rPr lang="ru-RU" sz="1400" dirty="0" smtClean="0">
                          <a:solidFill>
                            <a:schemeClr val="tx1"/>
                          </a:solidFill>
                          <a:latin typeface="Times New Roman" pitchFamily="18" charset="0"/>
                          <a:cs typeface="Times New Roman" pitchFamily="18" charset="0"/>
                        </a:rPr>
                        <a:t> район</a:t>
                      </a:r>
                      <a:r>
                        <a:rPr lang="ru-RU" sz="1400" baseline="0" dirty="0" smtClean="0">
                          <a:solidFill>
                            <a:schemeClr val="tx1"/>
                          </a:solidFill>
                          <a:latin typeface="Times New Roman" pitchFamily="18" charset="0"/>
                          <a:cs typeface="Times New Roman" pitchFamily="18" charset="0"/>
                        </a:rPr>
                        <a:t> «Развитие образования»</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0" dirty="0" smtClean="0">
                          <a:solidFill>
                            <a:schemeClr val="tx1"/>
                          </a:solidFill>
                          <a:latin typeface="Times New Roman" pitchFamily="18" charset="0"/>
                          <a:cs typeface="Times New Roman" pitchFamily="18" charset="0"/>
                        </a:rPr>
                        <a:t>10 667,6 тыс. рублей</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1" name="Таблица 10"/>
          <p:cNvGraphicFramePr>
            <a:graphicFrameLocks noGrp="1"/>
          </p:cNvGraphicFramePr>
          <p:nvPr>
            <p:extLst>
              <p:ext uri="{D42A27DB-BD31-4B8C-83A1-F6EECF244321}">
                <p14:modId xmlns:p14="http://schemas.microsoft.com/office/powerpoint/2010/main" val="420127271"/>
              </p:ext>
            </p:extLst>
          </p:nvPr>
        </p:nvGraphicFramePr>
        <p:xfrm>
          <a:off x="323528" y="3573016"/>
          <a:ext cx="8496944" cy="1584960"/>
        </p:xfrm>
        <a:graphic>
          <a:graphicData uri="http://schemas.openxmlformats.org/drawingml/2006/table">
            <a:tbl>
              <a:tblPr firstRow="1" bandRow="1">
                <a:tableStyleId>{5C22544A-7EE6-4342-B048-85BDC9FD1C3A}</a:tableStyleId>
              </a:tblPr>
              <a:tblGrid>
                <a:gridCol w="6624736"/>
                <a:gridCol w="1872208"/>
              </a:tblGrid>
              <a:tr h="36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smtClean="0">
                          <a:solidFill>
                            <a:schemeClr val="tx1"/>
                          </a:solidFill>
                          <a:latin typeface="Times New Roman" pitchFamily="18" charset="0"/>
                          <a:cs typeface="Times New Roman" pitchFamily="18" charset="0"/>
                        </a:rPr>
                        <a:t>обеспечение осуществления отдельных государственных полномочий  по предоставлению мер социальной поддержки в виде компенсации расходов на оплату жилых помещений, отопления и освещения  педагогическим работникам муниципальных образовательных организаций, расположенных на территории Краснодарского края, проживающим и работающим в сельских населенных пунктах, рабочих поселках (поселках городского типа) на территории Краснодарского края</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0" dirty="0" smtClean="0">
                          <a:solidFill>
                            <a:schemeClr val="tx1"/>
                          </a:solidFill>
                          <a:latin typeface="Times New Roman" pitchFamily="18" charset="0"/>
                          <a:cs typeface="Times New Roman" pitchFamily="18" charset="0"/>
                        </a:rPr>
                        <a:t>3 684,3 тыс. рублей</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sp>
        <p:nvSpPr>
          <p:cNvPr id="2" name="TextBox 1"/>
          <p:cNvSpPr txBox="1"/>
          <p:nvPr/>
        </p:nvSpPr>
        <p:spPr>
          <a:xfrm>
            <a:off x="0" y="0"/>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latin typeface="Times New Roman" pitchFamily="18" charset="0"/>
              <a:cs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065920676"/>
              </p:ext>
            </p:extLst>
          </p:nvPr>
        </p:nvGraphicFramePr>
        <p:xfrm>
          <a:off x="323528" y="2564904"/>
          <a:ext cx="8496944" cy="944880"/>
        </p:xfrm>
        <a:graphic>
          <a:graphicData uri="http://schemas.openxmlformats.org/drawingml/2006/table">
            <a:tbl>
              <a:tblPr firstRow="1" bandRow="1">
                <a:tableStyleId>{5C22544A-7EE6-4342-B048-85BDC9FD1C3A}</a:tableStyleId>
              </a:tblPr>
              <a:tblGrid>
                <a:gridCol w="6624736"/>
                <a:gridCol w="1872208"/>
              </a:tblGrid>
              <a:tr h="36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smtClean="0">
                          <a:solidFill>
                            <a:schemeClr val="tx1"/>
                          </a:solidFill>
                          <a:latin typeface="Times New Roman" pitchFamily="18" charset="0"/>
                          <a:cs typeface="Times New Roman" pitchFamily="18" charset="0"/>
                        </a:rPr>
                        <a:t>осуществление отдельных государственных полномочий по обеспечению выплаты компенсации части родительской платы за присмотр и уход за детьми, посещающими  организации, реализующие  общеобразовательную программу дошкольного образования</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0" dirty="0" smtClean="0">
                          <a:solidFill>
                            <a:schemeClr val="tx1"/>
                          </a:solidFill>
                          <a:latin typeface="Times New Roman" pitchFamily="18" charset="0"/>
                          <a:cs typeface="Times New Roman" pitchFamily="18" charset="0"/>
                        </a:rPr>
                        <a:t>8 628,3 тыс. рублей</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550216137"/>
              </p:ext>
            </p:extLst>
          </p:nvPr>
        </p:nvGraphicFramePr>
        <p:xfrm>
          <a:off x="323528" y="1196752"/>
          <a:ext cx="8496944" cy="304800"/>
        </p:xfrm>
        <a:graphic>
          <a:graphicData uri="http://schemas.openxmlformats.org/drawingml/2006/table">
            <a:tbl>
              <a:tblPr firstRow="1" bandRow="1">
                <a:tableStyleId>{5C22544A-7EE6-4342-B048-85BDC9FD1C3A}</a:tableStyleId>
              </a:tblPr>
              <a:tblGrid>
                <a:gridCol w="6624736"/>
                <a:gridCol w="1872208"/>
              </a:tblGrid>
              <a:tr h="2160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smtClean="0">
                          <a:solidFill>
                            <a:schemeClr val="tx1"/>
                          </a:solidFill>
                          <a:latin typeface="Times New Roman" pitchFamily="18" charset="0"/>
                          <a:cs typeface="Times New Roman" pitchFamily="18" charset="0"/>
                        </a:rPr>
                        <a:t>организацию военно-патриотических сборов</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0" dirty="0" smtClean="0">
                          <a:solidFill>
                            <a:schemeClr val="tx1"/>
                          </a:solidFill>
                          <a:latin typeface="Times New Roman" pitchFamily="18" charset="0"/>
                          <a:cs typeface="Times New Roman" pitchFamily="18" charset="0"/>
                        </a:rPr>
                        <a:t>200,0 тыс. рублей</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766319234"/>
              </p:ext>
            </p:extLst>
          </p:nvPr>
        </p:nvGraphicFramePr>
        <p:xfrm>
          <a:off x="323528" y="332656"/>
          <a:ext cx="8496944" cy="792088"/>
        </p:xfrm>
        <a:graphic>
          <a:graphicData uri="http://schemas.openxmlformats.org/drawingml/2006/table">
            <a:tbl>
              <a:tblPr firstRow="1" bandRow="1">
                <a:tableStyleId>{5C22544A-7EE6-4342-B048-85BDC9FD1C3A}</a:tableStyleId>
              </a:tblPr>
              <a:tblGrid>
                <a:gridCol w="6624736"/>
                <a:gridCol w="1872208"/>
              </a:tblGrid>
              <a:tr h="7920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smtClean="0">
                          <a:solidFill>
                            <a:schemeClr val="tx1"/>
                          </a:solidFill>
                          <a:latin typeface="Times New Roman" pitchFamily="18" charset="0"/>
                          <a:cs typeface="Times New Roman" pitchFamily="18" charset="0"/>
                        </a:rPr>
                        <a:t>мероприятия в целях поэтапного повышения уровня средней</a:t>
                      </a:r>
                      <a:r>
                        <a:rPr lang="ru-RU" sz="1400" baseline="0" dirty="0" smtClean="0">
                          <a:solidFill>
                            <a:schemeClr val="tx1"/>
                          </a:solidFill>
                          <a:latin typeface="Times New Roman" pitchFamily="18" charset="0"/>
                          <a:cs typeface="Times New Roman" pitchFamily="18" charset="0"/>
                        </a:rPr>
                        <a:t> заработной платы работников муниципальных учреждений до средней заработной платы по Краснодарскому краю</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0" dirty="0" smtClean="0">
                          <a:solidFill>
                            <a:schemeClr val="tx1"/>
                          </a:solidFill>
                          <a:latin typeface="Times New Roman" pitchFamily="18" charset="0"/>
                          <a:cs typeface="Times New Roman" pitchFamily="18" charset="0"/>
                        </a:rPr>
                        <a:t>4 562,2 тыс. рублей</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2" name="Таблица 11"/>
          <p:cNvGraphicFramePr>
            <a:graphicFrameLocks noGrp="1"/>
          </p:cNvGraphicFramePr>
          <p:nvPr>
            <p:extLst>
              <p:ext uri="{D42A27DB-BD31-4B8C-83A1-F6EECF244321}">
                <p14:modId xmlns:p14="http://schemas.microsoft.com/office/powerpoint/2010/main" val="4212613450"/>
              </p:ext>
            </p:extLst>
          </p:nvPr>
        </p:nvGraphicFramePr>
        <p:xfrm>
          <a:off x="323528" y="1556792"/>
          <a:ext cx="8496944" cy="360040"/>
        </p:xfrm>
        <a:graphic>
          <a:graphicData uri="http://schemas.openxmlformats.org/drawingml/2006/table">
            <a:tbl>
              <a:tblPr firstRow="1" bandRow="1">
                <a:tableStyleId>{5C22544A-7EE6-4342-B048-85BDC9FD1C3A}</a:tableStyleId>
              </a:tblPr>
              <a:tblGrid>
                <a:gridCol w="6624736"/>
                <a:gridCol w="1872208"/>
              </a:tblGrid>
              <a:tr h="36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smtClean="0">
                          <a:solidFill>
                            <a:schemeClr val="tx1"/>
                          </a:solidFill>
                          <a:latin typeface="Times New Roman" pitchFamily="18" charset="0"/>
                          <a:cs typeface="Times New Roman" pitchFamily="18" charset="0"/>
                        </a:rPr>
                        <a:t>мероприятия по развитию системы дошкольного</a:t>
                      </a:r>
                      <a:r>
                        <a:rPr lang="ru-RU" sz="1400" baseline="0" dirty="0" smtClean="0">
                          <a:solidFill>
                            <a:schemeClr val="tx1"/>
                          </a:solidFill>
                          <a:latin typeface="Times New Roman" pitchFamily="18" charset="0"/>
                          <a:cs typeface="Times New Roman" pitchFamily="18" charset="0"/>
                        </a:rPr>
                        <a:t> образования</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0" dirty="0" smtClean="0">
                          <a:solidFill>
                            <a:schemeClr val="tx1"/>
                          </a:solidFill>
                          <a:latin typeface="Times New Roman" pitchFamily="18" charset="0"/>
                          <a:cs typeface="Times New Roman" pitchFamily="18" charset="0"/>
                        </a:rPr>
                        <a:t>1 910,0 тыс. рублей</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2252708639"/>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662787732"/>
              </p:ext>
            </p:extLst>
          </p:nvPr>
        </p:nvGraphicFramePr>
        <p:xfrm>
          <a:off x="323528" y="692696"/>
          <a:ext cx="8496944" cy="1656968"/>
        </p:xfrm>
        <a:graphic>
          <a:graphicData uri="http://schemas.openxmlformats.org/drawingml/2006/table">
            <a:tbl>
              <a:tblPr firstRow="1" bandRow="1">
                <a:tableStyleId>{5C22544A-7EE6-4342-B048-85BDC9FD1C3A}</a:tableStyleId>
              </a:tblPr>
              <a:tblGrid>
                <a:gridCol w="6624736"/>
                <a:gridCol w="1872208"/>
              </a:tblGrid>
              <a:tr h="16569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smtClean="0">
                          <a:solidFill>
                            <a:schemeClr val="tx1"/>
                          </a:solidFill>
                          <a:latin typeface="Times New Roman" pitchFamily="18" charset="0"/>
                          <a:cs typeface="Times New Roman" pitchFamily="18" charset="0"/>
                        </a:rPr>
                        <a:t>осуществление отдельных государственных полномочий по предоставлению  социальной поддержки отдельным категориям работников муниципальных физкультурно-спортивных организаций, осуществляющих подготовку спортивного резерва, и муниципальных образовательных учреждений дополнительного образования детей Краснодарского края  отраслей «Образование» и «Физическая культура и спорт»</a:t>
                      </a:r>
                    </a:p>
                    <a:p>
                      <a:pPr marL="0" marR="0" indent="0" algn="ctr" defTabSz="914400" rtl="0" eaLnBrk="1" fontAlgn="auto" latinLnBrk="0" hangingPunct="1">
                        <a:lnSpc>
                          <a:spcPct val="100000"/>
                        </a:lnSpc>
                        <a:spcBef>
                          <a:spcPts val="0"/>
                        </a:spcBef>
                        <a:spcAft>
                          <a:spcPts val="0"/>
                        </a:spcAft>
                        <a:buClrTx/>
                        <a:buSzTx/>
                        <a:buFontTx/>
                        <a:buNone/>
                        <a:tabLst/>
                        <a:defRPr/>
                      </a:pP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0" dirty="0" smtClean="0">
                          <a:solidFill>
                            <a:schemeClr val="tx1"/>
                          </a:solidFill>
                          <a:latin typeface="Times New Roman" pitchFamily="18" charset="0"/>
                          <a:cs typeface="Times New Roman" pitchFamily="18" charset="0"/>
                        </a:rPr>
                        <a:t>244,8 тыс. рублей</a:t>
                      </a:r>
                      <a:endParaRPr lang="ru-RU" sz="1400" dirty="0" smtClean="0">
                        <a:solidFill>
                          <a:schemeClr val="tx1"/>
                        </a:solidFill>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2820687000"/>
              </p:ext>
            </p:extLst>
          </p:nvPr>
        </p:nvGraphicFramePr>
        <p:xfrm>
          <a:off x="323528" y="2492896"/>
          <a:ext cx="8496944" cy="944880"/>
        </p:xfrm>
        <a:graphic>
          <a:graphicData uri="http://schemas.openxmlformats.org/drawingml/2006/table">
            <a:tbl>
              <a:tblPr firstRow="1" bandRow="1">
                <a:tableStyleId>{5C22544A-7EE6-4342-B048-85BDC9FD1C3A}</a:tableStyleId>
              </a:tblPr>
              <a:tblGrid>
                <a:gridCol w="6624736"/>
                <a:gridCol w="1872208"/>
              </a:tblGrid>
              <a:tr h="36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smtClean="0">
                          <a:solidFill>
                            <a:schemeClr val="tx1"/>
                          </a:solidFill>
                          <a:latin typeface="Times New Roman" pitchFamily="18" charset="0"/>
                          <a:cs typeface="Times New Roman" pitchFamily="18" charset="0"/>
                        </a:rPr>
                        <a:t>мероприятия по доведению средней заработной платы педагогических работников учреждений дополнительного образования детей до средней заработной платы учителей </a:t>
                      </a:r>
                    </a:p>
                    <a:p>
                      <a:pPr marL="0" marR="0" indent="0" algn="ctr" defTabSz="914400" rtl="0" eaLnBrk="1" fontAlgn="auto" latinLnBrk="0" hangingPunct="1">
                        <a:lnSpc>
                          <a:spcPct val="100000"/>
                        </a:lnSpc>
                        <a:spcBef>
                          <a:spcPts val="0"/>
                        </a:spcBef>
                        <a:spcAft>
                          <a:spcPts val="0"/>
                        </a:spcAft>
                        <a:buClrTx/>
                        <a:buSzTx/>
                        <a:buFontTx/>
                        <a:buNone/>
                        <a:tabLst/>
                        <a:defRPr/>
                      </a:pP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0" dirty="0" smtClean="0">
                          <a:solidFill>
                            <a:schemeClr val="tx1"/>
                          </a:solidFill>
                          <a:latin typeface="Times New Roman" pitchFamily="18" charset="0"/>
                          <a:cs typeface="Times New Roman" pitchFamily="18" charset="0"/>
                        </a:rPr>
                        <a:t>189,1 тыс. рублей</a:t>
                      </a:r>
                      <a:endParaRPr lang="ru-RU" sz="1400" dirty="0" smtClean="0">
                        <a:solidFill>
                          <a:schemeClr val="tx1"/>
                        </a:solidFill>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8" name="Таблица 7"/>
          <p:cNvGraphicFramePr>
            <a:graphicFrameLocks noGrp="1"/>
          </p:cNvGraphicFramePr>
          <p:nvPr>
            <p:extLst>
              <p:ext uri="{D42A27DB-BD31-4B8C-83A1-F6EECF244321}">
                <p14:modId xmlns:p14="http://schemas.microsoft.com/office/powerpoint/2010/main" val="3678328139"/>
              </p:ext>
            </p:extLst>
          </p:nvPr>
        </p:nvGraphicFramePr>
        <p:xfrm>
          <a:off x="323528" y="3573016"/>
          <a:ext cx="8496944" cy="518160"/>
        </p:xfrm>
        <a:graphic>
          <a:graphicData uri="http://schemas.openxmlformats.org/drawingml/2006/table">
            <a:tbl>
              <a:tblPr firstRow="1" bandRow="1">
                <a:tableStyleId>{5C22544A-7EE6-4342-B048-85BDC9FD1C3A}</a:tableStyleId>
              </a:tblPr>
              <a:tblGrid>
                <a:gridCol w="6624736"/>
                <a:gridCol w="1872208"/>
              </a:tblGrid>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smtClean="0">
                          <a:solidFill>
                            <a:schemeClr val="tx1"/>
                          </a:solidFill>
                          <a:latin typeface="Times New Roman" pitchFamily="18" charset="0"/>
                          <a:cs typeface="Times New Roman" pitchFamily="18" charset="0"/>
                        </a:rPr>
                        <a:t>премирование дошкольных образовательных</a:t>
                      </a:r>
                      <a:r>
                        <a:rPr lang="ru-RU" sz="1400" baseline="0" dirty="0" smtClean="0">
                          <a:solidFill>
                            <a:schemeClr val="tx1"/>
                          </a:solidFill>
                          <a:latin typeface="Times New Roman" pitchFamily="18" charset="0"/>
                          <a:cs typeface="Times New Roman" pitchFamily="18" charset="0"/>
                        </a:rPr>
                        <a:t> организаций, внедряющих инновационные образовательные программы</a:t>
                      </a:r>
                      <a:endParaRPr lang="ru-RU" sz="1400" dirty="0" smtClean="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0" dirty="0" smtClean="0">
                          <a:solidFill>
                            <a:schemeClr val="tx1"/>
                          </a:solidFill>
                          <a:latin typeface="Times New Roman" pitchFamily="18" charset="0"/>
                          <a:cs typeface="Times New Roman" pitchFamily="18" charset="0"/>
                        </a:rPr>
                        <a:t>50,0 тыс. рублей</a:t>
                      </a:r>
                      <a:endParaRPr lang="ru-RU" sz="1400" dirty="0" smtClean="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val="1511539789"/>
              </p:ext>
            </p:extLst>
          </p:nvPr>
        </p:nvGraphicFramePr>
        <p:xfrm>
          <a:off x="323528" y="4221088"/>
          <a:ext cx="8496944" cy="518160"/>
        </p:xfrm>
        <a:graphic>
          <a:graphicData uri="http://schemas.openxmlformats.org/drawingml/2006/table">
            <a:tbl>
              <a:tblPr firstRow="1" bandRow="1">
                <a:tableStyleId>{5C22544A-7EE6-4342-B048-85BDC9FD1C3A}</a:tableStyleId>
              </a:tblPr>
              <a:tblGrid>
                <a:gridCol w="6624736"/>
                <a:gridCol w="1872208"/>
              </a:tblGrid>
              <a:tr h="36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smtClean="0">
                          <a:solidFill>
                            <a:schemeClr val="tx1"/>
                          </a:solidFill>
                          <a:latin typeface="Times New Roman" pitchFamily="18" charset="0"/>
                          <a:cs typeface="Times New Roman" pitchFamily="18" charset="0"/>
                        </a:rPr>
                        <a:t>приобретение автобусов и микроавтобусов для образовательных организаций,</a:t>
                      </a:r>
                      <a:r>
                        <a:rPr lang="ru-RU" sz="1400" baseline="0" dirty="0" smtClean="0">
                          <a:solidFill>
                            <a:schemeClr val="tx1"/>
                          </a:solidFill>
                          <a:latin typeface="Times New Roman" pitchFamily="18" charset="0"/>
                          <a:cs typeface="Times New Roman" pitchFamily="18" charset="0"/>
                        </a:rPr>
                        <a:t> оплата расходов по их регистрации</a:t>
                      </a:r>
                      <a:endParaRPr lang="ru-RU" sz="1400" dirty="0" smtClean="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0" dirty="0" smtClean="0">
                          <a:solidFill>
                            <a:schemeClr val="tx1"/>
                          </a:solidFill>
                          <a:latin typeface="Times New Roman" pitchFamily="18" charset="0"/>
                          <a:cs typeface="Times New Roman" pitchFamily="18" charset="0"/>
                        </a:rPr>
                        <a:t>502,5 тыс. рублей</a:t>
                      </a:r>
                      <a:endParaRPr lang="ru-RU" sz="1400" dirty="0" smtClean="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sp>
        <p:nvSpPr>
          <p:cNvPr id="2" name="TextBox 1"/>
          <p:cNvSpPr txBox="1"/>
          <p:nvPr/>
        </p:nvSpPr>
        <p:spPr>
          <a:xfrm>
            <a:off x="0" y="0"/>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latin typeface="Times New Roman" pitchFamily="18" charset="0"/>
              <a:cs typeface="Times New Roman" pitchFamily="18" charset="0"/>
            </a:endParaRPr>
          </a:p>
        </p:txBody>
      </p:sp>
    </p:spTree>
    <p:extLst>
      <p:ext uri="{BB962C8B-B14F-4D97-AF65-F5344CB8AC3E}">
        <p14:creationId xmlns:p14="http://schemas.microsoft.com/office/powerpoint/2010/main" val="698177843"/>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001"/>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graphicFrame>
        <p:nvGraphicFramePr>
          <p:cNvPr id="7" name="Объект 6"/>
          <p:cNvGraphicFramePr>
            <a:graphicFrameLocks noGrp="1"/>
          </p:cNvGraphicFramePr>
          <p:nvPr>
            <p:ph sz="quarter" idx="13"/>
            <p:extLst>
              <p:ext uri="{D42A27DB-BD31-4B8C-83A1-F6EECF244321}">
                <p14:modId xmlns:p14="http://schemas.microsoft.com/office/powerpoint/2010/main" val="1914566254"/>
              </p:ext>
            </p:extLst>
          </p:nvPr>
        </p:nvGraphicFramePr>
        <p:xfrm>
          <a:off x="395536" y="2636912"/>
          <a:ext cx="8496944" cy="1800200"/>
        </p:xfrm>
        <a:graphic>
          <a:graphicData uri="http://schemas.openxmlformats.org/drawingml/2006/table">
            <a:tbl>
              <a:tblPr firstRow="1" bandRow="1">
                <a:tableStyleId>{5C22544A-7EE6-4342-B048-85BDC9FD1C3A}</a:tableStyleId>
              </a:tblPr>
              <a:tblGrid>
                <a:gridCol w="5616623"/>
                <a:gridCol w="2880321"/>
              </a:tblGrid>
              <a:tr h="1800200">
                <a:tc>
                  <a:txBody>
                    <a:bodyPr/>
                    <a:lstStyle/>
                    <a:p>
                      <a:pPr algn="ctr"/>
                      <a:r>
                        <a:rPr lang="ru-RU" sz="2000" b="0" kern="1200" dirty="0" smtClean="0">
                          <a:solidFill>
                            <a:schemeClr val="tx1"/>
                          </a:solidFill>
                          <a:effectLst/>
                          <a:latin typeface="Times New Roman" pitchFamily="18" charset="0"/>
                          <a:ea typeface="+mn-ea"/>
                          <a:cs typeface="Times New Roman" pitchFamily="18" charset="0"/>
                        </a:rPr>
                        <a:t>расходы на обеспечение функций органов местного самоуправления </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effectLst/>
                          <a:latin typeface="Times New Roman" pitchFamily="18" charset="0"/>
                          <a:ea typeface="+mn-ea"/>
                          <a:cs typeface="Times New Roman" pitchFamily="18" charset="0"/>
                        </a:rPr>
                        <a:t>3 408,7 тыс. рублей</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3319537054"/>
              </p:ext>
            </p:extLst>
          </p:nvPr>
        </p:nvGraphicFramePr>
        <p:xfrm>
          <a:off x="376930" y="4581128"/>
          <a:ext cx="8515550" cy="1872208"/>
        </p:xfrm>
        <a:graphic>
          <a:graphicData uri="http://schemas.openxmlformats.org/drawingml/2006/table">
            <a:tbl>
              <a:tblPr firstRow="1" bandRow="1">
                <a:tableStyleId>{5C22544A-7EE6-4342-B048-85BDC9FD1C3A}</a:tableStyleId>
              </a:tblPr>
              <a:tblGrid>
                <a:gridCol w="5635230"/>
                <a:gridCol w="2880320"/>
              </a:tblGrid>
              <a:tr h="18722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effectLst/>
                          <a:latin typeface="Times New Roman" pitchFamily="18" charset="0"/>
                          <a:ea typeface="+mn-ea"/>
                          <a:cs typeface="Times New Roman" pitchFamily="18" charset="0"/>
                        </a:rPr>
                        <a:t>расходы на обеспечение деятельности (оказание услуг) муниципальных учреждений (централизованной бухгалтерии и методического центра) </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effectLst/>
                          <a:latin typeface="Times New Roman" pitchFamily="18" charset="0"/>
                          <a:ea typeface="+mn-ea"/>
                          <a:cs typeface="Times New Roman" pitchFamily="18" charset="0"/>
                        </a:rPr>
                        <a:t>19 628,8 тыс. рублей</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sp>
        <p:nvSpPr>
          <p:cNvPr id="8" name="Скругленный прямоугольник 7"/>
          <p:cNvSpPr/>
          <p:nvPr/>
        </p:nvSpPr>
        <p:spPr>
          <a:xfrm>
            <a:off x="467544" y="332656"/>
            <a:ext cx="8424936" cy="20882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latin typeface="Times New Roman" pitchFamily="18" charset="0"/>
                <a:cs typeface="Times New Roman" pitchFamily="18" charset="0"/>
              </a:rPr>
              <a:t>Подпрограмма «Обеспечение реализации муниципальной программы и прочие мероприятия в области образования» </a:t>
            </a:r>
          </a:p>
          <a:p>
            <a:pPr algn="ctr"/>
            <a:r>
              <a:rPr lang="ru-RU" sz="2800" dirty="0" smtClean="0">
                <a:latin typeface="Times New Roman" pitchFamily="18" charset="0"/>
                <a:cs typeface="Times New Roman" pitchFamily="18" charset="0"/>
              </a:rPr>
              <a:t>в 2015 году – 23 037,5 тыс</a:t>
            </a:r>
            <a:r>
              <a:rPr lang="ru-RU" sz="2800" dirty="0">
                <a:latin typeface="Times New Roman" pitchFamily="18" charset="0"/>
                <a:cs typeface="Times New Roman" pitchFamily="18" charset="0"/>
              </a:rPr>
              <a:t>. рублей</a:t>
            </a:r>
            <a:endParaRPr lang="ru-RU" sz="28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973021442"/>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001"/>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graphicFrame>
        <p:nvGraphicFramePr>
          <p:cNvPr id="7" name="Объект 6"/>
          <p:cNvGraphicFramePr>
            <a:graphicFrameLocks noGrp="1"/>
          </p:cNvGraphicFramePr>
          <p:nvPr>
            <p:ph sz="quarter" idx="13"/>
            <p:extLst>
              <p:ext uri="{D42A27DB-BD31-4B8C-83A1-F6EECF244321}">
                <p14:modId xmlns:p14="http://schemas.microsoft.com/office/powerpoint/2010/main" val="1286877228"/>
              </p:ext>
            </p:extLst>
          </p:nvPr>
        </p:nvGraphicFramePr>
        <p:xfrm>
          <a:off x="179512" y="1772815"/>
          <a:ext cx="8784977" cy="4580697"/>
        </p:xfrm>
        <a:graphic>
          <a:graphicData uri="http://schemas.openxmlformats.org/drawingml/2006/table">
            <a:tbl>
              <a:tblPr firstRow="1" bandRow="1">
                <a:tableStyleId>{5C22544A-7EE6-4342-B048-85BDC9FD1C3A}</a:tableStyleId>
              </a:tblPr>
              <a:tblGrid>
                <a:gridCol w="4679847"/>
                <a:gridCol w="1224809"/>
                <a:gridCol w="1512168"/>
                <a:gridCol w="1368153"/>
              </a:tblGrid>
              <a:tr h="475176">
                <a:tc row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Наименование целевого показателя</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row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Единица</a:t>
                      </a:r>
                    </a:p>
                    <a:p>
                      <a:pPr algn="ctr"/>
                      <a:r>
                        <a:rPr lang="ru-RU" sz="1600" b="0" kern="1200" dirty="0" smtClean="0">
                          <a:solidFill>
                            <a:schemeClr val="tx1"/>
                          </a:solidFill>
                          <a:effectLst/>
                          <a:latin typeface="Times New Roman" pitchFamily="18" charset="0"/>
                          <a:ea typeface="+mn-ea"/>
                          <a:cs typeface="Times New Roman" pitchFamily="18" charset="0"/>
                        </a:rPr>
                        <a:t>измерения</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grid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Значение показателей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h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r>
              <a:tr h="530502">
                <a:tc v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v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предусмотрено программой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фактическое значение</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r>
              <a:tr h="862105">
                <a:tc>
                  <a:txBody>
                    <a:bodyPr/>
                    <a:lstStyle/>
                    <a:p>
                      <a:pPr algn="l">
                        <a:spcAft>
                          <a:spcPts val="0"/>
                        </a:spcAft>
                      </a:pPr>
                      <a:r>
                        <a:rPr lang="ru-RU" sz="1800" kern="1200" dirty="0" smtClean="0">
                          <a:solidFill>
                            <a:schemeClr val="dk1"/>
                          </a:solidFill>
                          <a:effectLst/>
                          <a:latin typeface="Times New Roman" pitchFamily="18" charset="0"/>
                          <a:ea typeface="+mn-ea"/>
                          <a:cs typeface="Times New Roman" pitchFamily="18" charset="0"/>
                        </a:rPr>
                        <a:t>Доля детей, охваченных дошкольным образованием, в общей численности детей </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a:effectLst/>
                          <a:latin typeface="Times New Roman" pitchFamily="18" charset="0"/>
                          <a:ea typeface="Calibri"/>
                          <a:cs typeface="Times New Roman" pitchFamily="18" charset="0"/>
                        </a:rPr>
                        <a:t>%</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pitchFamily="18" charset="0"/>
                          <a:ea typeface="Calibri"/>
                          <a:cs typeface="Times New Roman" pitchFamily="18" charset="0"/>
                        </a:rPr>
                        <a:t>76,3</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pitchFamily="18" charset="0"/>
                          <a:ea typeface="Calibri"/>
                          <a:cs typeface="Times New Roman" pitchFamily="18" charset="0"/>
                        </a:rPr>
                        <a:t>74,2</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1296144">
                <a:tc>
                  <a:txBody>
                    <a:bodyPr/>
                    <a:lstStyle/>
                    <a:p>
                      <a:pPr indent="0" algn="l">
                        <a:spcAft>
                          <a:spcPts val="0"/>
                        </a:spcAft>
                      </a:pPr>
                      <a:r>
                        <a:rPr lang="ru-RU" sz="1800" dirty="0">
                          <a:effectLst/>
                          <a:latin typeface="Times New Roman" pitchFamily="18" charset="0"/>
                          <a:ea typeface="Calibri"/>
                          <a:cs typeface="Times New Roman" pitchFamily="18" charset="0"/>
                        </a:rPr>
                        <a:t>Численность обучающихся по программам общего образования в </a:t>
                      </a:r>
                      <a:r>
                        <a:rPr lang="ru-RU" sz="1800" dirty="0" smtClean="0">
                          <a:effectLst/>
                          <a:latin typeface="Times New Roman" pitchFamily="18" charset="0"/>
                          <a:ea typeface="Calibri"/>
                          <a:cs typeface="Times New Roman" pitchFamily="18" charset="0"/>
                        </a:rPr>
                        <a:t>общеобразовательных </a:t>
                      </a:r>
                      <a:r>
                        <a:rPr lang="ru-RU" sz="1800" dirty="0">
                          <a:effectLst/>
                          <a:latin typeface="Times New Roman" pitchFamily="18" charset="0"/>
                          <a:ea typeface="Calibri"/>
                          <a:cs typeface="Times New Roman" pitchFamily="18" charset="0"/>
                        </a:rPr>
                        <a:t>организациях </a:t>
                      </a:r>
                      <a:r>
                        <a:rPr lang="ru-RU" sz="1800" dirty="0" err="1">
                          <a:effectLst/>
                          <a:latin typeface="Times New Roman" pitchFamily="18" charset="0"/>
                          <a:ea typeface="Calibri"/>
                          <a:cs typeface="Times New Roman" pitchFamily="18" charset="0"/>
                        </a:rPr>
                        <a:t>Гулькевичского</a:t>
                      </a:r>
                      <a:r>
                        <a:rPr lang="ru-RU" sz="1800" dirty="0">
                          <a:effectLst/>
                          <a:latin typeface="Times New Roman" pitchFamily="18" charset="0"/>
                          <a:ea typeface="Calibri"/>
                          <a:cs typeface="Times New Roman" pitchFamily="18" charset="0"/>
                        </a:rPr>
                        <a:t> района</a:t>
                      </a: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pitchFamily="18" charset="0"/>
                          <a:ea typeface="Calibri"/>
                          <a:cs typeface="Times New Roman" pitchFamily="18" charset="0"/>
                        </a:rPr>
                        <a:t>человек</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pitchFamily="18" charset="0"/>
                          <a:ea typeface="Calibri"/>
                          <a:cs typeface="Times New Roman" pitchFamily="18" charset="0"/>
                        </a:rPr>
                        <a:t>9 611</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pitchFamily="18" charset="0"/>
                          <a:ea typeface="Calibri"/>
                          <a:cs typeface="Times New Roman" pitchFamily="18" charset="0"/>
                        </a:rPr>
                        <a:t>9 416</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1368152">
                <a:tc>
                  <a:txBody>
                    <a:bodyPr/>
                    <a:lstStyle/>
                    <a:p>
                      <a:pPr indent="0" algn="l">
                        <a:spcAft>
                          <a:spcPts val="0"/>
                        </a:spcAft>
                      </a:pPr>
                      <a:r>
                        <a:rPr lang="ru-RU" sz="1800" dirty="0">
                          <a:effectLst/>
                          <a:latin typeface="Times New Roman" pitchFamily="18" charset="0"/>
                          <a:ea typeface="Calibri"/>
                          <a:cs typeface="Times New Roman" pitchFamily="18" charset="0"/>
                        </a:rPr>
                        <a:t>Доля детей и молодежи в возрасте 5 – 18 лет, охваченных образовательными программами </a:t>
                      </a:r>
                      <a:r>
                        <a:rPr lang="ru-RU" sz="1800" dirty="0" smtClean="0">
                          <a:effectLst/>
                          <a:latin typeface="Times New Roman" pitchFamily="18" charset="0"/>
                          <a:ea typeface="Calibri"/>
                          <a:cs typeface="Times New Roman" pitchFamily="18" charset="0"/>
                        </a:rPr>
                        <a:t>дополнительного </a:t>
                      </a:r>
                      <a:r>
                        <a:rPr lang="ru-RU" sz="1800" dirty="0">
                          <a:effectLst/>
                          <a:latin typeface="Times New Roman" pitchFamily="18" charset="0"/>
                          <a:ea typeface="Calibri"/>
                          <a:cs typeface="Times New Roman" pitchFamily="18" charset="0"/>
                        </a:rPr>
                        <a:t>образования</a:t>
                      </a: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a:effectLst/>
                          <a:latin typeface="Times New Roman" pitchFamily="18" charset="0"/>
                          <a:ea typeface="Calibri"/>
                          <a:cs typeface="Times New Roman" pitchFamily="18" charset="0"/>
                        </a:rPr>
                        <a:t>%</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pitchFamily="18" charset="0"/>
                          <a:ea typeface="Calibri"/>
                          <a:cs typeface="Times New Roman" pitchFamily="18" charset="0"/>
                        </a:rPr>
                        <a:t>43,8</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pitchFamily="18" charset="0"/>
                          <a:ea typeface="Calibri"/>
                          <a:cs typeface="Times New Roman" pitchFamily="18" charset="0"/>
                        </a:rPr>
                        <a:t>49,6</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bl>
          </a:graphicData>
        </a:graphic>
      </p:graphicFrame>
      <p:sp>
        <p:nvSpPr>
          <p:cNvPr id="8" name="Скругленный прямоугольник 7"/>
          <p:cNvSpPr/>
          <p:nvPr/>
        </p:nvSpPr>
        <p:spPr>
          <a:xfrm>
            <a:off x="179512" y="332656"/>
            <a:ext cx="8784976"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atin typeface="Times New Roman" pitchFamily="18" charset="0"/>
                <a:cs typeface="Times New Roman" pitchFamily="18" charset="0"/>
              </a:rPr>
              <a:t>Отдельные целевые показатели муниципальной программы «Развитие образования» </a:t>
            </a:r>
            <a:r>
              <a:rPr lang="ru-RU" sz="2400" dirty="0" smtClean="0">
                <a:latin typeface="Times New Roman" pitchFamily="18" charset="0"/>
                <a:cs typeface="Times New Roman" pitchFamily="18" charset="0"/>
              </a:rPr>
              <a:t>в 2015 году</a:t>
            </a:r>
            <a:endParaRPr lang="ru-RU"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156373821"/>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3"/>
            <a:ext cx="1584176" cy="216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2" name="Диаграмма 1"/>
          <p:cNvGraphicFramePr/>
          <p:nvPr>
            <p:extLst>
              <p:ext uri="{D42A27DB-BD31-4B8C-83A1-F6EECF244321}">
                <p14:modId xmlns:p14="http://schemas.microsoft.com/office/powerpoint/2010/main" val="905319703"/>
              </p:ext>
            </p:extLst>
          </p:nvPr>
        </p:nvGraphicFramePr>
        <p:xfrm>
          <a:off x="179512" y="377280"/>
          <a:ext cx="8784976" cy="63640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1559" y="1340838"/>
            <a:ext cx="1036246" cy="307777"/>
          </a:xfrm>
          <a:prstGeom prst="rect">
            <a:avLst/>
          </a:prstGeom>
          <a:noFill/>
        </p:spPr>
        <p:txBody>
          <a:bodyPr wrap="none" rtlCol="0">
            <a:spAutoFit/>
          </a:bodyPr>
          <a:lstStyle/>
          <a:p>
            <a:r>
              <a:rPr lang="ru-RU" sz="1400" dirty="0" err="1" smtClean="0">
                <a:latin typeface="Times New Roman" pitchFamily="18" charset="0"/>
                <a:cs typeface="Times New Roman" pitchFamily="18" charset="0"/>
              </a:rPr>
              <a:t>тыс.рублей</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2263080270"/>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sz="quarter" idx="13"/>
            <p:extLst>
              <p:ext uri="{D42A27DB-BD31-4B8C-83A1-F6EECF244321}">
                <p14:modId xmlns:p14="http://schemas.microsoft.com/office/powerpoint/2010/main" val="2577945710"/>
              </p:ext>
            </p:extLst>
          </p:nvPr>
        </p:nvGraphicFramePr>
        <p:xfrm>
          <a:off x="107504" y="1270672"/>
          <a:ext cx="8928992" cy="5400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83568" y="439675"/>
            <a:ext cx="7776864" cy="830997"/>
          </a:xfrm>
          <a:prstGeom prst="rect">
            <a:avLst/>
          </a:prstGeom>
          <a:noFill/>
        </p:spPr>
        <p:txBody>
          <a:bodyPr wrap="square" rtlCol="0">
            <a:spAutoFit/>
          </a:bodyPr>
          <a:lstStyle/>
          <a:p>
            <a:pPr algn="ctr"/>
            <a:r>
              <a:rPr lang="ru-RU" sz="2400" dirty="0" smtClean="0">
                <a:latin typeface="Times New Roman" pitchFamily="18" charset="0"/>
                <a:cs typeface="Times New Roman" pitchFamily="18" charset="0"/>
              </a:rPr>
              <a:t>Структура расходов на </a:t>
            </a:r>
            <a:r>
              <a:rPr lang="ru-RU" sz="2400" dirty="0">
                <a:latin typeface="Times New Roman" pitchFamily="18" charset="0"/>
                <a:cs typeface="Times New Roman" pitchFamily="18" charset="0"/>
              </a:rPr>
              <a:t>реализацию муниципальной программы </a:t>
            </a:r>
            <a:r>
              <a:rPr lang="ru-RU" sz="2400" dirty="0" smtClean="0">
                <a:latin typeface="Times New Roman" pitchFamily="18" charset="0"/>
                <a:cs typeface="Times New Roman" pitchFamily="18" charset="0"/>
              </a:rPr>
              <a:t>«Социальная </a:t>
            </a:r>
            <a:r>
              <a:rPr lang="ru-RU" sz="2400" dirty="0">
                <a:latin typeface="Times New Roman" pitchFamily="18" charset="0"/>
                <a:cs typeface="Times New Roman" pitchFamily="18" charset="0"/>
              </a:rPr>
              <a:t>поддержка </a:t>
            </a:r>
            <a:r>
              <a:rPr lang="ru-RU" sz="2400" dirty="0" smtClean="0">
                <a:latin typeface="Times New Roman" pitchFamily="18" charset="0"/>
                <a:cs typeface="Times New Roman" pitchFamily="18" charset="0"/>
              </a:rPr>
              <a:t>граждан» в 2015 году</a:t>
            </a:r>
            <a:endParaRPr lang="ru-RU" sz="2400" dirty="0">
              <a:latin typeface="Times New Roman" pitchFamily="18" charset="0"/>
              <a:cs typeface="Times New Roman" pitchFamily="18" charset="0"/>
            </a:endParaRPr>
          </a:p>
        </p:txBody>
      </p:sp>
      <p:sp>
        <p:nvSpPr>
          <p:cNvPr id="2" name="TextBox 1"/>
          <p:cNvSpPr txBox="1"/>
          <p:nvPr/>
        </p:nvSpPr>
        <p:spPr>
          <a:xfrm>
            <a:off x="0" y="0"/>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302121298"/>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p:cNvGraphicFramePr/>
          <p:nvPr>
            <p:extLst>
              <p:ext uri="{D42A27DB-BD31-4B8C-83A1-F6EECF244321}">
                <p14:modId xmlns:p14="http://schemas.microsoft.com/office/powerpoint/2010/main" val="1011651887"/>
              </p:ext>
            </p:extLst>
          </p:nvPr>
        </p:nvGraphicFramePr>
        <p:xfrm>
          <a:off x="179512" y="238490"/>
          <a:ext cx="8856984" cy="643087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15" y="0"/>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latin typeface="Times New Roman" pitchFamily="18" charset="0"/>
              <a:cs typeface="Times New Roman" pitchFamily="18" charset="0"/>
            </a:endParaRPr>
          </a:p>
        </p:txBody>
      </p:sp>
    </p:spTree>
    <p:extLst>
      <p:ext uri="{BB962C8B-B14F-4D97-AF65-F5344CB8AC3E}">
        <p14:creationId xmlns:p14="http://schemas.microsoft.com/office/powerpoint/2010/main" val="532286515"/>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001"/>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graphicFrame>
        <p:nvGraphicFramePr>
          <p:cNvPr id="7" name="Объект 6"/>
          <p:cNvGraphicFramePr>
            <a:graphicFrameLocks noGrp="1"/>
          </p:cNvGraphicFramePr>
          <p:nvPr>
            <p:ph sz="quarter" idx="13"/>
            <p:extLst>
              <p:ext uri="{D42A27DB-BD31-4B8C-83A1-F6EECF244321}">
                <p14:modId xmlns:p14="http://schemas.microsoft.com/office/powerpoint/2010/main" val="1467323574"/>
              </p:ext>
            </p:extLst>
          </p:nvPr>
        </p:nvGraphicFramePr>
        <p:xfrm>
          <a:off x="179512" y="1772815"/>
          <a:ext cx="8784976" cy="4652705"/>
        </p:xfrm>
        <a:graphic>
          <a:graphicData uri="http://schemas.openxmlformats.org/drawingml/2006/table">
            <a:tbl>
              <a:tblPr firstRow="1" bandRow="1">
                <a:tableStyleId>{5C22544A-7EE6-4342-B048-85BDC9FD1C3A}</a:tableStyleId>
              </a:tblPr>
              <a:tblGrid>
                <a:gridCol w="4679847"/>
                <a:gridCol w="1224809"/>
                <a:gridCol w="1512168"/>
                <a:gridCol w="1368152"/>
              </a:tblGrid>
              <a:tr h="473781">
                <a:tc row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Наименование целевого показателя</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row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Единица</a:t>
                      </a:r>
                    </a:p>
                    <a:p>
                      <a:pPr algn="ctr"/>
                      <a:r>
                        <a:rPr lang="ru-RU" sz="1600" b="0" kern="1200" dirty="0" smtClean="0">
                          <a:solidFill>
                            <a:schemeClr val="tx1"/>
                          </a:solidFill>
                          <a:effectLst/>
                          <a:latin typeface="Times New Roman" pitchFamily="18" charset="0"/>
                          <a:ea typeface="+mn-ea"/>
                          <a:cs typeface="Times New Roman" pitchFamily="18" charset="0"/>
                        </a:rPr>
                        <a:t>измерения</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grid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Значение показателей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h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r>
              <a:tr h="528944">
                <a:tc v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v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предусмотрено программой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фактическое значение</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r>
              <a:tr h="863500">
                <a:tc>
                  <a:txBody>
                    <a:bodyPr/>
                    <a:lstStyle/>
                    <a:p>
                      <a:pPr indent="0" algn="l">
                        <a:spcAft>
                          <a:spcPts val="0"/>
                        </a:spcAft>
                      </a:pPr>
                      <a:r>
                        <a:rPr lang="ru-RU" sz="1600" dirty="0">
                          <a:effectLst/>
                          <a:latin typeface="Times New Roman"/>
                          <a:ea typeface="Calibri"/>
                          <a:cs typeface="Times New Roman"/>
                        </a:rPr>
                        <a:t>Количество социально ориентированных некоммерческих организаций, которым оказана </a:t>
                      </a:r>
                      <a:r>
                        <a:rPr lang="ru-RU" sz="1600" dirty="0" smtClean="0">
                          <a:effectLst/>
                          <a:latin typeface="Times New Roman"/>
                          <a:ea typeface="Calibri"/>
                          <a:cs typeface="Times New Roman"/>
                        </a:rPr>
                        <a:t>государственная поддержка</a:t>
                      </a:r>
                      <a:endParaRPr lang="ru-RU" sz="1600" dirty="0">
                        <a:effectLst/>
                        <a:latin typeface="Arial"/>
                        <a:ea typeface="Calibri"/>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a:effectLst/>
                          <a:latin typeface="Times New Roman"/>
                          <a:ea typeface="Calibri"/>
                          <a:cs typeface="Times New Roman"/>
                        </a:rPr>
                        <a:t>единиц</a:t>
                      </a:r>
                      <a:endParaRPr lang="ru-RU" sz="1800" dirty="0">
                        <a:effectLst/>
                        <a:latin typeface="Arial"/>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a:effectLst/>
                          <a:latin typeface="Times New Roman"/>
                          <a:ea typeface="Calibri"/>
                          <a:cs typeface="Times New Roman"/>
                        </a:rPr>
                        <a:t>не менее 6 </a:t>
                      </a:r>
                      <a:endParaRPr lang="ru-RU" sz="1800" dirty="0">
                        <a:effectLst/>
                        <a:latin typeface="Arial"/>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a:ea typeface="Calibri"/>
                          <a:cs typeface="Times New Roman"/>
                        </a:rPr>
                        <a:t>6 </a:t>
                      </a:r>
                      <a:endParaRPr lang="ru-RU" sz="1800" dirty="0">
                        <a:effectLst/>
                        <a:latin typeface="Arial"/>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1152128">
                <a:tc>
                  <a:txBody>
                    <a:bodyPr/>
                    <a:lstStyle/>
                    <a:p>
                      <a:pPr indent="0" algn="l">
                        <a:spcAft>
                          <a:spcPts val="0"/>
                        </a:spcAft>
                      </a:pPr>
                      <a:r>
                        <a:rPr lang="ru-RU" sz="1600" dirty="0" smtClean="0">
                          <a:effectLst/>
                          <a:latin typeface="Times New Roman" pitchFamily="18" charset="0"/>
                          <a:ea typeface="Calibri"/>
                          <a:cs typeface="Times New Roman" pitchFamily="18" charset="0"/>
                        </a:rPr>
                        <a:t>Охват населения </a:t>
                      </a:r>
                      <a:r>
                        <a:rPr lang="ru-RU" sz="1600" dirty="0" err="1" smtClean="0">
                          <a:effectLst/>
                          <a:latin typeface="Times New Roman" pitchFamily="18" charset="0"/>
                          <a:ea typeface="Calibri"/>
                          <a:cs typeface="Times New Roman" pitchFamily="18" charset="0"/>
                        </a:rPr>
                        <a:t>Гулькевичского</a:t>
                      </a:r>
                      <a:r>
                        <a:rPr lang="ru-RU" sz="1600" dirty="0" smtClean="0">
                          <a:effectLst/>
                          <a:latin typeface="Times New Roman" pitchFamily="18" charset="0"/>
                          <a:ea typeface="Calibri"/>
                          <a:cs typeface="Times New Roman" pitchFamily="18" charset="0"/>
                        </a:rPr>
                        <a:t> района в процессе реализации социально ориентированными некоммерческими организациями</a:t>
                      </a:r>
                      <a:r>
                        <a:rPr lang="ru-RU" sz="1600" baseline="0" dirty="0" smtClean="0">
                          <a:effectLst/>
                          <a:latin typeface="Times New Roman" pitchFamily="18" charset="0"/>
                          <a:ea typeface="Calibri"/>
                          <a:cs typeface="Times New Roman" pitchFamily="18" charset="0"/>
                        </a:rPr>
                        <a:t> муниципальной программы</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pitchFamily="18" charset="0"/>
                          <a:ea typeface="Calibri"/>
                          <a:cs typeface="Times New Roman" pitchFamily="18" charset="0"/>
                        </a:rPr>
                        <a:t>человек</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pitchFamily="18" charset="0"/>
                          <a:ea typeface="Calibri"/>
                          <a:cs typeface="Times New Roman" pitchFamily="18" charset="0"/>
                        </a:rPr>
                        <a:t>не менее</a:t>
                      </a:r>
                      <a:r>
                        <a:rPr lang="ru-RU" sz="1800" baseline="0" dirty="0" smtClean="0">
                          <a:effectLst/>
                          <a:latin typeface="Times New Roman" pitchFamily="18" charset="0"/>
                          <a:ea typeface="Calibri"/>
                          <a:cs typeface="Times New Roman" pitchFamily="18" charset="0"/>
                        </a:rPr>
                        <a:t> 5000</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pitchFamily="18" charset="0"/>
                          <a:ea typeface="Calibri"/>
                          <a:cs typeface="Times New Roman" pitchFamily="18" charset="0"/>
                        </a:rPr>
                        <a:t>9482</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864096">
                <a:tc>
                  <a:txBody>
                    <a:bodyPr/>
                    <a:lstStyle/>
                    <a:p>
                      <a:pPr indent="0" algn="l">
                        <a:spcAft>
                          <a:spcPts val="0"/>
                        </a:spcAft>
                      </a:pPr>
                      <a:r>
                        <a:rPr lang="ru-RU" sz="1600" dirty="0">
                          <a:effectLst/>
                          <a:latin typeface="Times New Roman"/>
                          <a:ea typeface="Calibri"/>
                          <a:cs typeface="Times New Roman"/>
                        </a:rPr>
                        <a:t>Количество получателей ежемесячных денежных выплат к пенсиям (дополнительное пенсионное обеспечение)</a:t>
                      </a:r>
                      <a:endParaRPr lang="ru-RU" sz="1600" dirty="0">
                        <a:effectLst/>
                        <a:latin typeface="Arial"/>
                        <a:ea typeface="Calibri"/>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a:effectLst/>
                          <a:latin typeface="Times New Roman"/>
                          <a:ea typeface="Calibri"/>
                          <a:cs typeface="Times New Roman"/>
                        </a:rPr>
                        <a:t>человек</a:t>
                      </a:r>
                      <a:endParaRPr lang="ru-RU" sz="1800" dirty="0">
                        <a:effectLst/>
                        <a:latin typeface="Arial"/>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a:ea typeface="Calibri"/>
                          <a:cs typeface="Times New Roman"/>
                        </a:rPr>
                        <a:t>50</a:t>
                      </a:r>
                      <a:endParaRPr lang="ru-RU" sz="1800" dirty="0">
                        <a:effectLst/>
                        <a:latin typeface="Arial"/>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a:ea typeface="Calibri"/>
                          <a:cs typeface="Times New Roman"/>
                        </a:rPr>
                        <a:t>53</a:t>
                      </a:r>
                      <a:endParaRPr lang="ru-RU" sz="1800" dirty="0">
                        <a:effectLst/>
                        <a:latin typeface="Arial"/>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720080">
                <a:tc>
                  <a:txBody>
                    <a:bodyPr/>
                    <a:lstStyle/>
                    <a:p>
                      <a:pPr indent="0" algn="l">
                        <a:spcAft>
                          <a:spcPts val="0"/>
                        </a:spcAft>
                      </a:pPr>
                      <a:r>
                        <a:rPr lang="ru-RU" sz="1600" dirty="0">
                          <a:effectLst/>
                          <a:latin typeface="Times New Roman"/>
                          <a:ea typeface="Calibri"/>
                          <a:cs typeface="Times New Roman"/>
                        </a:rPr>
                        <a:t>Количество получателей ежемесячных денежных выплат почетным гражданам</a:t>
                      </a:r>
                      <a:endParaRPr lang="ru-RU" sz="1600" dirty="0">
                        <a:effectLst/>
                        <a:latin typeface="Arial"/>
                        <a:ea typeface="Calibri"/>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a:effectLst/>
                          <a:latin typeface="Times New Roman"/>
                          <a:ea typeface="Calibri"/>
                          <a:cs typeface="Times New Roman"/>
                        </a:rPr>
                        <a:t>человек</a:t>
                      </a:r>
                      <a:endParaRPr lang="ru-RU" sz="1800">
                        <a:effectLst/>
                        <a:latin typeface="Arial"/>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a:effectLst/>
                          <a:latin typeface="Times New Roman"/>
                          <a:ea typeface="Calibri"/>
                          <a:cs typeface="Times New Roman"/>
                        </a:rPr>
                        <a:t>12</a:t>
                      </a:r>
                      <a:endParaRPr lang="ru-RU" sz="1800" dirty="0">
                        <a:effectLst/>
                        <a:latin typeface="Arial"/>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a:ea typeface="Calibri"/>
                          <a:cs typeface="Times New Roman"/>
                        </a:rPr>
                        <a:t>11</a:t>
                      </a:r>
                      <a:endParaRPr lang="ru-RU" sz="1800" dirty="0">
                        <a:effectLst/>
                        <a:latin typeface="Arial"/>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bl>
          </a:graphicData>
        </a:graphic>
      </p:graphicFrame>
      <p:sp>
        <p:nvSpPr>
          <p:cNvPr id="8" name="Скругленный прямоугольник 7"/>
          <p:cNvSpPr/>
          <p:nvPr/>
        </p:nvSpPr>
        <p:spPr>
          <a:xfrm>
            <a:off x="179512" y="332656"/>
            <a:ext cx="8784976"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atin typeface="Times New Roman" pitchFamily="18" charset="0"/>
                <a:cs typeface="Times New Roman" pitchFamily="18" charset="0"/>
              </a:rPr>
              <a:t>Отдельные целевые показатели </a:t>
            </a:r>
            <a:r>
              <a:rPr lang="ru-RU" sz="2400" dirty="0">
                <a:latin typeface="Times New Roman" pitchFamily="18" charset="0"/>
                <a:cs typeface="Times New Roman" pitchFamily="18" charset="0"/>
              </a:rPr>
              <a:t>муниципальной программы </a:t>
            </a:r>
            <a:r>
              <a:rPr lang="ru-RU" sz="2400" dirty="0" smtClean="0">
                <a:latin typeface="Times New Roman" pitchFamily="18" charset="0"/>
                <a:cs typeface="Times New Roman" pitchFamily="18" charset="0"/>
              </a:rPr>
              <a:t>«</a:t>
            </a:r>
            <a:r>
              <a:rPr lang="ru-RU" sz="2400" dirty="0">
                <a:latin typeface="Times New Roman" pitchFamily="18" charset="0"/>
                <a:cs typeface="Times New Roman" pitchFamily="18" charset="0"/>
              </a:rPr>
              <a:t>Социальная поддержка </a:t>
            </a:r>
            <a:r>
              <a:rPr lang="ru-RU" sz="2400" dirty="0" smtClean="0">
                <a:latin typeface="Times New Roman" pitchFamily="18" charset="0"/>
                <a:cs typeface="Times New Roman" pitchFamily="18" charset="0"/>
              </a:rPr>
              <a:t>граждан» в 2015 году</a:t>
            </a:r>
            <a:endParaRPr lang="ru-RU"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99191829"/>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3"/>
            <a:ext cx="1584176" cy="216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2" name="Диаграмма 1"/>
          <p:cNvGraphicFramePr/>
          <p:nvPr>
            <p:extLst>
              <p:ext uri="{D42A27DB-BD31-4B8C-83A1-F6EECF244321}">
                <p14:modId xmlns:p14="http://schemas.microsoft.com/office/powerpoint/2010/main" val="4183760960"/>
              </p:ext>
            </p:extLst>
          </p:nvPr>
        </p:nvGraphicFramePr>
        <p:xfrm>
          <a:off x="107504" y="493912"/>
          <a:ext cx="8928992" cy="624745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1559" y="1340838"/>
            <a:ext cx="1036246" cy="307777"/>
          </a:xfrm>
          <a:prstGeom prst="rect">
            <a:avLst/>
          </a:prstGeom>
          <a:noFill/>
        </p:spPr>
        <p:txBody>
          <a:bodyPr wrap="none" rtlCol="0">
            <a:spAutoFit/>
          </a:bodyPr>
          <a:lstStyle/>
          <a:p>
            <a:r>
              <a:rPr lang="ru-RU" sz="1400" dirty="0" err="1" smtClean="0">
                <a:latin typeface="Times New Roman" pitchFamily="18" charset="0"/>
                <a:cs typeface="Times New Roman" pitchFamily="18" charset="0"/>
              </a:rPr>
              <a:t>тыс.рублей</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2327243077"/>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001"/>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graphicFrame>
        <p:nvGraphicFramePr>
          <p:cNvPr id="7" name="Объект 6"/>
          <p:cNvGraphicFramePr>
            <a:graphicFrameLocks noGrp="1"/>
          </p:cNvGraphicFramePr>
          <p:nvPr>
            <p:ph sz="quarter" idx="13"/>
            <p:extLst>
              <p:ext uri="{D42A27DB-BD31-4B8C-83A1-F6EECF244321}">
                <p14:modId xmlns:p14="http://schemas.microsoft.com/office/powerpoint/2010/main" val="1165875306"/>
              </p:ext>
            </p:extLst>
          </p:nvPr>
        </p:nvGraphicFramePr>
        <p:xfrm>
          <a:off x="323528" y="1268760"/>
          <a:ext cx="8568952" cy="720080"/>
        </p:xfrm>
        <a:graphic>
          <a:graphicData uri="http://schemas.openxmlformats.org/drawingml/2006/table">
            <a:tbl>
              <a:tblPr firstRow="1" bandRow="1">
                <a:tableStyleId>{5C22544A-7EE6-4342-B048-85BDC9FD1C3A}</a:tableStyleId>
              </a:tblPr>
              <a:tblGrid>
                <a:gridCol w="6680878"/>
                <a:gridCol w="1888074"/>
              </a:tblGrid>
              <a:tr h="720080">
                <a:tc>
                  <a:txBody>
                    <a:bodyPr/>
                    <a:lstStyle/>
                    <a:p>
                      <a:pPr algn="ctr"/>
                      <a:r>
                        <a:rPr lang="ru-RU" sz="1400" b="1" kern="1200" dirty="0" smtClean="0">
                          <a:solidFill>
                            <a:schemeClr val="tx1"/>
                          </a:solidFill>
                          <a:effectLst/>
                          <a:latin typeface="Times New Roman" pitchFamily="18" charset="0"/>
                          <a:ea typeface="+mn-ea"/>
                          <a:cs typeface="Times New Roman" pitchFamily="18" charset="0"/>
                        </a:rPr>
                        <a:t>организацию работы оздоровительных лагерей с дневным пребыванием детей на базе образовательных учреждений</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tx1"/>
                          </a:solidFill>
                          <a:effectLst/>
                          <a:latin typeface="Times New Roman" pitchFamily="18" charset="0"/>
                          <a:ea typeface="+mn-ea"/>
                          <a:cs typeface="Times New Roman" pitchFamily="18" charset="0"/>
                        </a:rPr>
                        <a:t>211,0 </a:t>
                      </a:r>
                      <a:r>
                        <a:rPr lang="ru-RU" sz="1400" b="0" dirty="0" smtClean="0">
                          <a:solidFill>
                            <a:schemeClr val="tx1"/>
                          </a:solidFill>
                          <a:latin typeface="Times New Roman" pitchFamily="18" charset="0"/>
                          <a:cs typeface="Times New Roman" pitchFamily="18" charset="0"/>
                        </a:rPr>
                        <a:t> тыс. рублей</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1286260081"/>
              </p:ext>
            </p:extLst>
          </p:nvPr>
        </p:nvGraphicFramePr>
        <p:xfrm>
          <a:off x="323528" y="2060848"/>
          <a:ext cx="8568952" cy="792088"/>
        </p:xfrm>
        <a:graphic>
          <a:graphicData uri="http://schemas.openxmlformats.org/drawingml/2006/table">
            <a:tbl>
              <a:tblPr firstRow="1" bandRow="1">
                <a:tableStyleId>{5C22544A-7EE6-4342-B048-85BDC9FD1C3A}</a:tableStyleId>
              </a:tblPr>
              <a:tblGrid>
                <a:gridCol w="6680878"/>
                <a:gridCol w="1888074"/>
              </a:tblGrid>
              <a:tr h="7920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tx1"/>
                          </a:solidFill>
                          <a:effectLst/>
                          <a:latin typeface="Times New Roman" pitchFamily="18" charset="0"/>
                          <a:ea typeface="+mn-ea"/>
                          <a:cs typeface="Times New Roman" pitchFamily="18" charset="0"/>
                        </a:rPr>
                        <a:t>приобретение новогодних подарков для детей сирот, детей оставшихся без попечения родителей и детей</a:t>
                      </a:r>
                      <a:r>
                        <a:rPr lang="ru-RU" sz="1400" b="1" kern="1200" baseline="0" dirty="0" smtClean="0">
                          <a:solidFill>
                            <a:schemeClr val="tx1"/>
                          </a:solidFill>
                          <a:effectLst/>
                          <a:latin typeface="Times New Roman" pitchFamily="18" charset="0"/>
                          <a:ea typeface="+mn-ea"/>
                          <a:cs typeface="Times New Roman" pitchFamily="18" charset="0"/>
                        </a:rPr>
                        <a:t> из семей </a:t>
                      </a:r>
                      <a:r>
                        <a:rPr lang="ru-RU" sz="1400" b="1" kern="1200" dirty="0" smtClean="0">
                          <a:solidFill>
                            <a:schemeClr val="tx1"/>
                          </a:solidFill>
                          <a:effectLst/>
                          <a:latin typeface="Times New Roman" pitchFamily="18" charset="0"/>
                          <a:ea typeface="+mn-ea"/>
                          <a:cs typeface="Times New Roman" pitchFamily="18" charset="0"/>
                        </a:rPr>
                        <a:t>находящихся в трудной жизненной ситуации</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Times New Roman" pitchFamily="18" charset="0"/>
                          <a:cs typeface="Times New Roman" pitchFamily="18" charset="0"/>
                        </a:rPr>
                        <a:t>100,0</a:t>
                      </a:r>
                      <a:r>
                        <a:rPr lang="ru-RU" sz="1400" b="0" dirty="0" smtClean="0">
                          <a:solidFill>
                            <a:schemeClr val="tx1"/>
                          </a:solidFill>
                          <a:latin typeface="Times New Roman" pitchFamily="18" charset="0"/>
                          <a:cs typeface="Times New Roman" pitchFamily="18" charset="0"/>
                        </a:rPr>
                        <a:t> тыс. рублей</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1038921989"/>
              </p:ext>
            </p:extLst>
          </p:nvPr>
        </p:nvGraphicFramePr>
        <p:xfrm>
          <a:off x="323528" y="2924944"/>
          <a:ext cx="8568952" cy="936104"/>
        </p:xfrm>
        <a:graphic>
          <a:graphicData uri="http://schemas.openxmlformats.org/drawingml/2006/table">
            <a:tbl>
              <a:tblPr firstRow="1" bandRow="1">
                <a:tableStyleId>{5C22544A-7EE6-4342-B048-85BDC9FD1C3A}</a:tableStyleId>
              </a:tblPr>
              <a:tblGrid>
                <a:gridCol w="6680878"/>
                <a:gridCol w="1888074"/>
              </a:tblGrid>
              <a:tr h="9361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tx1"/>
                          </a:solidFill>
                          <a:effectLst/>
                          <a:latin typeface="Times New Roman" pitchFamily="18" charset="0"/>
                          <a:ea typeface="+mn-ea"/>
                          <a:cs typeface="Times New Roman" pitchFamily="18" charset="0"/>
                        </a:rPr>
                        <a:t>организация</a:t>
                      </a:r>
                      <a:r>
                        <a:rPr lang="ru-RU" sz="1400" b="1" kern="1200" baseline="0" dirty="0" smtClean="0">
                          <a:solidFill>
                            <a:schemeClr val="tx1"/>
                          </a:solidFill>
                          <a:effectLst/>
                          <a:latin typeface="Times New Roman" pitchFamily="18" charset="0"/>
                          <a:ea typeface="+mn-ea"/>
                          <a:cs typeface="Times New Roman" pitchFamily="18" charset="0"/>
                        </a:rPr>
                        <a:t> подвоза (приобретение ГСМ) в профильные смены, страхование детей, находящихся в трудной жизненной ситуации во время перевозки к местам отдыха и обратно в летний период</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Times New Roman" pitchFamily="18" charset="0"/>
                          <a:cs typeface="Times New Roman" pitchFamily="18" charset="0"/>
                        </a:rPr>
                        <a:t>371,8</a:t>
                      </a:r>
                      <a:r>
                        <a:rPr lang="ru-RU" sz="1400" b="0" dirty="0" smtClean="0">
                          <a:solidFill>
                            <a:schemeClr val="tx1"/>
                          </a:solidFill>
                          <a:latin typeface="Times New Roman" pitchFamily="18" charset="0"/>
                          <a:cs typeface="Times New Roman" pitchFamily="18" charset="0"/>
                        </a:rPr>
                        <a:t> тыс. рублей</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sp>
        <p:nvSpPr>
          <p:cNvPr id="8" name="Скругленный прямоугольник 7"/>
          <p:cNvSpPr/>
          <p:nvPr/>
        </p:nvSpPr>
        <p:spPr>
          <a:xfrm>
            <a:off x="323528" y="332656"/>
            <a:ext cx="8568952"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chemeClr val="bg1"/>
                </a:solidFill>
                <a:latin typeface="Times New Roman" pitchFamily="18" charset="0"/>
                <a:cs typeface="Times New Roman" pitchFamily="18" charset="0"/>
              </a:rPr>
              <a:t>Расходы на реализацию мероприятий </a:t>
            </a:r>
            <a:r>
              <a:rPr lang="ru-RU" sz="2400" dirty="0" smtClean="0">
                <a:solidFill>
                  <a:schemeClr val="bg1"/>
                </a:solidFill>
                <a:latin typeface="Times New Roman" pitchFamily="18" charset="0"/>
                <a:cs typeface="Times New Roman" pitchFamily="18" charset="0"/>
              </a:rPr>
              <a:t>муниципальной программы «Дети </a:t>
            </a:r>
            <a:r>
              <a:rPr lang="ru-RU" sz="2400" dirty="0" err="1">
                <a:solidFill>
                  <a:schemeClr val="bg1"/>
                </a:solidFill>
                <a:latin typeface="Times New Roman" pitchFamily="18" charset="0"/>
                <a:cs typeface="Times New Roman" pitchFamily="18" charset="0"/>
              </a:rPr>
              <a:t>Гулькевичского</a:t>
            </a:r>
            <a:r>
              <a:rPr lang="ru-RU" sz="2400" dirty="0">
                <a:solidFill>
                  <a:schemeClr val="bg1"/>
                </a:solidFill>
                <a:latin typeface="Times New Roman" pitchFamily="18" charset="0"/>
                <a:cs typeface="Times New Roman" pitchFamily="18" charset="0"/>
              </a:rPr>
              <a:t> района» в </a:t>
            </a:r>
            <a:r>
              <a:rPr lang="ru-RU" sz="2400" dirty="0" smtClean="0">
                <a:solidFill>
                  <a:schemeClr val="bg1"/>
                </a:solidFill>
                <a:latin typeface="Times New Roman" pitchFamily="18" charset="0"/>
                <a:cs typeface="Times New Roman" pitchFamily="18" charset="0"/>
              </a:rPr>
              <a:t>2015 </a:t>
            </a:r>
            <a:r>
              <a:rPr lang="ru-RU" sz="2400" dirty="0">
                <a:solidFill>
                  <a:schemeClr val="bg1"/>
                </a:solidFill>
                <a:latin typeface="Times New Roman" pitchFamily="18" charset="0"/>
                <a:cs typeface="Times New Roman" pitchFamily="18" charset="0"/>
              </a:rPr>
              <a:t>году</a:t>
            </a:r>
          </a:p>
        </p:txBody>
      </p:sp>
      <p:graphicFrame>
        <p:nvGraphicFramePr>
          <p:cNvPr id="9" name="Таблица 8"/>
          <p:cNvGraphicFramePr>
            <a:graphicFrameLocks noGrp="1"/>
          </p:cNvGraphicFramePr>
          <p:nvPr>
            <p:extLst>
              <p:ext uri="{D42A27DB-BD31-4B8C-83A1-F6EECF244321}">
                <p14:modId xmlns:p14="http://schemas.microsoft.com/office/powerpoint/2010/main" val="1174674542"/>
              </p:ext>
            </p:extLst>
          </p:nvPr>
        </p:nvGraphicFramePr>
        <p:xfrm>
          <a:off x="323528" y="3933056"/>
          <a:ext cx="8568952" cy="576064"/>
        </p:xfrm>
        <a:graphic>
          <a:graphicData uri="http://schemas.openxmlformats.org/drawingml/2006/table">
            <a:tbl>
              <a:tblPr firstRow="1" bandRow="1">
                <a:tableStyleId>{5C22544A-7EE6-4342-B048-85BDC9FD1C3A}</a:tableStyleId>
              </a:tblPr>
              <a:tblGrid>
                <a:gridCol w="6680878"/>
                <a:gridCol w="1888074"/>
              </a:tblGrid>
              <a:tr h="5760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tx1"/>
                          </a:solidFill>
                          <a:effectLst/>
                          <a:latin typeface="Times New Roman" pitchFamily="18" charset="0"/>
                          <a:ea typeface="+mn-ea"/>
                          <a:cs typeface="Times New Roman" pitchFamily="18" charset="0"/>
                        </a:rPr>
                        <a:t>мероприятия посвященные дню матери</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Times New Roman" pitchFamily="18" charset="0"/>
                          <a:cs typeface="Times New Roman" pitchFamily="18" charset="0"/>
                        </a:rPr>
                        <a:t>25,0</a:t>
                      </a:r>
                      <a:r>
                        <a:rPr lang="ru-RU" sz="1400" b="0" baseline="0" dirty="0" smtClean="0">
                          <a:solidFill>
                            <a:schemeClr val="tx1"/>
                          </a:solidFill>
                          <a:latin typeface="Times New Roman" pitchFamily="18" charset="0"/>
                          <a:cs typeface="Times New Roman" pitchFamily="18" charset="0"/>
                        </a:rPr>
                        <a:t> </a:t>
                      </a:r>
                      <a:r>
                        <a:rPr lang="ru-RU" sz="1400" b="0" dirty="0" smtClean="0">
                          <a:solidFill>
                            <a:schemeClr val="tx1"/>
                          </a:solidFill>
                          <a:latin typeface="Times New Roman" pitchFamily="18" charset="0"/>
                          <a:cs typeface="Times New Roman" pitchFamily="18" charset="0"/>
                        </a:rPr>
                        <a:t>тыс. рублей</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val="130923715"/>
              </p:ext>
            </p:extLst>
          </p:nvPr>
        </p:nvGraphicFramePr>
        <p:xfrm>
          <a:off x="323528" y="4581128"/>
          <a:ext cx="8568952" cy="576064"/>
        </p:xfrm>
        <a:graphic>
          <a:graphicData uri="http://schemas.openxmlformats.org/drawingml/2006/table">
            <a:tbl>
              <a:tblPr firstRow="1" bandRow="1">
                <a:tableStyleId>{5C22544A-7EE6-4342-B048-85BDC9FD1C3A}</a:tableStyleId>
              </a:tblPr>
              <a:tblGrid>
                <a:gridCol w="6680878"/>
                <a:gridCol w="1888074"/>
              </a:tblGrid>
              <a:tr h="5760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tx1"/>
                          </a:solidFill>
                          <a:effectLst/>
                          <a:latin typeface="Times New Roman" pitchFamily="18" charset="0"/>
                          <a:ea typeface="+mn-ea"/>
                          <a:cs typeface="Times New Roman" pitchFamily="18" charset="0"/>
                        </a:rPr>
                        <a:t>организация работы оздоровительных лагерей с дневным пребыванием детей на базе образовательных учреждений</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Times New Roman" pitchFamily="18" charset="0"/>
                          <a:cs typeface="Times New Roman" pitchFamily="18" charset="0"/>
                        </a:rPr>
                        <a:t>1 721,0 </a:t>
                      </a:r>
                      <a:r>
                        <a:rPr lang="ru-RU" sz="1400" b="0" dirty="0" smtClean="0">
                          <a:solidFill>
                            <a:schemeClr val="tx1"/>
                          </a:solidFill>
                          <a:latin typeface="Times New Roman" pitchFamily="18" charset="0"/>
                          <a:cs typeface="Times New Roman" pitchFamily="18" charset="0"/>
                        </a:rPr>
                        <a:t>тыс. рублей</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1" name="Таблица 10"/>
          <p:cNvGraphicFramePr>
            <a:graphicFrameLocks noGrp="1"/>
          </p:cNvGraphicFramePr>
          <p:nvPr>
            <p:extLst>
              <p:ext uri="{D42A27DB-BD31-4B8C-83A1-F6EECF244321}">
                <p14:modId xmlns:p14="http://schemas.microsoft.com/office/powerpoint/2010/main" val="2702105899"/>
              </p:ext>
            </p:extLst>
          </p:nvPr>
        </p:nvGraphicFramePr>
        <p:xfrm>
          <a:off x="323528" y="5229200"/>
          <a:ext cx="8568952" cy="504056"/>
        </p:xfrm>
        <a:graphic>
          <a:graphicData uri="http://schemas.openxmlformats.org/drawingml/2006/table">
            <a:tbl>
              <a:tblPr firstRow="1" bandRow="1">
                <a:tableStyleId>{5C22544A-7EE6-4342-B048-85BDC9FD1C3A}</a:tableStyleId>
              </a:tblPr>
              <a:tblGrid>
                <a:gridCol w="6680878"/>
                <a:gridCol w="1888074"/>
              </a:tblGrid>
              <a:tr h="5040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tx1"/>
                          </a:solidFill>
                          <a:effectLst/>
                          <a:latin typeface="Times New Roman" pitchFamily="18" charset="0"/>
                          <a:ea typeface="+mn-ea"/>
                          <a:cs typeface="Times New Roman" pitchFamily="18" charset="0"/>
                        </a:rPr>
                        <a:t>организацию мероприятий туристической направленности</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Times New Roman" pitchFamily="18" charset="0"/>
                          <a:cs typeface="Times New Roman" pitchFamily="18" charset="0"/>
                        </a:rPr>
                        <a:t>57,4</a:t>
                      </a:r>
                      <a:r>
                        <a:rPr lang="ru-RU" sz="1400" b="0" dirty="0" smtClean="0">
                          <a:solidFill>
                            <a:schemeClr val="tx1"/>
                          </a:solidFill>
                          <a:latin typeface="Times New Roman" pitchFamily="18" charset="0"/>
                          <a:cs typeface="Times New Roman" pitchFamily="18" charset="0"/>
                        </a:rPr>
                        <a:t> тыс. рублей</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2" name="Таблица 11"/>
          <p:cNvGraphicFramePr>
            <a:graphicFrameLocks noGrp="1"/>
          </p:cNvGraphicFramePr>
          <p:nvPr>
            <p:extLst>
              <p:ext uri="{D42A27DB-BD31-4B8C-83A1-F6EECF244321}">
                <p14:modId xmlns:p14="http://schemas.microsoft.com/office/powerpoint/2010/main" val="2466280786"/>
              </p:ext>
            </p:extLst>
          </p:nvPr>
        </p:nvGraphicFramePr>
        <p:xfrm>
          <a:off x="323528" y="5805264"/>
          <a:ext cx="8568952" cy="648072"/>
        </p:xfrm>
        <a:graphic>
          <a:graphicData uri="http://schemas.openxmlformats.org/drawingml/2006/table">
            <a:tbl>
              <a:tblPr firstRow="1" bandRow="1">
                <a:tableStyleId>{5C22544A-7EE6-4342-B048-85BDC9FD1C3A}</a:tableStyleId>
              </a:tblPr>
              <a:tblGrid>
                <a:gridCol w="6680878"/>
                <a:gridCol w="1888074"/>
              </a:tblGrid>
              <a:tr h="6480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tx1"/>
                          </a:solidFill>
                          <a:effectLst/>
                          <a:latin typeface="Times New Roman" pitchFamily="18" charset="0"/>
                          <a:ea typeface="+mn-ea"/>
                          <a:cs typeface="Times New Roman" pitchFamily="18" charset="0"/>
                        </a:rPr>
                        <a:t>проведение муниципальных праздников:</a:t>
                      </a:r>
                      <a:r>
                        <a:rPr lang="ru-RU" sz="1400" b="1" kern="1200" baseline="0" dirty="0" smtClean="0">
                          <a:solidFill>
                            <a:schemeClr val="tx1"/>
                          </a:solidFill>
                          <a:effectLst/>
                          <a:latin typeface="Times New Roman" pitchFamily="18" charset="0"/>
                          <a:ea typeface="+mn-ea"/>
                          <a:cs typeface="Times New Roman" pitchFamily="18" charset="0"/>
                        </a:rPr>
                        <a:t> День защиты детей, выпускной в ДОУ, парад первоклассников, выпускной бал СОШ</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Times New Roman" pitchFamily="18" charset="0"/>
                          <a:cs typeface="Times New Roman" pitchFamily="18" charset="0"/>
                        </a:rPr>
                        <a:t>378,0 </a:t>
                      </a:r>
                      <a:r>
                        <a:rPr lang="ru-RU" sz="1400" b="0" dirty="0" smtClean="0">
                          <a:solidFill>
                            <a:schemeClr val="tx1"/>
                          </a:solidFill>
                          <a:latin typeface="Times New Roman" pitchFamily="18" charset="0"/>
                          <a:cs typeface="Times New Roman" pitchFamily="18" charset="0"/>
                        </a:rPr>
                        <a:t>тыс. рублей</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3281725043"/>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86508615"/>
              </p:ext>
            </p:extLst>
          </p:nvPr>
        </p:nvGraphicFramePr>
        <p:xfrm>
          <a:off x="323528" y="548680"/>
          <a:ext cx="8496944" cy="1371600"/>
        </p:xfrm>
        <a:graphic>
          <a:graphicData uri="http://schemas.openxmlformats.org/drawingml/2006/table">
            <a:tbl>
              <a:tblPr firstRow="1" bandRow="1">
                <a:tableStyleId>{5C22544A-7EE6-4342-B048-85BDC9FD1C3A}</a:tableStyleId>
              </a:tblPr>
              <a:tblGrid>
                <a:gridCol w="6624736"/>
                <a:gridCol w="1872208"/>
              </a:tblGrid>
              <a:tr h="36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tx1"/>
                          </a:solidFill>
                          <a:effectLst/>
                          <a:latin typeface="Times New Roman" pitchFamily="18" charset="0"/>
                          <a:ea typeface="+mn-ea"/>
                          <a:cs typeface="Times New Roman" pitchFamily="18" charset="0"/>
                        </a:rPr>
                        <a:t>обеспечение осуществления отдельных государственных полномочий по выплате единовременного пособия детям-сиротам и детям, оставшимся без попечения родителей, и лицам из их числа государственную регистрацию права собственности ( права пожизненного наследуемого владения), в том числе на оплату услуг, необходимых для ее осуществления, за исключением жилых помещений, приобретенных за счет средств краевого бюджета</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Times New Roman" pitchFamily="18" charset="0"/>
                          <a:cs typeface="Times New Roman" pitchFamily="18" charset="0"/>
                        </a:rPr>
                        <a:t>5,2 </a:t>
                      </a:r>
                      <a:r>
                        <a:rPr lang="ru-RU" sz="1400" b="0" dirty="0" smtClean="0">
                          <a:solidFill>
                            <a:schemeClr val="tx1"/>
                          </a:solidFill>
                          <a:latin typeface="Times New Roman" pitchFamily="18" charset="0"/>
                          <a:cs typeface="Times New Roman" pitchFamily="18" charset="0"/>
                        </a:rPr>
                        <a:t>тыс. рублей</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2821751366"/>
              </p:ext>
            </p:extLst>
          </p:nvPr>
        </p:nvGraphicFramePr>
        <p:xfrm>
          <a:off x="323528" y="1988840"/>
          <a:ext cx="8496944" cy="731520"/>
        </p:xfrm>
        <a:graphic>
          <a:graphicData uri="http://schemas.openxmlformats.org/drawingml/2006/table">
            <a:tbl>
              <a:tblPr firstRow="1" bandRow="1">
                <a:tableStyleId>{5C22544A-7EE6-4342-B048-85BDC9FD1C3A}</a:tableStyleId>
              </a:tblPr>
              <a:tblGrid>
                <a:gridCol w="6624736"/>
                <a:gridCol w="1872208"/>
              </a:tblGrid>
              <a:tr h="36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tx1"/>
                          </a:solidFill>
                          <a:effectLst/>
                          <a:latin typeface="Times New Roman" pitchFamily="18" charset="0"/>
                          <a:ea typeface="+mn-ea"/>
                          <a:cs typeface="Times New Roman" pitchFamily="18" charset="0"/>
                        </a:rPr>
                        <a:t>обеспечение  осуществления отдельных государственных полномочий по обеспечению выплаты ежемесячного вознаграждения, причитающегося приемным родителям за оказание услуг по воспитанию приемных детей</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Times New Roman" pitchFamily="18" charset="0"/>
                          <a:cs typeface="Times New Roman" pitchFamily="18" charset="0"/>
                        </a:rPr>
                        <a:t>31 751,7 </a:t>
                      </a:r>
                      <a:r>
                        <a:rPr lang="ru-RU" sz="1400" b="0" dirty="0" smtClean="0">
                          <a:solidFill>
                            <a:schemeClr val="tx1"/>
                          </a:solidFill>
                          <a:latin typeface="Times New Roman" pitchFamily="18" charset="0"/>
                          <a:cs typeface="Times New Roman" pitchFamily="18" charset="0"/>
                        </a:rPr>
                        <a:t>тыс. рублей</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8" name="Таблица 7"/>
          <p:cNvGraphicFramePr>
            <a:graphicFrameLocks noGrp="1"/>
          </p:cNvGraphicFramePr>
          <p:nvPr>
            <p:extLst>
              <p:ext uri="{D42A27DB-BD31-4B8C-83A1-F6EECF244321}">
                <p14:modId xmlns:p14="http://schemas.microsoft.com/office/powerpoint/2010/main" val="2406871370"/>
              </p:ext>
            </p:extLst>
          </p:nvPr>
        </p:nvGraphicFramePr>
        <p:xfrm>
          <a:off x="323528" y="2780928"/>
          <a:ext cx="8496944" cy="1584960"/>
        </p:xfrm>
        <a:graphic>
          <a:graphicData uri="http://schemas.openxmlformats.org/drawingml/2006/table">
            <a:tbl>
              <a:tblPr firstRow="1" bandRow="1">
                <a:tableStyleId>{5C22544A-7EE6-4342-B048-85BDC9FD1C3A}</a:tableStyleId>
              </a:tblPr>
              <a:tblGrid>
                <a:gridCol w="6624736"/>
                <a:gridCol w="1872208"/>
              </a:tblGrid>
              <a:tr h="36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tx1"/>
                          </a:solidFill>
                          <a:effectLst/>
                          <a:latin typeface="Times New Roman" pitchFamily="18" charset="0"/>
                          <a:ea typeface="+mn-ea"/>
                          <a:cs typeface="Times New Roman" pitchFamily="18" charset="0"/>
                        </a:rPr>
                        <a:t>обеспечение осуществления  отдельных государственных полномочий по выплате денежных средств на обеспечение бесплатного проезда на городском, пригородном, в сельской местности  на внутрирайонном транспорте (кроме такси) детей-сирот и детей, оставшихся без попечения родителей, находящихся под опекой (попечительством) или на воспитании в приемных семьях (за исключением детей, обучающихся в федеральных образовательных учреждениях)</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Times New Roman" pitchFamily="18" charset="0"/>
                          <a:cs typeface="Times New Roman" pitchFamily="18" charset="0"/>
                        </a:rPr>
                        <a:t>59,7</a:t>
                      </a:r>
                      <a:r>
                        <a:rPr lang="ru-RU" sz="1400" b="0" dirty="0" smtClean="0">
                          <a:solidFill>
                            <a:schemeClr val="tx1"/>
                          </a:solidFill>
                          <a:latin typeface="Times New Roman" pitchFamily="18" charset="0"/>
                          <a:cs typeface="Times New Roman" pitchFamily="18" charset="0"/>
                        </a:rPr>
                        <a:t> тыс. рублей</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val="1526741183"/>
              </p:ext>
            </p:extLst>
          </p:nvPr>
        </p:nvGraphicFramePr>
        <p:xfrm>
          <a:off x="323528" y="4437112"/>
          <a:ext cx="8496944" cy="944880"/>
        </p:xfrm>
        <a:graphic>
          <a:graphicData uri="http://schemas.openxmlformats.org/drawingml/2006/table">
            <a:tbl>
              <a:tblPr firstRow="1" bandRow="1">
                <a:tableStyleId>{5C22544A-7EE6-4342-B048-85BDC9FD1C3A}</a:tableStyleId>
              </a:tblPr>
              <a:tblGrid>
                <a:gridCol w="6624736"/>
                <a:gridCol w="1872208"/>
              </a:tblGrid>
              <a:tr h="36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tx1"/>
                          </a:solidFill>
                          <a:effectLst/>
                          <a:latin typeface="Times New Roman" pitchFamily="18" charset="0"/>
                          <a:ea typeface="+mn-ea"/>
                          <a:cs typeface="Times New Roman" pitchFamily="18" charset="0"/>
                        </a:rPr>
                        <a:t>обеспечение  осуществления отдельных государственных полномочий по предоставлению ежемесячных денежных выплат на содержание детей-сирот и детей, оставшихся без попечения родителей,  находящихся под опекой (попечительством) или переданных на патронатное воспитание</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Times New Roman" pitchFamily="18" charset="0"/>
                          <a:cs typeface="Times New Roman" pitchFamily="18" charset="0"/>
                        </a:rPr>
                        <a:t>457,5</a:t>
                      </a:r>
                      <a:r>
                        <a:rPr lang="ru-RU" sz="1400" b="0" baseline="0" dirty="0" smtClean="0">
                          <a:solidFill>
                            <a:schemeClr val="tx1"/>
                          </a:solidFill>
                          <a:latin typeface="Times New Roman" pitchFamily="18" charset="0"/>
                          <a:cs typeface="Times New Roman" pitchFamily="18" charset="0"/>
                        </a:rPr>
                        <a:t> </a:t>
                      </a:r>
                      <a:r>
                        <a:rPr lang="ru-RU" sz="1400" b="0" dirty="0" smtClean="0">
                          <a:solidFill>
                            <a:schemeClr val="tx1"/>
                          </a:solidFill>
                          <a:latin typeface="Times New Roman" pitchFamily="18" charset="0"/>
                          <a:cs typeface="Times New Roman" pitchFamily="18" charset="0"/>
                        </a:rPr>
                        <a:t>тыс. рублей</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val="3282730017"/>
              </p:ext>
            </p:extLst>
          </p:nvPr>
        </p:nvGraphicFramePr>
        <p:xfrm>
          <a:off x="323528" y="5445224"/>
          <a:ext cx="8496944" cy="944880"/>
        </p:xfrm>
        <a:graphic>
          <a:graphicData uri="http://schemas.openxmlformats.org/drawingml/2006/table">
            <a:tbl>
              <a:tblPr firstRow="1" bandRow="1">
                <a:tableStyleId>{5C22544A-7EE6-4342-B048-85BDC9FD1C3A}</a:tableStyleId>
              </a:tblPr>
              <a:tblGrid>
                <a:gridCol w="6624736"/>
                <a:gridCol w="1872208"/>
              </a:tblGrid>
              <a:tr h="36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tx1"/>
                          </a:solidFill>
                          <a:effectLst/>
                          <a:latin typeface="Times New Roman" pitchFamily="18" charset="0"/>
                          <a:ea typeface="+mn-ea"/>
                          <a:cs typeface="Times New Roman" pitchFamily="18" charset="0"/>
                        </a:rPr>
                        <a:t>обеспечение  осуществления отдельных государственных полномочий по обеспечению выплаты ежемесячного вознаграждения, причитающегося патронатным воспитателям за оказание услуг по осуществлению патронатного воспитания, социального патроната и </a:t>
                      </a:r>
                      <a:r>
                        <a:rPr lang="ru-RU" sz="1400" b="1" kern="1200" dirty="0" err="1" smtClean="0">
                          <a:solidFill>
                            <a:schemeClr val="tx1"/>
                          </a:solidFill>
                          <a:effectLst/>
                          <a:latin typeface="Times New Roman" pitchFamily="18" charset="0"/>
                          <a:ea typeface="+mn-ea"/>
                          <a:cs typeface="Times New Roman" pitchFamily="18" charset="0"/>
                        </a:rPr>
                        <a:t>постинтернатного</a:t>
                      </a:r>
                      <a:r>
                        <a:rPr lang="ru-RU" sz="1400" b="1" kern="1200" dirty="0" smtClean="0">
                          <a:solidFill>
                            <a:schemeClr val="tx1"/>
                          </a:solidFill>
                          <a:effectLst/>
                          <a:latin typeface="Times New Roman" pitchFamily="18" charset="0"/>
                          <a:ea typeface="+mn-ea"/>
                          <a:cs typeface="Times New Roman" pitchFamily="18" charset="0"/>
                        </a:rPr>
                        <a:t> сопровождения</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Times New Roman" pitchFamily="18" charset="0"/>
                          <a:cs typeface="Times New Roman" pitchFamily="18" charset="0"/>
                        </a:rPr>
                        <a:t>531,5 </a:t>
                      </a:r>
                      <a:r>
                        <a:rPr lang="ru-RU" sz="1400" b="0" dirty="0" smtClean="0">
                          <a:solidFill>
                            <a:schemeClr val="tx1"/>
                          </a:solidFill>
                          <a:latin typeface="Times New Roman" pitchFamily="18" charset="0"/>
                          <a:cs typeface="Times New Roman" pitchFamily="18" charset="0"/>
                        </a:rPr>
                        <a:t>тыс. рублей</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sp>
        <p:nvSpPr>
          <p:cNvPr id="2" name="TextBox 1"/>
          <p:cNvSpPr txBox="1"/>
          <p:nvPr/>
        </p:nvSpPr>
        <p:spPr>
          <a:xfrm>
            <a:off x="0" y="0"/>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latin typeface="Times New Roman" pitchFamily="18" charset="0"/>
              <a:cs typeface="Times New Roman" pitchFamily="18" charset="0"/>
            </a:endParaRPr>
          </a:p>
        </p:txBody>
      </p:sp>
    </p:spTree>
    <p:extLst>
      <p:ext uri="{BB962C8B-B14F-4D97-AF65-F5344CB8AC3E}">
        <p14:creationId xmlns:p14="http://schemas.microsoft.com/office/powerpoint/2010/main" val="1712783851"/>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3170568963"/>
              </p:ext>
            </p:extLst>
          </p:nvPr>
        </p:nvGraphicFramePr>
        <p:xfrm>
          <a:off x="323528" y="1484784"/>
          <a:ext cx="8496944" cy="1080120"/>
        </p:xfrm>
        <a:graphic>
          <a:graphicData uri="http://schemas.openxmlformats.org/drawingml/2006/table">
            <a:tbl>
              <a:tblPr firstRow="1" bandRow="1">
                <a:tableStyleId>{5C22544A-7EE6-4342-B048-85BDC9FD1C3A}</a:tableStyleId>
              </a:tblPr>
              <a:tblGrid>
                <a:gridCol w="6624736"/>
                <a:gridCol w="1872208"/>
              </a:tblGrid>
              <a:tr h="10801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tx1"/>
                          </a:solidFill>
                          <a:effectLst/>
                          <a:latin typeface="Times New Roman" pitchFamily="18" charset="0"/>
                          <a:ea typeface="+mn-ea"/>
                          <a:cs typeface="Times New Roman" pitchFamily="18" charset="0"/>
                        </a:rPr>
                        <a:t>обеспечение осуществления отдельных государственных полномочий по организации подвоза детей-сирот и детей, оставшихся без попечения родителей, находящихся под опекой (попечительством), в приемных или патронатных семьях (в том числе кровных детей), к месту отдыха и обратно</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Times New Roman" pitchFamily="18" charset="0"/>
                          <a:cs typeface="Times New Roman" pitchFamily="18" charset="0"/>
                        </a:rPr>
                        <a:t>37,1</a:t>
                      </a:r>
                      <a:r>
                        <a:rPr lang="ru-RU" sz="1400" b="0" dirty="0" smtClean="0">
                          <a:solidFill>
                            <a:schemeClr val="tx1"/>
                          </a:solidFill>
                          <a:latin typeface="Times New Roman" pitchFamily="18" charset="0"/>
                          <a:cs typeface="Times New Roman" pitchFamily="18" charset="0"/>
                        </a:rPr>
                        <a:t> тыс. рублей</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277334500"/>
              </p:ext>
            </p:extLst>
          </p:nvPr>
        </p:nvGraphicFramePr>
        <p:xfrm>
          <a:off x="323528" y="2636912"/>
          <a:ext cx="8496944" cy="875536"/>
        </p:xfrm>
        <a:graphic>
          <a:graphicData uri="http://schemas.openxmlformats.org/drawingml/2006/table">
            <a:tbl>
              <a:tblPr firstRow="1" bandRow="1">
                <a:tableStyleId>{5C22544A-7EE6-4342-B048-85BDC9FD1C3A}</a:tableStyleId>
              </a:tblPr>
              <a:tblGrid>
                <a:gridCol w="6624736"/>
                <a:gridCol w="1872208"/>
              </a:tblGrid>
              <a:tr h="87553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tx1"/>
                          </a:solidFill>
                          <a:effectLst/>
                          <a:latin typeface="Times New Roman" pitchFamily="18" charset="0"/>
                          <a:ea typeface="+mn-ea"/>
                          <a:cs typeface="Times New Roman" pitchFamily="18" charset="0"/>
                        </a:rPr>
                        <a:t>обеспечение осуществления отдельных государственных полномочий по организации и осуществлению деятельности по опеке и попечительству в отношении несовершеннолетних</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Times New Roman" pitchFamily="18" charset="0"/>
                          <a:cs typeface="Times New Roman" pitchFamily="18" charset="0"/>
                        </a:rPr>
                        <a:t>3 779,0 </a:t>
                      </a:r>
                      <a:r>
                        <a:rPr lang="ru-RU" sz="1400" b="0" dirty="0" smtClean="0">
                          <a:solidFill>
                            <a:schemeClr val="tx1"/>
                          </a:solidFill>
                          <a:latin typeface="Times New Roman" pitchFamily="18" charset="0"/>
                          <a:cs typeface="Times New Roman" pitchFamily="18" charset="0"/>
                        </a:rPr>
                        <a:t>тыс. рублей</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val="3780771345"/>
              </p:ext>
            </p:extLst>
          </p:nvPr>
        </p:nvGraphicFramePr>
        <p:xfrm>
          <a:off x="323528" y="3573016"/>
          <a:ext cx="8496944" cy="662176"/>
        </p:xfrm>
        <a:graphic>
          <a:graphicData uri="http://schemas.openxmlformats.org/drawingml/2006/table">
            <a:tbl>
              <a:tblPr firstRow="1" bandRow="1">
                <a:tableStyleId>{5C22544A-7EE6-4342-B048-85BDC9FD1C3A}</a:tableStyleId>
              </a:tblPr>
              <a:tblGrid>
                <a:gridCol w="6624736"/>
                <a:gridCol w="1872208"/>
              </a:tblGrid>
              <a:tr h="6621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tx1"/>
                          </a:solidFill>
                          <a:effectLst/>
                          <a:latin typeface="Times New Roman" pitchFamily="18" charset="0"/>
                          <a:ea typeface="+mn-ea"/>
                          <a:cs typeface="Times New Roman" pitchFamily="18" charset="0"/>
                        </a:rPr>
                        <a:t>обеспечение осуществления отдельных государственных полномочий по организации оздоровления и отдыха детей</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Times New Roman" pitchFamily="18" charset="0"/>
                          <a:cs typeface="Times New Roman" pitchFamily="18" charset="0"/>
                        </a:rPr>
                        <a:t>506,3</a:t>
                      </a:r>
                      <a:r>
                        <a:rPr lang="ru-RU" sz="1400" b="0" dirty="0" smtClean="0">
                          <a:solidFill>
                            <a:schemeClr val="tx1"/>
                          </a:solidFill>
                          <a:latin typeface="Times New Roman" pitchFamily="18" charset="0"/>
                          <a:cs typeface="Times New Roman" pitchFamily="18" charset="0"/>
                        </a:rPr>
                        <a:t> тыс. рублей</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8" name="Таблица 7"/>
          <p:cNvGraphicFramePr>
            <a:graphicFrameLocks noGrp="1"/>
          </p:cNvGraphicFramePr>
          <p:nvPr>
            <p:extLst>
              <p:ext uri="{D42A27DB-BD31-4B8C-83A1-F6EECF244321}">
                <p14:modId xmlns:p14="http://schemas.microsoft.com/office/powerpoint/2010/main" val="3564440059"/>
              </p:ext>
            </p:extLst>
          </p:nvPr>
        </p:nvGraphicFramePr>
        <p:xfrm>
          <a:off x="323528" y="4293096"/>
          <a:ext cx="8496944" cy="2232248"/>
        </p:xfrm>
        <a:graphic>
          <a:graphicData uri="http://schemas.openxmlformats.org/drawingml/2006/table">
            <a:tbl>
              <a:tblPr firstRow="1" bandRow="1">
                <a:tableStyleId>{5C22544A-7EE6-4342-B048-85BDC9FD1C3A}</a:tableStyleId>
              </a:tblPr>
              <a:tblGrid>
                <a:gridCol w="6624736"/>
                <a:gridCol w="1872208"/>
              </a:tblGrid>
              <a:tr h="2232248">
                <a:tc>
                  <a:txBody>
                    <a:bodyPr/>
                    <a:lstStyle/>
                    <a:p>
                      <a:pPr algn="ctr"/>
                      <a:r>
                        <a:rPr lang="ru-RU" sz="1400" b="1" kern="1200" dirty="0" smtClean="0">
                          <a:solidFill>
                            <a:schemeClr val="tx1"/>
                          </a:solidFill>
                          <a:effectLst/>
                          <a:latin typeface="Times New Roman" pitchFamily="18" charset="0"/>
                          <a:ea typeface="+mn-ea"/>
                          <a:cs typeface="Times New Roman" pitchFamily="18" charset="0"/>
                        </a:rPr>
                        <a:t>обеспечение осуществления отдельных государственных полномочий по выявлению обстоятельств, свидетельствующих о необходимости оказания детям-сиротам и детям, оставшимся без попечения родителей, лицам из числа детей-сирот и детей, оставшихся без попечения родителей, содействия в преодолении трудной жизненной ситуации, и осуществлению контроля за использованием детьми-сиротами и детьми, оставшимися без попечения родителей, лицами из числа детей-сирот и детей, оставшихся без попечения родителей, предоставленных им жилых помещений специализированного жилищного фонда</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Times New Roman" pitchFamily="18" charset="0"/>
                          <a:cs typeface="Times New Roman" pitchFamily="18" charset="0"/>
                        </a:rPr>
                        <a:t>647,5 </a:t>
                      </a:r>
                      <a:r>
                        <a:rPr lang="ru-RU" sz="1400" b="0" dirty="0" smtClean="0">
                          <a:solidFill>
                            <a:schemeClr val="tx1"/>
                          </a:solidFill>
                          <a:latin typeface="Times New Roman" pitchFamily="18" charset="0"/>
                          <a:cs typeface="Times New Roman" pitchFamily="18" charset="0"/>
                        </a:rPr>
                        <a:t>тыс. рублей</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sp>
        <p:nvSpPr>
          <p:cNvPr id="2" name="TextBox 1"/>
          <p:cNvSpPr txBox="1"/>
          <p:nvPr/>
        </p:nvSpPr>
        <p:spPr>
          <a:xfrm>
            <a:off x="0" y="-1999"/>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latin typeface="Times New Roman" pitchFamily="18" charset="0"/>
              <a:cs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4232206620"/>
              </p:ext>
            </p:extLst>
          </p:nvPr>
        </p:nvGraphicFramePr>
        <p:xfrm>
          <a:off x="323528" y="476672"/>
          <a:ext cx="8496944" cy="944880"/>
        </p:xfrm>
        <a:graphic>
          <a:graphicData uri="http://schemas.openxmlformats.org/drawingml/2006/table">
            <a:tbl>
              <a:tblPr firstRow="1" bandRow="1">
                <a:tableStyleId>{5C22544A-7EE6-4342-B048-85BDC9FD1C3A}</a:tableStyleId>
              </a:tblPr>
              <a:tblGrid>
                <a:gridCol w="6624736"/>
                <a:gridCol w="1872208"/>
              </a:tblGrid>
              <a:tr h="720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tx1"/>
                          </a:solidFill>
                          <a:effectLst/>
                          <a:latin typeface="Times New Roman" pitchFamily="18" charset="0"/>
                          <a:ea typeface="+mn-ea"/>
                          <a:cs typeface="Times New Roman" pitchFamily="18" charset="0"/>
                        </a:rPr>
                        <a:t>обеспечение осуществления отдельных государственных полномочий по предоставлению ежемесячных денежных выплат на содержание детей-сирот и детей оставшихся без попечения родителей, находящихся под опекой (попечительством) или переданных на воспитание в приемные семьи</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Times New Roman" pitchFamily="18" charset="0"/>
                          <a:cs typeface="Times New Roman" pitchFamily="18" charset="0"/>
                        </a:rPr>
                        <a:t>44 799,6 </a:t>
                      </a:r>
                      <a:r>
                        <a:rPr lang="ru-RU" sz="1400" b="0" dirty="0" smtClean="0">
                          <a:solidFill>
                            <a:schemeClr val="tx1"/>
                          </a:solidFill>
                          <a:latin typeface="Times New Roman" pitchFamily="18" charset="0"/>
                          <a:cs typeface="Times New Roman" pitchFamily="18" charset="0"/>
                        </a:rPr>
                        <a:t>тыс. рублей</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2746678943"/>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001"/>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graphicFrame>
        <p:nvGraphicFramePr>
          <p:cNvPr id="7" name="Объект 6"/>
          <p:cNvGraphicFramePr>
            <a:graphicFrameLocks noGrp="1"/>
          </p:cNvGraphicFramePr>
          <p:nvPr>
            <p:ph sz="quarter" idx="13"/>
            <p:extLst>
              <p:ext uri="{D42A27DB-BD31-4B8C-83A1-F6EECF244321}">
                <p14:modId xmlns:p14="http://schemas.microsoft.com/office/powerpoint/2010/main" val="233173825"/>
              </p:ext>
            </p:extLst>
          </p:nvPr>
        </p:nvGraphicFramePr>
        <p:xfrm>
          <a:off x="179512" y="1340769"/>
          <a:ext cx="8784975" cy="5431471"/>
        </p:xfrm>
        <a:graphic>
          <a:graphicData uri="http://schemas.openxmlformats.org/drawingml/2006/table">
            <a:tbl>
              <a:tblPr firstRow="1" bandRow="1">
                <a:tableStyleId>{5C22544A-7EE6-4342-B048-85BDC9FD1C3A}</a:tableStyleId>
              </a:tblPr>
              <a:tblGrid>
                <a:gridCol w="4679847"/>
                <a:gridCol w="1224809"/>
                <a:gridCol w="1566678"/>
                <a:gridCol w="1313641"/>
              </a:tblGrid>
              <a:tr h="516496">
                <a:tc rowSpan="2">
                  <a:txBody>
                    <a:bodyPr/>
                    <a:lstStyle/>
                    <a:p>
                      <a:pPr algn="ctr"/>
                      <a:r>
                        <a:rPr lang="ru-RU" sz="1800" b="0" kern="1200" dirty="0" smtClean="0">
                          <a:solidFill>
                            <a:schemeClr val="tx1"/>
                          </a:solidFill>
                          <a:effectLst/>
                          <a:latin typeface="Times New Roman" pitchFamily="18" charset="0"/>
                          <a:ea typeface="+mn-ea"/>
                          <a:cs typeface="Times New Roman" pitchFamily="18" charset="0"/>
                        </a:rPr>
                        <a:t>Наименование целевого показателя</a:t>
                      </a:r>
                      <a:endParaRPr lang="ru-RU" sz="1800" b="0" dirty="0">
                        <a:solidFill>
                          <a:schemeClr val="tx1"/>
                        </a:solidFill>
                        <a:latin typeface="Times New Roman" pitchFamily="18" charset="0"/>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rowSpan="2">
                  <a:txBody>
                    <a:bodyPr/>
                    <a:lstStyle/>
                    <a:p>
                      <a:pPr algn="ctr"/>
                      <a:r>
                        <a:rPr lang="ru-RU" sz="1800" b="0" kern="1200" dirty="0" smtClean="0">
                          <a:solidFill>
                            <a:schemeClr val="tx1"/>
                          </a:solidFill>
                          <a:effectLst/>
                          <a:latin typeface="Times New Roman" pitchFamily="18" charset="0"/>
                          <a:ea typeface="+mn-ea"/>
                          <a:cs typeface="Times New Roman" pitchFamily="18" charset="0"/>
                        </a:rPr>
                        <a:t>Единица</a:t>
                      </a:r>
                    </a:p>
                    <a:p>
                      <a:pPr algn="ctr"/>
                      <a:r>
                        <a:rPr lang="ru-RU" sz="1800" b="0" kern="1200" dirty="0" smtClean="0">
                          <a:solidFill>
                            <a:schemeClr val="tx1"/>
                          </a:solidFill>
                          <a:effectLst/>
                          <a:latin typeface="Times New Roman" pitchFamily="18" charset="0"/>
                          <a:ea typeface="+mn-ea"/>
                          <a:cs typeface="Times New Roman" pitchFamily="18" charset="0"/>
                        </a:rPr>
                        <a:t>измерения</a:t>
                      </a:r>
                      <a:endParaRPr lang="ru-RU" sz="18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grid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Значение показателей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h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r>
              <a:tr h="576632">
                <a:tc v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v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предусмотрено программой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фактическое значение</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r>
              <a:tr h="344543">
                <a:tc>
                  <a:txBody>
                    <a:bodyPr/>
                    <a:lstStyle/>
                    <a:p>
                      <a:pPr>
                        <a:spcAft>
                          <a:spcPts val="0"/>
                        </a:spcAft>
                      </a:pPr>
                      <a:r>
                        <a:rPr lang="ru-RU" sz="1800" dirty="0">
                          <a:effectLst/>
                          <a:latin typeface="Times New Roman"/>
                          <a:ea typeface="Times New Roman"/>
                        </a:rPr>
                        <a:t>Количество оздоровленных детей</a:t>
                      </a: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800" dirty="0" smtClean="0">
                          <a:effectLst/>
                          <a:latin typeface="Times New Roman"/>
                          <a:ea typeface="Times New Roman"/>
                        </a:rPr>
                        <a:t>человек</a:t>
                      </a:r>
                      <a:endParaRPr lang="ru-RU" sz="1800" dirty="0">
                        <a:effectLst/>
                        <a:latin typeface="Times New Roman"/>
                        <a:ea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800" dirty="0" smtClean="0">
                          <a:effectLst/>
                          <a:latin typeface="Times New Roman"/>
                          <a:ea typeface="Times New Roman"/>
                        </a:rPr>
                        <a:t>7910</a:t>
                      </a:r>
                      <a:endParaRPr lang="ru-RU" sz="1800" dirty="0">
                        <a:effectLst/>
                        <a:latin typeface="Times New Roman"/>
                        <a:ea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800" dirty="0" smtClean="0">
                          <a:effectLst/>
                          <a:latin typeface="Times New Roman"/>
                          <a:ea typeface="Times New Roman"/>
                        </a:rPr>
                        <a:t>7910</a:t>
                      </a:r>
                      <a:endParaRPr lang="ru-RU" sz="1800" dirty="0">
                        <a:effectLst/>
                        <a:latin typeface="Times New Roman"/>
                        <a:ea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864096">
                <a:tc>
                  <a:txBody>
                    <a:bodyPr/>
                    <a:lstStyle/>
                    <a:p>
                      <a:pPr>
                        <a:spcAft>
                          <a:spcPts val="0"/>
                        </a:spcAft>
                      </a:pPr>
                      <a:r>
                        <a:rPr lang="ru-RU" sz="1800" dirty="0">
                          <a:effectLst/>
                          <a:latin typeface="Times New Roman"/>
                          <a:ea typeface="Times New Roman"/>
                        </a:rPr>
                        <a:t>Количество предоставленных жилых помещений детям-сиротам и детям, оставшимся без попечения родителей</a:t>
                      </a: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800" dirty="0" smtClean="0">
                          <a:effectLst/>
                          <a:latin typeface="Times New Roman"/>
                          <a:ea typeface="Times New Roman"/>
                        </a:rPr>
                        <a:t>человек</a:t>
                      </a:r>
                      <a:endParaRPr lang="ru-RU" sz="1800" dirty="0">
                        <a:effectLst/>
                        <a:latin typeface="Times New Roman"/>
                        <a:ea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800" dirty="0" smtClean="0">
                          <a:effectLst/>
                          <a:latin typeface="Times New Roman"/>
                          <a:ea typeface="Times New Roman"/>
                        </a:rPr>
                        <a:t>25</a:t>
                      </a:r>
                      <a:endParaRPr lang="ru-RU" sz="1800" dirty="0">
                        <a:effectLst/>
                        <a:latin typeface="Times New Roman"/>
                        <a:ea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800" dirty="0" smtClean="0">
                          <a:effectLst/>
                          <a:latin typeface="Times New Roman"/>
                          <a:ea typeface="Times New Roman"/>
                        </a:rPr>
                        <a:t>25</a:t>
                      </a:r>
                      <a:endParaRPr lang="ru-RU" sz="1800" dirty="0">
                        <a:effectLst/>
                        <a:latin typeface="Times New Roman"/>
                        <a:ea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1152128">
                <a:tc>
                  <a:txBody>
                    <a:bodyPr/>
                    <a:lstStyle/>
                    <a:p>
                      <a:pPr>
                        <a:spcAft>
                          <a:spcPts val="0"/>
                        </a:spcAft>
                      </a:pPr>
                      <a:r>
                        <a:rPr lang="ru-RU" sz="1800" dirty="0" smtClean="0">
                          <a:effectLst/>
                          <a:latin typeface="Times New Roman"/>
                          <a:ea typeface="Times New Roman"/>
                        </a:rPr>
                        <a:t>Доля детей-сирот</a:t>
                      </a:r>
                      <a:r>
                        <a:rPr lang="ru-RU" sz="1800" baseline="0" dirty="0" smtClean="0">
                          <a:effectLst/>
                          <a:latin typeface="Times New Roman"/>
                          <a:ea typeface="Times New Roman"/>
                        </a:rPr>
                        <a:t> и детей, оставшихся без попечения родителей, получивших жилье, в общей численности нуждающихся данной категории</a:t>
                      </a:r>
                      <a:endParaRPr lang="ru-RU" sz="1800" dirty="0">
                        <a:effectLst/>
                        <a:latin typeface="Times New Roman"/>
                        <a:ea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800" dirty="0" smtClean="0">
                          <a:effectLst/>
                          <a:latin typeface="Times New Roman"/>
                          <a:ea typeface="Times New Roman"/>
                        </a:rPr>
                        <a:t>%</a:t>
                      </a:r>
                      <a:endParaRPr lang="ru-RU" sz="1800" dirty="0">
                        <a:effectLst/>
                        <a:latin typeface="Times New Roman"/>
                        <a:ea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800" dirty="0" smtClean="0">
                          <a:effectLst/>
                          <a:latin typeface="Times New Roman"/>
                          <a:ea typeface="Times New Roman"/>
                        </a:rPr>
                        <a:t>13,4</a:t>
                      </a:r>
                      <a:endParaRPr lang="ru-RU" sz="1800" dirty="0">
                        <a:effectLst/>
                        <a:latin typeface="Times New Roman"/>
                        <a:ea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800" dirty="0" smtClean="0">
                          <a:effectLst/>
                          <a:latin typeface="Times New Roman"/>
                          <a:ea typeface="Times New Roman"/>
                        </a:rPr>
                        <a:t>13,4</a:t>
                      </a:r>
                      <a:endParaRPr lang="ru-RU" sz="1800" dirty="0">
                        <a:effectLst/>
                        <a:latin typeface="Times New Roman"/>
                        <a:ea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1152128">
                <a:tc>
                  <a:txBody>
                    <a:bodyPr/>
                    <a:lstStyle/>
                    <a:p>
                      <a:pPr>
                        <a:spcAft>
                          <a:spcPts val="0"/>
                        </a:spcAft>
                      </a:pPr>
                      <a:r>
                        <a:rPr lang="ru-RU" sz="1800" dirty="0">
                          <a:effectLst/>
                          <a:latin typeface="Times New Roman"/>
                          <a:ea typeface="Times New Roman"/>
                        </a:rPr>
                        <a:t>Количество детей-сирот и детей, оставшихся без попечения родителей, охваченных различными формами оздоровления и занятости</a:t>
                      </a: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800" dirty="0" smtClean="0">
                          <a:effectLst/>
                          <a:latin typeface="Times New Roman"/>
                          <a:ea typeface="Times New Roman"/>
                        </a:rPr>
                        <a:t>человек</a:t>
                      </a:r>
                      <a:endParaRPr lang="ru-RU" sz="1800" dirty="0">
                        <a:effectLst/>
                        <a:latin typeface="Times New Roman"/>
                        <a:ea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800" dirty="0" smtClean="0">
                          <a:effectLst/>
                          <a:latin typeface="Times New Roman"/>
                          <a:ea typeface="Times New Roman"/>
                        </a:rPr>
                        <a:t>260</a:t>
                      </a:r>
                      <a:endParaRPr lang="ru-RU" sz="1800" dirty="0">
                        <a:effectLst/>
                        <a:latin typeface="Times New Roman"/>
                        <a:ea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800" dirty="0" smtClean="0">
                          <a:effectLst/>
                          <a:latin typeface="Times New Roman"/>
                          <a:ea typeface="Times New Roman"/>
                        </a:rPr>
                        <a:t>264</a:t>
                      </a:r>
                      <a:endParaRPr lang="ru-RU" sz="1800" dirty="0">
                        <a:effectLst/>
                        <a:latin typeface="Times New Roman"/>
                        <a:ea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721762">
                <a:tc>
                  <a:txBody>
                    <a:bodyPr/>
                    <a:lstStyle/>
                    <a:p>
                      <a:pPr>
                        <a:spcAft>
                          <a:spcPts val="0"/>
                        </a:spcAft>
                      </a:pPr>
                      <a:r>
                        <a:rPr lang="ru-RU" sz="1800" dirty="0">
                          <a:effectLst/>
                          <a:latin typeface="Times New Roman"/>
                          <a:ea typeface="Times New Roman"/>
                        </a:rPr>
                        <a:t>Количество детей, посещающих лагеря с дневным пребыванием </a:t>
                      </a:r>
                      <a:r>
                        <a:rPr lang="ru-RU" sz="1800" dirty="0" smtClean="0">
                          <a:effectLst/>
                          <a:latin typeface="Times New Roman"/>
                          <a:ea typeface="Times New Roman"/>
                        </a:rPr>
                        <a:t>на базе общеобразовательных школ</a:t>
                      </a:r>
                      <a:endParaRPr lang="ru-RU" sz="1800" dirty="0">
                        <a:effectLst/>
                        <a:latin typeface="Times New Roman"/>
                        <a:ea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800" dirty="0" smtClean="0">
                          <a:effectLst/>
                          <a:latin typeface="Times New Roman"/>
                          <a:ea typeface="Times New Roman"/>
                        </a:rPr>
                        <a:t>человек</a:t>
                      </a:r>
                      <a:endParaRPr lang="ru-RU" sz="1800" dirty="0">
                        <a:effectLst/>
                        <a:latin typeface="Times New Roman"/>
                        <a:ea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800" dirty="0" smtClean="0">
                          <a:effectLst/>
                          <a:latin typeface="Times New Roman"/>
                          <a:ea typeface="Times New Roman"/>
                        </a:rPr>
                        <a:t>920</a:t>
                      </a:r>
                      <a:endParaRPr lang="ru-RU" sz="1800" dirty="0">
                        <a:effectLst/>
                        <a:latin typeface="Times New Roman"/>
                        <a:ea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800" dirty="0" smtClean="0">
                          <a:effectLst/>
                          <a:latin typeface="Times New Roman"/>
                          <a:ea typeface="Times New Roman"/>
                        </a:rPr>
                        <a:t>932</a:t>
                      </a:r>
                      <a:endParaRPr lang="ru-RU" sz="1800" dirty="0">
                        <a:effectLst/>
                        <a:latin typeface="Times New Roman"/>
                        <a:ea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bl>
          </a:graphicData>
        </a:graphic>
      </p:graphicFrame>
      <p:sp>
        <p:nvSpPr>
          <p:cNvPr id="8" name="Скругленный прямоугольник 7"/>
          <p:cNvSpPr/>
          <p:nvPr/>
        </p:nvSpPr>
        <p:spPr>
          <a:xfrm>
            <a:off x="179512" y="332656"/>
            <a:ext cx="8784976"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atin typeface="Times New Roman" pitchFamily="18" charset="0"/>
                <a:cs typeface="Times New Roman" pitchFamily="18" charset="0"/>
              </a:rPr>
              <a:t>Отдельные целевые показатели </a:t>
            </a:r>
            <a:r>
              <a:rPr lang="ru-RU" sz="2400" dirty="0">
                <a:latin typeface="Times New Roman" pitchFamily="18" charset="0"/>
                <a:cs typeface="Times New Roman" pitchFamily="18" charset="0"/>
              </a:rPr>
              <a:t>муниципальной программы </a:t>
            </a:r>
            <a:r>
              <a:rPr lang="ru-RU" sz="2400" dirty="0" smtClean="0">
                <a:latin typeface="Times New Roman" pitchFamily="18" charset="0"/>
                <a:cs typeface="Times New Roman" pitchFamily="18" charset="0"/>
              </a:rPr>
              <a:t>«</a:t>
            </a:r>
            <a:r>
              <a:rPr lang="ru-RU" sz="2400" dirty="0">
                <a:latin typeface="Times New Roman" pitchFamily="18" charset="0"/>
                <a:cs typeface="Times New Roman" pitchFamily="18" charset="0"/>
              </a:rPr>
              <a:t>Дети </a:t>
            </a:r>
            <a:r>
              <a:rPr lang="ru-RU" sz="2400" dirty="0" err="1">
                <a:latin typeface="Times New Roman" pitchFamily="18" charset="0"/>
                <a:cs typeface="Times New Roman" pitchFamily="18" charset="0"/>
              </a:rPr>
              <a:t>Гулькевичского</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района» в 2015 году</a:t>
            </a:r>
            <a:endParaRPr lang="ru-RU"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696275756"/>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3"/>
            <a:ext cx="1584176" cy="216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2" name="Диаграмма 1"/>
          <p:cNvGraphicFramePr/>
          <p:nvPr>
            <p:extLst>
              <p:ext uri="{D42A27DB-BD31-4B8C-83A1-F6EECF244321}">
                <p14:modId xmlns:p14="http://schemas.microsoft.com/office/powerpoint/2010/main" val="399382924"/>
              </p:ext>
            </p:extLst>
          </p:nvPr>
        </p:nvGraphicFramePr>
        <p:xfrm>
          <a:off x="107504" y="377280"/>
          <a:ext cx="8928992" cy="63640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1559" y="1340838"/>
            <a:ext cx="1036246" cy="307777"/>
          </a:xfrm>
          <a:prstGeom prst="rect">
            <a:avLst/>
          </a:prstGeom>
          <a:noFill/>
        </p:spPr>
        <p:txBody>
          <a:bodyPr wrap="none" rtlCol="0">
            <a:spAutoFit/>
          </a:bodyPr>
          <a:lstStyle/>
          <a:p>
            <a:r>
              <a:rPr lang="ru-RU" sz="1400" dirty="0" err="1" smtClean="0">
                <a:latin typeface="Times New Roman" pitchFamily="18" charset="0"/>
                <a:cs typeface="Times New Roman" pitchFamily="18" charset="0"/>
              </a:rPr>
              <a:t>тыс.рублей</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3841825597"/>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001"/>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graphicFrame>
        <p:nvGraphicFramePr>
          <p:cNvPr id="7" name="Объект 6"/>
          <p:cNvGraphicFramePr>
            <a:graphicFrameLocks noGrp="1"/>
          </p:cNvGraphicFramePr>
          <p:nvPr>
            <p:ph sz="quarter" idx="13"/>
            <p:extLst>
              <p:ext uri="{D42A27DB-BD31-4B8C-83A1-F6EECF244321}">
                <p14:modId xmlns:p14="http://schemas.microsoft.com/office/powerpoint/2010/main" val="1210008979"/>
              </p:ext>
            </p:extLst>
          </p:nvPr>
        </p:nvGraphicFramePr>
        <p:xfrm>
          <a:off x="399684" y="1484784"/>
          <a:ext cx="8496944" cy="640080"/>
        </p:xfrm>
        <a:graphic>
          <a:graphicData uri="http://schemas.openxmlformats.org/drawingml/2006/table">
            <a:tbl>
              <a:tblPr firstRow="1" bandRow="1">
                <a:tableStyleId>{5C22544A-7EE6-4342-B048-85BDC9FD1C3A}</a:tableStyleId>
              </a:tblPr>
              <a:tblGrid>
                <a:gridCol w="6624736"/>
                <a:gridCol w="1872208"/>
              </a:tblGrid>
              <a:tr h="496064">
                <a:tc>
                  <a:txBody>
                    <a:bodyPr/>
                    <a:lstStyle/>
                    <a:p>
                      <a:pPr algn="ctr"/>
                      <a:r>
                        <a:rPr lang="ru-RU" sz="1800" b="0" kern="1200" dirty="0" smtClean="0">
                          <a:solidFill>
                            <a:schemeClr val="tx1"/>
                          </a:solidFill>
                          <a:effectLst/>
                          <a:latin typeface="Times New Roman" pitchFamily="18" charset="0"/>
                          <a:ea typeface="+mn-ea"/>
                          <a:cs typeface="Times New Roman" pitchFamily="18" charset="0"/>
                        </a:rPr>
                        <a:t>предупреждение и ликвидация  чрезвычайных ситуаций, стихийных бедствий и их последствий</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kern="1200" dirty="0" smtClean="0">
                          <a:solidFill>
                            <a:schemeClr val="tx1"/>
                          </a:solidFill>
                          <a:effectLst/>
                          <a:latin typeface="Times New Roman" pitchFamily="18" charset="0"/>
                          <a:ea typeface="+mn-ea"/>
                          <a:cs typeface="Times New Roman" pitchFamily="18" charset="0"/>
                        </a:rPr>
                        <a:t>118,7</a:t>
                      </a:r>
                      <a:r>
                        <a:rPr lang="ru-RU" sz="1400" b="0" kern="1200" dirty="0" smtClean="0">
                          <a:solidFill>
                            <a:schemeClr val="tx1"/>
                          </a:solidFill>
                          <a:effectLst/>
                          <a:latin typeface="Times New Roman" pitchFamily="18" charset="0"/>
                          <a:ea typeface="+mn-ea"/>
                          <a:cs typeface="Times New Roman" pitchFamily="18" charset="0"/>
                        </a:rPr>
                        <a:t> </a:t>
                      </a:r>
                      <a:r>
                        <a:rPr lang="ru-RU" sz="1400" b="0" dirty="0" smtClean="0">
                          <a:solidFill>
                            <a:schemeClr val="tx1"/>
                          </a:solidFill>
                          <a:latin typeface="Times New Roman" pitchFamily="18" charset="0"/>
                          <a:cs typeface="Times New Roman" pitchFamily="18" charset="0"/>
                        </a:rPr>
                        <a:t> тыс. рублей</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4220535529"/>
              </p:ext>
            </p:extLst>
          </p:nvPr>
        </p:nvGraphicFramePr>
        <p:xfrm>
          <a:off x="395536" y="3212976"/>
          <a:ext cx="8496944" cy="432048"/>
        </p:xfrm>
        <a:graphic>
          <a:graphicData uri="http://schemas.openxmlformats.org/drawingml/2006/table">
            <a:tbl>
              <a:tblPr firstRow="1" bandRow="1">
                <a:tableStyleId>{5C22544A-7EE6-4342-B048-85BDC9FD1C3A}</a:tableStyleId>
              </a:tblPr>
              <a:tblGrid>
                <a:gridCol w="6624736"/>
                <a:gridCol w="1872208"/>
              </a:tblGrid>
              <a:tr h="4320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kern="1200" dirty="0" smtClean="0">
                          <a:solidFill>
                            <a:schemeClr val="tx1"/>
                          </a:solidFill>
                          <a:effectLst/>
                          <a:latin typeface="Times New Roman" pitchFamily="18" charset="0"/>
                          <a:ea typeface="+mn-ea"/>
                          <a:cs typeface="Times New Roman" pitchFamily="18" charset="0"/>
                        </a:rPr>
                        <a:t>мероприятия по гражданской обороне и защите населения</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kern="1200" dirty="0" smtClean="0">
                          <a:solidFill>
                            <a:schemeClr val="tx1"/>
                          </a:solidFill>
                          <a:effectLst/>
                          <a:latin typeface="Times New Roman" pitchFamily="18" charset="0"/>
                          <a:ea typeface="+mn-ea"/>
                          <a:cs typeface="Times New Roman" pitchFamily="18" charset="0"/>
                        </a:rPr>
                        <a:t>682,1</a:t>
                      </a:r>
                      <a:r>
                        <a:rPr lang="ru-RU" sz="1400" b="0" dirty="0" smtClean="0">
                          <a:solidFill>
                            <a:schemeClr val="tx1"/>
                          </a:solidFill>
                          <a:latin typeface="Times New Roman" pitchFamily="18" charset="0"/>
                          <a:cs typeface="Times New Roman" pitchFamily="18" charset="0"/>
                        </a:rPr>
                        <a:t> тыс. рублей</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1404526582"/>
              </p:ext>
            </p:extLst>
          </p:nvPr>
        </p:nvGraphicFramePr>
        <p:xfrm>
          <a:off x="395536" y="3717032"/>
          <a:ext cx="8496944" cy="365760"/>
        </p:xfrm>
        <a:graphic>
          <a:graphicData uri="http://schemas.openxmlformats.org/drawingml/2006/table">
            <a:tbl>
              <a:tblPr firstRow="1" bandRow="1">
                <a:tableStyleId>{5C22544A-7EE6-4342-B048-85BDC9FD1C3A}</a:tableStyleId>
              </a:tblPr>
              <a:tblGrid>
                <a:gridCol w="6624736"/>
                <a:gridCol w="1872208"/>
              </a:tblGrid>
              <a:tr h="36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kern="1200" dirty="0" smtClean="0">
                          <a:solidFill>
                            <a:schemeClr val="tx1"/>
                          </a:solidFill>
                          <a:effectLst/>
                          <a:latin typeface="Times New Roman" pitchFamily="18" charset="0"/>
                          <a:ea typeface="+mn-ea"/>
                          <a:cs typeface="Times New Roman" pitchFamily="18" charset="0"/>
                        </a:rPr>
                        <a:t>обеспечение пожарной безопасности объектов социальной сферы</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kern="1200" dirty="0" smtClean="0">
                          <a:solidFill>
                            <a:schemeClr val="tx1"/>
                          </a:solidFill>
                          <a:effectLst/>
                          <a:latin typeface="Times New Roman" pitchFamily="18" charset="0"/>
                          <a:ea typeface="+mn-ea"/>
                          <a:cs typeface="Times New Roman" pitchFamily="18" charset="0"/>
                        </a:rPr>
                        <a:t>1 639,1</a:t>
                      </a:r>
                      <a:r>
                        <a:rPr lang="ru-RU" sz="1400" b="0" dirty="0" smtClean="0">
                          <a:solidFill>
                            <a:schemeClr val="tx1"/>
                          </a:solidFill>
                          <a:latin typeface="Times New Roman" pitchFamily="18" charset="0"/>
                          <a:cs typeface="Times New Roman" pitchFamily="18" charset="0"/>
                        </a:rPr>
                        <a:t> тыс. рублей</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sp>
        <p:nvSpPr>
          <p:cNvPr id="8" name="Скругленный прямоугольник 7"/>
          <p:cNvSpPr/>
          <p:nvPr/>
        </p:nvSpPr>
        <p:spPr>
          <a:xfrm>
            <a:off x="395536" y="237609"/>
            <a:ext cx="8496944" cy="11031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chemeClr val="bg1"/>
                </a:solidFill>
                <a:latin typeface="Times New Roman" pitchFamily="18" charset="0"/>
                <a:cs typeface="Times New Roman" pitchFamily="18" charset="0"/>
              </a:rPr>
              <a:t>Расходы на реализацию мероприятий </a:t>
            </a:r>
            <a:r>
              <a:rPr lang="ru-RU" sz="2400" dirty="0" smtClean="0">
                <a:solidFill>
                  <a:schemeClr val="bg1"/>
                </a:solidFill>
                <a:latin typeface="Times New Roman" pitchFamily="18" charset="0"/>
                <a:cs typeface="Times New Roman" pitchFamily="18" charset="0"/>
              </a:rPr>
              <a:t>муниципальной программы «</a:t>
            </a:r>
            <a:r>
              <a:rPr lang="ru-RU" sz="2400" dirty="0">
                <a:latin typeface="Times New Roman" pitchFamily="18" charset="0"/>
                <a:cs typeface="Times New Roman" pitchFamily="18" charset="0"/>
              </a:rPr>
              <a:t>Обеспечение  безопасности </a:t>
            </a:r>
            <a:r>
              <a:rPr lang="ru-RU" sz="2400" dirty="0" smtClean="0">
                <a:latin typeface="Times New Roman" pitchFamily="18" charset="0"/>
                <a:cs typeface="Times New Roman" pitchFamily="18" charset="0"/>
              </a:rPr>
              <a:t>населения</a:t>
            </a:r>
            <a:r>
              <a:rPr lang="ru-RU" sz="2400" dirty="0" smtClean="0">
                <a:solidFill>
                  <a:schemeClr val="bg1"/>
                </a:solidFill>
                <a:latin typeface="Times New Roman" pitchFamily="18" charset="0"/>
                <a:cs typeface="Times New Roman" pitchFamily="18" charset="0"/>
              </a:rPr>
              <a:t>»</a:t>
            </a:r>
          </a:p>
          <a:p>
            <a:pPr algn="ctr"/>
            <a:r>
              <a:rPr lang="ru-RU" sz="2400" dirty="0" smtClean="0">
                <a:solidFill>
                  <a:schemeClr val="bg1"/>
                </a:solidFill>
                <a:latin typeface="Times New Roman" pitchFamily="18" charset="0"/>
                <a:cs typeface="Times New Roman" pitchFamily="18" charset="0"/>
              </a:rPr>
              <a:t>в 2015 </a:t>
            </a:r>
            <a:r>
              <a:rPr lang="ru-RU" sz="2400" dirty="0">
                <a:solidFill>
                  <a:schemeClr val="bg1"/>
                </a:solidFill>
                <a:latin typeface="Times New Roman" pitchFamily="18" charset="0"/>
                <a:cs typeface="Times New Roman" pitchFamily="18" charset="0"/>
              </a:rPr>
              <a:t>году</a:t>
            </a:r>
          </a:p>
        </p:txBody>
      </p:sp>
      <p:graphicFrame>
        <p:nvGraphicFramePr>
          <p:cNvPr id="9" name="Таблица 8"/>
          <p:cNvGraphicFramePr>
            <a:graphicFrameLocks noGrp="1"/>
          </p:cNvGraphicFramePr>
          <p:nvPr>
            <p:extLst>
              <p:ext uri="{D42A27DB-BD31-4B8C-83A1-F6EECF244321}">
                <p14:modId xmlns:p14="http://schemas.microsoft.com/office/powerpoint/2010/main" val="1418944272"/>
              </p:ext>
            </p:extLst>
          </p:nvPr>
        </p:nvGraphicFramePr>
        <p:xfrm>
          <a:off x="395536" y="4149080"/>
          <a:ext cx="8496944" cy="640080"/>
        </p:xfrm>
        <a:graphic>
          <a:graphicData uri="http://schemas.openxmlformats.org/drawingml/2006/table">
            <a:tbl>
              <a:tblPr firstRow="1" bandRow="1">
                <a:tableStyleId>{5C22544A-7EE6-4342-B048-85BDC9FD1C3A}</a:tableStyleId>
              </a:tblPr>
              <a:tblGrid>
                <a:gridCol w="6624736"/>
                <a:gridCol w="1872208"/>
              </a:tblGrid>
              <a:tr h="4240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kern="1200" dirty="0" smtClean="0">
                          <a:solidFill>
                            <a:schemeClr val="tx1"/>
                          </a:solidFill>
                          <a:effectLst/>
                          <a:latin typeface="Times New Roman" pitchFamily="18" charset="0"/>
                          <a:ea typeface="+mn-ea"/>
                          <a:cs typeface="Times New Roman" pitchFamily="18" charset="0"/>
                        </a:rPr>
                        <a:t>обеспечение деятельности (оказание услуг) муниципальных учреждений </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kern="1200" dirty="0" smtClean="0">
                          <a:solidFill>
                            <a:schemeClr val="tx1"/>
                          </a:solidFill>
                          <a:effectLst/>
                          <a:latin typeface="Times New Roman" pitchFamily="18" charset="0"/>
                          <a:ea typeface="+mn-ea"/>
                          <a:cs typeface="Times New Roman" pitchFamily="18" charset="0"/>
                        </a:rPr>
                        <a:t>15 487,2</a:t>
                      </a:r>
                      <a:r>
                        <a:rPr lang="ru-RU" sz="1600" b="0" dirty="0" smtClean="0">
                          <a:solidFill>
                            <a:schemeClr val="tx1"/>
                          </a:solidFill>
                          <a:latin typeface="Times New Roman" pitchFamily="18" charset="0"/>
                          <a:cs typeface="Times New Roman" pitchFamily="18" charset="0"/>
                        </a:rPr>
                        <a:t> </a:t>
                      </a:r>
                      <a:r>
                        <a:rPr lang="ru-RU" sz="1400" b="0" dirty="0" smtClean="0">
                          <a:solidFill>
                            <a:schemeClr val="tx1"/>
                          </a:solidFill>
                          <a:latin typeface="Times New Roman" pitchFamily="18" charset="0"/>
                          <a:cs typeface="Times New Roman" pitchFamily="18" charset="0"/>
                        </a:rPr>
                        <a:t>тыс. рублей</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val="1998747300"/>
              </p:ext>
            </p:extLst>
          </p:nvPr>
        </p:nvGraphicFramePr>
        <p:xfrm>
          <a:off x="395536" y="4869160"/>
          <a:ext cx="8496944" cy="914400"/>
        </p:xfrm>
        <a:graphic>
          <a:graphicData uri="http://schemas.openxmlformats.org/drawingml/2006/table">
            <a:tbl>
              <a:tblPr firstRow="1" bandRow="1">
                <a:tableStyleId>{5C22544A-7EE6-4342-B048-85BDC9FD1C3A}</a:tableStyleId>
              </a:tblPr>
              <a:tblGrid>
                <a:gridCol w="6624736"/>
                <a:gridCol w="1872208"/>
              </a:tblGrid>
              <a:tr h="9144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kern="1200" dirty="0" smtClean="0">
                          <a:solidFill>
                            <a:schemeClr val="tx1"/>
                          </a:solidFill>
                          <a:effectLst/>
                          <a:latin typeface="Times New Roman" pitchFamily="18" charset="0"/>
                          <a:ea typeface="+mn-ea"/>
                          <a:cs typeface="Times New Roman" pitchFamily="18" charset="0"/>
                        </a:rPr>
                        <a:t>обеспечение деятельности районного штаба по взаимодействию в области организации участия граждан в охране общественного порядка</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kern="1200" dirty="0" smtClean="0">
                          <a:solidFill>
                            <a:schemeClr val="tx1"/>
                          </a:solidFill>
                          <a:effectLst/>
                          <a:latin typeface="Times New Roman" pitchFamily="18" charset="0"/>
                          <a:ea typeface="+mn-ea"/>
                          <a:cs typeface="Times New Roman" pitchFamily="18" charset="0"/>
                        </a:rPr>
                        <a:t>99,5</a:t>
                      </a:r>
                      <a:r>
                        <a:rPr lang="ru-RU" sz="1800" b="0" kern="1200" dirty="0" smtClean="0">
                          <a:solidFill>
                            <a:schemeClr val="tx1"/>
                          </a:solidFill>
                          <a:effectLst/>
                          <a:latin typeface="Times New Roman" pitchFamily="18" charset="0"/>
                          <a:ea typeface="+mn-ea"/>
                          <a:cs typeface="Times New Roman" pitchFamily="18" charset="0"/>
                        </a:rPr>
                        <a:t> </a:t>
                      </a:r>
                      <a:r>
                        <a:rPr lang="ru-RU" sz="1400" b="0" dirty="0" smtClean="0">
                          <a:solidFill>
                            <a:schemeClr val="tx1"/>
                          </a:solidFill>
                          <a:latin typeface="Times New Roman" pitchFamily="18" charset="0"/>
                          <a:cs typeface="Times New Roman" pitchFamily="18" charset="0"/>
                        </a:rPr>
                        <a:t> тыс. рублей</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2" name="Таблица 11"/>
          <p:cNvGraphicFramePr>
            <a:graphicFrameLocks noGrp="1"/>
          </p:cNvGraphicFramePr>
          <p:nvPr>
            <p:extLst>
              <p:ext uri="{D42A27DB-BD31-4B8C-83A1-F6EECF244321}">
                <p14:modId xmlns:p14="http://schemas.microsoft.com/office/powerpoint/2010/main" val="2476115876"/>
              </p:ext>
            </p:extLst>
          </p:nvPr>
        </p:nvGraphicFramePr>
        <p:xfrm>
          <a:off x="395536" y="5877272"/>
          <a:ext cx="8496944" cy="640080"/>
        </p:xfrm>
        <a:graphic>
          <a:graphicData uri="http://schemas.openxmlformats.org/drawingml/2006/table">
            <a:tbl>
              <a:tblPr firstRow="1" bandRow="1">
                <a:tableStyleId>{5C22544A-7EE6-4342-B048-85BDC9FD1C3A}</a:tableStyleId>
              </a:tblPr>
              <a:tblGrid>
                <a:gridCol w="6624736"/>
                <a:gridCol w="1872208"/>
              </a:tblGrid>
              <a:tr h="576064">
                <a:tc>
                  <a:txBody>
                    <a:bodyPr/>
                    <a:lstStyle/>
                    <a:p>
                      <a:pPr algn="ctr"/>
                      <a:r>
                        <a:rPr lang="ru-RU" sz="1800" b="0" kern="1200" dirty="0" smtClean="0">
                          <a:solidFill>
                            <a:schemeClr val="tx1"/>
                          </a:solidFill>
                          <a:effectLst/>
                          <a:latin typeface="Times New Roman" pitchFamily="18" charset="0"/>
                          <a:ea typeface="+mn-ea"/>
                          <a:cs typeface="Times New Roman" pitchFamily="18" charset="0"/>
                        </a:rPr>
                        <a:t>оснащение муниципального ситуационного центра и обеспечение его функционирования</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kern="1200" dirty="0" smtClean="0">
                          <a:solidFill>
                            <a:schemeClr val="tx1"/>
                          </a:solidFill>
                          <a:effectLst/>
                          <a:latin typeface="Times New Roman" pitchFamily="18" charset="0"/>
                          <a:ea typeface="+mn-ea"/>
                          <a:cs typeface="Times New Roman" pitchFamily="18" charset="0"/>
                        </a:rPr>
                        <a:t>150,0 </a:t>
                      </a:r>
                      <a:r>
                        <a:rPr lang="ru-RU" sz="1400" b="0" dirty="0" smtClean="0">
                          <a:solidFill>
                            <a:schemeClr val="tx1"/>
                          </a:solidFill>
                          <a:latin typeface="Times New Roman" pitchFamily="18" charset="0"/>
                          <a:cs typeface="Times New Roman" pitchFamily="18" charset="0"/>
                        </a:rPr>
                        <a:t>тыс. рублей</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1" name="Таблица 10"/>
          <p:cNvGraphicFramePr>
            <a:graphicFrameLocks noGrp="1"/>
          </p:cNvGraphicFramePr>
          <p:nvPr>
            <p:extLst>
              <p:ext uri="{D42A27DB-BD31-4B8C-83A1-F6EECF244321}">
                <p14:modId xmlns:p14="http://schemas.microsoft.com/office/powerpoint/2010/main" val="2591868424"/>
              </p:ext>
            </p:extLst>
          </p:nvPr>
        </p:nvGraphicFramePr>
        <p:xfrm>
          <a:off x="395536" y="2204864"/>
          <a:ext cx="8496944" cy="914400"/>
        </p:xfrm>
        <a:graphic>
          <a:graphicData uri="http://schemas.openxmlformats.org/drawingml/2006/table">
            <a:tbl>
              <a:tblPr firstRow="1" bandRow="1">
                <a:tableStyleId>{5C22544A-7EE6-4342-B048-85BDC9FD1C3A}</a:tableStyleId>
              </a:tblPr>
              <a:tblGrid>
                <a:gridCol w="6624736"/>
                <a:gridCol w="1872208"/>
              </a:tblGrid>
              <a:tr h="6983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kern="1200" dirty="0" smtClean="0">
                          <a:solidFill>
                            <a:schemeClr val="tx1"/>
                          </a:solidFill>
                          <a:effectLst/>
                          <a:latin typeface="Times New Roman" pitchFamily="18" charset="0"/>
                          <a:ea typeface="+mn-ea"/>
                          <a:cs typeface="Times New Roman" pitchFamily="18" charset="0"/>
                        </a:rPr>
                        <a:t>профилактика терроризма и экстремизма, обеспечение инженерно-технической защищенности муниципальных учреждений </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kern="1200" dirty="0" smtClean="0">
                          <a:solidFill>
                            <a:schemeClr val="tx1"/>
                          </a:solidFill>
                          <a:effectLst/>
                          <a:latin typeface="Times New Roman" pitchFamily="18" charset="0"/>
                          <a:ea typeface="+mn-ea"/>
                          <a:cs typeface="Times New Roman" pitchFamily="18" charset="0"/>
                        </a:rPr>
                        <a:t>286,6</a:t>
                      </a:r>
                      <a:r>
                        <a:rPr lang="ru-RU" sz="1400" b="0" dirty="0" smtClean="0">
                          <a:solidFill>
                            <a:schemeClr val="tx1"/>
                          </a:solidFill>
                          <a:latin typeface="Times New Roman" pitchFamily="18" charset="0"/>
                          <a:cs typeface="Times New Roman" pitchFamily="18" charset="0"/>
                        </a:rPr>
                        <a:t> тыс. рублей</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3654964037"/>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464885491"/>
              </p:ext>
            </p:extLst>
          </p:nvPr>
        </p:nvGraphicFramePr>
        <p:xfrm>
          <a:off x="323528" y="404664"/>
          <a:ext cx="8496944" cy="914400"/>
        </p:xfrm>
        <a:graphic>
          <a:graphicData uri="http://schemas.openxmlformats.org/drawingml/2006/table">
            <a:tbl>
              <a:tblPr firstRow="1" bandRow="1">
                <a:tableStyleId>{5C22544A-7EE6-4342-B048-85BDC9FD1C3A}</a:tableStyleId>
              </a:tblPr>
              <a:tblGrid>
                <a:gridCol w="6624736"/>
                <a:gridCol w="1872208"/>
              </a:tblGrid>
              <a:tr h="36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dirty="0" smtClean="0">
                          <a:solidFill>
                            <a:schemeClr val="tx1"/>
                          </a:solidFill>
                          <a:latin typeface="Times New Roman" pitchFamily="18" charset="0"/>
                          <a:cs typeface="Times New Roman" pitchFamily="18" charset="0"/>
                        </a:rPr>
                        <a:t>обеспечение пожарной безопасности объектов здравоохранения на территории муниципального образования </a:t>
                      </a:r>
                      <a:r>
                        <a:rPr lang="ru-RU" sz="1800" b="0" dirty="0" err="1" smtClean="0">
                          <a:solidFill>
                            <a:schemeClr val="tx1"/>
                          </a:solidFill>
                          <a:latin typeface="Times New Roman" pitchFamily="18" charset="0"/>
                          <a:cs typeface="Times New Roman" pitchFamily="18" charset="0"/>
                        </a:rPr>
                        <a:t>Гулькевичский</a:t>
                      </a:r>
                      <a:r>
                        <a:rPr lang="ru-RU" sz="1800" b="0" dirty="0" smtClean="0">
                          <a:solidFill>
                            <a:schemeClr val="tx1"/>
                          </a:solidFill>
                          <a:latin typeface="Times New Roman" pitchFamily="18" charset="0"/>
                          <a:cs typeface="Times New Roman" pitchFamily="18" charset="0"/>
                        </a:rPr>
                        <a:t> район</a:t>
                      </a:r>
                      <a:endParaRPr lang="ru-RU" sz="18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dirty="0" smtClean="0">
                          <a:solidFill>
                            <a:schemeClr val="tx1"/>
                          </a:solidFill>
                          <a:latin typeface="Times New Roman" pitchFamily="18" charset="0"/>
                          <a:cs typeface="Times New Roman" pitchFamily="18" charset="0"/>
                        </a:rPr>
                        <a:t>1 428,5</a:t>
                      </a:r>
                      <a:r>
                        <a:rPr lang="ru-RU" sz="1400" b="0" dirty="0" smtClean="0">
                          <a:solidFill>
                            <a:schemeClr val="tx1"/>
                          </a:solidFill>
                          <a:latin typeface="Times New Roman" pitchFamily="18" charset="0"/>
                          <a:cs typeface="Times New Roman" pitchFamily="18" charset="0"/>
                        </a:rPr>
                        <a:t> тыс. рублей</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1037529763"/>
              </p:ext>
            </p:extLst>
          </p:nvPr>
        </p:nvGraphicFramePr>
        <p:xfrm>
          <a:off x="323528" y="1412776"/>
          <a:ext cx="8496944" cy="1188720"/>
        </p:xfrm>
        <a:graphic>
          <a:graphicData uri="http://schemas.openxmlformats.org/drawingml/2006/table">
            <a:tbl>
              <a:tblPr firstRow="1" bandRow="1">
                <a:tableStyleId>{5C22544A-7EE6-4342-B048-85BDC9FD1C3A}</a:tableStyleId>
              </a:tblPr>
              <a:tblGrid>
                <a:gridCol w="6624736"/>
                <a:gridCol w="1872208"/>
              </a:tblGrid>
              <a:tr h="36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dirty="0" smtClean="0">
                          <a:solidFill>
                            <a:schemeClr val="tx1"/>
                          </a:solidFill>
                          <a:latin typeface="Times New Roman" pitchFamily="18" charset="0"/>
                          <a:cs typeface="Times New Roman" pitchFamily="18" charset="0"/>
                        </a:rPr>
                        <a:t>мероприятия по профилактике терроризма и экстремизма, обеспечение инженерно-технической</a:t>
                      </a:r>
                      <a:r>
                        <a:rPr lang="ru-RU" sz="1800" b="0" baseline="0" dirty="0" smtClean="0">
                          <a:solidFill>
                            <a:schemeClr val="tx1"/>
                          </a:solidFill>
                          <a:latin typeface="Times New Roman" pitchFamily="18" charset="0"/>
                          <a:cs typeface="Times New Roman" pitchFamily="18" charset="0"/>
                        </a:rPr>
                        <a:t> защищенности муниципальных учреждений на территории муниципального образования </a:t>
                      </a:r>
                      <a:r>
                        <a:rPr lang="ru-RU" sz="1800" b="0" baseline="0" dirty="0" err="1" smtClean="0">
                          <a:solidFill>
                            <a:schemeClr val="tx1"/>
                          </a:solidFill>
                          <a:latin typeface="Times New Roman" pitchFamily="18" charset="0"/>
                          <a:cs typeface="Times New Roman" pitchFamily="18" charset="0"/>
                        </a:rPr>
                        <a:t>Гулькевичский</a:t>
                      </a:r>
                      <a:r>
                        <a:rPr lang="ru-RU" sz="1800" b="0" baseline="0" dirty="0" smtClean="0">
                          <a:solidFill>
                            <a:schemeClr val="tx1"/>
                          </a:solidFill>
                          <a:latin typeface="Times New Roman" pitchFamily="18" charset="0"/>
                          <a:cs typeface="Times New Roman" pitchFamily="18" charset="0"/>
                        </a:rPr>
                        <a:t> район</a:t>
                      </a:r>
                      <a:endParaRPr lang="ru-RU" sz="18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dirty="0" smtClean="0">
                          <a:solidFill>
                            <a:schemeClr val="tx1"/>
                          </a:solidFill>
                          <a:latin typeface="Times New Roman" pitchFamily="18" charset="0"/>
                          <a:cs typeface="Times New Roman" pitchFamily="18" charset="0"/>
                        </a:rPr>
                        <a:t>501,7</a:t>
                      </a:r>
                      <a:r>
                        <a:rPr lang="ru-RU" sz="1400" b="1" dirty="0" smtClean="0">
                          <a:solidFill>
                            <a:schemeClr val="tx1"/>
                          </a:solidFill>
                          <a:latin typeface="Times New Roman" pitchFamily="18" charset="0"/>
                          <a:cs typeface="Times New Roman" pitchFamily="18" charset="0"/>
                        </a:rPr>
                        <a:t> </a:t>
                      </a:r>
                      <a:r>
                        <a:rPr lang="ru-RU" sz="1400" b="0" dirty="0" smtClean="0">
                          <a:solidFill>
                            <a:schemeClr val="tx1"/>
                          </a:solidFill>
                          <a:latin typeface="Times New Roman" pitchFamily="18" charset="0"/>
                          <a:cs typeface="Times New Roman" pitchFamily="18" charset="0"/>
                        </a:rPr>
                        <a:t>тыс. рублей</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8" name="Таблица 7"/>
          <p:cNvGraphicFramePr>
            <a:graphicFrameLocks noGrp="1"/>
          </p:cNvGraphicFramePr>
          <p:nvPr>
            <p:extLst>
              <p:ext uri="{D42A27DB-BD31-4B8C-83A1-F6EECF244321}">
                <p14:modId xmlns:p14="http://schemas.microsoft.com/office/powerpoint/2010/main" val="390375657"/>
              </p:ext>
            </p:extLst>
          </p:nvPr>
        </p:nvGraphicFramePr>
        <p:xfrm>
          <a:off x="323528" y="2708920"/>
          <a:ext cx="8496944" cy="1737360"/>
        </p:xfrm>
        <a:graphic>
          <a:graphicData uri="http://schemas.openxmlformats.org/drawingml/2006/table">
            <a:tbl>
              <a:tblPr firstRow="1" bandRow="1">
                <a:tableStyleId>{5C22544A-7EE6-4342-B048-85BDC9FD1C3A}</a:tableStyleId>
              </a:tblPr>
              <a:tblGrid>
                <a:gridCol w="6624736"/>
                <a:gridCol w="1872208"/>
              </a:tblGrid>
              <a:tr h="36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dirty="0" smtClean="0">
                          <a:solidFill>
                            <a:schemeClr val="tx1"/>
                          </a:solidFill>
                          <a:latin typeface="Times New Roman" pitchFamily="18" charset="0"/>
                          <a:cs typeface="Times New Roman" pitchFamily="18" charset="0"/>
                        </a:rPr>
                        <a:t>мероприятия по предоставлению сотрудникам</a:t>
                      </a:r>
                      <a:r>
                        <a:rPr lang="ru-RU" sz="1800" b="0" baseline="0" dirty="0" smtClean="0">
                          <a:solidFill>
                            <a:schemeClr val="tx1"/>
                          </a:solidFill>
                          <a:latin typeface="Times New Roman" pitchFamily="18" charset="0"/>
                          <a:cs typeface="Times New Roman" pitchFamily="18" charset="0"/>
                        </a:rPr>
                        <a:t>, замещающим должности участковых уполномоченных полиции, и членов их семей жилых помещений на период выполнения сотрудниками обязанностей по указанным должностям, в рамках государственной программы «Обеспечение безопасности населения»</a:t>
                      </a:r>
                      <a:endParaRPr lang="ru-RU" sz="18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dirty="0" smtClean="0">
                          <a:solidFill>
                            <a:schemeClr val="tx1"/>
                          </a:solidFill>
                          <a:latin typeface="Times New Roman" pitchFamily="18" charset="0"/>
                          <a:cs typeface="Times New Roman" pitchFamily="18" charset="0"/>
                        </a:rPr>
                        <a:t>2 892,8 </a:t>
                      </a:r>
                      <a:r>
                        <a:rPr lang="ru-RU" sz="1400" b="0" dirty="0" smtClean="0">
                          <a:solidFill>
                            <a:schemeClr val="tx1"/>
                          </a:solidFill>
                          <a:latin typeface="Times New Roman" pitchFamily="18" charset="0"/>
                          <a:cs typeface="Times New Roman" pitchFamily="18" charset="0"/>
                        </a:rPr>
                        <a:t>тыс. рублей</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val="1538693852"/>
              </p:ext>
            </p:extLst>
          </p:nvPr>
        </p:nvGraphicFramePr>
        <p:xfrm>
          <a:off x="323528" y="4581128"/>
          <a:ext cx="8496944" cy="1950720"/>
        </p:xfrm>
        <a:graphic>
          <a:graphicData uri="http://schemas.openxmlformats.org/drawingml/2006/table">
            <a:tbl>
              <a:tblPr firstRow="1" bandRow="1">
                <a:tableStyleId>{5C22544A-7EE6-4342-B048-85BDC9FD1C3A}</a:tableStyleId>
              </a:tblPr>
              <a:tblGrid>
                <a:gridCol w="6624736"/>
                <a:gridCol w="1872208"/>
              </a:tblGrid>
              <a:tr h="36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dirty="0" smtClean="0">
                          <a:solidFill>
                            <a:schemeClr val="tx1"/>
                          </a:solidFill>
                          <a:latin typeface="Times New Roman" pitchFamily="18" charset="0"/>
                          <a:cs typeface="Times New Roman" pitchFamily="18" charset="0"/>
                        </a:rPr>
                        <a:t>мероприятия по предоставлению сотрудникам</a:t>
                      </a:r>
                      <a:r>
                        <a:rPr lang="ru-RU" sz="1800" b="0" baseline="0" dirty="0" smtClean="0">
                          <a:solidFill>
                            <a:schemeClr val="tx1"/>
                          </a:solidFill>
                          <a:latin typeface="Times New Roman" pitchFamily="18" charset="0"/>
                          <a:cs typeface="Times New Roman" pitchFamily="18" charset="0"/>
                        </a:rPr>
                        <a:t>, замещающим должности участковых уполномоченных полиции, и членов их семей жилых помещений на период выполнения сотрудниками обязанностей по указанным должностям, в рамках государственной программы «Обеспечение безопасности населения» (</a:t>
                      </a:r>
                      <a:r>
                        <a:rPr lang="ru-RU" sz="1800" b="0" baseline="0" dirty="0" err="1" smtClean="0">
                          <a:solidFill>
                            <a:schemeClr val="tx1"/>
                          </a:solidFill>
                          <a:latin typeface="Times New Roman" pitchFamily="18" charset="0"/>
                          <a:cs typeface="Times New Roman" pitchFamily="18" charset="0"/>
                        </a:rPr>
                        <a:t>софинансирование</a:t>
                      </a:r>
                      <a:r>
                        <a:rPr lang="ru-RU" sz="1800" b="0" baseline="0" dirty="0" smtClean="0">
                          <a:solidFill>
                            <a:schemeClr val="tx1"/>
                          </a:solidFill>
                          <a:latin typeface="Times New Roman" pitchFamily="18" charset="0"/>
                          <a:cs typeface="Times New Roman" pitchFamily="18" charset="0"/>
                        </a:rPr>
                        <a:t>)</a:t>
                      </a:r>
                      <a:endParaRPr lang="ru-RU" sz="1800" b="0" dirty="0" smtClean="0">
                        <a:solidFill>
                          <a:schemeClr val="tx1"/>
                        </a:solidFill>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dirty="0" smtClean="0">
                          <a:solidFill>
                            <a:schemeClr val="tx1"/>
                          </a:solidFill>
                          <a:latin typeface="Times New Roman" pitchFamily="18" charset="0"/>
                          <a:cs typeface="Times New Roman" pitchFamily="18" charset="0"/>
                        </a:rPr>
                        <a:t>199,5</a:t>
                      </a:r>
                      <a:r>
                        <a:rPr lang="ru-RU" sz="1600" b="0" baseline="0" dirty="0" smtClean="0">
                          <a:solidFill>
                            <a:schemeClr val="tx1"/>
                          </a:solidFill>
                          <a:latin typeface="Times New Roman" pitchFamily="18" charset="0"/>
                          <a:cs typeface="Times New Roman" pitchFamily="18" charset="0"/>
                        </a:rPr>
                        <a:t> </a:t>
                      </a:r>
                      <a:r>
                        <a:rPr lang="ru-RU" sz="1400" b="0" dirty="0" smtClean="0">
                          <a:solidFill>
                            <a:schemeClr val="tx1"/>
                          </a:solidFill>
                          <a:latin typeface="Times New Roman" pitchFamily="18" charset="0"/>
                          <a:cs typeface="Times New Roman" pitchFamily="18" charset="0"/>
                        </a:rPr>
                        <a:t>тыс. рублей</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sp>
        <p:nvSpPr>
          <p:cNvPr id="2" name="TextBox 1"/>
          <p:cNvSpPr txBox="1"/>
          <p:nvPr/>
        </p:nvSpPr>
        <p:spPr>
          <a:xfrm>
            <a:off x="0" y="0"/>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latin typeface="Times New Roman" pitchFamily="18" charset="0"/>
              <a:cs typeface="Times New Roman" pitchFamily="18" charset="0"/>
            </a:endParaRPr>
          </a:p>
        </p:txBody>
      </p:sp>
    </p:spTree>
    <p:extLst>
      <p:ext uri="{BB962C8B-B14F-4D97-AF65-F5344CB8AC3E}">
        <p14:creationId xmlns:p14="http://schemas.microsoft.com/office/powerpoint/2010/main" val="1100193771"/>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001"/>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graphicFrame>
        <p:nvGraphicFramePr>
          <p:cNvPr id="7" name="Объект 6"/>
          <p:cNvGraphicFramePr>
            <a:graphicFrameLocks noGrp="1"/>
          </p:cNvGraphicFramePr>
          <p:nvPr>
            <p:ph sz="quarter" idx="13"/>
            <p:extLst>
              <p:ext uri="{D42A27DB-BD31-4B8C-83A1-F6EECF244321}">
                <p14:modId xmlns:p14="http://schemas.microsoft.com/office/powerpoint/2010/main" val="1694446287"/>
              </p:ext>
            </p:extLst>
          </p:nvPr>
        </p:nvGraphicFramePr>
        <p:xfrm>
          <a:off x="179512" y="1412776"/>
          <a:ext cx="8712968" cy="5063372"/>
        </p:xfrm>
        <a:graphic>
          <a:graphicData uri="http://schemas.openxmlformats.org/drawingml/2006/table">
            <a:tbl>
              <a:tblPr firstRow="1" bandRow="1">
                <a:tableStyleId>{5C22544A-7EE6-4342-B048-85BDC9FD1C3A}</a:tableStyleId>
              </a:tblPr>
              <a:tblGrid>
                <a:gridCol w="4627734"/>
                <a:gridCol w="1224136"/>
                <a:gridCol w="1512168"/>
                <a:gridCol w="1348930"/>
              </a:tblGrid>
              <a:tr h="473781">
                <a:tc row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Наименование целевого показателя</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row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Единица</a:t>
                      </a:r>
                    </a:p>
                    <a:p>
                      <a:pPr algn="ctr"/>
                      <a:r>
                        <a:rPr lang="ru-RU" sz="1600" b="0" kern="1200" dirty="0" smtClean="0">
                          <a:solidFill>
                            <a:schemeClr val="tx1"/>
                          </a:solidFill>
                          <a:effectLst/>
                          <a:latin typeface="Times New Roman" pitchFamily="18" charset="0"/>
                          <a:ea typeface="+mn-ea"/>
                          <a:cs typeface="Times New Roman" pitchFamily="18" charset="0"/>
                        </a:rPr>
                        <a:t>измерения</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grid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Значение показателей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h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r>
              <a:tr h="528944">
                <a:tc v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v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предусмотрено программой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фактическое значение</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r>
              <a:tr h="1013499">
                <a:tc>
                  <a:txBody>
                    <a:bodyPr/>
                    <a:lstStyle/>
                    <a:p>
                      <a:r>
                        <a:rPr lang="ru-RU" sz="1600" kern="1200" dirty="0" smtClean="0">
                          <a:solidFill>
                            <a:schemeClr val="dk1"/>
                          </a:solidFill>
                          <a:effectLst/>
                          <a:latin typeface="Times New Roman" pitchFamily="18" charset="0"/>
                          <a:ea typeface="+mn-ea"/>
                          <a:cs typeface="Times New Roman" pitchFamily="18" charset="0"/>
                        </a:rPr>
                        <a:t>Уровень преступности (количество совершенных преступлений на 10 тыс. человек населения района)</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r>
                        <a:rPr lang="ru-RU" sz="1800" kern="1200" dirty="0" smtClean="0">
                          <a:solidFill>
                            <a:schemeClr val="dk1"/>
                          </a:solidFill>
                          <a:effectLst/>
                          <a:latin typeface="Times New Roman" pitchFamily="18" charset="0"/>
                          <a:ea typeface="+mn-ea"/>
                          <a:cs typeface="Times New Roman" pitchFamily="18" charset="0"/>
                        </a:rPr>
                        <a:t>единиц</a:t>
                      </a:r>
                      <a:r>
                        <a:rPr lang="ru-RU" sz="1800" kern="1200" baseline="0" dirty="0" smtClean="0">
                          <a:solidFill>
                            <a:schemeClr val="dk1"/>
                          </a:solidFill>
                          <a:effectLst/>
                          <a:latin typeface="Times New Roman" pitchFamily="18" charset="0"/>
                          <a:ea typeface="+mn-ea"/>
                          <a:cs typeface="Times New Roman" pitchFamily="18" charset="0"/>
                        </a:rPr>
                        <a:t> </a:t>
                      </a:r>
                      <a:r>
                        <a:rPr lang="ru-RU" sz="1800" kern="1200" dirty="0" smtClean="0">
                          <a:solidFill>
                            <a:schemeClr val="dk1"/>
                          </a:solidFill>
                          <a:effectLst/>
                          <a:latin typeface="Times New Roman" pitchFamily="18" charset="0"/>
                          <a:ea typeface="+mn-ea"/>
                          <a:cs typeface="Times New Roman" pitchFamily="18" charset="0"/>
                        </a:rPr>
                        <a:t>на </a:t>
                      </a:r>
                    </a:p>
                    <a:p>
                      <a:pPr algn="ctr"/>
                      <a:r>
                        <a:rPr lang="ru-RU" sz="1800" kern="1200" dirty="0" smtClean="0">
                          <a:solidFill>
                            <a:schemeClr val="dk1"/>
                          </a:solidFill>
                          <a:effectLst/>
                          <a:latin typeface="Times New Roman" pitchFamily="18" charset="0"/>
                          <a:ea typeface="+mn-ea"/>
                          <a:cs typeface="Times New Roman" pitchFamily="18" charset="0"/>
                        </a:rPr>
                        <a:t>10 тыс.</a:t>
                      </a:r>
                    </a:p>
                    <a:p>
                      <a:pPr algn="ctr"/>
                      <a:r>
                        <a:rPr lang="ru-RU" sz="1800" kern="1200" dirty="0" smtClean="0">
                          <a:solidFill>
                            <a:schemeClr val="dk1"/>
                          </a:solidFill>
                          <a:effectLst/>
                          <a:latin typeface="Times New Roman" pitchFamily="18" charset="0"/>
                          <a:ea typeface="+mn-ea"/>
                          <a:cs typeface="Times New Roman" pitchFamily="18" charset="0"/>
                        </a:rPr>
                        <a:t>человек</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kern="1200" dirty="0" smtClean="0">
                          <a:solidFill>
                            <a:schemeClr val="dk1"/>
                          </a:solidFill>
                          <a:effectLst/>
                          <a:latin typeface="Times New Roman" pitchFamily="18" charset="0"/>
                          <a:ea typeface="+mn-ea"/>
                          <a:cs typeface="Times New Roman" pitchFamily="18" charset="0"/>
                        </a:rPr>
                        <a:t>86,1</a:t>
                      </a:r>
                      <a:r>
                        <a:rPr lang="ru-RU" sz="1800" dirty="0" smtClean="0">
                          <a:effectLst/>
                          <a:latin typeface="Times New Roman" pitchFamily="18" charset="0"/>
                          <a:ea typeface="Calibri"/>
                          <a:cs typeface="Times New Roman" pitchFamily="18" charset="0"/>
                        </a:rPr>
                        <a:t> </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kern="1200" dirty="0" smtClean="0">
                          <a:solidFill>
                            <a:schemeClr val="dk1"/>
                          </a:solidFill>
                          <a:effectLst/>
                          <a:latin typeface="Times New Roman" pitchFamily="18" charset="0"/>
                          <a:ea typeface="+mn-ea"/>
                          <a:cs typeface="Times New Roman" pitchFamily="18" charset="0"/>
                        </a:rPr>
                        <a:t>86,1</a:t>
                      </a:r>
                      <a:r>
                        <a:rPr lang="ru-RU" sz="1800" dirty="0" smtClean="0">
                          <a:effectLst/>
                          <a:latin typeface="Times New Roman" pitchFamily="18" charset="0"/>
                          <a:ea typeface="Calibri"/>
                          <a:cs typeface="Times New Roman" pitchFamily="18" charset="0"/>
                        </a:rPr>
                        <a:t> </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1229524">
                <a:tc>
                  <a:txBody>
                    <a:bodyPr/>
                    <a:lstStyle/>
                    <a:p>
                      <a:pPr indent="0" algn="l">
                        <a:spcAft>
                          <a:spcPts val="0"/>
                        </a:spcAft>
                      </a:pPr>
                      <a:r>
                        <a:rPr lang="ru-RU" sz="1600" kern="1200" dirty="0" smtClean="0">
                          <a:solidFill>
                            <a:schemeClr val="dk1"/>
                          </a:solidFill>
                          <a:effectLst/>
                          <a:latin typeface="Times New Roman" pitchFamily="18" charset="0"/>
                          <a:ea typeface="+mn-ea"/>
                          <a:cs typeface="Times New Roman" pitchFamily="18" charset="0"/>
                        </a:rPr>
                        <a:t>Уровень преступности несовершеннолетних (отношение количества преступлений, совершаемых несовершеннолетними, к общему количеству зарегистрированных преступлений)</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pitchFamily="18" charset="0"/>
                          <a:ea typeface="Calibri"/>
                          <a:cs typeface="Times New Roman" pitchFamily="18" charset="0"/>
                        </a:rPr>
                        <a:t>%</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pitchFamily="18" charset="0"/>
                          <a:ea typeface="Calibri"/>
                          <a:cs typeface="Times New Roman" pitchFamily="18" charset="0"/>
                        </a:rPr>
                        <a:t>2,6</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pitchFamily="18" charset="0"/>
                          <a:ea typeface="Calibri"/>
                          <a:cs typeface="Times New Roman" pitchFamily="18" charset="0"/>
                        </a:rPr>
                        <a:t>2,6</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930716">
                <a:tc>
                  <a:txBody>
                    <a:bodyPr/>
                    <a:lstStyle/>
                    <a:p>
                      <a:pPr indent="0" algn="l">
                        <a:spcAft>
                          <a:spcPts val="0"/>
                        </a:spcAft>
                      </a:pPr>
                      <a:r>
                        <a:rPr lang="ru-RU" sz="1600" kern="1200" dirty="0" smtClean="0">
                          <a:solidFill>
                            <a:schemeClr val="dk1"/>
                          </a:solidFill>
                          <a:effectLst/>
                          <a:latin typeface="Times New Roman" pitchFamily="18" charset="0"/>
                          <a:ea typeface="+mn-ea"/>
                          <a:cs typeface="Times New Roman" pitchFamily="18" charset="0"/>
                        </a:rPr>
                        <a:t>Удельный вес уличной преступности (отношение количества преступлений, совершенных на улицах и в других общественных местах, к общему количества зарегистрированных преступлений)</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pitchFamily="18" charset="0"/>
                          <a:ea typeface="Calibri"/>
                          <a:cs typeface="Times New Roman" pitchFamily="18" charset="0"/>
                        </a:rPr>
                        <a:t>%</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pitchFamily="18" charset="0"/>
                          <a:ea typeface="Calibri"/>
                          <a:cs typeface="Times New Roman" pitchFamily="18" charset="0"/>
                        </a:rPr>
                        <a:t>5,4</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pitchFamily="18" charset="0"/>
                          <a:ea typeface="Calibri"/>
                          <a:cs typeface="Times New Roman" pitchFamily="18" charset="0"/>
                        </a:rPr>
                        <a:t>5,4</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792088">
                <a:tc>
                  <a:txBody>
                    <a:bodyPr/>
                    <a:lstStyle/>
                    <a:p>
                      <a:pPr indent="0" algn="l">
                        <a:spcAft>
                          <a:spcPts val="0"/>
                        </a:spcAft>
                      </a:pPr>
                      <a:r>
                        <a:rPr lang="ru-RU" sz="1600" kern="1200" dirty="0" smtClean="0">
                          <a:solidFill>
                            <a:schemeClr val="dk1"/>
                          </a:solidFill>
                          <a:effectLst/>
                          <a:latin typeface="Times New Roman" pitchFamily="18" charset="0"/>
                          <a:ea typeface="+mn-ea"/>
                          <a:cs typeface="Times New Roman" pitchFamily="18" charset="0"/>
                        </a:rPr>
                        <a:t>Количество преступлений, совершенных лицами, ранее совершавшими уголовно наказуемые деяния </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pitchFamily="18" charset="0"/>
                          <a:ea typeface="Calibri"/>
                          <a:cs typeface="Times New Roman" pitchFamily="18" charset="0"/>
                        </a:rPr>
                        <a:t>единиц</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pitchFamily="18" charset="0"/>
                          <a:ea typeface="Calibri"/>
                          <a:cs typeface="Times New Roman" pitchFamily="18" charset="0"/>
                        </a:rPr>
                        <a:t>28</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pitchFamily="18" charset="0"/>
                          <a:ea typeface="Calibri"/>
                          <a:cs typeface="Times New Roman" pitchFamily="18" charset="0"/>
                        </a:rPr>
                        <a:t>28</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bl>
          </a:graphicData>
        </a:graphic>
      </p:graphicFrame>
      <p:sp>
        <p:nvSpPr>
          <p:cNvPr id="8" name="Скругленный прямоугольник 7"/>
          <p:cNvSpPr/>
          <p:nvPr/>
        </p:nvSpPr>
        <p:spPr>
          <a:xfrm>
            <a:off x="179512" y="332656"/>
            <a:ext cx="8784976"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atin typeface="Times New Roman" pitchFamily="18" charset="0"/>
                <a:cs typeface="Times New Roman" pitchFamily="18" charset="0"/>
              </a:rPr>
              <a:t>Отдельные целевые показатели </a:t>
            </a:r>
            <a:r>
              <a:rPr lang="ru-RU" sz="2400" dirty="0">
                <a:latin typeface="Times New Roman" pitchFamily="18" charset="0"/>
                <a:cs typeface="Times New Roman" pitchFamily="18" charset="0"/>
              </a:rPr>
              <a:t>муниципальной программы </a:t>
            </a:r>
            <a:r>
              <a:rPr lang="ru-RU" sz="2400" dirty="0" smtClean="0">
                <a:latin typeface="Times New Roman" pitchFamily="18" charset="0"/>
                <a:cs typeface="Times New Roman" pitchFamily="18" charset="0"/>
              </a:rPr>
              <a:t>«</a:t>
            </a:r>
            <a:r>
              <a:rPr lang="ru-RU" sz="2400" dirty="0">
                <a:latin typeface="Times New Roman" pitchFamily="18" charset="0"/>
                <a:cs typeface="Times New Roman" pitchFamily="18" charset="0"/>
              </a:rPr>
              <a:t>Обеспечение  безопасности населения</a:t>
            </a:r>
            <a:r>
              <a:rPr lang="ru-RU" sz="2400" dirty="0" smtClean="0">
                <a:latin typeface="Times New Roman" pitchFamily="18" charset="0"/>
                <a:cs typeface="Times New Roman" pitchFamily="18" charset="0"/>
              </a:rPr>
              <a:t>» в 2015 году</a:t>
            </a:r>
            <a:endParaRPr lang="ru-RU"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533233818"/>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p:cNvGraphicFramePr/>
          <p:nvPr>
            <p:extLst>
              <p:ext uri="{D42A27DB-BD31-4B8C-83A1-F6EECF244321}">
                <p14:modId xmlns:p14="http://schemas.microsoft.com/office/powerpoint/2010/main" val="3000906431"/>
              </p:ext>
            </p:extLst>
          </p:nvPr>
        </p:nvGraphicFramePr>
        <p:xfrm>
          <a:off x="107504" y="44624"/>
          <a:ext cx="8856984" cy="6624736"/>
        </p:xfrm>
        <a:graphic>
          <a:graphicData uri="http://schemas.openxmlformats.org/drawingml/2006/chart">
            <c:chart xmlns:c="http://schemas.openxmlformats.org/drawingml/2006/chart" xmlns:r="http://schemas.openxmlformats.org/officeDocument/2006/relationships" r:id="rId2"/>
          </a:graphicData>
        </a:graphic>
      </p:graphicFrame>
      <p:sp>
        <p:nvSpPr>
          <p:cNvPr id="2" name="Прямоугольник 1"/>
          <p:cNvSpPr/>
          <p:nvPr/>
        </p:nvSpPr>
        <p:spPr>
          <a:xfrm>
            <a:off x="-6046" y="0"/>
            <a:ext cx="1997663" cy="261610"/>
          </a:xfrm>
          <a:prstGeom prst="rect">
            <a:avLst/>
          </a:prstGeom>
        </p:spPr>
        <p:txBody>
          <a:bodyPr wrap="none">
            <a:spAutoFit/>
          </a:bodyPr>
          <a:lstStyle/>
          <a:p>
            <a:pPr lvl="0"/>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район</a:t>
            </a:r>
          </a:p>
        </p:txBody>
      </p:sp>
    </p:spTree>
    <p:extLst>
      <p:ext uri="{BB962C8B-B14F-4D97-AF65-F5344CB8AC3E}">
        <p14:creationId xmlns:p14="http://schemas.microsoft.com/office/powerpoint/2010/main" val="867815853"/>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6"/>
          <p:cNvGraphicFramePr>
            <a:graphicFrameLocks noGrp="1"/>
          </p:cNvGraphicFramePr>
          <p:nvPr>
            <p:ph sz="quarter" idx="13"/>
            <p:extLst>
              <p:ext uri="{D42A27DB-BD31-4B8C-83A1-F6EECF244321}">
                <p14:modId xmlns:p14="http://schemas.microsoft.com/office/powerpoint/2010/main" val="818524327"/>
              </p:ext>
            </p:extLst>
          </p:nvPr>
        </p:nvGraphicFramePr>
        <p:xfrm>
          <a:off x="179512" y="404664"/>
          <a:ext cx="8712968" cy="6120679"/>
        </p:xfrm>
        <a:graphic>
          <a:graphicData uri="http://schemas.openxmlformats.org/drawingml/2006/table">
            <a:tbl>
              <a:tblPr firstRow="1" bandRow="1">
                <a:tableStyleId>{5C22544A-7EE6-4342-B048-85BDC9FD1C3A}</a:tableStyleId>
              </a:tblPr>
              <a:tblGrid>
                <a:gridCol w="4680520"/>
                <a:gridCol w="1152128"/>
                <a:gridCol w="1512168"/>
                <a:gridCol w="1368152"/>
              </a:tblGrid>
              <a:tr h="875789">
                <a:tc>
                  <a:txBody>
                    <a:bodyPr/>
                    <a:lstStyle/>
                    <a:p>
                      <a:pPr algn="l"/>
                      <a:r>
                        <a:rPr lang="ru-RU" sz="1600" b="0" kern="1200" dirty="0" smtClean="0">
                          <a:solidFill>
                            <a:schemeClr val="tx1"/>
                          </a:solidFill>
                          <a:effectLst/>
                          <a:latin typeface="Times New Roman" pitchFamily="18" charset="0"/>
                          <a:ea typeface="+mn-ea"/>
                          <a:cs typeface="Times New Roman" pitchFamily="18" charset="0"/>
                        </a:rPr>
                        <a:t>Количество преступлений, совершенных несовершеннолетними</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r>
                        <a:rPr lang="ru-RU" sz="1800" b="0" kern="1200" dirty="0" smtClean="0">
                          <a:solidFill>
                            <a:schemeClr val="tx1"/>
                          </a:solidFill>
                          <a:effectLst/>
                          <a:latin typeface="Times New Roman" pitchFamily="18" charset="0"/>
                          <a:ea typeface="+mn-ea"/>
                          <a:cs typeface="Times New Roman" pitchFamily="18" charset="0"/>
                        </a:rPr>
                        <a:t>единиц</a:t>
                      </a:r>
                      <a:endParaRPr lang="ru-RU" sz="18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r>
                        <a:rPr lang="ru-RU" sz="1800" b="0" kern="1200" dirty="0" smtClean="0">
                          <a:solidFill>
                            <a:schemeClr val="tx1"/>
                          </a:solidFill>
                          <a:effectLst/>
                          <a:latin typeface="Times New Roman" pitchFamily="18" charset="0"/>
                          <a:ea typeface="+mn-ea"/>
                          <a:cs typeface="Times New Roman" pitchFamily="18" charset="0"/>
                        </a:rPr>
                        <a:t>33</a:t>
                      </a:r>
                      <a:endParaRPr lang="ru-RU" sz="18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r>
                        <a:rPr lang="ru-RU" sz="1800" b="0" dirty="0" smtClean="0">
                          <a:solidFill>
                            <a:schemeClr val="tx1"/>
                          </a:solidFill>
                          <a:latin typeface="Times New Roman" pitchFamily="18" charset="0"/>
                          <a:cs typeface="Times New Roman" pitchFamily="18" charset="0"/>
                        </a:rPr>
                        <a:t>33</a:t>
                      </a:r>
                      <a:endParaRPr lang="ru-RU" sz="1800" b="0" dirty="0">
                        <a:solidFill>
                          <a:schemeClr val="tx1"/>
                        </a:solidFill>
                        <a:latin typeface="Times New Roman" pitchFamily="18" charset="0"/>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875789">
                <a:tc>
                  <a:txBody>
                    <a:bodyPr/>
                    <a:lstStyle/>
                    <a:p>
                      <a:r>
                        <a:rPr lang="ru-RU" sz="1600" kern="1200" dirty="0" smtClean="0">
                          <a:solidFill>
                            <a:schemeClr val="dk1"/>
                          </a:solidFill>
                          <a:effectLst/>
                          <a:latin typeface="Times New Roman" pitchFamily="18" charset="0"/>
                          <a:ea typeface="+mn-ea"/>
                          <a:cs typeface="Times New Roman" pitchFamily="18" charset="0"/>
                        </a:rPr>
                        <a:t>Количество преступлений, совершенных на улицах и в других общественных местах</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r>
                        <a:rPr lang="ru-RU" sz="1800" kern="1200" dirty="0" smtClean="0">
                          <a:solidFill>
                            <a:schemeClr val="dk1"/>
                          </a:solidFill>
                          <a:effectLst/>
                          <a:latin typeface="Times New Roman" pitchFamily="18" charset="0"/>
                          <a:ea typeface="+mn-ea"/>
                          <a:cs typeface="Times New Roman" pitchFamily="18" charset="0"/>
                        </a:rPr>
                        <a:t>единиц</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kern="1200" dirty="0" smtClean="0">
                          <a:solidFill>
                            <a:schemeClr val="dk1"/>
                          </a:solidFill>
                          <a:effectLst/>
                          <a:latin typeface="Times New Roman" pitchFamily="18" charset="0"/>
                          <a:ea typeface="+mn-ea"/>
                          <a:cs typeface="Times New Roman" pitchFamily="18" charset="0"/>
                        </a:rPr>
                        <a:t>29,5</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pitchFamily="18" charset="0"/>
                          <a:ea typeface="Calibri"/>
                          <a:cs typeface="Times New Roman" pitchFamily="18" charset="0"/>
                        </a:rPr>
                        <a:t>29,5 </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988695">
                <a:tc>
                  <a:txBody>
                    <a:bodyPr/>
                    <a:lstStyle/>
                    <a:p>
                      <a:pPr indent="0" algn="l">
                        <a:spcAft>
                          <a:spcPts val="0"/>
                        </a:spcAft>
                      </a:pPr>
                      <a:r>
                        <a:rPr lang="ru-RU" sz="1600" kern="1200" dirty="0" smtClean="0">
                          <a:solidFill>
                            <a:schemeClr val="dk1"/>
                          </a:solidFill>
                          <a:effectLst/>
                          <a:latin typeface="Times New Roman" pitchFamily="18" charset="0"/>
                          <a:ea typeface="+mn-ea"/>
                          <a:cs typeface="Times New Roman" pitchFamily="18" charset="0"/>
                        </a:rPr>
                        <a:t>Количество преступлений, совершенных с использованием оружия и взрывных устройств</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kern="1200" dirty="0" smtClean="0">
                          <a:solidFill>
                            <a:schemeClr val="dk1"/>
                          </a:solidFill>
                          <a:effectLst/>
                          <a:latin typeface="Times New Roman" pitchFamily="18" charset="0"/>
                          <a:ea typeface="+mn-ea"/>
                          <a:cs typeface="Times New Roman" pitchFamily="18" charset="0"/>
                        </a:rPr>
                        <a:t>единиц</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pitchFamily="18" charset="0"/>
                          <a:ea typeface="Calibri"/>
                          <a:cs typeface="Times New Roman" pitchFamily="18" charset="0"/>
                        </a:rPr>
                        <a:t>0</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pitchFamily="18" charset="0"/>
                          <a:ea typeface="Calibri"/>
                          <a:cs typeface="Times New Roman" pitchFamily="18" charset="0"/>
                        </a:rPr>
                        <a:t>0</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853453">
                <a:tc>
                  <a:txBody>
                    <a:bodyPr/>
                    <a:lstStyle/>
                    <a:p>
                      <a:pPr indent="0" algn="l">
                        <a:spcAft>
                          <a:spcPts val="0"/>
                        </a:spcAft>
                      </a:pPr>
                      <a:r>
                        <a:rPr lang="ru-RU" sz="1600" kern="1200" dirty="0" smtClean="0">
                          <a:solidFill>
                            <a:schemeClr val="dk1"/>
                          </a:solidFill>
                          <a:effectLst/>
                          <a:latin typeface="Times New Roman" pitchFamily="18" charset="0"/>
                          <a:ea typeface="+mn-ea"/>
                          <a:cs typeface="Times New Roman" pitchFamily="18" charset="0"/>
                        </a:rPr>
                        <a:t>Количество преступлений экстремистской направленности</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dirty="0" smtClean="0">
                          <a:effectLst/>
                          <a:latin typeface="Times New Roman" pitchFamily="18" charset="0"/>
                          <a:ea typeface="Calibri"/>
                          <a:cs typeface="Times New Roman" pitchFamily="18" charset="0"/>
                        </a:rPr>
                        <a:t>единиц</a:t>
                      </a:r>
                    </a:p>
                    <a:p>
                      <a:pPr indent="0" algn="ctr">
                        <a:spcAft>
                          <a:spcPts val="0"/>
                        </a:spcAft>
                      </a:pP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pitchFamily="18" charset="0"/>
                          <a:ea typeface="Calibri"/>
                          <a:cs typeface="Times New Roman" pitchFamily="18" charset="0"/>
                        </a:rPr>
                        <a:t>0</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pitchFamily="18" charset="0"/>
                          <a:ea typeface="Calibri"/>
                          <a:cs typeface="Times New Roman" pitchFamily="18" charset="0"/>
                        </a:rPr>
                        <a:t>0</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846428">
                <a:tc>
                  <a:txBody>
                    <a:bodyPr/>
                    <a:lstStyle/>
                    <a:p>
                      <a:pPr indent="0" algn="l">
                        <a:spcAft>
                          <a:spcPts val="0"/>
                        </a:spcAft>
                      </a:pPr>
                      <a:r>
                        <a:rPr lang="ru-RU" sz="1600" kern="1200" dirty="0" smtClean="0">
                          <a:solidFill>
                            <a:schemeClr val="dk1"/>
                          </a:solidFill>
                          <a:effectLst/>
                          <a:latin typeface="Times New Roman" pitchFamily="18" charset="0"/>
                          <a:ea typeface="+mn-ea"/>
                          <a:cs typeface="Times New Roman" pitchFamily="18" charset="0"/>
                        </a:rPr>
                        <a:t>Доля объектов учреждений культуры, оборудованных системами противопожарной сигнализации</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pitchFamily="18" charset="0"/>
                          <a:ea typeface="Calibri"/>
                          <a:cs typeface="Times New Roman" pitchFamily="18" charset="0"/>
                        </a:rPr>
                        <a:t>%</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pitchFamily="18" charset="0"/>
                          <a:ea typeface="Calibri"/>
                          <a:cs typeface="Times New Roman" pitchFamily="18" charset="0"/>
                        </a:rPr>
                        <a:t>90</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pitchFamily="18" charset="0"/>
                          <a:ea typeface="Calibri"/>
                          <a:cs typeface="Times New Roman" pitchFamily="18" charset="0"/>
                        </a:rPr>
                        <a:t>90</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846428">
                <a:tc>
                  <a:txBody>
                    <a:bodyPr/>
                    <a:lstStyle/>
                    <a:p>
                      <a:pPr indent="0" algn="l">
                        <a:spcAft>
                          <a:spcPts val="0"/>
                        </a:spcAft>
                      </a:pPr>
                      <a:r>
                        <a:rPr lang="ru-RU" sz="1600" kern="1200" dirty="0" smtClean="0">
                          <a:solidFill>
                            <a:schemeClr val="dk1"/>
                          </a:solidFill>
                          <a:effectLst/>
                          <a:latin typeface="Times New Roman" pitchFamily="18" charset="0"/>
                          <a:ea typeface="+mn-ea"/>
                          <a:cs typeface="Times New Roman" pitchFamily="18" charset="0"/>
                        </a:rPr>
                        <a:t>Количество объектов учреждений культуры, отвечающих требованиям технического регламента по электрооборудованию</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kern="1200" dirty="0" smtClean="0">
                          <a:solidFill>
                            <a:schemeClr val="dk1"/>
                          </a:solidFill>
                          <a:effectLst/>
                          <a:latin typeface="Times New Roman" pitchFamily="18" charset="0"/>
                          <a:ea typeface="+mn-ea"/>
                          <a:cs typeface="Times New Roman" pitchFamily="18" charset="0"/>
                        </a:rPr>
                        <a:t>единиц</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pitchFamily="18" charset="0"/>
                          <a:ea typeface="Calibri"/>
                          <a:cs typeface="Times New Roman" pitchFamily="18" charset="0"/>
                        </a:rPr>
                        <a:t>8</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pitchFamily="18" charset="0"/>
                          <a:ea typeface="Calibri"/>
                          <a:cs typeface="Times New Roman" pitchFamily="18" charset="0"/>
                        </a:rPr>
                        <a:t>8</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834097">
                <a:tc>
                  <a:txBody>
                    <a:bodyPr/>
                    <a:lstStyle/>
                    <a:p>
                      <a:pPr indent="0" algn="l">
                        <a:spcAft>
                          <a:spcPts val="0"/>
                        </a:spcAft>
                      </a:pPr>
                      <a:r>
                        <a:rPr lang="ru-RU" sz="1600" kern="1200" dirty="0" smtClean="0">
                          <a:solidFill>
                            <a:schemeClr val="dk1"/>
                          </a:solidFill>
                          <a:effectLst/>
                          <a:latin typeface="Times New Roman" pitchFamily="18" charset="0"/>
                          <a:ea typeface="+mn-ea"/>
                          <a:cs typeface="Times New Roman" pitchFamily="18" charset="0"/>
                        </a:rPr>
                        <a:t>Доля объектов здравоохранения, оборудованных системами противопожарной сигнализации</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dk1"/>
                          </a:solidFill>
                          <a:effectLst/>
                          <a:latin typeface="Times New Roman" pitchFamily="18" charset="0"/>
                          <a:ea typeface="+mn-ea"/>
                          <a:cs typeface="Times New Roman" pitchFamily="18" charset="0"/>
                        </a:rPr>
                        <a:t>единиц</a:t>
                      </a:r>
                      <a:endParaRPr lang="ru-RU" sz="1800" dirty="0" smtClean="0">
                        <a:effectLst/>
                        <a:latin typeface="Times New Roman" pitchFamily="18" charset="0"/>
                        <a:ea typeface="Calibri"/>
                        <a:cs typeface="Times New Roman" pitchFamily="18" charset="0"/>
                      </a:endParaRPr>
                    </a:p>
                    <a:p>
                      <a:pPr indent="0" algn="ctr">
                        <a:spcAft>
                          <a:spcPts val="0"/>
                        </a:spcAft>
                      </a:pP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pitchFamily="18" charset="0"/>
                          <a:ea typeface="Calibri"/>
                          <a:cs typeface="Times New Roman" pitchFamily="18" charset="0"/>
                        </a:rPr>
                        <a:t>1</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pitchFamily="18" charset="0"/>
                          <a:ea typeface="Calibri"/>
                          <a:cs typeface="Times New Roman" pitchFamily="18" charset="0"/>
                        </a:rPr>
                        <a:t>1</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bl>
          </a:graphicData>
        </a:graphic>
      </p:graphicFrame>
      <p:sp>
        <p:nvSpPr>
          <p:cNvPr id="2" name="TextBox 1"/>
          <p:cNvSpPr txBox="1"/>
          <p:nvPr/>
        </p:nvSpPr>
        <p:spPr>
          <a:xfrm>
            <a:off x="0" y="0"/>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latin typeface="Times New Roman" pitchFamily="18" charset="0"/>
              <a:cs typeface="Times New Roman" pitchFamily="18" charset="0"/>
            </a:endParaRPr>
          </a:p>
        </p:txBody>
      </p:sp>
    </p:spTree>
    <p:extLst>
      <p:ext uri="{BB962C8B-B14F-4D97-AF65-F5344CB8AC3E}">
        <p14:creationId xmlns:p14="http://schemas.microsoft.com/office/powerpoint/2010/main" val="1436524011"/>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3"/>
            <a:ext cx="1584176" cy="216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2" name="Диаграмма 1"/>
          <p:cNvGraphicFramePr/>
          <p:nvPr>
            <p:extLst>
              <p:ext uri="{D42A27DB-BD31-4B8C-83A1-F6EECF244321}">
                <p14:modId xmlns:p14="http://schemas.microsoft.com/office/powerpoint/2010/main" val="2820051755"/>
              </p:ext>
            </p:extLst>
          </p:nvPr>
        </p:nvGraphicFramePr>
        <p:xfrm>
          <a:off x="107504" y="377280"/>
          <a:ext cx="8928992" cy="63640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1559" y="1340838"/>
            <a:ext cx="1036246" cy="307777"/>
          </a:xfrm>
          <a:prstGeom prst="rect">
            <a:avLst/>
          </a:prstGeom>
          <a:noFill/>
        </p:spPr>
        <p:txBody>
          <a:bodyPr wrap="none" rtlCol="0">
            <a:spAutoFit/>
          </a:bodyPr>
          <a:lstStyle/>
          <a:p>
            <a:r>
              <a:rPr lang="ru-RU" sz="1400" dirty="0" err="1" smtClean="0">
                <a:latin typeface="Times New Roman" pitchFamily="18" charset="0"/>
                <a:cs typeface="Times New Roman" pitchFamily="18" charset="0"/>
              </a:rPr>
              <a:t>тыс.рублей</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1581814085"/>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001"/>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graphicFrame>
        <p:nvGraphicFramePr>
          <p:cNvPr id="7" name="Объект 6"/>
          <p:cNvGraphicFramePr>
            <a:graphicFrameLocks noGrp="1"/>
          </p:cNvGraphicFramePr>
          <p:nvPr>
            <p:ph sz="quarter" idx="13"/>
            <p:extLst>
              <p:ext uri="{D42A27DB-BD31-4B8C-83A1-F6EECF244321}">
                <p14:modId xmlns:p14="http://schemas.microsoft.com/office/powerpoint/2010/main" val="3039096226"/>
              </p:ext>
            </p:extLst>
          </p:nvPr>
        </p:nvGraphicFramePr>
        <p:xfrm>
          <a:off x="323528" y="2780928"/>
          <a:ext cx="8568952" cy="864096"/>
        </p:xfrm>
        <a:graphic>
          <a:graphicData uri="http://schemas.openxmlformats.org/drawingml/2006/table">
            <a:tbl>
              <a:tblPr firstRow="1" bandRow="1">
                <a:tableStyleId>{5C22544A-7EE6-4342-B048-85BDC9FD1C3A}</a:tableStyleId>
              </a:tblPr>
              <a:tblGrid>
                <a:gridCol w="6050338"/>
                <a:gridCol w="2518614"/>
              </a:tblGrid>
              <a:tr h="864096">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обеспечение деятельности (оказание услуг) муниципальных учреждений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dirty="0" smtClean="0">
                          <a:solidFill>
                            <a:schemeClr val="tx1"/>
                          </a:solidFill>
                          <a:latin typeface="Times New Roman" pitchFamily="18" charset="0"/>
                          <a:cs typeface="Times New Roman" pitchFamily="18" charset="0"/>
                        </a:rPr>
                        <a:t>63 369,5 </a:t>
                      </a:r>
                      <a:r>
                        <a:rPr lang="ru-RU" sz="1600" b="0" dirty="0" smtClean="0">
                          <a:solidFill>
                            <a:schemeClr val="tx1"/>
                          </a:solidFill>
                          <a:latin typeface="Times New Roman" pitchFamily="18" charset="0"/>
                          <a:cs typeface="Times New Roman" pitchFamily="18" charset="0"/>
                        </a:rPr>
                        <a:t>тыс. рублей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bl>
          </a:graphicData>
        </a:graphic>
      </p:graphicFrame>
      <p:sp>
        <p:nvSpPr>
          <p:cNvPr id="8" name="Скругленный прямоугольник 7"/>
          <p:cNvSpPr/>
          <p:nvPr/>
        </p:nvSpPr>
        <p:spPr>
          <a:xfrm>
            <a:off x="323528" y="354027"/>
            <a:ext cx="8496944"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atin typeface="Times New Roman" pitchFamily="18" charset="0"/>
                <a:cs typeface="Times New Roman" pitchFamily="18" charset="0"/>
              </a:rPr>
              <a:t>Расходы на реализацию муниципальной программы </a:t>
            </a:r>
          </a:p>
          <a:p>
            <a:pPr algn="ctr"/>
            <a:r>
              <a:rPr lang="ru-RU" sz="2400" dirty="0" smtClean="0">
                <a:latin typeface="Times New Roman" pitchFamily="18" charset="0"/>
                <a:cs typeface="Times New Roman" pitchFamily="18" charset="0"/>
              </a:rPr>
              <a:t>«Развитие культуры» в 2015 году</a:t>
            </a:r>
            <a:endParaRPr lang="ru-RU" sz="2400" dirty="0">
              <a:latin typeface="Times New Roman" pitchFamily="18" charset="0"/>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258588106"/>
              </p:ext>
            </p:extLst>
          </p:nvPr>
        </p:nvGraphicFramePr>
        <p:xfrm>
          <a:off x="323528" y="3861048"/>
          <a:ext cx="8568952" cy="720080"/>
        </p:xfrm>
        <a:graphic>
          <a:graphicData uri="http://schemas.openxmlformats.org/drawingml/2006/table">
            <a:tbl>
              <a:tblPr firstRow="1" bandRow="1">
                <a:tableStyleId>{5C22544A-7EE6-4342-B048-85BDC9FD1C3A}</a:tableStyleId>
              </a:tblPr>
              <a:tblGrid>
                <a:gridCol w="6048672"/>
                <a:gridCol w="2520280"/>
              </a:tblGrid>
              <a:tr h="720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kern="1200" dirty="0" smtClean="0">
                          <a:solidFill>
                            <a:schemeClr val="tx1"/>
                          </a:solidFill>
                          <a:effectLst/>
                          <a:latin typeface="Times New Roman" pitchFamily="18" charset="0"/>
                          <a:ea typeface="+mn-ea"/>
                          <a:cs typeface="Times New Roman" pitchFamily="18" charset="0"/>
                        </a:rPr>
                        <a:t>выплату целевых стипендий обучающимся детских школ искусств и детской музыкальной школы</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dirty="0" smtClean="0">
                          <a:solidFill>
                            <a:schemeClr val="tx1"/>
                          </a:solidFill>
                          <a:latin typeface="Times New Roman" pitchFamily="18" charset="0"/>
                          <a:cs typeface="Times New Roman" pitchFamily="18" charset="0"/>
                        </a:rPr>
                        <a:t>60,0 </a:t>
                      </a:r>
                      <a:r>
                        <a:rPr lang="ru-RU" sz="1600" b="0" dirty="0" smtClean="0">
                          <a:solidFill>
                            <a:schemeClr val="tx1"/>
                          </a:solidFill>
                          <a:latin typeface="Times New Roman" pitchFamily="18" charset="0"/>
                          <a:cs typeface="Times New Roman" pitchFamily="18" charset="0"/>
                        </a:rPr>
                        <a:t>тыс. рублей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815231794"/>
              </p:ext>
            </p:extLst>
          </p:nvPr>
        </p:nvGraphicFramePr>
        <p:xfrm>
          <a:off x="323528" y="1700808"/>
          <a:ext cx="8568952" cy="864096"/>
        </p:xfrm>
        <a:graphic>
          <a:graphicData uri="http://schemas.openxmlformats.org/drawingml/2006/table">
            <a:tbl>
              <a:tblPr firstRow="1" bandRow="1">
                <a:tableStyleId>{5C22544A-7EE6-4342-B048-85BDC9FD1C3A}</a:tableStyleId>
              </a:tblPr>
              <a:tblGrid>
                <a:gridCol w="6048672"/>
                <a:gridCol w="2520280"/>
              </a:tblGrid>
              <a:tr h="8640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kern="1200" dirty="0" smtClean="0">
                          <a:solidFill>
                            <a:schemeClr val="tx1"/>
                          </a:solidFill>
                          <a:effectLst/>
                          <a:latin typeface="Times New Roman" pitchFamily="18" charset="0"/>
                          <a:ea typeface="+mn-ea"/>
                          <a:cs typeface="Times New Roman" pitchFamily="18" charset="0"/>
                        </a:rPr>
                        <a:t>обеспечение функций органов местного самоуправления </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kern="1200" dirty="0" smtClean="0">
                          <a:solidFill>
                            <a:schemeClr val="tx1"/>
                          </a:solidFill>
                          <a:effectLst/>
                          <a:latin typeface="Times New Roman" pitchFamily="18" charset="0"/>
                          <a:ea typeface="+mn-ea"/>
                          <a:cs typeface="Times New Roman" pitchFamily="18" charset="0"/>
                        </a:rPr>
                        <a:t>1 460,0 </a:t>
                      </a:r>
                      <a:r>
                        <a:rPr lang="ru-RU" sz="1600" b="0" dirty="0" smtClean="0">
                          <a:solidFill>
                            <a:schemeClr val="tx1"/>
                          </a:solidFill>
                          <a:latin typeface="Times New Roman" pitchFamily="18" charset="0"/>
                          <a:cs typeface="Times New Roman" pitchFamily="18" charset="0"/>
                        </a:rPr>
                        <a:t>тыс. рублей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1" name="Таблица 10"/>
          <p:cNvGraphicFramePr>
            <a:graphicFrameLocks noGrp="1"/>
          </p:cNvGraphicFramePr>
          <p:nvPr>
            <p:extLst>
              <p:ext uri="{D42A27DB-BD31-4B8C-83A1-F6EECF244321}">
                <p14:modId xmlns:p14="http://schemas.microsoft.com/office/powerpoint/2010/main" val="1987552441"/>
              </p:ext>
            </p:extLst>
          </p:nvPr>
        </p:nvGraphicFramePr>
        <p:xfrm>
          <a:off x="323528" y="4797152"/>
          <a:ext cx="8568952" cy="720080"/>
        </p:xfrm>
        <a:graphic>
          <a:graphicData uri="http://schemas.openxmlformats.org/drawingml/2006/table">
            <a:tbl>
              <a:tblPr firstRow="1" bandRow="1">
                <a:tableStyleId>{5C22544A-7EE6-4342-B048-85BDC9FD1C3A}</a:tableStyleId>
              </a:tblPr>
              <a:tblGrid>
                <a:gridCol w="6048672"/>
                <a:gridCol w="2520280"/>
              </a:tblGrid>
              <a:tr h="720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kern="1200" dirty="0" smtClean="0">
                          <a:solidFill>
                            <a:schemeClr val="tx1"/>
                          </a:solidFill>
                          <a:effectLst/>
                          <a:latin typeface="Times New Roman" pitchFamily="18" charset="0"/>
                          <a:ea typeface="+mn-ea"/>
                          <a:cs typeface="Times New Roman" pitchFamily="18" charset="0"/>
                        </a:rPr>
                        <a:t>выплату премий лучшим работникам учреждений культуры  и учреждений дополнительного образования</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dirty="0" smtClean="0">
                          <a:solidFill>
                            <a:schemeClr val="tx1"/>
                          </a:solidFill>
                          <a:latin typeface="Times New Roman" pitchFamily="18" charset="0"/>
                          <a:cs typeface="Times New Roman" pitchFamily="18" charset="0"/>
                        </a:rPr>
                        <a:t>130,2</a:t>
                      </a:r>
                      <a:r>
                        <a:rPr lang="ru-RU" sz="1600" b="0" dirty="0" smtClean="0">
                          <a:solidFill>
                            <a:schemeClr val="tx1"/>
                          </a:solidFill>
                          <a:latin typeface="Times New Roman" pitchFamily="18" charset="0"/>
                          <a:cs typeface="Times New Roman" pitchFamily="18" charset="0"/>
                        </a:rPr>
                        <a:t> тыс. рублей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2" name="Таблица 11"/>
          <p:cNvGraphicFramePr>
            <a:graphicFrameLocks noGrp="1"/>
          </p:cNvGraphicFramePr>
          <p:nvPr>
            <p:extLst>
              <p:ext uri="{D42A27DB-BD31-4B8C-83A1-F6EECF244321}">
                <p14:modId xmlns:p14="http://schemas.microsoft.com/office/powerpoint/2010/main" val="809844157"/>
              </p:ext>
            </p:extLst>
          </p:nvPr>
        </p:nvGraphicFramePr>
        <p:xfrm>
          <a:off x="323528" y="5733256"/>
          <a:ext cx="8568952" cy="720080"/>
        </p:xfrm>
        <a:graphic>
          <a:graphicData uri="http://schemas.openxmlformats.org/drawingml/2006/table">
            <a:tbl>
              <a:tblPr firstRow="1" bandRow="1">
                <a:tableStyleId>{5C22544A-7EE6-4342-B048-85BDC9FD1C3A}</a:tableStyleId>
              </a:tblPr>
              <a:tblGrid>
                <a:gridCol w="6048672"/>
                <a:gridCol w="2520280"/>
              </a:tblGrid>
              <a:tr h="720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kern="1200" dirty="0" smtClean="0">
                          <a:solidFill>
                            <a:schemeClr val="tx1"/>
                          </a:solidFill>
                          <a:effectLst/>
                          <a:latin typeface="Times New Roman" pitchFamily="18" charset="0"/>
                          <a:ea typeface="+mn-ea"/>
                          <a:cs typeface="Times New Roman" pitchFamily="18" charset="0"/>
                        </a:rPr>
                        <a:t>поддержку социально-значимых культурных инициатив, проектов</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dirty="0" smtClean="0">
                          <a:solidFill>
                            <a:schemeClr val="tx1"/>
                          </a:solidFill>
                          <a:latin typeface="Times New Roman" pitchFamily="18" charset="0"/>
                          <a:cs typeface="Times New Roman" pitchFamily="18" charset="0"/>
                        </a:rPr>
                        <a:t>1 019,4 </a:t>
                      </a:r>
                      <a:r>
                        <a:rPr lang="ru-RU" sz="1600" b="0" dirty="0" smtClean="0">
                          <a:solidFill>
                            <a:schemeClr val="tx1"/>
                          </a:solidFill>
                          <a:latin typeface="Times New Roman" pitchFamily="18" charset="0"/>
                          <a:cs typeface="Times New Roman" pitchFamily="18" charset="0"/>
                        </a:rPr>
                        <a:t>тыс. рублей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3778164957"/>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898667637"/>
              </p:ext>
            </p:extLst>
          </p:nvPr>
        </p:nvGraphicFramePr>
        <p:xfrm>
          <a:off x="251520" y="3356992"/>
          <a:ext cx="8568952" cy="2088232"/>
        </p:xfrm>
        <a:graphic>
          <a:graphicData uri="http://schemas.openxmlformats.org/drawingml/2006/table">
            <a:tbl>
              <a:tblPr firstRow="1" bandRow="1">
                <a:tableStyleId>{5C22544A-7EE6-4342-B048-85BDC9FD1C3A}</a:tableStyleId>
              </a:tblPr>
              <a:tblGrid>
                <a:gridCol w="6048672"/>
                <a:gridCol w="2520280"/>
              </a:tblGrid>
              <a:tr h="20882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kern="1200" dirty="0" smtClean="0">
                          <a:solidFill>
                            <a:schemeClr val="tx1"/>
                          </a:solidFill>
                          <a:effectLst/>
                          <a:latin typeface="Times New Roman" pitchFamily="18" charset="0"/>
                          <a:ea typeface="+mn-ea"/>
                          <a:cs typeface="Times New Roman" pitchFamily="18" charset="0"/>
                        </a:rPr>
                        <a:t>обеспечение осуществления отдельных государственных полномочий  по предоставлению мер социальной поддержки в виде компенсация расходов на оплату жилых помещений, отопления и освещения работникам муниципальных учреждений, проживающим и работающим в сельских населенных пунктах, рабочих поселках (поселках городского типа) на территории Краснодарского края</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dirty="0" smtClean="0">
                          <a:solidFill>
                            <a:schemeClr val="tx1"/>
                          </a:solidFill>
                          <a:latin typeface="Times New Roman" pitchFamily="18" charset="0"/>
                          <a:cs typeface="Times New Roman" pitchFamily="18" charset="0"/>
                        </a:rPr>
                        <a:t>54,0</a:t>
                      </a:r>
                      <a:r>
                        <a:rPr lang="ru-RU" sz="1600" b="0" dirty="0" smtClean="0">
                          <a:solidFill>
                            <a:schemeClr val="tx1"/>
                          </a:solidFill>
                          <a:latin typeface="Times New Roman" pitchFamily="18" charset="0"/>
                          <a:cs typeface="Times New Roman" pitchFamily="18" charset="0"/>
                        </a:rPr>
                        <a:t> тыс. рублей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2120226236"/>
              </p:ext>
            </p:extLst>
          </p:nvPr>
        </p:nvGraphicFramePr>
        <p:xfrm>
          <a:off x="251520" y="5661248"/>
          <a:ext cx="8568952" cy="720080"/>
        </p:xfrm>
        <a:graphic>
          <a:graphicData uri="http://schemas.openxmlformats.org/drawingml/2006/table">
            <a:tbl>
              <a:tblPr firstRow="1" bandRow="1">
                <a:tableStyleId>{5C22544A-7EE6-4342-B048-85BDC9FD1C3A}</a:tableStyleId>
              </a:tblPr>
              <a:tblGrid>
                <a:gridCol w="6048672"/>
                <a:gridCol w="2520280"/>
              </a:tblGrid>
              <a:tr h="720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kern="1200" dirty="0" smtClean="0">
                          <a:solidFill>
                            <a:schemeClr val="tx1"/>
                          </a:solidFill>
                          <a:effectLst/>
                          <a:latin typeface="Times New Roman" pitchFamily="18" charset="0"/>
                          <a:ea typeface="+mn-ea"/>
                          <a:cs typeface="Times New Roman" pitchFamily="18" charset="0"/>
                        </a:rPr>
                        <a:t>Мероприятия по комплектованию книжных фондов библиотек</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dirty="0" smtClean="0">
                          <a:solidFill>
                            <a:schemeClr val="tx1"/>
                          </a:solidFill>
                          <a:latin typeface="Times New Roman" pitchFamily="18" charset="0"/>
                          <a:cs typeface="Times New Roman" pitchFamily="18" charset="0"/>
                        </a:rPr>
                        <a:t>46,0</a:t>
                      </a:r>
                      <a:r>
                        <a:rPr lang="ru-RU" sz="1600" b="0" dirty="0" smtClean="0">
                          <a:solidFill>
                            <a:schemeClr val="tx1"/>
                          </a:solidFill>
                          <a:latin typeface="Times New Roman" pitchFamily="18" charset="0"/>
                          <a:cs typeface="Times New Roman" pitchFamily="18" charset="0"/>
                        </a:rPr>
                        <a:t> тыс. рублей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8" name="Таблица 7"/>
          <p:cNvGraphicFramePr>
            <a:graphicFrameLocks noGrp="1"/>
          </p:cNvGraphicFramePr>
          <p:nvPr>
            <p:extLst>
              <p:ext uri="{D42A27DB-BD31-4B8C-83A1-F6EECF244321}">
                <p14:modId xmlns:p14="http://schemas.microsoft.com/office/powerpoint/2010/main" val="3512711102"/>
              </p:ext>
            </p:extLst>
          </p:nvPr>
        </p:nvGraphicFramePr>
        <p:xfrm>
          <a:off x="251520" y="2420888"/>
          <a:ext cx="8568952" cy="720080"/>
        </p:xfrm>
        <a:graphic>
          <a:graphicData uri="http://schemas.openxmlformats.org/drawingml/2006/table">
            <a:tbl>
              <a:tblPr firstRow="1" bandRow="1">
                <a:tableStyleId>{5C22544A-7EE6-4342-B048-85BDC9FD1C3A}</a:tableStyleId>
              </a:tblPr>
              <a:tblGrid>
                <a:gridCol w="6048672"/>
                <a:gridCol w="2520280"/>
              </a:tblGrid>
              <a:tr h="720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kern="1200" dirty="0" smtClean="0">
                          <a:solidFill>
                            <a:schemeClr val="tx1"/>
                          </a:solidFill>
                          <a:effectLst/>
                          <a:latin typeface="Times New Roman" pitchFamily="18" charset="0"/>
                          <a:ea typeface="+mn-ea"/>
                          <a:cs typeface="Times New Roman" pitchFamily="18" charset="0"/>
                        </a:rPr>
                        <a:t>обеспечение поэтапного повышения уровня средней заработной платы работников муниципальных учреждений культуры</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dirty="0" smtClean="0">
                          <a:solidFill>
                            <a:schemeClr val="tx1"/>
                          </a:solidFill>
                          <a:latin typeface="Times New Roman" pitchFamily="18" charset="0"/>
                          <a:cs typeface="Times New Roman" pitchFamily="18" charset="0"/>
                        </a:rPr>
                        <a:t>9 697,1 </a:t>
                      </a:r>
                      <a:r>
                        <a:rPr lang="ru-RU" sz="1600" b="0" dirty="0" smtClean="0">
                          <a:solidFill>
                            <a:schemeClr val="tx1"/>
                          </a:solidFill>
                          <a:latin typeface="Times New Roman" pitchFamily="18" charset="0"/>
                          <a:cs typeface="Times New Roman" pitchFamily="18" charset="0"/>
                        </a:rPr>
                        <a:t>тыс. рублей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sp>
        <p:nvSpPr>
          <p:cNvPr id="2" name="TextBox 1"/>
          <p:cNvSpPr txBox="1"/>
          <p:nvPr/>
        </p:nvSpPr>
        <p:spPr>
          <a:xfrm>
            <a:off x="0" y="0"/>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latin typeface="Times New Roman" pitchFamily="18" charset="0"/>
              <a:cs typeface="Times New Roman" pitchFamily="18"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728639810"/>
              </p:ext>
            </p:extLst>
          </p:nvPr>
        </p:nvGraphicFramePr>
        <p:xfrm>
          <a:off x="251520" y="1556792"/>
          <a:ext cx="8568952" cy="648072"/>
        </p:xfrm>
        <a:graphic>
          <a:graphicData uri="http://schemas.openxmlformats.org/drawingml/2006/table">
            <a:tbl>
              <a:tblPr firstRow="1" bandRow="1">
                <a:tableStyleId>{5C22544A-7EE6-4342-B048-85BDC9FD1C3A}</a:tableStyleId>
              </a:tblPr>
              <a:tblGrid>
                <a:gridCol w="6048672"/>
                <a:gridCol w="2520280"/>
              </a:tblGrid>
              <a:tr h="6480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kern="1200" dirty="0" smtClean="0">
                          <a:solidFill>
                            <a:schemeClr val="tx1"/>
                          </a:solidFill>
                          <a:effectLst/>
                          <a:latin typeface="Times New Roman" pitchFamily="18" charset="0"/>
                          <a:ea typeface="+mn-ea"/>
                          <a:cs typeface="Times New Roman" pitchFamily="18" charset="0"/>
                        </a:rPr>
                        <a:t>материально-техническое обеспечение и</a:t>
                      </a:r>
                      <a:r>
                        <a:rPr lang="ru-RU" sz="1600" b="0" kern="1200" baseline="0" dirty="0" smtClean="0">
                          <a:solidFill>
                            <a:schemeClr val="tx1"/>
                          </a:solidFill>
                          <a:effectLst/>
                          <a:latin typeface="Times New Roman" pitchFamily="18" charset="0"/>
                          <a:ea typeface="+mn-ea"/>
                          <a:cs typeface="Times New Roman" pitchFamily="18" charset="0"/>
                        </a:rPr>
                        <a:t> ремонт учреждений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dirty="0" smtClean="0">
                          <a:solidFill>
                            <a:schemeClr val="tx1"/>
                          </a:solidFill>
                          <a:latin typeface="Times New Roman" pitchFamily="18" charset="0"/>
                          <a:cs typeface="Times New Roman" pitchFamily="18" charset="0"/>
                        </a:rPr>
                        <a:t>728,5</a:t>
                      </a:r>
                      <a:r>
                        <a:rPr lang="ru-RU" sz="1600" b="0" dirty="0" smtClean="0">
                          <a:solidFill>
                            <a:schemeClr val="tx1"/>
                          </a:solidFill>
                          <a:latin typeface="Times New Roman" pitchFamily="18" charset="0"/>
                          <a:cs typeface="Times New Roman" pitchFamily="18" charset="0"/>
                        </a:rPr>
                        <a:t> тыс. рублей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1" name="Таблица 10"/>
          <p:cNvGraphicFramePr>
            <a:graphicFrameLocks noGrp="1"/>
          </p:cNvGraphicFramePr>
          <p:nvPr>
            <p:extLst>
              <p:ext uri="{D42A27DB-BD31-4B8C-83A1-F6EECF244321}">
                <p14:modId xmlns:p14="http://schemas.microsoft.com/office/powerpoint/2010/main" val="4120509371"/>
              </p:ext>
            </p:extLst>
          </p:nvPr>
        </p:nvGraphicFramePr>
        <p:xfrm>
          <a:off x="251520" y="692696"/>
          <a:ext cx="8568952" cy="648072"/>
        </p:xfrm>
        <a:graphic>
          <a:graphicData uri="http://schemas.openxmlformats.org/drawingml/2006/table">
            <a:tbl>
              <a:tblPr firstRow="1" bandRow="1">
                <a:tableStyleId>{5C22544A-7EE6-4342-B048-85BDC9FD1C3A}</a:tableStyleId>
              </a:tblPr>
              <a:tblGrid>
                <a:gridCol w="6048672"/>
                <a:gridCol w="2520280"/>
              </a:tblGrid>
              <a:tr h="6480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kern="1200" dirty="0" smtClean="0">
                          <a:solidFill>
                            <a:schemeClr val="tx1"/>
                          </a:solidFill>
                          <a:effectLst/>
                          <a:latin typeface="Times New Roman" pitchFamily="18" charset="0"/>
                          <a:ea typeface="+mn-ea"/>
                          <a:cs typeface="Times New Roman" pitchFamily="18" charset="0"/>
                        </a:rPr>
                        <a:t>формирование и обеспечение сохранности библиотечного фонда</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dirty="0" smtClean="0">
                          <a:solidFill>
                            <a:schemeClr val="tx1"/>
                          </a:solidFill>
                          <a:latin typeface="Times New Roman" pitchFamily="18" charset="0"/>
                          <a:cs typeface="Times New Roman" pitchFamily="18" charset="0"/>
                        </a:rPr>
                        <a:t>110,0</a:t>
                      </a:r>
                      <a:r>
                        <a:rPr lang="ru-RU" sz="1600" b="0" baseline="0" dirty="0" smtClean="0">
                          <a:solidFill>
                            <a:schemeClr val="tx1"/>
                          </a:solidFill>
                          <a:latin typeface="Times New Roman" pitchFamily="18" charset="0"/>
                          <a:cs typeface="Times New Roman" pitchFamily="18" charset="0"/>
                        </a:rPr>
                        <a:t> </a:t>
                      </a:r>
                      <a:r>
                        <a:rPr lang="ru-RU" sz="1600" b="0" dirty="0" smtClean="0">
                          <a:solidFill>
                            <a:schemeClr val="tx1"/>
                          </a:solidFill>
                          <a:latin typeface="Times New Roman" pitchFamily="18" charset="0"/>
                          <a:cs typeface="Times New Roman" pitchFamily="18" charset="0"/>
                        </a:rPr>
                        <a:t>тыс. рублей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3722147330"/>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001"/>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graphicFrame>
        <p:nvGraphicFramePr>
          <p:cNvPr id="7" name="Объект 6"/>
          <p:cNvGraphicFramePr>
            <a:graphicFrameLocks noGrp="1"/>
          </p:cNvGraphicFramePr>
          <p:nvPr>
            <p:ph sz="quarter" idx="13"/>
            <p:extLst>
              <p:ext uri="{D42A27DB-BD31-4B8C-83A1-F6EECF244321}">
                <p14:modId xmlns:p14="http://schemas.microsoft.com/office/powerpoint/2010/main" val="3238867528"/>
              </p:ext>
            </p:extLst>
          </p:nvPr>
        </p:nvGraphicFramePr>
        <p:xfrm>
          <a:off x="179512" y="1167489"/>
          <a:ext cx="8784977" cy="5493159"/>
        </p:xfrm>
        <a:graphic>
          <a:graphicData uri="http://schemas.openxmlformats.org/drawingml/2006/table">
            <a:tbl>
              <a:tblPr firstRow="1" bandRow="1">
                <a:tableStyleId>{5C22544A-7EE6-4342-B048-85BDC9FD1C3A}</a:tableStyleId>
              </a:tblPr>
              <a:tblGrid>
                <a:gridCol w="4680520"/>
                <a:gridCol w="1152128"/>
                <a:gridCol w="1584176"/>
                <a:gridCol w="1368153"/>
              </a:tblGrid>
              <a:tr h="461311">
                <a:tc row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Наименование целевого показателя</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row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Единица</a:t>
                      </a:r>
                    </a:p>
                    <a:p>
                      <a:pPr algn="ctr"/>
                      <a:r>
                        <a:rPr lang="ru-RU" sz="1600" b="0" kern="1200" dirty="0" smtClean="0">
                          <a:solidFill>
                            <a:schemeClr val="tx1"/>
                          </a:solidFill>
                          <a:effectLst/>
                          <a:latin typeface="Times New Roman" pitchFamily="18" charset="0"/>
                          <a:ea typeface="+mn-ea"/>
                          <a:cs typeface="Times New Roman" pitchFamily="18" charset="0"/>
                        </a:rPr>
                        <a:t>измерения</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grid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Значение показателей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h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r>
              <a:tr h="354048">
                <a:tc v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v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предусмотрено программой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фактическое значение</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r>
              <a:tr h="1265272">
                <a:tc>
                  <a:txBody>
                    <a:bodyPr/>
                    <a:lstStyle/>
                    <a:p>
                      <a:pPr algn="l">
                        <a:lnSpc>
                          <a:spcPct val="115000"/>
                        </a:lnSpc>
                        <a:spcAft>
                          <a:spcPts val="0"/>
                        </a:spcAft>
                      </a:pPr>
                      <a:r>
                        <a:rPr lang="ru-RU" sz="1600" kern="1200" dirty="0" smtClean="0">
                          <a:solidFill>
                            <a:schemeClr val="dk1"/>
                          </a:solidFill>
                          <a:effectLst/>
                          <a:latin typeface="Times New Roman" pitchFamily="18" charset="0"/>
                          <a:ea typeface="+mn-ea"/>
                          <a:cs typeface="Times New Roman" pitchFamily="18" charset="0"/>
                        </a:rPr>
                        <a:t>Среднегодовой контингент обучающихся по программам дополнительного образования детей в муниципальных образовательных учреждениях культуры  муниципального образования </a:t>
                      </a:r>
                      <a:r>
                        <a:rPr lang="ru-RU" sz="1600" kern="1200" dirty="0" err="1" smtClean="0">
                          <a:solidFill>
                            <a:schemeClr val="dk1"/>
                          </a:solidFill>
                          <a:effectLst/>
                          <a:latin typeface="Times New Roman" pitchFamily="18" charset="0"/>
                          <a:ea typeface="+mn-ea"/>
                          <a:cs typeface="Times New Roman" pitchFamily="18" charset="0"/>
                        </a:rPr>
                        <a:t>Гулькевичский</a:t>
                      </a:r>
                      <a:r>
                        <a:rPr lang="ru-RU" sz="1600" kern="1200" dirty="0" smtClean="0">
                          <a:solidFill>
                            <a:schemeClr val="dk1"/>
                          </a:solidFill>
                          <a:effectLst/>
                          <a:latin typeface="Times New Roman" pitchFamily="18" charset="0"/>
                          <a:ea typeface="+mn-ea"/>
                          <a:cs typeface="Times New Roman" pitchFamily="18" charset="0"/>
                        </a:rPr>
                        <a:t> район</a:t>
                      </a:r>
                      <a:endParaRPr lang="ru-RU" sz="1600" kern="50" dirty="0">
                        <a:effectLst/>
                        <a:latin typeface="Times New Roman" pitchFamily="18" charset="0"/>
                        <a:ea typeface="Lucida Sans Unicode"/>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600" kern="50" dirty="0" smtClean="0">
                          <a:effectLst/>
                          <a:latin typeface="Times New Roman" pitchFamily="18" charset="0"/>
                          <a:ea typeface="Lucida Sans Unicode"/>
                          <a:cs typeface="Times New Roman" pitchFamily="18" charset="0"/>
                        </a:rPr>
                        <a:t>человек</a:t>
                      </a:r>
                      <a:endParaRPr lang="ru-RU" sz="1600" kern="50" dirty="0">
                        <a:effectLst/>
                        <a:latin typeface="Times New Roman" pitchFamily="18" charset="0"/>
                        <a:ea typeface="Lucida Sans Unicode"/>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kern="1200" dirty="0" smtClean="0">
                          <a:solidFill>
                            <a:schemeClr val="dk1"/>
                          </a:solidFill>
                          <a:effectLst/>
                          <a:latin typeface="Times New Roman" pitchFamily="18" charset="0"/>
                          <a:ea typeface="+mn-ea"/>
                          <a:cs typeface="Times New Roman" pitchFamily="18" charset="0"/>
                        </a:rPr>
                        <a:t>1225</a:t>
                      </a:r>
                      <a:endParaRPr lang="ru-RU" sz="1800" kern="50" dirty="0">
                        <a:effectLst/>
                        <a:latin typeface="Times New Roman" pitchFamily="18" charset="0"/>
                        <a:ea typeface="Lucida Sans Unicode"/>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kern="50" dirty="0" smtClean="0">
                          <a:effectLst/>
                          <a:latin typeface="Times New Roman" pitchFamily="18" charset="0"/>
                          <a:ea typeface="Lucida Sans Unicode"/>
                          <a:cs typeface="Times New Roman" pitchFamily="18" charset="0"/>
                        </a:rPr>
                        <a:t>1284</a:t>
                      </a:r>
                      <a:endParaRPr lang="ru-RU" sz="1800" kern="50" dirty="0">
                        <a:effectLst/>
                        <a:latin typeface="Times New Roman" pitchFamily="18" charset="0"/>
                        <a:ea typeface="Lucida Sans Unicode"/>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504056">
                <a:tc>
                  <a:txBody>
                    <a:bodyPr/>
                    <a:lstStyle/>
                    <a:p>
                      <a:pPr algn="l">
                        <a:lnSpc>
                          <a:spcPct val="115000"/>
                        </a:lnSpc>
                        <a:spcAft>
                          <a:spcPts val="0"/>
                        </a:spcAft>
                      </a:pPr>
                      <a:r>
                        <a:rPr lang="ru-RU" sz="1600" kern="50" dirty="0">
                          <a:effectLst/>
                          <a:latin typeface="Times New Roman" pitchFamily="18" charset="0"/>
                          <a:ea typeface="Lucida Sans Unicode"/>
                          <a:cs typeface="Times New Roman" pitchFamily="18" charset="0"/>
                        </a:rPr>
                        <a:t>Посещаемость МБУК «Музей»</a:t>
                      </a: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600" kern="50" dirty="0" smtClean="0">
                          <a:effectLst/>
                          <a:latin typeface="Times New Roman" pitchFamily="18" charset="0"/>
                          <a:ea typeface="Lucida Sans Unicode"/>
                          <a:cs typeface="Times New Roman" pitchFamily="18" charset="0"/>
                        </a:rPr>
                        <a:t>человек в </a:t>
                      </a:r>
                      <a:r>
                        <a:rPr lang="ru-RU" sz="1600" kern="50" dirty="0">
                          <a:effectLst/>
                          <a:latin typeface="Times New Roman" pitchFamily="18" charset="0"/>
                          <a:ea typeface="Lucida Sans Unicode"/>
                          <a:cs typeface="Times New Roman" pitchFamily="18" charset="0"/>
                        </a:rPr>
                        <a:t>год</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kern="50" dirty="0">
                          <a:effectLst/>
                          <a:latin typeface="Times New Roman" pitchFamily="18" charset="0"/>
                          <a:ea typeface="Lucida Sans Unicode"/>
                          <a:cs typeface="Times New Roman" pitchFamily="18" charset="0"/>
                        </a:rPr>
                        <a:t>11600</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kern="50" dirty="0" smtClean="0">
                          <a:effectLst/>
                          <a:latin typeface="Times New Roman" pitchFamily="18" charset="0"/>
                          <a:ea typeface="Lucida Sans Unicode"/>
                          <a:cs typeface="Times New Roman" pitchFamily="18" charset="0"/>
                        </a:rPr>
                        <a:t>11900</a:t>
                      </a:r>
                      <a:endParaRPr lang="ru-RU" sz="1800" kern="50" dirty="0">
                        <a:effectLst/>
                        <a:latin typeface="Times New Roman" pitchFamily="18" charset="0"/>
                        <a:ea typeface="Lucida Sans Unicode"/>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576064">
                <a:tc>
                  <a:txBody>
                    <a:bodyPr/>
                    <a:lstStyle/>
                    <a:p>
                      <a:pPr algn="l">
                        <a:lnSpc>
                          <a:spcPct val="115000"/>
                        </a:lnSpc>
                        <a:spcAft>
                          <a:spcPts val="0"/>
                        </a:spcAft>
                      </a:pPr>
                      <a:r>
                        <a:rPr lang="ru-RU" sz="1600" kern="50" dirty="0">
                          <a:effectLst/>
                          <a:latin typeface="Times New Roman"/>
                          <a:ea typeface="Lucida Sans Unicode"/>
                        </a:rPr>
                        <a:t>Число пользователей МБУК «МЦРБ» </a:t>
                      </a:r>
                      <a:endParaRPr lang="ru-RU" sz="1600" kern="50" dirty="0">
                        <a:effectLst/>
                        <a:latin typeface="Calibri"/>
                        <a:ea typeface="Lucida Sans Unicode"/>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600" kern="50" dirty="0" smtClean="0">
                          <a:effectLst/>
                          <a:latin typeface="Times New Roman"/>
                          <a:ea typeface="Lucida Sans Unicode"/>
                        </a:rPr>
                        <a:t>человек</a:t>
                      </a:r>
                      <a:endParaRPr lang="ru-RU" sz="1600" kern="50" dirty="0">
                        <a:effectLst/>
                        <a:latin typeface="Calibri"/>
                        <a:ea typeface="Lucida Sans Unicode"/>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kern="50" dirty="0">
                          <a:effectLst/>
                          <a:latin typeface="Times New Roman"/>
                          <a:ea typeface="Lucida Sans Unicode"/>
                        </a:rPr>
                        <a:t>12692</a:t>
                      </a:r>
                      <a:endParaRPr lang="ru-RU" sz="1800" kern="50" dirty="0">
                        <a:effectLst/>
                        <a:latin typeface="Calibri"/>
                        <a:ea typeface="Lucida Sans Unicode"/>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kern="50" dirty="0" smtClean="0">
                          <a:effectLst/>
                          <a:latin typeface="Times New Roman"/>
                          <a:ea typeface="Lucida Sans Unicode"/>
                        </a:rPr>
                        <a:t>12697</a:t>
                      </a:r>
                      <a:endParaRPr lang="ru-RU" sz="1800" kern="50" dirty="0">
                        <a:effectLst/>
                        <a:latin typeface="Calibri"/>
                        <a:ea typeface="Lucida Sans Unicode"/>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1080120">
                <a:tc>
                  <a:txBody>
                    <a:bodyPr/>
                    <a:lstStyle/>
                    <a:p>
                      <a:pPr algn="l">
                        <a:lnSpc>
                          <a:spcPct val="115000"/>
                        </a:lnSpc>
                        <a:spcAft>
                          <a:spcPts val="0"/>
                        </a:spcAft>
                      </a:pPr>
                      <a:r>
                        <a:rPr lang="ru-RU" sz="1600" b="0" kern="1200" dirty="0" smtClean="0">
                          <a:solidFill>
                            <a:schemeClr val="tx1"/>
                          </a:solidFill>
                          <a:effectLst/>
                          <a:latin typeface="Times New Roman" pitchFamily="18" charset="0"/>
                          <a:ea typeface="+mn-ea"/>
                          <a:cs typeface="Times New Roman" pitchFamily="18" charset="0"/>
                        </a:rPr>
                        <a:t>Количество организованных и проведенных МБУК «РОМЦ» районных творческих фестивалей, конкурсов, смотров самодеятельного художественного творчества</a:t>
                      </a:r>
                      <a:endParaRPr lang="ru-RU" sz="1600" b="0" kern="50" dirty="0">
                        <a:solidFill>
                          <a:schemeClr val="tx1"/>
                        </a:solidFill>
                        <a:effectLst/>
                        <a:latin typeface="Times New Roman" pitchFamily="18" charset="0"/>
                        <a:ea typeface="Lucida Sans Unicode"/>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600" b="0" kern="1200" dirty="0" smtClean="0">
                          <a:solidFill>
                            <a:schemeClr val="tx1"/>
                          </a:solidFill>
                          <a:effectLst/>
                          <a:latin typeface="Times New Roman" pitchFamily="18" charset="0"/>
                          <a:ea typeface="+mn-ea"/>
                          <a:cs typeface="Times New Roman" pitchFamily="18" charset="0"/>
                        </a:rPr>
                        <a:t>единиц</a:t>
                      </a:r>
                      <a:endParaRPr lang="ru-RU" sz="1600" b="0" kern="50" dirty="0">
                        <a:solidFill>
                          <a:schemeClr val="tx1"/>
                        </a:solidFill>
                        <a:effectLst/>
                        <a:latin typeface="Times New Roman" pitchFamily="18" charset="0"/>
                        <a:ea typeface="Lucida Sans Unicode"/>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b="0" kern="50" dirty="0" smtClean="0">
                          <a:solidFill>
                            <a:schemeClr val="tx1"/>
                          </a:solidFill>
                          <a:effectLst/>
                          <a:latin typeface="Times New Roman" pitchFamily="18" charset="0"/>
                          <a:ea typeface="Lucida Sans Unicode"/>
                          <a:cs typeface="Times New Roman" pitchFamily="18" charset="0"/>
                        </a:rPr>
                        <a:t>8</a:t>
                      </a:r>
                      <a:endParaRPr lang="ru-RU" sz="1800" b="0" kern="50" dirty="0">
                        <a:solidFill>
                          <a:schemeClr val="tx1"/>
                        </a:solidFill>
                        <a:effectLst/>
                        <a:latin typeface="Times New Roman" pitchFamily="18" charset="0"/>
                        <a:ea typeface="Lucida Sans Unicode"/>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b="0" kern="50" dirty="0" smtClean="0">
                          <a:solidFill>
                            <a:schemeClr val="tx1"/>
                          </a:solidFill>
                          <a:effectLst/>
                          <a:latin typeface="Times New Roman" pitchFamily="18" charset="0"/>
                          <a:ea typeface="Lucida Sans Unicode"/>
                          <a:cs typeface="Times New Roman" pitchFamily="18" charset="0"/>
                        </a:rPr>
                        <a:t>10</a:t>
                      </a:r>
                      <a:endParaRPr lang="ru-RU" sz="1800" b="0" kern="50" dirty="0">
                        <a:solidFill>
                          <a:schemeClr val="tx1"/>
                        </a:solidFill>
                        <a:effectLst/>
                        <a:latin typeface="Times New Roman" pitchFamily="18" charset="0"/>
                        <a:ea typeface="Lucida Sans Unicode"/>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792088">
                <a:tc>
                  <a:txBody>
                    <a:bodyPr/>
                    <a:lstStyle/>
                    <a:p>
                      <a:pPr algn="l">
                        <a:lnSpc>
                          <a:spcPct val="115000"/>
                        </a:lnSpc>
                        <a:spcAft>
                          <a:spcPts val="0"/>
                        </a:spcAft>
                      </a:pPr>
                      <a:r>
                        <a:rPr lang="ru-RU" sz="1600" kern="50" dirty="0">
                          <a:effectLst/>
                          <a:latin typeface="Times New Roman"/>
                          <a:ea typeface="Lucida Sans Unicode"/>
                        </a:rPr>
                        <a:t>Число </a:t>
                      </a:r>
                      <a:r>
                        <a:rPr lang="ru-RU" sz="1600" kern="50" dirty="0" smtClean="0">
                          <a:effectLst/>
                          <a:latin typeface="Times New Roman"/>
                          <a:ea typeface="Lucida Sans Unicode"/>
                        </a:rPr>
                        <a:t>работников, </a:t>
                      </a:r>
                      <a:r>
                        <a:rPr lang="ru-RU" sz="1600" kern="50" dirty="0">
                          <a:effectLst/>
                          <a:latin typeface="Times New Roman"/>
                          <a:ea typeface="Lucida Sans Unicode"/>
                        </a:rPr>
                        <a:t>удостоенных премии </a:t>
                      </a:r>
                      <a:r>
                        <a:rPr lang="ru-RU" sz="1600" kern="50" dirty="0" smtClean="0">
                          <a:effectLst/>
                          <a:latin typeface="Times New Roman"/>
                          <a:ea typeface="Lucida Sans Unicode"/>
                        </a:rPr>
                        <a:t>лучший работник культуры.</a:t>
                      </a:r>
                      <a:endParaRPr lang="ru-RU" sz="1600" kern="50" dirty="0">
                        <a:effectLst/>
                        <a:latin typeface="Calibri"/>
                        <a:ea typeface="Lucida Sans Unicode"/>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600" kern="50" dirty="0" smtClean="0">
                          <a:effectLst/>
                          <a:latin typeface="Times New Roman"/>
                          <a:ea typeface="Lucida Sans Unicode"/>
                        </a:rPr>
                        <a:t>человек</a:t>
                      </a:r>
                      <a:endParaRPr lang="ru-RU" sz="1600" kern="50" dirty="0">
                        <a:effectLst/>
                        <a:latin typeface="Calibri"/>
                        <a:ea typeface="Lucida Sans Unicode"/>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kern="50" dirty="0">
                          <a:effectLst/>
                          <a:latin typeface="Times New Roman"/>
                          <a:ea typeface="Lucida Sans Unicode"/>
                        </a:rPr>
                        <a:t>10</a:t>
                      </a:r>
                      <a:endParaRPr lang="ru-RU" sz="1800" kern="50" dirty="0">
                        <a:effectLst/>
                        <a:latin typeface="Calibri"/>
                        <a:ea typeface="Lucida Sans Unicode"/>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kern="50" dirty="0">
                          <a:effectLst/>
                          <a:latin typeface="Times New Roman"/>
                          <a:ea typeface="Lucida Sans Unicode"/>
                        </a:rPr>
                        <a:t>10</a:t>
                      </a:r>
                      <a:endParaRPr lang="ru-RU" sz="1800" kern="50" dirty="0">
                        <a:effectLst/>
                        <a:latin typeface="Calibri"/>
                        <a:ea typeface="Lucida Sans Unicode"/>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bl>
          </a:graphicData>
        </a:graphic>
      </p:graphicFrame>
      <p:sp>
        <p:nvSpPr>
          <p:cNvPr id="8" name="Скругленный прямоугольник 7"/>
          <p:cNvSpPr/>
          <p:nvPr/>
        </p:nvSpPr>
        <p:spPr>
          <a:xfrm>
            <a:off x="179512" y="258980"/>
            <a:ext cx="8784976"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atin typeface="Times New Roman" pitchFamily="18" charset="0"/>
                <a:cs typeface="Times New Roman" pitchFamily="18" charset="0"/>
              </a:rPr>
              <a:t>Отдельные целевые показатели </a:t>
            </a:r>
            <a:r>
              <a:rPr lang="ru-RU" sz="2400" dirty="0">
                <a:latin typeface="Times New Roman" pitchFamily="18" charset="0"/>
                <a:cs typeface="Times New Roman" pitchFamily="18" charset="0"/>
              </a:rPr>
              <a:t>муниципальной программы </a:t>
            </a:r>
            <a:r>
              <a:rPr lang="ru-RU" sz="2400" dirty="0" smtClean="0">
                <a:latin typeface="Times New Roman" pitchFamily="18" charset="0"/>
                <a:cs typeface="Times New Roman" pitchFamily="18" charset="0"/>
              </a:rPr>
              <a:t>«</a:t>
            </a:r>
            <a:r>
              <a:rPr lang="ru-RU" sz="2400" dirty="0">
                <a:latin typeface="Times New Roman" pitchFamily="18" charset="0"/>
                <a:cs typeface="Times New Roman" pitchFamily="18" charset="0"/>
              </a:rPr>
              <a:t>Развитие культуры</a:t>
            </a:r>
            <a:r>
              <a:rPr lang="ru-RU" sz="2400" dirty="0" smtClean="0">
                <a:latin typeface="Times New Roman" pitchFamily="18" charset="0"/>
                <a:cs typeface="Times New Roman" pitchFamily="18" charset="0"/>
              </a:rPr>
              <a:t>» в 2015 году</a:t>
            </a:r>
            <a:endParaRPr lang="ru-RU"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218684210"/>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3"/>
            <a:ext cx="1584176" cy="216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2" name="Диаграмма 1"/>
          <p:cNvGraphicFramePr/>
          <p:nvPr>
            <p:extLst>
              <p:ext uri="{D42A27DB-BD31-4B8C-83A1-F6EECF244321}">
                <p14:modId xmlns:p14="http://schemas.microsoft.com/office/powerpoint/2010/main" val="1250968105"/>
              </p:ext>
            </p:extLst>
          </p:nvPr>
        </p:nvGraphicFramePr>
        <p:xfrm>
          <a:off x="107504" y="377280"/>
          <a:ext cx="8928992" cy="63640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1559" y="1340838"/>
            <a:ext cx="1036246" cy="307777"/>
          </a:xfrm>
          <a:prstGeom prst="rect">
            <a:avLst/>
          </a:prstGeom>
          <a:noFill/>
        </p:spPr>
        <p:txBody>
          <a:bodyPr wrap="none" rtlCol="0">
            <a:spAutoFit/>
          </a:bodyPr>
          <a:lstStyle/>
          <a:p>
            <a:r>
              <a:rPr lang="ru-RU" sz="1400" dirty="0" err="1" smtClean="0">
                <a:latin typeface="Times New Roman" pitchFamily="18" charset="0"/>
                <a:cs typeface="Times New Roman" pitchFamily="18" charset="0"/>
              </a:rPr>
              <a:t>тыс.рублей</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1404636939"/>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001"/>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graphicFrame>
        <p:nvGraphicFramePr>
          <p:cNvPr id="7" name="Объект 6"/>
          <p:cNvGraphicFramePr>
            <a:graphicFrameLocks noGrp="1"/>
          </p:cNvGraphicFramePr>
          <p:nvPr>
            <p:ph sz="quarter" idx="13"/>
            <p:extLst>
              <p:ext uri="{D42A27DB-BD31-4B8C-83A1-F6EECF244321}">
                <p14:modId xmlns:p14="http://schemas.microsoft.com/office/powerpoint/2010/main" val="267673663"/>
              </p:ext>
            </p:extLst>
          </p:nvPr>
        </p:nvGraphicFramePr>
        <p:xfrm>
          <a:off x="323528" y="3429000"/>
          <a:ext cx="8496944" cy="504056"/>
        </p:xfrm>
        <a:graphic>
          <a:graphicData uri="http://schemas.openxmlformats.org/drawingml/2006/table">
            <a:tbl>
              <a:tblPr firstRow="1" bandRow="1">
                <a:tableStyleId>{5C22544A-7EE6-4342-B048-85BDC9FD1C3A}</a:tableStyleId>
              </a:tblPr>
              <a:tblGrid>
                <a:gridCol w="5904656"/>
                <a:gridCol w="2592288"/>
              </a:tblGrid>
              <a:tr h="504056">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мероприятия в области развития физической культуры</a:t>
                      </a:r>
                      <a:r>
                        <a:rPr lang="ru-RU" sz="1600" b="0" kern="1200" baseline="0" dirty="0" smtClean="0">
                          <a:solidFill>
                            <a:schemeClr val="tx1"/>
                          </a:solidFill>
                          <a:effectLst/>
                          <a:latin typeface="Times New Roman" pitchFamily="18" charset="0"/>
                          <a:ea typeface="+mn-ea"/>
                          <a:cs typeface="Times New Roman" pitchFamily="18" charset="0"/>
                        </a:rPr>
                        <a:t> и спорта</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kern="1200" dirty="0" smtClean="0">
                          <a:solidFill>
                            <a:schemeClr val="tx1"/>
                          </a:solidFill>
                          <a:effectLst/>
                          <a:latin typeface="Times New Roman" pitchFamily="18" charset="0"/>
                          <a:ea typeface="+mn-ea"/>
                          <a:cs typeface="Times New Roman" pitchFamily="18" charset="0"/>
                        </a:rPr>
                        <a:t>1 410,3</a:t>
                      </a:r>
                      <a:r>
                        <a:rPr lang="ru-RU" sz="2000" b="0" dirty="0" smtClean="0">
                          <a:solidFill>
                            <a:schemeClr val="tx1"/>
                          </a:solidFill>
                          <a:latin typeface="Times New Roman" pitchFamily="18" charset="0"/>
                          <a:cs typeface="Times New Roman" pitchFamily="18" charset="0"/>
                        </a:rPr>
                        <a:t> тыс. рублей</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1262383105"/>
              </p:ext>
            </p:extLst>
          </p:nvPr>
        </p:nvGraphicFramePr>
        <p:xfrm>
          <a:off x="323528" y="2420888"/>
          <a:ext cx="8515550" cy="936104"/>
        </p:xfrm>
        <a:graphic>
          <a:graphicData uri="http://schemas.openxmlformats.org/drawingml/2006/table">
            <a:tbl>
              <a:tblPr firstRow="1" bandRow="1">
                <a:tableStyleId>{5C22544A-7EE6-4342-B048-85BDC9FD1C3A}</a:tableStyleId>
              </a:tblPr>
              <a:tblGrid>
                <a:gridCol w="5923262"/>
                <a:gridCol w="2592288"/>
              </a:tblGrid>
              <a:tr h="9361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kern="1200" dirty="0" smtClean="0">
                          <a:solidFill>
                            <a:schemeClr val="tx1"/>
                          </a:solidFill>
                          <a:effectLst/>
                          <a:latin typeface="Times New Roman" pitchFamily="18" charset="0"/>
                          <a:ea typeface="+mn-ea"/>
                          <a:cs typeface="Times New Roman" pitchFamily="18" charset="0"/>
                        </a:rPr>
                        <a:t>обеспечение деятельности (оказание услуг) муниципальных учреждений подведомственных отделу физической культуры и спорта</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kern="1200" dirty="0" smtClean="0">
                          <a:solidFill>
                            <a:schemeClr val="tx1"/>
                          </a:solidFill>
                          <a:effectLst/>
                          <a:latin typeface="Times New Roman" pitchFamily="18" charset="0"/>
                          <a:ea typeface="+mn-ea"/>
                          <a:cs typeface="Times New Roman" pitchFamily="18" charset="0"/>
                        </a:rPr>
                        <a:t>31 849,8</a:t>
                      </a:r>
                      <a:r>
                        <a:rPr lang="ru-RU" sz="2000" b="0" dirty="0" smtClean="0">
                          <a:solidFill>
                            <a:schemeClr val="tx1"/>
                          </a:solidFill>
                          <a:latin typeface="Times New Roman" pitchFamily="18" charset="0"/>
                          <a:cs typeface="Times New Roman" pitchFamily="18" charset="0"/>
                        </a:rPr>
                        <a:t> тыс. рублей</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sp>
        <p:nvSpPr>
          <p:cNvPr id="8" name="Скругленный прямоугольник 7"/>
          <p:cNvSpPr/>
          <p:nvPr/>
        </p:nvSpPr>
        <p:spPr>
          <a:xfrm>
            <a:off x="323528" y="354027"/>
            <a:ext cx="8496944"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atin typeface="Times New Roman" pitchFamily="18" charset="0"/>
                <a:cs typeface="Times New Roman" pitchFamily="18" charset="0"/>
              </a:rPr>
              <a:t>Расходы на реализацию муниципальной программы </a:t>
            </a:r>
          </a:p>
          <a:p>
            <a:pPr algn="ctr"/>
            <a:r>
              <a:rPr lang="ru-RU" sz="2400" dirty="0">
                <a:latin typeface="Times New Roman" pitchFamily="18" charset="0"/>
                <a:cs typeface="Times New Roman" pitchFamily="18" charset="0"/>
              </a:rPr>
              <a:t>"Развитие физической культуры и спорта" </a:t>
            </a:r>
            <a:r>
              <a:rPr lang="ru-RU" sz="2400" dirty="0" smtClean="0">
                <a:latin typeface="Times New Roman" pitchFamily="18" charset="0"/>
                <a:cs typeface="Times New Roman" pitchFamily="18" charset="0"/>
              </a:rPr>
              <a:t>в 2015 году</a:t>
            </a:r>
            <a:endParaRPr lang="ru-RU" sz="2400" dirty="0">
              <a:latin typeface="Times New Roman" pitchFamily="18" charset="0"/>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4193843999"/>
              </p:ext>
            </p:extLst>
          </p:nvPr>
        </p:nvGraphicFramePr>
        <p:xfrm>
          <a:off x="325543" y="4941168"/>
          <a:ext cx="8515550" cy="1798320"/>
        </p:xfrm>
        <a:graphic>
          <a:graphicData uri="http://schemas.openxmlformats.org/drawingml/2006/table">
            <a:tbl>
              <a:tblPr firstRow="1" bandRow="1">
                <a:tableStyleId>{5C22544A-7EE6-4342-B048-85BDC9FD1C3A}</a:tableStyleId>
              </a:tblPr>
              <a:tblGrid>
                <a:gridCol w="5923262"/>
                <a:gridCol w="2592288"/>
              </a:tblGrid>
              <a:tr h="15121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kern="1200" dirty="0" smtClean="0">
                          <a:solidFill>
                            <a:schemeClr val="tx1"/>
                          </a:solidFill>
                          <a:effectLst/>
                          <a:latin typeface="Times New Roman" pitchFamily="18" charset="0"/>
                          <a:ea typeface="+mn-ea"/>
                          <a:cs typeface="Times New Roman" pitchFamily="18" charset="0"/>
                        </a:rPr>
                        <a:t>осуществление отдельных государственных полномочий по предоставлению мер социальной поддержки отдельных категорий работников муниципальных физкультурно-спортивных организаций, осуществляющих подготовку спортивного резерва, и образовательных учреждений дополнительного образования детей Краснодарского края отраслей «Образование» и «Физическая культура и спорт»</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kern="1200" dirty="0" smtClean="0">
                          <a:solidFill>
                            <a:schemeClr val="tx1"/>
                          </a:solidFill>
                          <a:effectLst/>
                          <a:latin typeface="Times New Roman" pitchFamily="18" charset="0"/>
                          <a:ea typeface="+mn-ea"/>
                          <a:cs typeface="Times New Roman" pitchFamily="18" charset="0"/>
                        </a:rPr>
                        <a:t>118,5</a:t>
                      </a:r>
                      <a:r>
                        <a:rPr lang="ru-RU" sz="2000" b="0" dirty="0" smtClean="0">
                          <a:solidFill>
                            <a:schemeClr val="tx1"/>
                          </a:solidFill>
                          <a:latin typeface="Times New Roman" pitchFamily="18" charset="0"/>
                          <a:cs typeface="Times New Roman" pitchFamily="18" charset="0"/>
                        </a:rPr>
                        <a:t> тыс. рублей</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val="3293957566"/>
              </p:ext>
            </p:extLst>
          </p:nvPr>
        </p:nvGraphicFramePr>
        <p:xfrm>
          <a:off x="323528" y="1628800"/>
          <a:ext cx="8515550" cy="720080"/>
        </p:xfrm>
        <a:graphic>
          <a:graphicData uri="http://schemas.openxmlformats.org/drawingml/2006/table">
            <a:tbl>
              <a:tblPr firstRow="1" bandRow="1">
                <a:tableStyleId>{5C22544A-7EE6-4342-B048-85BDC9FD1C3A}</a:tableStyleId>
              </a:tblPr>
              <a:tblGrid>
                <a:gridCol w="5923262"/>
                <a:gridCol w="2592288"/>
              </a:tblGrid>
              <a:tr h="720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kern="1200" dirty="0" smtClean="0">
                          <a:solidFill>
                            <a:schemeClr val="tx1"/>
                          </a:solidFill>
                          <a:effectLst/>
                          <a:latin typeface="Times New Roman" pitchFamily="18" charset="0"/>
                          <a:ea typeface="+mn-ea"/>
                          <a:cs typeface="Times New Roman" pitchFamily="18" charset="0"/>
                        </a:rPr>
                        <a:t>расходы на обеспечение функций органов местного самоуправления</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kern="1200" dirty="0" smtClean="0">
                          <a:solidFill>
                            <a:schemeClr val="tx1"/>
                          </a:solidFill>
                          <a:effectLst/>
                          <a:latin typeface="Times New Roman" pitchFamily="18" charset="0"/>
                          <a:ea typeface="+mn-ea"/>
                          <a:cs typeface="Times New Roman" pitchFamily="18" charset="0"/>
                        </a:rPr>
                        <a:t>1 228,6 </a:t>
                      </a:r>
                      <a:r>
                        <a:rPr lang="ru-RU" sz="2000" b="0" dirty="0" smtClean="0">
                          <a:solidFill>
                            <a:schemeClr val="tx1"/>
                          </a:solidFill>
                          <a:latin typeface="Times New Roman" pitchFamily="18" charset="0"/>
                          <a:cs typeface="Times New Roman" pitchFamily="18" charset="0"/>
                        </a:rPr>
                        <a:t> тыс. рублей</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189068474"/>
              </p:ext>
            </p:extLst>
          </p:nvPr>
        </p:nvGraphicFramePr>
        <p:xfrm>
          <a:off x="323528" y="4005064"/>
          <a:ext cx="8496944" cy="864096"/>
        </p:xfrm>
        <a:graphic>
          <a:graphicData uri="http://schemas.openxmlformats.org/drawingml/2006/table">
            <a:tbl>
              <a:tblPr firstRow="1" bandRow="1">
                <a:tableStyleId>{5C22544A-7EE6-4342-B048-85BDC9FD1C3A}</a:tableStyleId>
              </a:tblPr>
              <a:tblGrid>
                <a:gridCol w="5904656"/>
                <a:gridCol w="2592288"/>
              </a:tblGrid>
              <a:tr h="864096">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мероприятия в целях поэтапного повышения уровня средней заработной платы работников муниципальных учреждений до средней заработной платы по Краснодарскому краю</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kern="1200" dirty="0" smtClean="0">
                          <a:solidFill>
                            <a:schemeClr val="tx1"/>
                          </a:solidFill>
                          <a:effectLst/>
                          <a:latin typeface="Times New Roman" pitchFamily="18" charset="0"/>
                          <a:ea typeface="+mn-ea"/>
                          <a:cs typeface="Times New Roman" pitchFamily="18" charset="0"/>
                        </a:rPr>
                        <a:t>155,3</a:t>
                      </a:r>
                      <a:r>
                        <a:rPr lang="ru-RU" sz="2000" b="0" dirty="0" smtClean="0">
                          <a:solidFill>
                            <a:schemeClr val="tx1"/>
                          </a:solidFill>
                          <a:latin typeface="Times New Roman" pitchFamily="18" charset="0"/>
                          <a:cs typeface="Times New Roman" pitchFamily="18" charset="0"/>
                        </a:rPr>
                        <a:t> тыс. рублей</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2475459481"/>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001"/>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graphicFrame>
        <p:nvGraphicFramePr>
          <p:cNvPr id="7" name="Объект 6"/>
          <p:cNvGraphicFramePr>
            <a:graphicFrameLocks noGrp="1"/>
          </p:cNvGraphicFramePr>
          <p:nvPr>
            <p:ph sz="quarter" idx="13"/>
            <p:extLst>
              <p:ext uri="{D42A27DB-BD31-4B8C-83A1-F6EECF244321}">
                <p14:modId xmlns:p14="http://schemas.microsoft.com/office/powerpoint/2010/main" val="388033541"/>
              </p:ext>
            </p:extLst>
          </p:nvPr>
        </p:nvGraphicFramePr>
        <p:xfrm>
          <a:off x="179512" y="1235912"/>
          <a:ext cx="8784976" cy="5433449"/>
        </p:xfrm>
        <a:graphic>
          <a:graphicData uri="http://schemas.openxmlformats.org/drawingml/2006/table">
            <a:tbl>
              <a:tblPr firstRow="1" bandRow="1">
                <a:tableStyleId>{5C22544A-7EE6-4342-B048-85BDC9FD1C3A}</a:tableStyleId>
              </a:tblPr>
              <a:tblGrid>
                <a:gridCol w="4608512"/>
                <a:gridCol w="1152128"/>
                <a:gridCol w="1512168"/>
                <a:gridCol w="1512168"/>
              </a:tblGrid>
              <a:tr h="401242">
                <a:tc row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Наименование целевого показателя</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row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Единица</a:t>
                      </a:r>
                    </a:p>
                    <a:p>
                      <a:pPr algn="ctr"/>
                      <a:r>
                        <a:rPr lang="ru-RU" sz="1600" b="0" kern="1200" dirty="0" smtClean="0">
                          <a:solidFill>
                            <a:schemeClr val="tx1"/>
                          </a:solidFill>
                          <a:effectLst/>
                          <a:latin typeface="Times New Roman" pitchFamily="18" charset="0"/>
                          <a:ea typeface="+mn-ea"/>
                          <a:cs typeface="Times New Roman" pitchFamily="18" charset="0"/>
                        </a:rPr>
                        <a:t>измерения</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grid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Значение показателей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h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r>
              <a:tr h="797732">
                <a:tc v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v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предусмотрено программой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фактическое значение</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r>
              <a:tr h="1302851">
                <a:tc>
                  <a:txBody>
                    <a:bodyPr/>
                    <a:lstStyle/>
                    <a:p>
                      <a:pPr>
                        <a:spcAft>
                          <a:spcPts val="0"/>
                        </a:spcAft>
                      </a:pPr>
                      <a:r>
                        <a:rPr lang="ru-RU" sz="1800" dirty="0">
                          <a:effectLst/>
                          <a:latin typeface="Times New Roman"/>
                          <a:ea typeface="Times New Roman"/>
                        </a:rPr>
                        <a:t>Удельный вес населения района, систематически занимающегося физической культурой и спортом, в общей численности населения</a:t>
                      </a: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600" dirty="0">
                          <a:effectLst/>
                          <a:latin typeface="Times New Roman"/>
                          <a:ea typeface="Times New Roman"/>
                        </a:rPr>
                        <a:t>%</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2000" dirty="0" smtClean="0">
                          <a:effectLst/>
                          <a:latin typeface="Times New Roman"/>
                          <a:ea typeface="Times New Roman"/>
                        </a:rPr>
                        <a:t>41</a:t>
                      </a:r>
                      <a:endParaRPr lang="ru-RU" sz="2000" dirty="0">
                        <a:effectLst/>
                        <a:latin typeface="Times New Roman"/>
                        <a:ea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2000" dirty="0" smtClean="0">
                          <a:effectLst/>
                          <a:latin typeface="Times New Roman"/>
                          <a:ea typeface="Times New Roman"/>
                        </a:rPr>
                        <a:t>41,9</a:t>
                      </a:r>
                      <a:endParaRPr lang="ru-RU" sz="2000" dirty="0">
                        <a:effectLst/>
                        <a:latin typeface="Times New Roman"/>
                        <a:ea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1047009">
                <a:tc>
                  <a:txBody>
                    <a:bodyPr/>
                    <a:lstStyle/>
                    <a:p>
                      <a:pPr>
                        <a:spcAft>
                          <a:spcPts val="0"/>
                        </a:spcAft>
                      </a:pPr>
                      <a:r>
                        <a:rPr lang="ru-RU" sz="1800" dirty="0">
                          <a:effectLst/>
                          <a:latin typeface="Times New Roman"/>
                          <a:ea typeface="Times New Roman"/>
                        </a:rPr>
                        <a:t>Количество проведенных </a:t>
                      </a:r>
                      <a:r>
                        <a:rPr lang="ru-RU" sz="1800" dirty="0" smtClean="0">
                          <a:effectLst/>
                          <a:latin typeface="Times New Roman"/>
                          <a:ea typeface="Times New Roman"/>
                        </a:rPr>
                        <a:t>физкультурно-спортивных </a:t>
                      </a:r>
                      <a:r>
                        <a:rPr lang="ru-RU" sz="1800" dirty="0">
                          <a:effectLst/>
                          <a:latin typeface="Times New Roman"/>
                          <a:ea typeface="Times New Roman"/>
                        </a:rPr>
                        <a:t>мероприятий</a:t>
                      </a: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600" dirty="0">
                          <a:effectLst/>
                          <a:latin typeface="Times New Roman"/>
                          <a:ea typeface="Times New Roman"/>
                        </a:rPr>
                        <a:t>единиц</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2000" dirty="0">
                          <a:effectLst/>
                          <a:latin typeface="Times New Roman"/>
                          <a:ea typeface="Times New Roman"/>
                        </a:rPr>
                        <a:t>2300</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2000" dirty="0" smtClean="0">
                          <a:effectLst/>
                          <a:latin typeface="Times New Roman"/>
                          <a:ea typeface="Times New Roman"/>
                        </a:rPr>
                        <a:t>2371</a:t>
                      </a:r>
                      <a:endParaRPr lang="ru-RU" sz="2000" dirty="0">
                        <a:effectLst/>
                        <a:latin typeface="Times New Roman"/>
                        <a:ea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1884615">
                <a:tc>
                  <a:txBody>
                    <a:bodyPr/>
                    <a:lstStyle/>
                    <a:p>
                      <a:pPr>
                        <a:spcAft>
                          <a:spcPts val="0"/>
                        </a:spcAft>
                      </a:pPr>
                      <a:r>
                        <a:rPr lang="ru-RU" sz="1800" dirty="0">
                          <a:effectLst/>
                          <a:latin typeface="Times New Roman"/>
                          <a:ea typeface="Times New Roman"/>
                        </a:rPr>
                        <a:t>Количество спортсменов, проходящих спортивную подготовку в муниципальных бюджетных учреждениях  муниципального образования </a:t>
                      </a:r>
                      <a:r>
                        <a:rPr lang="ru-RU" sz="1800" dirty="0" err="1">
                          <a:effectLst/>
                          <a:latin typeface="Times New Roman"/>
                          <a:ea typeface="Times New Roman"/>
                        </a:rPr>
                        <a:t>Гулькевичский</a:t>
                      </a:r>
                      <a:r>
                        <a:rPr lang="ru-RU" sz="1800" dirty="0">
                          <a:effectLst/>
                          <a:latin typeface="Times New Roman"/>
                          <a:ea typeface="Times New Roman"/>
                        </a:rPr>
                        <a:t> район, подведомственных отделу спорта</a:t>
                      </a: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600" dirty="0">
                          <a:effectLst/>
                          <a:latin typeface="Times New Roman"/>
                          <a:ea typeface="Times New Roman"/>
                        </a:rPr>
                        <a:t>человек</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2000" dirty="0" smtClean="0">
                          <a:effectLst/>
                          <a:latin typeface="Times New Roman"/>
                          <a:ea typeface="Times New Roman"/>
                        </a:rPr>
                        <a:t>1260</a:t>
                      </a:r>
                      <a:endParaRPr lang="ru-RU" sz="2000" dirty="0">
                        <a:effectLst/>
                        <a:latin typeface="Times New Roman"/>
                        <a:ea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2000" smtClean="0">
                          <a:effectLst/>
                          <a:latin typeface="Times New Roman"/>
                          <a:ea typeface="Times New Roman"/>
                        </a:rPr>
                        <a:t>1260</a:t>
                      </a:r>
                      <a:endParaRPr lang="ru-RU" sz="2000" dirty="0">
                        <a:effectLst/>
                        <a:latin typeface="Times New Roman"/>
                        <a:ea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bl>
          </a:graphicData>
        </a:graphic>
      </p:graphicFrame>
      <p:sp>
        <p:nvSpPr>
          <p:cNvPr id="8" name="Скругленный прямоугольник 7"/>
          <p:cNvSpPr/>
          <p:nvPr/>
        </p:nvSpPr>
        <p:spPr>
          <a:xfrm>
            <a:off x="179512" y="258980"/>
            <a:ext cx="8784976"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atin typeface="Times New Roman" pitchFamily="18" charset="0"/>
                <a:cs typeface="Times New Roman" pitchFamily="18" charset="0"/>
              </a:rPr>
              <a:t>Отдельные целевые показатели </a:t>
            </a:r>
            <a:r>
              <a:rPr lang="ru-RU" sz="2400" dirty="0">
                <a:latin typeface="Times New Roman" pitchFamily="18" charset="0"/>
                <a:cs typeface="Times New Roman" pitchFamily="18" charset="0"/>
              </a:rPr>
              <a:t>муниципальной программы </a:t>
            </a:r>
            <a:r>
              <a:rPr lang="ru-RU" sz="2400" dirty="0" smtClean="0">
                <a:latin typeface="Times New Roman" pitchFamily="18" charset="0"/>
                <a:cs typeface="Times New Roman" pitchFamily="18" charset="0"/>
              </a:rPr>
              <a:t>«</a:t>
            </a:r>
            <a:r>
              <a:rPr lang="ru-RU" sz="2400" dirty="0">
                <a:latin typeface="Times New Roman" pitchFamily="18" charset="0"/>
                <a:cs typeface="Times New Roman" pitchFamily="18" charset="0"/>
              </a:rPr>
              <a:t>Развитие физической культуры и спорта</a:t>
            </a:r>
            <a:r>
              <a:rPr lang="ru-RU" sz="2400" dirty="0" smtClean="0">
                <a:latin typeface="Times New Roman" pitchFamily="18" charset="0"/>
                <a:cs typeface="Times New Roman" pitchFamily="18" charset="0"/>
              </a:rPr>
              <a:t>» в 2015 году</a:t>
            </a:r>
            <a:endParaRPr lang="ru-RU"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629082440"/>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3"/>
            <a:ext cx="1584176" cy="216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2" name="Диаграмма 1"/>
          <p:cNvGraphicFramePr/>
          <p:nvPr>
            <p:extLst>
              <p:ext uri="{D42A27DB-BD31-4B8C-83A1-F6EECF244321}">
                <p14:modId xmlns:p14="http://schemas.microsoft.com/office/powerpoint/2010/main" val="2827508805"/>
              </p:ext>
            </p:extLst>
          </p:nvPr>
        </p:nvGraphicFramePr>
        <p:xfrm>
          <a:off x="179512" y="211921"/>
          <a:ext cx="8784976" cy="652944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1559" y="1340838"/>
            <a:ext cx="1036246" cy="307777"/>
          </a:xfrm>
          <a:prstGeom prst="rect">
            <a:avLst/>
          </a:prstGeom>
          <a:noFill/>
        </p:spPr>
        <p:txBody>
          <a:bodyPr wrap="none" rtlCol="0">
            <a:spAutoFit/>
          </a:bodyPr>
          <a:lstStyle/>
          <a:p>
            <a:r>
              <a:rPr lang="ru-RU" sz="1400" dirty="0" err="1" smtClean="0">
                <a:latin typeface="Times New Roman" pitchFamily="18" charset="0"/>
                <a:cs typeface="Times New Roman" pitchFamily="18" charset="0"/>
              </a:rPr>
              <a:t>тыс.рублей</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4281610077"/>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001"/>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graphicFrame>
        <p:nvGraphicFramePr>
          <p:cNvPr id="7" name="Объект 6"/>
          <p:cNvGraphicFramePr>
            <a:graphicFrameLocks noGrp="1"/>
          </p:cNvGraphicFramePr>
          <p:nvPr>
            <p:ph sz="quarter" idx="13"/>
            <p:extLst>
              <p:ext uri="{D42A27DB-BD31-4B8C-83A1-F6EECF244321}">
                <p14:modId xmlns:p14="http://schemas.microsoft.com/office/powerpoint/2010/main" val="413940455"/>
              </p:ext>
            </p:extLst>
          </p:nvPr>
        </p:nvGraphicFramePr>
        <p:xfrm>
          <a:off x="323528" y="3429000"/>
          <a:ext cx="8496944" cy="579120"/>
        </p:xfrm>
        <a:graphic>
          <a:graphicData uri="http://schemas.openxmlformats.org/drawingml/2006/table">
            <a:tbl>
              <a:tblPr firstRow="1" bandRow="1">
                <a:tableStyleId>{5C22544A-7EE6-4342-B048-85BDC9FD1C3A}</a:tableStyleId>
              </a:tblPr>
              <a:tblGrid>
                <a:gridCol w="5904656"/>
                <a:gridCol w="2592288"/>
              </a:tblGrid>
              <a:tr h="504056">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мероприятия по замене на водозаборе "МТФ" </a:t>
                      </a:r>
                      <a:r>
                        <a:rPr lang="ru-RU" sz="1600" b="0" kern="1200" dirty="0" err="1" smtClean="0">
                          <a:solidFill>
                            <a:schemeClr val="tx1"/>
                          </a:solidFill>
                          <a:effectLst/>
                          <a:latin typeface="Times New Roman" pitchFamily="18" charset="0"/>
                          <a:ea typeface="+mn-ea"/>
                          <a:cs typeface="Times New Roman" pitchFamily="18" charset="0"/>
                        </a:rPr>
                        <a:t>х.Чаплыгин</a:t>
                      </a:r>
                      <a:r>
                        <a:rPr lang="ru-RU" sz="1600" b="0" kern="1200" dirty="0" smtClean="0">
                          <a:solidFill>
                            <a:schemeClr val="tx1"/>
                          </a:solidFill>
                          <a:effectLst/>
                          <a:latin typeface="Times New Roman" pitchFamily="18" charset="0"/>
                          <a:ea typeface="+mn-ea"/>
                          <a:cs typeface="Times New Roman" pitchFamily="18" charset="0"/>
                        </a:rPr>
                        <a:t> водонапорной башни</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kern="1200" dirty="0" smtClean="0">
                          <a:solidFill>
                            <a:schemeClr val="tx1"/>
                          </a:solidFill>
                          <a:effectLst/>
                          <a:latin typeface="Times New Roman" pitchFamily="18" charset="0"/>
                          <a:ea typeface="+mn-ea"/>
                          <a:cs typeface="Times New Roman" pitchFamily="18" charset="0"/>
                        </a:rPr>
                        <a:t>489,2</a:t>
                      </a:r>
                      <a:r>
                        <a:rPr lang="ru-RU" sz="2000" b="0" dirty="0" smtClean="0">
                          <a:solidFill>
                            <a:schemeClr val="tx1"/>
                          </a:solidFill>
                          <a:latin typeface="Times New Roman" pitchFamily="18" charset="0"/>
                          <a:cs typeface="Times New Roman" pitchFamily="18" charset="0"/>
                        </a:rPr>
                        <a:t> тыс. рублей</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1013372384"/>
              </p:ext>
            </p:extLst>
          </p:nvPr>
        </p:nvGraphicFramePr>
        <p:xfrm>
          <a:off x="323528" y="2420888"/>
          <a:ext cx="8515550" cy="936104"/>
        </p:xfrm>
        <a:graphic>
          <a:graphicData uri="http://schemas.openxmlformats.org/drawingml/2006/table">
            <a:tbl>
              <a:tblPr firstRow="1" bandRow="1">
                <a:tableStyleId>{5C22544A-7EE6-4342-B048-85BDC9FD1C3A}</a:tableStyleId>
              </a:tblPr>
              <a:tblGrid>
                <a:gridCol w="5923262"/>
                <a:gridCol w="2592288"/>
              </a:tblGrid>
              <a:tr h="9361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kern="1200" dirty="0" smtClean="0">
                          <a:solidFill>
                            <a:schemeClr val="tx1"/>
                          </a:solidFill>
                          <a:effectLst/>
                          <a:latin typeface="Times New Roman" pitchFamily="18" charset="0"/>
                          <a:ea typeface="+mn-ea"/>
                          <a:cs typeface="Times New Roman" pitchFamily="18" charset="0"/>
                        </a:rPr>
                        <a:t>мероприятия по замене на водозаборе "Новокрасный" </a:t>
                      </a:r>
                      <a:r>
                        <a:rPr lang="ru-RU" sz="1600" b="0" kern="1200" dirty="0" err="1" smtClean="0">
                          <a:solidFill>
                            <a:schemeClr val="tx1"/>
                          </a:solidFill>
                          <a:effectLst/>
                          <a:latin typeface="Times New Roman" pitchFamily="18" charset="0"/>
                          <a:ea typeface="+mn-ea"/>
                          <a:cs typeface="Times New Roman" pitchFamily="18" charset="0"/>
                        </a:rPr>
                        <a:t>х.Новокрасного</a:t>
                      </a:r>
                      <a:r>
                        <a:rPr lang="ru-RU" sz="1600" b="0" kern="1200" dirty="0" smtClean="0">
                          <a:solidFill>
                            <a:schemeClr val="tx1"/>
                          </a:solidFill>
                          <a:effectLst/>
                          <a:latin typeface="Times New Roman" pitchFamily="18" charset="0"/>
                          <a:ea typeface="+mn-ea"/>
                          <a:cs typeface="Times New Roman" pitchFamily="18" charset="0"/>
                        </a:rPr>
                        <a:t> водонапорной башни</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kern="1200" dirty="0" smtClean="0">
                          <a:solidFill>
                            <a:schemeClr val="tx1"/>
                          </a:solidFill>
                          <a:effectLst/>
                          <a:latin typeface="Times New Roman" pitchFamily="18" charset="0"/>
                          <a:ea typeface="+mn-ea"/>
                          <a:cs typeface="Times New Roman" pitchFamily="18" charset="0"/>
                        </a:rPr>
                        <a:t>510,8</a:t>
                      </a:r>
                      <a:r>
                        <a:rPr lang="ru-RU" sz="2000" b="0" dirty="0" smtClean="0">
                          <a:solidFill>
                            <a:schemeClr val="tx1"/>
                          </a:solidFill>
                          <a:latin typeface="Times New Roman" pitchFamily="18" charset="0"/>
                          <a:cs typeface="Times New Roman" pitchFamily="18" charset="0"/>
                        </a:rPr>
                        <a:t> тыс. рублей</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sp>
        <p:nvSpPr>
          <p:cNvPr id="8" name="Скругленный прямоугольник 7"/>
          <p:cNvSpPr/>
          <p:nvPr/>
        </p:nvSpPr>
        <p:spPr>
          <a:xfrm>
            <a:off x="323528" y="332656"/>
            <a:ext cx="8496944" cy="12241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dirty="0">
                <a:latin typeface="Times New Roman" pitchFamily="18" charset="0"/>
                <a:cs typeface="Times New Roman" pitchFamily="18" charset="0"/>
              </a:rPr>
              <a:t>Расходы на реализацию муниципальной программы </a:t>
            </a:r>
          </a:p>
          <a:p>
            <a:pPr algn="ctr"/>
            <a:r>
              <a:rPr lang="ru-RU" sz="2200" dirty="0" smtClean="0">
                <a:latin typeface="Times New Roman" pitchFamily="18" charset="0"/>
                <a:cs typeface="Times New Roman" pitchFamily="18" charset="0"/>
              </a:rPr>
              <a:t>"</a:t>
            </a:r>
            <a:r>
              <a:rPr lang="ru-RU" sz="2200" dirty="0">
                <a:latin typeface="Times New Roman" pitchFamily="18" charset="0"/>
                <a:cs typeface="Times New Roman" pitchFamily="18" charset="0"/>
              </a:rPr>
              <a:t> Развитие жилищно-коммунального хозяйства в муниципальном образовании </a:t>
            </a:r>
            <a:r>
              <a:rPr lang="ru-RU" sz="2200" dirty="0" err="1">
                <a:latin typeface="Times New Roman" pitchFamily="18" charset="0"/>
                <a:cs typeface="Times New Roman" pitchFamily="18" charset="0"/>
              </a:rPr>
              <a:t>Гулькевичский</a:t>
            </a:r>
            <a:r>
              <a:rPr lang="ru-RU" sz="2200" dirty="0">
                <a:latin typeface="Times New Roman" pitchFamily="18" charset="0"/>
                <a:cs typeface="Times New Roman" pitchFamily="18" charset="0"/>
              </a:rPr>
              <a:t> район </a:t>
            </a:r>
            <a:r>
              <a:rPr lang="ru-RU" sz="2200" dirty="0" smtClean="0">
                <a:latin typeface="Times New Roman" pitchFamily="18" charset="0"/>
                <a:cs typeface="Times New Roman" pitchFamily="18" charset="0"/>
              </a:rPr>
              <a:t>" в 2015 году</a:t>
            </a:r>
            <a:endParaRPr lang="ru-RU" sz="2200" dirty="0">
              <a:latin typeface="Times New Roman" pitchFamily="18" charset="0"/>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703716508"/>
              </p:ext>
            </p:extLst>
          </p:nvPr>
        </p:nvGraphicFramePr>
        <p:xfrm>
          <a:off x="314225" y="5013176"/>
          <a:ext cx="8515550" cy="579120"/>
        </p:xfrm>
        <a:graphic>
          <a:graphicData uri="http://schemas.openxmlformats.org/drawingml/2006/table">
            <a:tbl>
              <a:tblPr firstRow="1" bandRow="1">
                <a:tableStyleId>{5C22544A-7EE6-4342-B048-85BDC9FD1C3A}</a:tableStyleId>
              </a:tblPr>
              <a:tblGrid>
                <a:gridCol w="5923262"/>
                <a:gridCol w="2592288"/>
              </a:tblGrid>
              <a:tr h="5760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kern="1200" dirty="0" smtClean="0">
                          <a:solidFill>
                            <a:schemeClr val="tx1"/>
                          </a:solidFill>
                          <a:effectLst/>
                          <a:latin typeface="Times New Roman" pitchFamily="18" charset="0"/>
                          <a:ea typeface="+mn-ea"/>
                          <a:cs typeface="Times New Roman" pitchFamily="18" charset="0"/>
                        </a:rPr>
                        <a:t>мероприятия по устройству узла учета тепловой энергии н котельных №12 и №37</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kern="1200" dirty="0" smtClean="0">
                          <a:solidFill>
                            <a:schemeClr val="tx1"/>
                          </a:solidFill>
                          <a:effectLst/>
                          <a:latin typeface="Times New Roman" pitchFamily="18" charset="0"/>
                          <a:ea typeface="+mn-ea"/>
                          <a:cs typeface="Times New Roman" pitchFamily="18" charset="0"/>
                        </a:rPr>
                        <a:t>298,0</a:t>
                      </a:r>
                      <a:r>
                        <a:rPr lang="ru-RU" sz="2000" b="0" dirty="0" smtClean="0">
                          <a:solidFill>
                            <a:schemeClr val="tx1"/>
                          </a:solidFill>
                          <a:latin typeface="Times New Roman" pitchFamily="18" charset="0"/>
                          <a:cs typeface="Times New Roman" pitchFamily="18" charset="0"/>
                        </a:rPr>
                        <a:t> тыс. рублей</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val="551414606"/>
              </p:ext>
            </p:extLst>
          </p:nvPr>
        </p:nvGraphicFramePr>
        <p:xfrm>
          <a:off x="323528" y="1628800"/>
          <a:ext cx="8515550" cy="720080"/>
        </p:xfrm>
        <a:graphic>
          <a:graphicData uri="http://schemas.openxmlformats.org/drawingml/2006/table">
            <a:tbl>
              <a:tblPr firstRow="1" bandRow="1">
                <a:tableStyleId>{5C22544A-7EE6-4342-B048-85BDC9FD1C3A}</a:tableStyleId>
              </a:tblPr>
              <a:tblGrid>
                <a:gridCol w="5923262"/>
                <a:gridCol w="2592288"/>
              </a:tblGrid>
              <a:tr h="720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kern="1200" dirty="0" smtClean="0">
                          <a:solidFill>
                            <a:schemeClr val="tx1"/>
                          </a:solidFill>
                          <a:effectLst/>
                          <a:latin typeface="Times New Roman" pitchFamily="18" charset="0"/>
                          <a:ea typeface="+mn-ea"/>
                          <a:cs typeface="Times New Roman" pitchFamily="18" charset="0"/>
                        </a:rPr>
                        <a:t>мероприятия по проведению капитального ремонта общего имущества собственников помещений в многоквартирных домах</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kern="1200" dirty="0" smtClean="0">
                          <a:solidFill>
                            <a:schemeClr val="tx1"/>
                          </a:solidFill>
                          <a:effectLst/>
                          <a:latin typeface="Times New Roman" pitchFamily="18" charset="0"/>
                          <a:ea typeface="+mn-ea"/>
                          <a:cs typeface="Times New Roman" pitchFamily="18" charset="0"/>
                        </a:rPr>
                        <a:t>471,9 </a:t>
                      </a:r>
                      <a:r>
                        <a:rPr lang="ru-RU" sz="2000" b="0" dirty="0" smtClean="0">
                          <a:solidFill>
                            <a:schemeClr val="tx1"/>
                          </a:solidFill>
                          <a:latin typeface="Times New Roman" pitchFamily="18" charset="0"/>
                          <a:cs typeface="Times New Roman" pitchFamily="18" charset="0"/>
                        </a:rPr>
                        <a:t> тыс. рублей</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3533406204"/>
              </p:ext>
            </p:extLst>
          </p:nvPr>
        </p:nvGraphicFramePr>
        <p:xfrm>
          <a:off x="323528" y="4077072"/>
          <a:ext cx="8496944" cy="864096"/>
        </p:xfrm>
        <a:graphic>
          <a:graphicData uri="http://schemas.openxmlformats.org/drawingml/2006/table">
            <a:tbl>
              <a:tblPr firstRow="1" bandRow="1">
                <a:tableStyleId>{5C22544A-7EE6-4342-B048-85BDC9FD1C3A}</a:tableStyleId>
              </a:tblPr>
              <a:tblGrid>
                <a:gridCol w="5904656"/>
                <a:gridCol w="2592288"/>
              </a:tblGrid>
              <a:tr h="864096">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мероприятия по устройству узла учета газа на котельной №27</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kern="1200" dirty="0" smtClean="0">
                          <a:solidFill>
                            <a:schemeClr val="tx1"/>
                          </a:solidFill>
                          <a:effectLst/>
                          <a:latin typeface="Times New Roman" pitchFamily="18" charset="0"/>
                          <a:ea typeface="+mn-ea"/>
                          <a:cs typeface="Times New Roman" pitchFamily="18" charset="0"/>
                        </a:rPr>
                        <a:t>357,3</a:t>
                      </a:r>
                      <a:r>
                        <a:rPr lang="ru-RU" sz="2000" b="0" dirty="0" smtClean="0">
                          <a:solidFill>
                            <a:schemeClr val="tx1"/>
                          </a:solidFill>
                          <a:latin typeface="Times New Roman" pitchFamily="18" charset="0"/>
                          <a:cs typeface="Times New Roman" pitchFamily="18" charset="0"/>
                        </a:rPr>
                        <a:t> тыс. рублей</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val="4247298472"/>
              </p:ext>
            </p:extLst>
          </p:nvPr>
        </p:nvGraphicFramePr>
        <p:xfrm>
          <a:off x="304922" y="5661248"/>
          <a:ext cx="8515550" cy="822960"/>
        </p:xfrm>
        <a:graphic>
          <a:graphicData uri="http://schemas.openxmlformats.org/drawingml/2006/table">
            <a:tbl>
              <a:tblPr firstRow="1" bandRow="1">
                <a:tableStyleId>{5C22544A-7EE6-4342-B048-85BDC9FD1C3A}</a:tableStyleId>
              </a:tblPr>
              <a:tblGrid>
                <a:gridCol w="5923262"/>
                <a:gridCol w="2592288"/>
              </a:tblGrid>
              <a:tr h="5760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kern="1200" dirty="0" smtClean="0">
                          <a:solidFill>
                            <a:schemeClr val="tx1"/>
                          </a:solidFill>
                          <a:effectLst/>
                          <a:latin typeface="Times New Roman" pitchFamily="18" charset="0"/>
                          <a:ea typeface="+mn-ea"/>
                          <a:cs typeface="Times New Roman" pitchFamily="18" charset="0"/>
                        </a:rPr>
                        <a:t>мероприятия по прокладке электрического кабеля для возможности подключения резервного источника энергосбережения на котельной №3</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kern="1200" dirty="0" smtClean="0">
                          <a:solidFill>
                            <a:schemeClr val="tx1"/>
                          </a:solidFill>
                          <a:effectLst/>
                          <a:latin typeface="Times New Roman" pitchFamily="18" charset="0"/>
                          <a:ea typeface="+mn-ea"/>
                          <a:cs typeface="Times New Roman" pitchFamily="18" charset="0"/>
                        </a:rPr>
                        <a:t>162,7</a:t>
                      </a:r>
                      <a:r>
                        <a:rPr lang="ru-RU" sz="2000" b="0" dirty="0" smtClean="0">
                          <a:solidFill>
                            <a:schemeClr val="tx1"/>
                          </a:solidFill>
                          <a:latin typeface="Times New Roman" pitchFamily="18" charset="0"/>
                          <a:cs typeface="Times New Roman" pitchFamily="18" charset="0"/>
                        </a:rPr>
                        <a:t> тыс. рублей</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1369575783"/>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6754" y="332656"/>
            <a:ext cx="7056419" cy="461665"/>
          </a:xfrm>
          <a:prstGeom prst="rect">
            <a:avLst/>
          </a:prstGeom>
          <a:noFill/>
        </p:spPr>
        <p:txBody>
          <a:bodyPr wrap="none" rtlCol="0">
            <a:spAutoFit/>
          </a:bodyPr>
          <a:lstStyle/>
          <a:p>
            <a:r>
              <a:rPr lang="ru-RU" sz="2400" dirty="0" smtClean="0">
                <a:solidFill>
                  <a:prstClr val="black"/>
                </a:solidFill>
                <a:latin typeface="Times New Roman" pitchFamily="18" charset="0"/>
                <a:cs typeface="Times New Roman" pitchFamily="18" charset="0"/>
              </a:rPr>
              <a:t>Уровень жизни населения МО </a:t>
            </a:r>
            <a:r>
              <a:rPr lang="ru-RU" sz="2400" dirty="0" err="1" smtClean="0">
                <a:solidFill>
                  <a:prstClr val="black"/>
                </a:solidFill>
                <a:latin typeface="Times New Roman" pitchFamily="18" charset="0"/>
                <a:cs typeface="Times New Roman" pitchFamily="18" charset="0"/>
              </a:rPr>
              <a:t>Гулькевичский</a:t>
            </a:r>
            <a:r>
              <a:rPr lang="ru-RU" sz="2400" dirty="0" smtClean="0">
                <a:solidFill>
                  <a:prstClr val="black"/>
                </a:solidFill>
                <a:latin typeface="Times New Roman" pitchFamily="18" charset="0"/>
                <a:cs typeface="Times New Roman" pitchFamily="18" charset="0"/>
              </a:rPr>
              <a:t> район</a:t>
            </a:r>
            <a:endParaRPr lang="ru-RU" sz="2400" dirty="0">
              <a:solidFill>
                <a:prstClr val="black"/>
              </a:solidFill>
              <a:latin typeface="Times New Roman" pitchFamily="18" charset="0"/>
              <a:cs typeface="Times New Roman" pitchFamily="18" charset="0"/>
            </a:endParaRPr>
          </a:p>
        </p:txBody>
      </p:sp>
      <p:sp>
        <p:nvSpPr>
          <p:cNvPr id="5" name="TextBox 4"/>
          <p:cNvSpPr txBox="1"/>
          <p:nvPr/>
        </p:nvSpPr>
        <p:spPr>
          <a:xfrm>
            <a:off x="107505" y="980728"/>
            <a:ext cx="8928992" cy="646331"/>
          </a:xfrm>
          <a:prstGeom prst="rect">
            <a:avLst/>
          </a:prstGeom>
          <a:noFill/>
        </p:spPr>
        <p:txBody>
          <a:bodyPr wrap="square" rtlCol="0">
            <a:spAutoFit/>
          </a:bodyPr>
          <a:lstStyle/>
          <a:p>
            <a:pPr algn="just"/>
            <a:r>
              <a:rPr lang="ru-RU" dirty="0" smtClean="0">
                <a:solidFill>
                  <a:prstClr val="black"/>
                </a:solidFill>
                <a:latin typeface="Times New Roman" pitchFamily="18" charset="0"/>
                <a:cs typeface="Times New Roman" pitchFamily="18" charset="0"/>
              </a:rPr>
              <a:t>Уровень оплаты труда за 2015 год увеличился на 105,5%.</a:t>
            </a:r>
          </a:p>
          <a:p>
            <a:pPr algn="just"/>
            <a:r>
              <a:rPr lang="ru-RU" dirty="0" smtClean="0">
                <a:solidFill>
                  <a:prstClr val="black"/>
                </a:solidFill>
                <a:latin typeface="Times New Roman" pitchFamily="18" charset="0"/>
                <a:cs typeface="Times New Roman" pitchFamily="18" charset="0"/>
              </a:rPr>
              <a:t>Инфляция в 2015 году составила 115,5%. </a:t>
            </a:r>
            <a:endParaRPr lang="ru-RU" dirty="0">
              <a:solidFill>
                <a:prstClr val="black"/>
              </a:solidFill>
              <a:latin typeface="Times New Roman" pitchFamily="18" charset="0"/>
              <a:cs typeface="Times New Roman"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222456697"/>
              </p:ext>
            </p:extLst>
          </p:nvPr>
        </p:nvGraphicFramePr>
        <p:xfrm>
          <a:off x="179511" y="1852374"/>
          <a:ext cx="8856985" cy="1864657"/>
        </p:xfrm>
        <a:graphic>
          <a:graphicData uri="http://schemas.openxmlformats.org/drawingml/2006/table">
            <a:tbl>
              <a:tblPr firstRow="1" bandRow="1">
                <a:tableStyleId>{5C22544A-7EE6-4342-B048-85BDC9FD1C3A}</a:tableStyleId>
              </a:tblPr>
              <a:tblGrid>
                <a:gridCol w="5688633"/>
                <a:gridCol w="1512168"/>
                <a:gridCol w="1656184"/>
              </a:tblGrid>
              <a:tr h="407270">
                <a:tc>
                  <a:txBody>
                    <a:bodyPr/>
                    <a:lstStyle/>
                    <a:p>
                      <a:r>
                        <a:rPr lang="ru-RU" sz="1600" dirty="0" smtClean="0">
                          <a:latin typeface="Times New Roman" pitchFamily="18" charset="0"/>
                          <a:cs typeface="Times New Roman" pitchFamily="18" charset="0"/>
                        </a:rPr>
                        <a:t>Наименование показателя</a:t>
                      </a:r>
                      <a:endParaRPr lang="ru-RU" sz="1600" dirty="0">
                        <a:latin typeface="Times New Roman" pitchFamily="18" charset="0"/>
                        <a:cs typeface="Times New Roman" pitchFamily="18" charset="0"/>
                      </a:endParaRPr>
                    </a:p>
                  </a:txBody>
                  <a:tcPr/>
                </a:tc>
                <a:tc>
                  <a:txBody>
                    <a:bodyPr/>
                    <a:lstStyle/>
                    <a:p>
                      <a:r>
                        <a:rPr lang="ru-RU" sz="1600" dirty="0" smtClean="0">
                          <a:latin typeface="Times New Roman" pitchFamily="18" charset="0"/>
                          <a:cs typeface="Times New Roman" pitchFamily="18" charset="0"/>
                        </a:rPr>
                        <a:t>Факт 2014 год </a:t>
                      </a:r>
                      <a:endParaRPr lang="ru-RU" sz="1600" dirty="0">
                        <a:latin typeface="Times New Roman" pitchFamily="18" charset="0"/>
                        <a:cs typeface="Times New Roman" pitchFamily="18" charset="0"/>
                      </a:endParaRPr>
                    </a:p>
                  </a:txBody>
                  <a:tcPr/>
                </a:tc>
                <a:tc>
                  <a:txBody>
                    <a:bodyPr/>
                    <a:lstStyle/>
                    <a:p>
                      <a:r>
                        <a:rPr lang="ru-RU" sz="1600" dirty="0" smtClean="0">
                          <a:latin typeface="Times New Roman" pitchFamily="18" charset="0"/>
                          <a:cs typeface="Times New Roman" pitchFamily="18" charset="0"/>
                        </a:rPr>
                        <a:t>Факт 2015 год </a:t>
                      </a:r>
                      <a:endParaRPr lang="ru-RU" sz="1600" dirty="0">
                        <a:latin typeface="Times New Roman" pitchFamily="18" charset="0"/>
                        <a:cs typeface="Times New Roman" pitchFamily="18" charset="0"/>
                      </a:endParaRPr>
                    </a:p>
                  </a:txBody>
                  <a:tcPr/>
                </a:tc>
              </a:tr>
              <a:tr h="642847">
                <a:tc>
                  <a:txBody>
                    <a:bodyPr/>
                    <a:lstStyle/>
                    <a:p>
                      <a:r>
                        <a:rPr lang="ru-RU" sz="1600" dirty="0" smtClean="0">
                          <a:latin typeface="Times New Roman" pitchFamily="18" charset="0"/>
                          <a:cs typeface="Times New Roman" pitchFamily="18" charset="0"/>
                        </a:rPr>
                        <a:t>Номинальная начисленная заработная плата по крупным и средним предприятиям, руб.</a:t>
                      </a:r>
                      <a:endParaRPr lang="ru-RU" sz="1600" dirty="0">
                        <a:latin typeface="Times New Roman" pitchFamily="18" charset="0"/>
                        <a:cs typeface="Times New Roman" pitchFamily="18" charset="0"/>
                      </a:endParaRPr>
                    </a:p>
                  </a:txBody>
                  <a:tcPr/>
                </a:tc>
                <a:tc>
                  <a:txBody>
                    <a:bodyPr/>
                    <a:lstStyle/>
                    <a:p>
                      <a:pPr algn="ctr"/>
                      <a:r>
                        <a:rPr lang="ru-RU" sz="1600" dirty="0" smtClean="0">
                          <a:latin typeface="Times New Roman" pitchFamily="18" charset="0"/>
                          <a:cs typeface="Times New Roman" pitchFamily="18" charset="0"/>
                        </a:rPr>
                        <a:t>22 104,3</a:t>
                      </a:r>
                      <a:endParaRPr lang="ru-RU" sz="1600" dirty="0">
                        <a:latin typeface="Times New Roman" pitchFamily="18" charset="0"/>
                        <a:cs typeface="Times New Roman" pitchFamily="18" charset="0"/>
                      </a:endParaRPr>
                    </a:p>
                  </a:txBody>
                  <a:tcPr anchor="ctr"/>
                </a:tc>
                <a:tc>
                  <a:txBody>
                    <a:bodyPr/>
                    <a:lstStyle/>
                    <a:p>
                      <a:pPr algn="ctr"/>
                      <a:r>
                        <a:rPr lang="ru-RU" sz="1600" dirty="0" smtClean="0">
                          <a:latin typeface="Times New Roman" pitchFamily="18" charset="0"/>
                          <a:cs typeface="Times New Roman" pitchFamily="18" charset="0"/>
                        </a:rPr>
                        <a:t>23 320,0</a:t>
                      </a:r>
                      <a:endParaRPr lang="ru-RU" sz="1600" dirty="0">
                        <a:latin typeface="Times New Roman" pitchFamily="18" charset="0"/>
                        <a:cs typeface="Times New Roman" pitchFamily="18" charset="0"/>
                      </a:endParaRPr>
                    </a:p>
                  </a:txBody>
                  <a:tcPr anchor="ctr"/>
                </a:tc>
              </a:tr>
              <a:tr h="407270">
                <a:tc>
                  <a:txBody>
                    <a:bodyPr/>
                    <a:lstStyle/>
                    <a:p>
                      <a:r>
                        <a:rPr lang="ru-RU" sz="1600" dirty="0" smtClean="0">
                          <a:latin typeface="Times New Roman" pitchFamily="18" charset="0"/>
                          <a:cs typeface="Times New Roman" pitchFamily="18" charset="0"/>
                        </a:rPr>
                        <a:t>Доля населения с доходами ниже прожиточного</a:t>
                      </a:r>
                      <a:r>
                        <a:rPr lang="ru-RU" sz="1600" baseline="0" dirty="0" smtClean="0">
                          <a:latin typeface="Times New Roman" pitchFamily="18" charset="0"/>
                          <a:cs typeface="Times New Roman" pitchFamily="18" charset="0"/>
                        </a:rPr>
                        <a:t> минимума, %</a:t>
                      </a:r>
                      <a:endParaRPr lang="ru-RU" sz="1600" dirty="0">
                        <a:latin typeface="Times New Roman" pitchFamily="18" charset="0"/>
                        <a:cs typeface="Times New Roman" pitchFamily="18" charset="0"/>
                      </a:endParaRPr>
                    </a:p>
                  </a:txBody>
                  <a:tcPr/>
                </a:tc>
                <a:tc>
                  <a:txBody>
                    <a:bodyPr/>
                    <a:lstStyle/>
                    <a:p>
                      <a:pPr algn="ctr"/>
                      <a:r>
                        <a:rPr lang="ru-RU" sz="1600" dirty="0" smtClean="0">
                          <a:latin typeface="Times New Roman" pitchFamily="18" charset="0"/>
                          <a:cs typeface="Times New Roman" pitchFamily="18" charset="0"/>
                        </a:rPr>
                        <a:t>14,3</a:t>
                      </a:r>
                      <a:endParaRPr lang="ru-RU" sz="1600" dirty="0">
                        <a:latin typeface="Times New Roman" pitchFamily="18" charset="0"/>
                        <a:cs typeface="Times New Roman" pitchFamily="18" charset="0"/>
                      </a:endParaRPr>
                    </a:p>
                  </a:txBody>
                  <a:tcPr anchor="ctr"/>
                </a:tc>
                <a:tc>
                  <a:txBody>
                    <a:bodyPr/>
                    <a:lstStyle/>
                    <a:p>
                      <a:pPr algn="ctr"/>
                      <a:r>
                        <a:rPr lang="ru-RU" sz="1600" dirty="0" smtClean="0">
                          <a:latin typeface="Times New Roman" pitchFamily="18" charset="0"/>
                          <a:cs typeface="Times New Roman" pitchFamily="18" charset="0"/>
                        </a:rPr>
                        <a:t>14,0</a:t>
                      </a:r>
                      <a:endParaRPr lang="ru-RU" sz="1600" dirty="0">
                        <a:latin typeface="Times New Roman" pitchFamily="18" charset="0"/>
                        <a:cs typeface="Times New Roman" pitchFamily="18" charset="0"/>
                      </a:endParaRPr>
                    </a:p>
                  </a:txBody>
                  <a:tcPr anchor="ctr"/>
                </a:tc>
              </a:tr>
              <a:tr h="407270">
                <a:tc>
                  <a:txBody>
                    <a:bodyPr/>
                    <a:lstStyle/>
                    <a:p>
                      <a:r>
                        <a:rPr lang="ru-RU" sz="1600" dirty="0" smtClean="0">
                          <a:latin typeface="Times New Roman" pitchFamily="18" charset="0"/>
                          <a:cs typeface="Times New Roman" pitchFamily="18" charset="0"/>
                        </a:rPr>
                        <a:t>Уровень безработицы,</a:t>
                      </a:r>
                      <a:r>
                        <a:rPr lang="ru-RU" sz="1600" baseline="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a:txBody>
                  <a:tcPr/>
                </a:tc>
                <a:tc>
                  <a:txBody>
                    <a:bodyPr/>
                    <a:lstStyle/>
                    <a:p>
                      <a:pPr algn="ctr"/>
                      <a:r>
                        <a:rPr lang="ru-RU" sz="1600" dirty="0" smtClean="0">
                          <a:latin typeface="Times New Roman" pitchFamily="18" charset="0"/>
                          <a:cs typeface="Times New Roman" pitchFamily="18" charset="0"/>
                        </a:rPr>
                        <a:t>1,2</a:t>
                      </a:r>
                      <a:endParaRPr lang="ru-RU" sz="1600" dirty="0">
                        <a:latin typeface="Times New Roman" pitchFamily="18" charset="0"/>
                        <a:cs typeface="Times New Roman" pitchFamily="18" charset="0"/>
                      </a:endParaRPr>
                    </a:p>
                  </a:txBody>
                  <a:tcPr anchor="ctr"/>
                </a:tc>
                <a:tc>
                  <a:txBody>
                    <a:bodyPr/>
                    <a:lstStyle/>
                    <a:p>
                      <a:pPr algn="ctr"/>
                      <a:r>
                        <a:rPr lang="ru-RU" sz="1600" dirty="0" smtClean="0">
                          <a:latin typeface="Times New Roman" pitchFamily="18" charset="0"/>
                          <a:cs typeface="Times New Roman" pitchFamily="18" charset="0"/>
                        </a:rPr>
                        <a:t>1,5</a:t>
                      </a:r>
                      <a:endParaRPr lang="ru-RU" sz="1600" dirty="0">
                        <a:latin typeface="Times New Roman" pitchFamily="18" charset="0"/>
                        <a:cs typeface="Times New Roman" pitchFamily="18" charset="0"/>
                      </a:endParaRPr>
                    </a:p>
                  </a:txBody>
                  <a:tcPr anchor="ctr"/>
                </a:tc>
              </a:tr>
            </a:tbl>
          </a:graphicData>
        </a:graphic>
      </p:graphicFrame>
      <p:sp>
        <p:nvSpPr>
          <p:cNvPr id="7" name="TextBox 6"/>
          <p:cNvSpPr txBox="1"/>
          <p:nvPr/>
        </p:nvSpPr>
        <p:spPr>
          <a:xfrm>
            <a:off x="107504" y="4077072"/>
            <a:ext cx="8928993" cy="369332"/>
          </a:xfrm>
          <a:prstGeom prst="rect">
            <a:avLst/>
          </a:prstGeom>
          <a:noFill/>
        </p:spPr>
        <p:txBody>
          <a:bodyPr wrap="square" rtlCol="0">
            <a:spAutoFit/>
          </a:bodyPr>
          <a:lstStyle/>
          <a:p>
            <a:pPr algn="just"/>
            <a:r>
              <a:rPr lang="ru-RU" dirty="0" smtClean="0">
                <a:solidFill>
                  <a:prstClr val="black"/>
                </a:solidFill>
                <a:latin typeface="Times New Roman" pitchFamily="18" charset="0"/>
                <a:cs typeface="Times New Roman" pitchFamily="18" charset="0"/>
              </a:rPr>
              <a:t>За 2015 год в районе введено более 16 тыс. </a:t>
            </a:r>
            <a:r>
              <a:rPr lang="ru-RU" dirty="0" err="1" smtClean="0">
                <a:solidFill>
                  <a:prstClr val="black"/>
                </a:solidFill>
                <a:latin typeface="Times New Roman" pitchFamily="18" charset="0"/>
                <a:cs typeface="Times New Roman" pitchFamily="18" charset="0"/>
              </a:rPr>
              <a:t>кв.м</a:t>
            </a:r>
            <a:r>
              <a:rPr lang="ru-RU" dirty="0" smtClean="0">
                <a:solidFill>
                  <a:prstClr val="black"/>
                </a:solidFill>
                <a:latin typeface="Times New Roman" pitchFamily="18" charset="0"/>
                <a:cs typeface="Times New Roman" pitchFamily="18" charset="0"/>
              </a:rPr>
              <a:t> общей площади жилых домов. </a:t>
            </a:r>
            <a:endParaRPr lang="ru-RU" dirty="0">
              <a:solidFill>
                <a:prstClr val="black"/>
              </a:solidFill>
              <a:latin typeface="Times New Roman" pitchFamily="18" charset="0"/>
              <a:cs typeface="Times New Roman" pitchFamily="18"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3565467825"/>
              </p:ext>
            </p:extLst>
          </p:nvPr>
        </p:nvGraphicFramePr>
        <p:xfrm>
          <a:off x="251520" y="4581129"/>
          <a:ext cx="8784976" cy="1633056"/>
        </p:xfrm>
        <a:graphic>
          <a:graphicData uri="http://schemas.openxmlformats.org/drawingml/2006/table">
            <a:tbl>
              <a:tblPr firstRow="1" bandRow="1">
                <a:tableStyleId>{5C22544A-7EE6-4342-B048-85BDC9FD1C3A}</a:tableStyleId>
              </a:tblPr>
              <a:tblGrid>
                <a:gridCol w="5688632"/>
                <a:gridCol w="1512168"/>
                <a:gridCol w="1584176"/>
              </a:tblGrid>
              <a:tr h="601342">
                <a:tc>
                  <a:txBody>
                    <a:bodyPr/>
                    <a:lstStyle/>
                    <a:p>
                      <a:r>
                        <a:rPr lang="ru-RU" sz="1600" dirty="0" smtClean="0">
                          <a:latin typeface="Times New Roman" pitchFamily="18" charset="0"/>
                          <a:cs typeface="Times New Roman" pitchFamily="18" charset="0"/>
                        </a:rPr>
                        <a:t>Наименование показателя</a:t>
                      </a:r>
                      <a:endParaRPr lang="ru-RU" sz="1600" dirty="0">
                        <a:latin typeface="Times New Roman" pitchFamily="18" charset="0"/>
                        <a:cs typeface="Times New Roman" pitchFamily="18" charset="0"/>
                      </a:endParaRPr>
                    </a:p>
                  </a:txBody>
                  <a:tcPr/>
                </a:tc>
                <a:tc>
                  <a:txBody>
                    <a:bodyPr/>
                    <a:lstStyle/>
                    <a:p>
                      <a:r>
                        <a:rPr lang="ru-RU" sz="1600" dirty="0" smtClean="0">
                          <a:latin typeface="Times New Roman" pitchFamily="18" charset="0"/>
                          <a:cs typeface="Times New Roman" pitchFamily="18" charset="0"/>
                        </a:rPr>
                        <a:t>Факт 2014 год </a:t>
                      </a:r>
                      <a:endParaRPr lang="ru-RU" sz="1600" dirty="0">
                        <a:latin typeface="Times New Roman" pitchFamily="18" charset="0"/>
                        <a:cs typeface="Times New Roman" pitchFamily="18" charset="0"/>
                      </a:endParaRPr>
                    </a:p>
                  </a:txBody>
                  <a:tcPr/>
                </a:tc>
                <a:tc>
                  <a:txBody>
                    <a:bodyPr/>
                    <a:lstStyle/>
                    <a:p>
                      <a:r>
                        <a:rPr lang="ru-RU" sz="1600" dirty="0" smtClean="0">
                          <a:latin typeface="Times New Roman" pitchFamily="18" charset="0"/>
                          <a:cs typeface="Times New Roman" pitchFamily="18" charset="0"/>
                        </a:rPr>
                        <a:t>Факт 2015 год</a:t>
                      </a:r>
                      <a:endParaRPr lang="ru-RU" sz="1600" dirty="0">
                        <a:latin typeface="Times New Roman" pitchFamily="18" charset="0"/>
                        <a:cs typeface="Times New Roman" pitchFamily="18" charset="0"/>
                      </a:endParaRPr>
                    </a:p>
                  </a:txBody>
                  <a:tcPr/>
                </a:tc>
              </a:tr>
              <a:tr h="430372">
                <a:tc>
                  <a:txBody>
                    <a:bodyPr/>
                    <a:lstStyle/>
                    <a:p>
                      <a:r>
                        <a:rPr lang="ru-RU" sz="1600" dirty="0" smtClean="0">
                          <a:latin typeface="Times New Roman" pitchFamily="18" charset="0"/>
                          <a:cs typeface="Times New Roman" pitchFamily="18" charset="0"/>
                        </a:rPr>
                        <a:t>Ввод жилья, тыс. </a:t>
                      </a:r>
                      <a:r>
                        <a:rPr lang="ru-RU" sz="1600" dirty="0" err="1" smtClean="0">
                          <a:latin typeface="Times New Roman" pitchFamily="18" charset="0"/>
                          <a:cs typeface="Times New Roman" pitchFamily="18" charset="0"/>
                        </a:rPr>
                        <a:t>кв.м</a:t>
                      </a:r>
                      <a:endParaRPr lang="ru-RU" sz="1600" dirty="0">
                        <a:latin typeface="Times New Roman" pitchFamily="18" charset="0"/>
                        <a:cs typeface="Times New Roman" pitchFamily="18" charset="0"/>
                      </a:endParaRPr>
                    </a:p>
                  </a:txBody>
                  <a:tcPr/>
                </a:tc>
                <a:tc>
                  <a:txBody>
                    <a:bodyPr/>
                    <a:lstStyle/>
                    <a:p>
                      <a:pPr algn="ctr"/>
                      <a:r>
                        <a:rPr lang="ru-RU" sz="1600" dirty="0" smtClean="0">
                          <a:latin typeface="Times New Roman" pitchFamily="18" charset="0"/>
                          <a:cs typeface="Times New Roman" pitchFamily="18" charset="0"/>
                        </a:rPr>
                        <a:t>26,1</a:t>
                      </a:r>
                      <a:endParaRPr lang="ru-RU" sz="1600" dirty="0">
                        <a:latin typeface="Times New Roman" pitchFamily="18" charset="0"/>
                        <a:cs typeface="Times New Roman" pitchFamily="18" charset="0"/>
                      </a:endParaRPr>
                    </a:p>
                  </a:txBody>
                  <a:tcPr anchor="ctr"/>
                </a:tc>
                <a:tc>
                  <a:txBody>
                    <a:bodyPr/>
                    <a:lstStyle/>
                    <a:p>
                      <a:pPr algn="ctr"/>
                      <a:r>
                        <a:rPr lang="ru-RU" sz="1600" dirty="0" smtClean="0">
                          <a:latin typeface="Times New Roman" pitchFamily="18" charset="0"/>
                          <a:cs typeface="Times New Roman" pitchFamily="18" charset="0"/>
                        </a:rPr>
                        <a:t>16,5</a:t>
                      </a:r>
                      <a:endParaRPr lang="ru-RU" sz="1600" dirty="0">
                        <a:latin typeface="Times New Roman" pitchFamily="18" charset="0"/>
                        <a:cs typeface="Times New Roman" pitchFamily="18" charset="0"/>
                      </a:endParaRPr>
                    </a:p>
                  </a:txBody>
                  <a:tcPr anchor="ctr"/>
                </a:tc>
              </a:tr>
              <a:tr h="601342">
                <a:tc>
                  <a:txBody>
                    <a:bodyPr/>
                    <a:lstStyle/>
                    <a:p>
                      <a:r>
                        <a:rPr lang="ru-RU" sz="1600" dirty="0" smtClean="0">
                          <a:latin typeface="Times New Roman" pitchFamily="18" charset="0"/>
                          <a:cs typeface="Times New Roman" pitchFamily="18" charset="0"/>
                        </a:rPr>
                        <a:t>Обеспеченность населения жильем</a:t>
                      </a:r>
                      <a:r>
                        <a:rPr lang="ru-RU" sz="1600" baseline="0" dirty="0" smtClean="0">
                          <a:latin typeface="Times New Roman" pitchFamily="18" charset="0"/>
                          <a:cs typeface="Times New Roman" pitchFamily="18" charset="0"/>
                        </a:rPr>
                        <a:t>, </a:t>
                      </a:r>
                      <a:r>
                        <a:rPr lang="ru-RU" sz="1600" baseline="0" dirty="0" err="1" smtClean="0">
                          <a:latin typeface="Times New Roman" pitchFamily="18" charset="0"/>
                          <a:cs typeface="Times New Roman" pitchFamily="18" charset="0"/>
                        </a:rPr>
                        <a:t>кв.м</a:t>
                      </a:r>
                      <a:r>
                        <a:rPr lang="ru-RU" sz="1600" baseline="0" dirty="0" smtClean="0">
                          <a:latin typeface="Times New Roman" pitchFamily="18" charset="0"/>
                          <a:cs typeface="Times New Roman" pitchFamily="18" charset="0"/>
                        </a:rPr>
                        <a:t> на одного жителя</a:t>
                      </a:r>
                      <a:endParaRPr lang="ru-RU" sz="1600" dirty="0">
                        <a:latin typeface="Times New Roman" pitchFamily="18" charset="0"/>
                        <a:cs typeface="Times New Roman" pitchFamily="18" charset="0"/>
                      </a:endParaRPr>
                    </a:p>
                  </a:txBody>
                  <a:tcPr/>
                </a:tc>
                <a:tc>
                  <a:txBody>
                    <a:bodyPr/>
                    <a:lstStyle/>
                    <a:p>
                      <a:pPr algn="ctr"/>
                      <a:r>
                        <a:rPr lang="ru-RU" sz="1600" dirty="0" smtClean="0">
                          <a:latin typeface="Times New Roman" pitchFamily="18" charset="0"/>
                          <a:cs typeface="Times New Roman" pitchFamily="18" charset="0"/>
                        </a:rPr>
                        <a:t>21,7</a:t>
                      </a:r>
                      <a:endParaRPr lang="ru-RU" sz="1600" dirty="0">
                        <a:latin typeface="Times New Roman" pitchFamily="18" charset="0"/>
                        <a:cs typeface="Times New Roman" pitchFamily="18" charset="0"/>
                      </a:endParaRPr>
                    </a:p>
                  </a:txBody>
                  <a:tcPr anchor="ctr"/>
                </a:tc>
                <a:tc>
                  <a:txBody>
                    <a:bodyPr/>
                    <a:lstStyle/>
                    <a:p>
                      <a:pPr algn="ctr"/>
                      <a:r>
                        <a:rPr lang="ru-RU" sz="1600" dirty="0" smtClean="0">
                          <a:latin typeface="Times New Roman" pitchFamily="18" charset="0"/>
                          <a:cs typeface="Times New Roman" pitchFamily="18" charset="0"/>
                        </a:rPr>
                        <a:t>22,0</a:t>
                      </a:r>
                      <a:endParaRPr lang="ru-RU" sz="1600" dirty="0">
                        <a:latin typeface="Times New Roman" pitchFamily="18" charset="0"/>
                        <a:cs typeface="Times New Roman" pitchFamily="18" charset="0"/>
                      </a:endParaRPr>
                    </a:p>
                  </a:txBody>
                  <a:tcPr anchor="ctr"/>
                </a:tc>
              </a:tr>
            </a:tbl>
          </a:graphicData>
        </a:graphic>
      </p:graphicFrame>
      <p:sp>
        <p:nvSpPr>
          <p:cNvPr id="2" name="TextBox 1"/>
          <p:cNvSpPr txBox="1"/>
          <p:nvPr/>
        </p:nvSpPr>
        <p:spPr>
          <a:xfrm>
            <a:off x="0" y="9628"/>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latin typeface="Times New Roman" pitchFamily="18" charset="0"/>
              <a:cs typeface="Times New Roman" pitchFamily="18" charset="0"/>
            </a:endParaRPr>
          </a:p>
        </p:txBody>
      </p:sp>
    </p:spTree>
    <p:extLst>
      <p:ext uri="{BB962C8B-B14F-4D97-AF65-F5344CB8AC3E}">
        <p14:creationId xmlns:p14="http://schemas.microsoft.com/office/powerpoint/2010/main" val="1258233720"/>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3"/>
            <a:ext cx="1584176" cy="216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2" name="Диаграмма 1"/>
          <p:cNvGraphicFramePr/>
          <p:nvPr>
            <p:extLst>
              <p:ext uri="{D42A27DB-BD31-4B8C-83A1-F6EECF244321}">
                <p14:modId xmlns:p14="http://schemas.microsoft.com/office/powerpoint/2010/main" val="3406956384"/>
              </p:ext>
            </p:extLst>
          </p:nvPr>
        </p:nvGraphicFramePr>
        <p:xfrm>
          <a:off x="179512" y="211921"/>
          <a:ext cx="8784976" cy="652944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1559" y="1340838"/>
            <a:ext cx="1036246" cy="307777"/>
          </a:xfrm>
          <a:prstGeom prst="rect">
            <a:avLst/>
          </a:prstGeom>
          <a:noFill/>
        </p:spPr>
        <p:txBody>
          <a:bodyPr wrap="none" rtlCol="0">
            <a:spAutoFit/>
          </a:bodyPr>
          <a:lstStyle/>
          <a:p>
            <a:r>
              <a:rPr lang="ru-RU" sz="1400" dirty="0" err="1" smtClean="0">
                <a:latin typeface="Times New Roman" pitchFamily="18" charset="0"/>
                <a:cs typeface="Times New Roman" pitchFamily="18" charset="0"/>
              </a:rPr>
              <a:t>тыс.рублей</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3936958241"/>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001"/>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graphicFrame>
        <p:nvGraphicFramePr>
          <p:cNvPr id="7" name="Объект 6"/>
          <p:cNvGraphicFramePr>
            <a:graphicFrameLocks noGrp="1"/>
          </p:cNvGraphicFramePr>
          <p:nvPr>
            <p:ph sz="quarter" idx="13"/>
            <p:extLst>
              <p:ext uri="{D42A27DB-BD31-4B8C-83A1-F6EECF244321}">
                <p14:modId xmlns:p14="http://schemas.microsoft.com/office/powerpoint/2010/main" val="2222418728"/>
              </p:ext>
            </p:extLst>
          </p:nvPr>
        </p:nvGraphicFramePr>
        <p:xfrm>
          <a:off x="323528" y="2060848"/>
          <a:ext cx="8496944" cy="648072"/>
        </p:xfrm>
        <a:graphic>
          <a:graphicData uri="http://schemas.openxmlformats.org/drawingml/2006/table">
            <a:tbl>
              <a:tblPr firstRow="1" bandRow="1">
                <a:tableStyleId>{5C22544A-7EE6-4342-B048-85BDC9FD1C3A}</a:tableStyleId>
              </a:tblPr>
              <a:tblGrid>
                <a:gridCol w="5904656"/>
                <a:gridCol w="2592288"/>
              </a:tblGrid>
              <a:tr h="648072">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субсидирование части затрат субъектов малого и среднего предпринимательства на ранней стадии их деятельности </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kern="1200" dirty="0" smtClean="0">
                          <a:solidFill>
                            <a:schemeClr val="tx1"/>
                          </a:solidFill>
                          <a:effectLst/>
                          <a:latin typeface="Times New Roman" pitchFamily="18" charset="0"/>
                          <a:ea typeface="+mn-ea"/>
                          <a:cs typeface="Times New Roman" pitchFamily="18" charset="0"/>
                        </a:rPr>
                        <a:t>300,0</a:t>
                      </a:r>
                      <a:r>
                        <a:rPr lang="ru-RU" sz="2000" b="0" dirty="0" smtClean="0">
                          <a:solidFill>
                            <a:schemeClr val="tx1"/>
                          </a:solidFill>
                          <a:latin typeface="Times New Roman" pitchFamily="18" charset="0"/>
                          <a:cs typeface="Times New Roman" pitchFamily="18" charset="0"/>
                        </a:rPr>
                        <a:t> тыс. рублей</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2678921772"/>
              </p:ext>
            </p:extLst>
          </p:nvPr>
        </p:nvGraphicFramePr>
        <p:xfrm>
          <a:off x="323528" y="2780928"/>
          <a:ext cx="8515550" cy="1310640"/>
        </p:xfrm>
        <a:graphic>
          <a:graphicData uri="http://schemas.openxmlformats.org/drawingml/2006/table">
            <a:tbl>
              <a:tblPr firstRow="1" bandRow="1">
                <a:tableStyleId>{5C22544A-7EE6-4342-B048-85BDC9FD1C3A}</a:tableStyleId>
              </a:tblPr>
              <a:tblGrid>
                <a:gridCol w="5923262"/>
                <a:gridCol w="2592288"/>
              </a:tblGrid>
              <a:tr h="122413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kern="1200" dirty="0" smtClean="0">
                          <a:solidFill>
                            <a:schemeClr val="tx1"/>
                          </a:solidFill>
                          <a:effectLst/>
                          <a:latin typeface="Times New Roman" pitchFamily="18" charset="0"/>
                          <a:ea typeface="+mn-ea"/>
                          <a:cs typeface="Times New Roman" pitchFamily="18" charset="0"/>
                        </a:rPr>
                        <a:t>субсидирование части затрат субъектов малого и среднего предпринимательства, связанных с уплатой процентов по кредитам, привлеченным в российских кредитных организациях на приобретение оборудования в целях создания и (или) развития либо модернизации производства товаров (работ, услуг)</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dirty="0" smtClean="0">
                          <a:solidFill>
                            <a:schemeClr val="tx1"/>
                          </a:solidFill>
                          <a:latin typeface="Times New Roman" pitchFamily="18" charset="0"/>
                          <a:cs typeface="Times New Roman" pitchFamily="18" charset="0"/>
                        </a:rPr>
                        <a:t>16,0 тыс. рублей</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sp>
        <p:nvSpPr>
          <p:cNvPr id="8" name="Скругленный прямоугольник 7"/>
          <p:cNvSpPr/>
          <p:nvPr/>
        </p:nvSpPr>
        <p:spPr>
          <a:xfrm>
            <a:off x="323528" y="354026"/>
            <a:ext cx="8496944" cy="15628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atin typeface="Times New Roman" pitchFamily="18" charset="0"/>
                <a:cs typeface="Times New Roman" pitchFamily="18" charset="0"/>
              </a:rPr>
              <a:t>Расходы на реализацию муниципальной программы </a:t>
            </a:r>
          </a:p>
          <a:p>
            <a:pPr algn="ctr"/>
            <a:r>
              <a:rPr lang="ru-RU" sz="2400" dirty="0" smtClean="0">
                <a:latin typeface="Times New Roman" pitchFamily="18" charset="0"/>
                <a:cs typeface="Times New Roman" pitchFamily="18" charset="0"/>
              </a:rPr>
              <a:t>«Экономическое </a:t>
            </a:r>
            <a:r>
              <a:rPr lang="ru-RU" sz="2400" dirty="0">
                <a:latin typeface="Times New Roman" pitchFamily="18" charset="0"/>
                <a:cs typeface="Times New Roman" pitchFamily="18" charset="0"/>
              </a:rPr>
              <a:t>развитие и инновационная экономика в муниципальном образовании </a:t>
            </a:r>
            <a:r>
              <a:rPr lang="ru-RU" sz="2400" dirty="0" err="1">
                <a:latin typeface="Times New Roman" pitchFamily="18" charset="0"/>
                <a:cs typeface="Times New Roman" pitchFamily="18" charset="0"/>
              </a:rPr>
              <a:t>Гулькевичский</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район»</a:t>
            </a:r>
          </a:p>
          <a:p>
            <a:pPr algn="ctr"/>
            <a:r>
              <a:rPr lang="ru-RU" sz="2400" dirty="0" smtClean="0">
                <a:latin typeface="Times New Roman" pitchFamily="18" charset="0"/>
                <a:cs typeface="Times New Roman" pitchFamily="18" charset="0"/>
              </a:rPr>
              <a:t>в 2015 году</a:t>
            </a:r>
            <a:endParaRPr lang="ru-RU" sz="2400" dirty="0">
              <a:latin typeface="Times New Roman" pitchFamily="18" charset="0"/>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05486412"/>
              </p:ext>
            </p:extLst>
          </p:nvPr>
        </p:nvGraphicFramePr>
        <p:xfrm>
          <a:off x="323528" y="4149080"/>
          <a:ext cx="8515550" cy="862216"/>
        </p:xfrm>
        <a:graphic>
          <a:graphicData uri="http://schemas.openxmlformats.org/drawingml/2006/table">
            <a:tbl>
              <a:tblPr firstRow="1" bandRow="1">
                <a:tableStyleId>{5C22544A-7EE6-4342-B048-85BDC9FD1C3A}</a:tableStyleId>
              </a:tblPr>
              <a:tblGrid>
                <a:gridCol w="5923262"/>
                <a:gridCol w="2592288"/>
              </a:tblGrid>
              <a:tr h="8622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kern="1200" dirty="0" smtClean="0">
                          <a:solidFill>
                            <a:schemeClr val="tx1"/>
                          </a:solidFill>
                          <a:effectLst/>
                          <a:latin typeface="Times New Roman" pitchFamily="18" charset="0"/>
                          <a:ea typeface="+mn-ea"/>
                          <a:cs typeface="Times New Roman" pitchFamily="18" charset="0"/>
                        </a:rPr>
                        <a:t>субсидирование части затрат на уплату первого взноса при заключении договора финансовой аренды (лизинга), понесенных субъектами малого и среднего предпринимательства</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kern="1200" dirty="0" smtClean="0">
                          <a:solidFill>
                            <a:schemeClr val="tx1"/>
                          </a:solidFill>
                          <a:effectLst/>
                          <a:latin typeface="Times New Roman" pitchFamily="18" charset="0"/>
                          <a:ea typeface="+mn-ea"/>
                          <a:cs typeface="Times New Roman" pitchFamily="18" charset="0"/>
                        </a:rPr>
                        <a:t>229,0 </a:t>
                      </a:r>
                      <a:r>
                        <a:rPr lang="ru-RU" sz="2000" b="0" dirty="0" smtClean="0">
                          <a:solidFill>
                            <a:schemeClr val="tx1"/>
                          </a:solidFill>
                          <a:latin typeface="Times New Roman" pitchFamily="18" charset="0"/>
                          <a:cs typeface="Times New Roman" pitchFamily="18" charset="0"/>
                        </a:rPr>
                        <a:t>тыс. рублей</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val="301396419"/>
              </p:ext>
            </p:extLst>
          </p:nvPr>
        </p:nvGraphicFramePr>
        <p:xfrm>
          <a:off x="323528" y="5805264"/>
          <a:ext cx="8515550" cy="864096"/>
        </p:xfrm>
        <a:graphic>
          <a:graphicData uri="http://schemas.openxmlformats.org/drawingml/2006/table">
            <a:tbl>
              <a:tblPr firstRow="1" bandRow="1">
                <a:tableStyleId>{5C22544A-7EE6-4342-B048-85BDC9FD1C3A}</a:tableStyleId>
              </a:tblPr>
              <a:tblGrid>
                <a:gridCol w="5923262"/>
                <a:gridCol w="2592288"/>
              </a:tblGrid>
              <a:tr h="8640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kern="1200" dirty="0" smtClean="0">
                          <a:solidFill>
                            <a:schemeClr val="tx1"/>
                          </a:solidFill>
                          <a:effectLst/>
                          <a:latin typeface="Times New Roman" pitchFamily="18" charset="0"/>
                          <a:ea typeface="+mn-ea"/>
                          <a:cs typeface="Times New Roman" pitchFamily="18" charset="0"/>
                        </a:rPr>
                        <a:t>обеспечение участия муниципального образования </a:t>
                      </a:r>
                      <a:r>
                        <a:rPr lang="ru-RU" sz="1600" b="0" kern="1200" dirty="0" err="1" smtClean="0">
                          <a:solidFill>
                            <a:schemeClr val="tx1"/>
                          </a:solidFill>
                          <a:effectLst/>
                          <a:latin typeface="Times New Roman" pitchFamily="18" charset="0"/>
                          <a:ea typeface="+mn-ea"/>
                          <a:cs typeface="Times New Roman" pitchFamily="18" charset="0"/>
                        </a:rPr>
                        <a:t>Гулькевичский</a:t>
                      </a:r>
                      <a:r>
                        <a:rPr lang="ru-RU" sz="1600" b="0" kern="1200" dirty="0" smtClean="0">
                          <a:solidFill>
                            <a:schemeClr val="tx1"/>
                          </a:solidFill>
                          <a:effectLst/>
                          <a:latin typeface="Times New Roman" pitchFamily="18" charset="0"/>
                          <a:ea typeface="+mn-ea"/>
                          <a:cs typeface="Times New Roman" pitchFamily="18" charset="0"/>
                        </a:rPr>
                        <a:t> район в международных, национальных и иных </a:t>
                      </a:r>
                      <a:r>
                        <a:rPr lang="ru-RU" sz="1600" b="0" kern="1200" dirty="0" err="1" smtClean="0">
                          <a:solidFill>
                            <a:schemeClr val="tx1"/>
                          </a:solidFill>
                          <a:effectLst/>
                          <a:latin typeface="Times New Roman" pitchFamily="18" charset="0"/>
                          <a:ea typeface="+mn-ea"/>
                          <a:cs typeface="Times New Roman" pitchFamily="18" charset="0"/>
                        </a:rPr>
                        <a:t>конгрессно</a:t>
                      </a:r>
                      <a:r>
                        <a:rPr lang="ru-RU" sz="1600" b="0" kern="1200" dirty="0" smtClean="0">
                          <a:solidFill>
                            <a:schemeClr val="tx1"/>
                          </a:solidFill>
                          <a:effectLst/>
                          <a:latin typeface="Times New Roman" pitchFamily="18" charset="0"/>
                          <a:ea typeface="+mn-ea"/>
                          <a:cs typeface="Times New Roman" pitchFamily="18" charset="0"/>
                        </a:rPr>
                        <a:t>-выставочных</a:t>
                      </a:r>
                      <a:r>
                        <a:rPr lang="ru-RU" sz="1600" b="0" kern="1200" baseline="0" dirty="0" smtClean="0">
                          <a:solidFill>
                            <a:schemeClr val="tx1"/>
                          </a:solidFill>
                          <a:effectLst/>
                          <a:latin typeface="Times New Roman" pitchFamily="18" charset="0"/>
                          <a:ea typeface="+mn-ea"/>
                          <a:cs typeface="Times New Roman" pitchFamily="18" charset="0"/>
                        </a:rPr>
                        <a:t> мероприятиях</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kern="1200" dirty="0" smtClean="0">
                          <a:solidFill>
                            <a:schemeClr val="tx1"/>
                          </a:solidFill>
                          <a:effectLst/>
                          <a:latin typeface="Times New Roman" pitchFamily="18" charset="0"/>
                          <a:ea typeface="+mn-ea"/>
                          <a:cs typeface="Times New Roman" pitchFamily="18" charset="0"/>
                        </a:rPr>
                        <a:t>2 187,1</a:t>
                      </a:r>
                      <a:r>
                        <a:rPr lang="ru-RU" sz="2000" b="0" dirty="0" smtClean="0">
                          <a:solidFill>
                            <a:schemeClr val="tx1"/>
                          </a:solidFill>
                          <a:latin typeface="Times New Roman" pitchFamily="18" charset="0"/>
                          <a:cs typeface="Times New Roman" pitchFamily="18" charset="0"/>
                        </a:rPr>
                        <a:t> тыс. рублей</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val="3855031897"/>
              </p:ext>
            </p:extLst>
          </p:nvPr>
        </p:nvGraphicFramePr>
        <p:xfrm>
          <a:off x="314225" y="5085184"/>
          <a:ext cx="8515550" cy="648072"/>
        </p:xfrm>
        <a:graphic>
          <a:graphicData uri="http://schemas.openxmlformats.org/drawingml/2006/table">
            <a:tbl>
              <a:tblPr firstRow="1" bandRow="1">
                <a:tableStyleId>{5C22544A-7EE6-4342-B048-85BDC9FD1C3A}</a:tableStyleId>
              </a:tblPr>
              <a:tblGrid>
                <a:gridCol w="5923262"/>
                <a:gridCol w="2592288"/>
              </a:tblGrid>
              <a:tr h="6480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kern="1200" dirty="0" smtClean="0">
                          <a:solidFill>
                            <a:schemeClr val="tx1"/>
                          </a:solidFill>
                          <a:effectLst/>
                          <a:latin typeface="Times New Roman" pitchFamily="18" charset="0"/>
                          <a:ea typeface="+mn-ea"/>
                          <a:cs typeface="Times New Roman" pitchFamily="18" charset="0"/>
                        </a:rPr>
                        <a:t>Мероприятия по поддержке малого и среднего предпринимательства</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kern="1200" dirty="0" smtClean="0">
                          <a:solidFill>
                            <a:schemeClr val="tx1"/>
                          </a:solidFill>
                          <a:effectLst/>
                          <a:latin typeface="Times New Roman" pitchFamily="18" charset="0"/>
                          <a:ea typeface="+mn-ea"/>
                          <a:cs typeface="Times New Roman" pitchFamily="18" charset="0"/>
                        </a:rPr>
                        <a:t>6 650,0</a:t>
                      </a:r>
                      <a:r>
                        <a:rPr lang="ru-RU" sz="2000" b="0" dirty="0" smtClean="0">
                          <a:solidFill>
                            <a:schemeClr val="tx1"/>
                          </a:solidFill>
                          <a:latin typeface="Times New Roman" pitchFamily="18" charset="0"/>
                          <a:cs typeface="Times New Roman" pitchFamily="18" charset="0"/>
                        </a:rPr>
                        <a:t> тыс. рублей</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3109582682"/>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001"/>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graphicFrame>
        <p:nvGraphicFramePr>
          <p:cNvPr id="7" name="Объект 6"/>
          <p:cNvGraphicFramePr>
            <a:graphicFrameLocks noGrp="1"/>
          </p:cNvGraphicFramePr>
          <p:nvPr>
            <p:ph sz="quarter" idx="13"/>
            <p:extLst>
              <p:ext uri="{D42A27DB-BD31-4B8C-83A1-F6EECF244321}">
                <p14:modId xmlns:p14="http://schemas.microsoft.com/office/powerpoint/2010/main" val="1438344345"/>
              </p:ext>
            </p:extLst>
          </p:nvPr>
        </p:nvGraphicFramePr>
        <p:xfrm>
          <a:off x="205130" y="1412776"/>
          <a:ext cx="8766357" cy="5218502"/>
        </p:xfrm>
        <a:graphic>
          <a:graphicData uri="http://schemas.openxmlformats.org/drawingml/2006/table">
            <a:tbl>
              <a:tblPr firstRow="1" bandRow="1">
                <a:tableStyleId>{5C22544A-7EE6-4342-B048-85BDC9FD1C3A}</a:tableStyleId>
              </a:tblPr>
              <a:tblGrid>
                <a:gridCol w="4654902"/>
                <a:gridCol w="1224136"/>
                <a:gridCol w="1512168"/>
                <a:gridCol w="1375151"/>
              </a:tblGrid>
              <a:tr h="279640">
                <a:tc row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Наименование целевого показателя</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row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Единица</a:t>
                      </a:r>
                    </a:p>
                    <a:p>
                      <a:pPr algn="ctr"/>
                      <a:r>
                        <a:rPr lang="ru-RU" sz="1600" b="0" kern="1200" dirty="0" smtClean="0">
                          <a:solidFill>
                            <a:schemeClr val="tx1"/>
                          </a:solidFill>
                          <a:effectLst/>
                          <a:latin typeface="Times New Roman" pitchFamily="18" charset="0"/>
                          <a:ea typeface="+mn-ea"/>
                          <a:cs typeface="Times New Roman" pitchFamily="18" charset="0"/>
                        </a:rPr>
                        <a:t>измерения</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grid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Значение показателей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h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r>
              <a:tr h="736448">
                <a:tc v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v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предусмотрено программой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фактическое значение</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r>
              <a:tr h="276598">
                <a:tc>
                  <a:txBody>
                    <a:bodyPr/>
                    <a:lstStyle/>
                    <a:p>
                      <a:pPr indent="0" algn="l">
                        <a:spcAft>
                          <a:spcPts val="0"/>
                        </a:spcAft>
                      </a:pPr>
                      <a:r>
                        <a:rPr lang="ru-RU" sz="1500" kern="1200" dirty="0" smtClean="0">
                          <a:solidFill>
                            <a:schemeClr val="dk1"/>
                          </a:solidFill>
                          <a:effectLst/>
                          <a:latin typeface="Times New Roman" pitchFamily="18" charset="0"/>
                          <a:ea typeface="+mn-ea"/>
                          <a:cs typeface="Times New Roman" pitchFamily="18" charset="0"/>
                        </a:rPr>
                        <a:t>Количество средних предприятий</a:t>
                      </a:r>
                      <a:endParaRPr lang="ru-RU" sz="15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600" kern="1200" dirty="0" smtClean="0">
                          <a:solidFill>
                            <a:schemeClr val="dk1"/>
                          </a:solidFill>
                          <a:effectLst/>
                          <a:latin typeface="Times New Roman" pitchFamily="18" charset="0"/>
                          <a:ea typeface="+mn-ea"/>
                          <a:cs typeface="Times New Roman" pitchFamily="18" charset="0"/>
                        </a:rPr>
                        <a:t>единиц</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600">
                          <a:effectLst/>
                          <a:latin typeface="Times New Roman" pitchFamily="18" charset="0"/>
                          <a:ea typeface="Times New Roman"/>
                          <a:cs typeface="Times New Roman" pitchFamily="18" charset="0"/>
                        </a:rPr>
                        <a:t>8</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600" dirty="0">
                          <a:effectLst/>
                          <a:latin typeface="Times New Roman" pitchFamily="18" charset="0"/>
                          <a:ea typeface="Times New Roman"/>
                          <a:cs typeface="Times New Roman" pitchFamily="18" charset="0"/>
                        </a:rPr>
                        <a:t>8</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288032">
                <a:tc>
                  <a:txBody>
                    <a:bodyPr/>
                    <a:lstStyle/>
                    <a:p>
                      <a:pPr>
                        <a:spcAft>
                          <a:spcPts val="0"/>
                        </a:spcAft>
                      </a:pPr>
                      <a:r>
                        <a:rPr lang="ru-RU" sz="1500" kern="1200" dirty="0" smtClean="0">
                          <a:solidFill>
                            <a:schemeClr val="dk1"/>
                          </a:solidFill>
                          <a:effectLst/>
                          <a:latin typeface="Times New Roman" pitchFamily="18" charset="0"/>
                          <a:ea typeface="+mn-ea"/>
                          <a:cs typeface="Times New Roman" pitchFamily="18" charset="0"/>
                        </a:rPr>
                        <a:t>Количество малых предприятий</a:t>
                      </a:r>
                      <a:endParaRPr lang="ru-RU" sz="15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600" dirty="0">
                          <a:effectLst/>
                          <a:latin typeface="Times New Roman" pitchFamily="18" charset="0"/>
                          <a:ea typeface="Times New Roman"/>
                          <a:cs typeface="Times New Roman" pitchFamily="18" charset="0"/>
                        </a:rPr>
                        <a:t>единиц</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600" dirty="0">
                          <a:effectLst/>
                          <a:latin typeface="Times New Roman" pitchFamily="18" charset="0"/>
                          <a:ea typeface="Times New Roman"/>
                          <a:cs typeface="Times New Roman" pitchFamily="18" charset="0"/>
                        </a:rPr>
                        <a:t>3112</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600" dirty="0" smtClean="0">
                          <a:effectLst/>
                          <a:latin typeface="Times New Roman" pitchFamily="18" charset="0"/>
                          <a:ea typeface="Times New Roman"/>
                          <a:cs typeface="Times New Roman" pitchFamily="18" charset="0"/>
                        </a:rPr>
                        <a:t>3206</a:t>
                      </a:r>
                      <a:endParaRPr lang="ru-RU" sz="16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288032">
                <a:tc>
                  <a:txBody>
                    <a:bodyPr/>
                    <a:lstStyle/>
                    <a:p>
                      <a:pPr algn="just">
                        <a:spcAft>
                          <a:spcPts val="0"/>
                        </a:spcAft>
                      </a:pPr>
                      <a:r>
                        <a:rPr lang="ru-RU" sz="1500" dirty="0">
                          <a:effectLst/>
                          <a:latin typeface="Times New Roman" pitchFamily="18" charset="0"/>
                          <a:ea typeface="Times New Roman"/>
                          <a:cs typeface="Times New Roman" pitchFamily="18" charset="0"/>
                        </a:rPr>
                        <a:t>Численность работников на средних предприятиях</a:t>
                      </a: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600">
                          <a:effectLst/>
                          <a:latin typeface="Times New Roman" pitchFamily="18" charset="0"/>
                          <a:ea typeface="Times New Roman"/>
                          <a:cs typeface="Times New Roman" pitchFamily="18" charset="0"/>
                        </a:rPr>
                        <a:t>человек</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600" dirty="0">
                          <a:effectLst/>
                          <a:latin typeface="Times New Roman" pitchFamily="18" charset="0"/>
                          <a:ea typeface="Times New Roman"/>
                          <a:cs typeface="Times New Roman" pitchFamily="18" charset="0"/>
                        </a:rPr>
                        <a:t>1238</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600" dirty="0" smtClean="0">
                          <a:effectLst/>
                          <a:latin typeface="Times New Roman" pitchFamily="18" charset="0"/>
                          <a:ea typeface="Times New Roman"/>
                          <a:cs typeface="Times New Roman" pitchFamily="18" charset="0"/>
                        </a:rPr>
                        <a:t>1224</a:t>
                      </a:r>
                      <a:endParaRPr lang="ru-RU" sz="16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288032">
                <a:tc>
                  <a:txBody>
                    <a:bodyPr/>
                    <a:lstStyle/>
                    <a:p>
                      <a:pPr algn="just">
                        <a:spcAft>
                          <a:spcPts val="0"/>
                        </a:spcAft>
                      </a:pPr>
                      <a:r>
                        <a:rPr lang="ru-RU" sz="1500" dirty="0">
                          <a:effectLst/>
                          <a:latin typeface="Times New Roman" pitchFamily="18" charset="0"/>
                          <a:ea typeface="Times New Roman"/>
                          <a:cs typeface="Times New Roman" pitchFamily="18" charset="0"/>
                        </a:rPr>
                        <a:t>Численность работников на малых предприятиях</a:t>
                      </a: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600">
                          <a:effectLst/>
                          <a:latin typeface="Times New Roman" pitchFamily="18" charset="0"/>
                          <a:ea typeface="Times New Roman"/>
                          <a:cs typeface="Times New Roman" pitchFamily="18" charset="0"/>
                        </a:rPr>
                        <a:t>человек</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600" dirty="0">
                          <a:effectLst/>
                          <a:latin typeface="Times New Roman" pitchFamily="18" charset="0"/>
                          <a:ea typeface="Times New Roman"/>
                          <a:cs typeface="Times New Roman" pitchFamily="18" charset="0"/>
                        </a:rPr>
                        <a:t>6250</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600" dirty="0" smtClean="0">
                          <a:effectLst/>
                          <a:latin typeface="Times New Roman" pitchFamily="18" charset="0"/>
                          <a:ea typeface="Times New Roman"/>
                          <a:cs typeface="Times New Roman" pitchFamily="18" charset="0"/>
                        </a:rPr>
                        <a:t>6266</a:t>
                      </a:r>
                      <a:endParaRPr lang="ru-RU" sz="16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720080">
                <a:tc>
                  <a:txBody>
                    <a:bodyPr/>
                    <a:lstStyle/>
                    <a:p>
                      <a:pPr algn="l">
                        <a:spcAft>
                          <a:spcPts val="0"/>
                        </a:spcAft>
                      </a:pPr>
                      <a:r>
                        <a:rPr lang="ru-RU" sz="1500" dirty="0">
                          <a:effectLst/>
                          <a:latin typeface="Times New Roman" pitchFamily="18" charset="0"/>
                          <a:ea typeface="Times New Roman"/>
                          <a:cs typeface="Times New Roman" pitchFamily="18" charset="0"/>
                        </a:rPr>
                        <a:t>Количество субъектов малого и среднего предпринимательства, получивших поддержку на ранней стадии их деятельности </a:t>
                      </a: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600">
                          <a:effectLst/>
                          <a:latin typeface="Times New Roman" pitchFamily="18" charset="0"/>
                          <a:ea typeface="Times New Roman"/>
                          <a:cs typeface="Times New Roman" pitchFamily="18" charset="0"/>
                        </a:rPr>
                        <a:t>человек</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600" dirty="0">
                          <a:effectLst/>
                          <a:latin typeface="Times New Roman" pitchFamily="18" charset="0"/>
                          <a:ea typeface="Times New Roman"/>
                          <a:cs typeface="Times New Roman" pitchFamily="18" charset="0"/>
                        </a:rPr>
                        <a:t>3</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600" dirty="0" smtClean="0">
                          <a:effectLst/>
                          <a:latin typeface="Times New Roman" pitchFamily="18" charset="0"/>
                          <a:ea typeface="Times New Roman"/>
                          <a:cs typeface="Times New Roman" pitchFamily="18" charset="0"/>
                        </a:rPr>
                        <a:t>8</a:t>
                      </a:r>
                      <a:endParaRPr lang="ru-RU" sz="16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818011">
                <a:tc>
                  <a:txBody>
                    <a:bodyPr/>
                    <a:lstStyle/>
                    <a:p>
                      <a:pPr algn="l">
                        <a:spcAft>
                          <a:spcPts val="0"/>
                        </a:spcAft>
                      </a:pPr>
                      <a:r>
                        <a:rPr lang="ru-RU" sz="1500" dirty="0">
                          <a:effectLst/>
                          <a:latin typeface="Times New Roman"/>
                          <a:ea typeface="Times New Roman"/>
                        </a:rPr>
                        <a:t>Количество субъектов малого и среднего предпринимательства, получивших поддержку на уплату процентов по кредитам, привлеченным в российских кредитных организациях на приобретение оборудования в целях создания и (или) развития либо модернизации производства товаров (работ, услуг)</a:t>
                      </a: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600" dirty="0">
                          <a:effectLst/>
                          <a:latin typeface="Times New Roman"/>
                          <a:ea typeface="Times New Roman"/>
                        </a:rPr>
                        <a:t>человек</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600" dirty="0">
                          <a:effectLst/>
                          <a:latin typeface="Times New Roman"/>
                          <a:ea typeface="Times New Roman"/>
                        </a:rPr>
                        <a:t>1</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600" dirty="0">
                          <a:effectLst/>
                          <a:latin typeface="Times New Roman"/>
                          <a:ea typeface="Times New Roman"/>
                        </a:rPr>
                        <a:t>1</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818011">
                <a:tc>
                  <a:txBody>
                    <a:bodyPr/>
                    <a:lstStyle/>
                    <a:p>
                      <a:pPr algn="l">
                        <a:spcAft>
                          <a:spcPts val="0"/>
                        </a:spcAft>
                      </a:pPr>
                      <a:r>
                        <a:rPr lang="ru-RU" sz="1500" dirty="0">
                          <a:effectLst/>
                          <a:latin typeface="Times New Roman"/>
                          <a:ea typeface="Times New Roman"/>
                        </a:rPr>
                        <a:t>Количество субъектов малого и среднего предпринимательства, получивших поддержку на уплату первого взноса при заключении договора финансовой аренды (лизинга)</a:t>
                      </a: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600">
                          <a:effectLst/>
                          <a:latin typeface="Times New Roman"/>
                          <a:ea typeface="Times New Roman"/>
                        </a:rPr>
                        <a:t>человек</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600" dirty="0">
                          <a:effectLst/>
                          <a:latin typeface="Times New Roman"/>
                          <a:ea typeface="Times New Roman"/>
                        </a:rPr>
                        <a:t>4</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600" dirty="0" smtClean="0">
                          <a:effectLst/>
                          <a:latin typeface="Times New Roman"/>
                          <a:ea typeface="Times New Roman"/>
                        </a:rPr>
                        <a:t>5</a:t>
                      </a:r>
                      <a:endParaRPr lang="ru-RU" sz="1600" dirty="0">
                        <a:effectLst/>
                        <a:latin typeface="Times New Roman"/>
                        <a:ea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bl>
          </a:graphicData>
        </a:graphic>
      </p:graphicFrame>
      <p:sp>
        <p:nvSpPr>
          <p:cNvPr id="8" name="Скругленный прямоугольник 7"/>
          <p:cNvSpPr/>
          <p:nvPr/>
        </p:nvSpPr>
        <p:spPr>
          <a:xfrm>
            <a:off x="179512" y="258980"/>
            <a:ext cx="8784976" cy="10817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atin typeface="Times New Roman" pitchFamily="18" charset="0"/>
                <a:cs typeface="Times New Roman" pitchFamily="18" charset="0"/>
              </a:rPr>
              <a:t>Отдельные целевые показатели </a:t>
            </a:r>
            <a:r>
              <a:rPr lang="ru-RU" sz="2400" dirty="0">
                <a:latin typeface="Times New Roman" pitchFamily="18" charset="0"/>
                <a:cs typeface="Times New Roman" pitchFamily="18" charset="0"/>
              </a:rPr>
              <a:t>муниципальной программы «Экономическое развитие и инновационная экономика в муниципальном образовании </a:t>
            </a:r>
            <a:r>
              <a:rPr lang="ru-RU" sz="2400" dirty="0" err="1">
                <a:latin typeface="Times New Roman" pitchFamily="18" charset="0"/>
                <a:cs typeface="Times New Roman" pitchFamily="18" charset="0"/>
              </a:rPr>
              <a:t>Гулькевичский</a:t>
            </a:r>
            <a:r>
              <a:rPr lang="ru-RU" sz="2400" dirty="0">
                <a:latin typeface="Times New Roman" pitchFamily="18" charset="0"/>
                <a:cs typeface="Times New Roman" pitchFamily="18" charset="0"/>
              </a:rPr>
              <a:t> район</a:t>
            </a:r>
            <a:r>
              <a:rPr lang="ru-RU" sz="2400" dirty="0" smtClean="0">
                <a:latin typeface="Times New Roman" pitchFamily="18" charset="0"/>
                <a:cs typeface="Times New Roman" pitchFamily="18" charset="0"/>
              </a:rPr>
              <a:t>»</a:t>
            </a:r>
            <a:endParaRPr lang="ru-RU"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616927477"/>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3"/>
            <a:ext cx="1584176" cy="216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2" name="Диаграмма 1"/>
          <p:cNvGraphicFramePr/>
          <p:nvPr>
            <p:extLst>
              <p:ext uri="{D42A27DB-BD31-4B8C-83A1-F6EECF244321}">
                <p14:modId xmlns:p14="http://schemas.microsoft.com/office/powerpoint/2010/main" val="4113837652"/>
              </p:ext>
            </p:extLst>
          </p:nvPr>
        </p:nvGraphicFramePr>
        <p:xfrm>
          <a:off x="179512" y="211921"/>
          <a:ext cx="8784976" cy="652944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1559" y="1340838"/>
            <a:ext cx="1036246" cy="307777"/>
          </a:xfrm>
          <a:prstGeom prst="rect">
            <a:avLst/>
          </a:prstGeom>
          <a:noFill/>
        </p:spPr>
        <p:txBody>
          <a:bodyPr wrap="none" rtlCol="0">
            <a:spAutoFit/>
          </a:bodyPr>
          <a:lstStyle/>
          <a:p>
            <a:r>
              <a:rPr lang="ru-RU" sz="1400" dirty="0" err="1" smtClean="0">
                <a:latin typeface="Times New Roman" pitchFamily="18" charset="0"/>
                <a:cs typeface="Times New Roman" pitchFamily="18" charset="0"/>
              </a:rPr>
              <a:t>тыс.рублей</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4176882914"/>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001"/>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sp>
        <p:nvSpPr>
          <p:cNvPr id="2" name="Скругленный прямоугольник 1"/>
          <p:cNvSpPr/>
          <p:nvPr/>
        </p:nvSpPr>
        <p:spPr>
          <a:xfrm>
            <a:off x="179512" y="332655"/>
            <a:ext cx="8856983" cy="7200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atin typeface="Times New Roman" pitchFamily="18" charset="0"/>
                <a:cs typeface="Times New Roman" pitchFamily="18" charset="0"/>
              </a:rPr>
              <a:t>Расходы на реализацию муниципальной программы </a:t>
            </a:r>
            <a:endParaRPr lang="ru-RU" sz="2400" dirty="0" smtClean="0">
              <a:latin typeface="Times New Roman" pitchFamily="18" charset="0"/>
              <a:cs typeface="Times New Roman" pitchFamily="18" charset="0"/>
            </a:endParaRPr>
          </a:p>
          <a:p>
            <a:pPr algn="ctr"/>
            <a:r>
              <a:rPr lang="ru-RU" sz="2400" dirty="0" smtClean="0">
                <a:latin typeface="Times New Roman" pitchFamily="18" charset="0"/>
                <a:cs typeface="Times New Roman" pitchFamily="18" charset="0"/>
              </a:rPr>
              <a:t>"</a:t>
            </a:r>
            <a:r>
              <a:rPr lang="ru-RU" sz="2400" dirty="0">
                <a:latin typeface="Times New Roman" pitchFamily="18" charset="0"/>
                <a:cs typeface="Times New Roman" pitchFamily="18" charset="0"/>
              </a:rPr>
              <a:t>Молодежь </a:t>
            </a:r>
            <a:r>
              <a:rPr lang="ru-RU" sz="2400" dirty="0" err="1">
                <a:latin typeface="Times New Roman" pitchFamily="18" charset="0"/>
                <a:cs typeface="Times New Roman" pitchFamily="18" charset="0"/>
              </a:rPr>
              <a:t>Гулькевичского</a:t>
            </a:r>
            <a:r>
              <a:rPr lang="ru-RU" sz="2400" dirty="0">
                <a:latin typeface="Times New Roman" pitchFamily="18" charset="0"/>
                <a:cs typeface="Times New Roman" pitchFamily="18" charset="0"/>
              </a:rPr>
              <a:t> района</a:t>
            </a:r>
            <a:r>
              <a:rPr lang="ru-RU" sz="2400" dirty="0" smtClean="0">
                <a:latin typeface="Times New Roman" pitchFamily="18" charset="0"/>
                <a:cs typeface="Times New Roman" pitchFamily="18" charset="0"/>
              </a:rPr>
              <a:t>" в 2015 году</a:t>
            </a:r>
            <a:endParaRPr lang="ru-RU" sz="2400" dirty="0">
              <a:latin typeface="Times New Roman" pitchFamily="18" charset="0"/>
              <a:cs typeface="Times New Roman" pitchFamily="18" charset="0"/>
            </a:endParaRPr>
          </a:p>
        </p:txBody>
      </p:sp>
      <p:sp>
        <p:nvSpPr>
          <p:cNvPr id="6" name="TextBox 5"/>
          <p:cNvSpPr txBox="1"/>
          <p:nvPr/>
        </p:nvSpPr>
        <p:spPr>
          <a:xfrm>
            <a:off x="179512" y="1052736"/>
            <a:ext cx="8856983" cy="5678478"/>
          </a:xfrm>
          <a:prstGeom prst="rect">
            <a:avLst/>
          </a:prstGeom>
          <a:noFill/>
        </p:spPr>
        <p:txBody>
          <a:bodyPr wrap="square" rtlCol="0">
            <a:spAutoFit/>
          </a:bodyPr>
          <a:lstStyle/>
          <a:p>
            <a:pPr marL="285750" indent="-285750" algn="just">
              <a:buFont typeface="Arial" pitchFamily="34" charset="0"/>
              <a:buChar char="•"/>
            </a:pPr>
            <a:r>
              <a:rPr lang="ru-RU" sz="1650" dirty="0">
                <a:latin typeface="Times New Roman" pitchFamily="18" charset="0"/>
                <a:cs typeface="Times New Roman" pitchFamily="18" charset="0"/>
              </a:rPr>
              <a:t>расходы на обеспечение функций органов местного </a:t>
            </a:r>
            <a:r>
              <a:rPr lang="ru-RU" sz="1650" dirty="0" smtClean="0">
                <a:latin typeface="Times New Roman" pitchFamily="18" charset="0"/>
                <a:cs typeface="Times New Roman" pitchFamily="18" charset="0"/>
              </a:rPr>
              <a:t>самоуправления – </a:t>
            </a:r>
            <a:r>
              <a:rPr lang="ru-RU" sz="1650" b="1" dirty="0" smtClean="0">
                <a:latin typeface="Times New Roman" pitchFamily="18" charset="0"/>
                <a:cs typeface="Times New Roman" pitchFamily="18" charset="0"/>
              </a:rPr>
              <a:t>1 278,8тыс</a:t>
            </a:r>
            <a:r>
              <a:rPr lang="ru-RU" sz="1650" b="1" dirty="0">
                <a:latin typeface="Times New Roman" pitchFamily="18" charset="0"/>
                <a:cs typeface="Times New Roman" pitchFamily="18" charset="0"/>
              </a:rPr>
              <a:t>. рублей</a:t>
            </a:r>
            <a:r>
              <a:rPr lang="ru-RU" sz="1650" dirty="0" smtClean="0">
                <a:latin typeface="Times New Roman" pitchFamily="18" charset="0"/>
                <a:cs typeface="Times New Roman" pitchFamily="18" charset="0"/>
              </a:rPr>
              <a:t>;</a:t>
            </a:r>
          </a:p>
          <a:p>
            <a:pPr marL="285750" indent="-285750" algn="just">
              <a:buFont typeface="Arial" pitchFamily="34" charset="0"/>
              <a:buChar char="•"/>
            </a:pPr>
            <a:r>
              <a:rPr lang="ru-RU" sz="1650" dirty="0">
                <a:latin typeface="Times New Roman" pitchFamily="18" charset="0"/>
                <a:cs typeface="Times New Roman" pitchFamily="18" charset="0"/>
              </a:rPr>
              <a:t>обеспечение деятельности (оказание услуг) муниципальных учреждений «Комплексный молодежный центр</a:t>
            </a:r>
            <a:r>
              <a:rPr lang="ru-RU" sz="1650" dirty="0" smtClean="0">
                <a:latin typeface="Times New Roman" pitchFamily="18" charset="0"/>
                <a:cs typeface="Times New Roman" pitchFamily="18" charset="0"/>
              </a:rPr>
              <a:t>» - </a:t>
            </a:r>
            <a:r>
              <a:rPr lang="ru-RU" sz="1650" b="1" dirty="0" smtClean="0">
                <a:latin typeface="Times New Roman" pitchFamily="18" charset="0"/>
                <a:cs typeface="Times New Roman" pitchFamily="18" charset="0"/>
              </a:rPr>
              <a:t>3 753,4тыс</a:t>
            </a:r>
            <a:r>
              <a:rPr lang="ru-RU" sz="1650" b="1" dirty="0">
                <a:latin typeface="Times New Roman" pitchFamily="18" charset="0"/>
                <a:cs typeface="Times New Roman" pitchFamily="18" charset="0"/>
              </a:rPr>
              <a:t>. рублей</a:t>
            </a:r>
            <a:r>
              <a:rPr lang="ru-RU" sz="1650" dirty="0" smtClean="0">
                <a:latin typeface="Times New Roman" pitchFamily="18" charset="0"/>
                <a:cs typeface="Times New Roman" pitchFamily="18" charset="0"/>
              </a:rPr>
              <a:t>;</a:t>
            </a:r>
          </a:p>
          <a:p>
            <a:pPr marL="285750" indent="-285750" algn="just">
              <a:buFont typeface="Arial" pitchFamily="34" charset="0"/>
              <a:buChar char="•"/>
            </a:pPr>
            <a:r>
              <a:rPr lang="ru-RU" sz="1650" dirty="0">
                <a:latin typeface="Times New Roman" pitchFamily="18" charset="0"/>
                <a:cs typeface="Times New Roman" pitchFamily="18" charset="0"/>
              </a:rPr>
              <a:t>проведение мероприятий, конкурсов, фестивалей, акций, военно-спортивных конкурсов, направленных на гражданское и </a:t>
            </a:r>
            <a:r>
              <a:rPr lang="ru-RU" sz="1650" dirty="0" smtClean="0">
                <a:latin typeface="Times New Roman" pitchFamily="18" charset="0"/>
                <a:cs typeface="Times New Roman" pitchFamily="18" charset="0"/>
              </a:rPr>
              <a:t>патриотическое </a:t>
            </a:r>
            <a:r>
              <a:rPr lang="ru-RU" sz="1650" dirty="0">
                <a:latin typeface="Times New Roman" pitchFamily="18" charset="0"/>
                <a:cs typeface="Times New Roman" pitchFamily="18" charset="0"/>
              </a:rPr>
              <a:t>воспитание </a:t>
            </a:r>
            <a:r>
              <a:rPr lang="ru-RU" sz="1650" dirty="0" smtClean="0">
                <a:latin typeface="Times New Roman" pitchFamily="18" charset="0"/>
                <a:cs typeface="Times New Roman" pitchFamily="18" charset="0"/>
              </a:rPr>
              <a:t>молодежи</a:t>
            </a:r>
            <a:r>
              <a:rPr lang="ru-RU" sz="1650" dirty="0">
                <a:latin typeface="Times New Roman" pitchFamily="18" charset="0"/>
                <a:cs typeface="Times New Roman" pitchFamily="18" charset="0"/>
              </a:rPr>
              <a:t> </a:t>
            </a:r>
            <a:r>
              <a:rPr lang="ru-RU" sz="1650" dirty="0" smtClean="0">
                <a:latin typeface="Times New Roman" pitchFamily="18" charset="0"/>
                <a:cs typeface="Times New Roman" pitchFamily="18" charset="0"/>
              </a:rPr>
              <a:t>- </a:t>
            </a:r>
            <a:r>
              <a:rPr lang="ru-RU" sz="1650" b="1" dirty="0" smtClean="0">
                <a:latin typeface="Times New Roman" pitchFamily="18" charset="0"/>
                <a:cs typeface="Times New Roman" pitchFamily="18" charset="0"/>
              </a:rPr>
              <a:t>294,8 </a:t>
            </a:r>
            <a:r>
              <a:rPr lang="ru-RU" sz="1650" b="1" dirty="0">
                <a:latin typeface="Times New Roman" pitchFamily="18" charset="0"/>
                <a:cs typeface="Times New Roman" pitchFamily="18" charset="0"/>
              </a:rPr>
              <a:t>тыс. рублей</a:t>
            </a:r>
            <a:r>
              <a:rPr lang="ru-RU" sz="1650" dirty="0" smtClean="0">
                <a:latin typeface="Times New Roman" pitchFamily="18" charset="0"/>
                <a:cs typeface="Times New Roman" pitchFamily="18" charset="0"/>
              </a:rPr>
              <a:t>;</a:t>
            </a:r>
          </a:p>
          <a:p>
            <a:pPr marL="285750" indent="-285750" algn="just">
              <a:buFont typeface="Arial" pitchFamily="34" charset="0"/>
              <a:buChar char="•"/>
            </a:pPr>
            <a:r>
              <a:rPr lang="ru-RU" sz="1650" dirty="0">
                <a:latin typeface="Times New Roman" pitchFamily="18" charset="0"/>
                <a:cs typeface="Times New Roman" pitchFamily="18" charset="0"/>
              </a:rPr>
              <a:t>мероприятия, направленные на формирование и развитие клубов по месту жительства обеспечение спортивным и игровым инвентарём, оснащение малыми архитектурными формами дворовых игровых и спортивных площадок по месту </a:t>
            </a:r>
            <a:r>
              <a:rPr lang="ru-RU" sz="1650" dirty="0" smtClean="0">
                <a:latin typeface="Times New Roman" pitchFamily="18" charset="0"/>
                <a:cs typeface="Times New Roman" pitchFamily="18" charset="0"/>
              </a:rPr>
              <a:t>жительства                                                              </a:t>
            </a:r>
            <a:r>
              <a:rPr lang="ru-RU" sz="1650" b="1" dirty="0" smtClean="0">
                <a:latin typeface="Times New Roman" pitchFamily="18" charset="0"/>
                <a:cs typeface="Times New Roman" pitchFamily="18" charset="0"/>
              </a:rPr>
              <a:t>-</a:t>
            </a:r>
            <a:r>
              <a:rPr lang="ru-RU" sz="1650" dirty="0" smtClean="0">
                <a:latin typeface="Times New Roman" pitchFamily="18" charset="0"/>
                <a:cs typeface="Times New Roman" pitchFamily="18" charset="0"/>
              </a:rPr>
              <a:t> </a:t>
            </a:r>
            <a:r>
              <a:rPr lang="ru-RU" sz="1650" b="1" dirty="0" smtClean="0">
                <a:latin typeface="Times New Roman" pitchFamily="18" charset="0"/>
                <a:cs typeface="Times New Roman" pitchFamily="18" charset="0"/>
              </a:rPr>
              <a:t>148,4 </a:t>
            </a:r>
            <a:r>
              <a:rPr lang="ru-RU" sz="1650" b="1" dirty="0">
                <a:latin typeface="Times New Roman" pitchFamily="18" charset="0"/>
                <a:cs typeface="Times New Roman" pitchFamily="18" charset="0"/>
              </a:rPr>
              <a:t>тыс. рублей</a:t>
            </a:r>
            <a:r>
              <a:rPr lang="ru-RU" sz="1650" dirty="0" smtClean="0">
                <a:latin typeface="Times New Roman" pitchFamily="18" charset="0"/>
                <a:cs typeface="Times New Roman" pitchFamily="18" charset="0"/>
              </a:rPr>
              <a:t>;</a:t>
            </a:r>
          </a:p>
          <a:p>
            <a:pPr marL="285750" indent="-285750" algn="just">
              <a:buFont typeface="Arial" pitchFamily="34" charset="0"/>
              <a:buChar char="•"/>
            </a:pPr>
            <a:r>
              <a:rPr lang="ru-RU" sz="1650" dirty="0">
                <a:latin typeface="Times New Roman" pitchFamily="18" charset="0"/>
                <a:cs typeface="Times New Roman" pitchFamily="18" charset="0"/>
              </a:rPr>
              <a:t>проведение мероприятий конкурсов фестивалей, акций; разработка и распространение листовок буклетов изготовление передвижной съемной  растяжки; создание видео роликов, направленных на профилактику незаконного потребления и незаконного  оборота </a:t>
            </a:r>
            <a:r>
              <a:rPr lang="ru-RU" sz="1650" dirty="0" smtClean="0">
                <a:latin typeface="Times New Roman" pitchFamily="18" charset="0"/>
                <a:cs typeface="Times New Roman" pitchFamily="18" charset="0"/>
              </a:rPr>
              <a:t>наркотиков – </a:t>
            </a:r>
            <a:r>
              <a:rPr lang="ru-RU" sz="1650" b="1" dirty="0" smtClean="0">
                <a:latin typeface="Times New Roman" pitchFamily="18" charset="0"/>
                <a:cs typeface="Times New Roman" pitchFamily="18" charset="0"/>
              </a:rPr>
              <a:t>178,1 тыс</a:t>
            </a:r>
            <a:r>
              <a:rPr lang="ru-RU" sz="1650" b="1" dirty="0">
                <a:latin typeface="Times New Roman" pitchFamily="18" charset="0"/>
                <a:cs typeface="Times New Roman" pitchFamily="18" charset="0"/>
              </a:rPr>
              <a:t>. рублей</a:t>
            </a:r>
            <a:r>
              <a:rPr lang="ru-RU" sz="1650" dirty="0" smtClean="0">
                <a:latin typeface="Times New Roman" pitchFamily="18" charset="0"/>
                <a:cs typeface="Times New Roman" pitchFamily="18" charset="0"/>
              </a:rPr>
              <a:t>;</a:t>
            </a:r>
          </a:p>
          <a:p>
            <a:pPr marL="285750" indent="-285750" algn="just">
              <a:buFont typeface="Arial" pitchFamily="34" charset="0"/>
              <a:buChar char="•"/>
            </a:pPr>
            <a:r>
              <a:rPr lang="ru-RU" sz="1650" dirty="0">
                <a:latin typeface="Times New Roman" pitchFamily="18" charset="0"/>
                <a:cs typeface="Times New Roman" pitchFamily="18" charset="0"/>
              </a:rPr>
              <a:t>организация занятости </a:t>
            </a:r>
            <a:r>
              <a:rPr lang="ru-RU" sz="1650" dirty="0" smtClean="0">
                <a:latin typeface="Times New Roman" pitchFamily="18" charset="0"/>
                <a:cs typeface="Times New Roman" pitchFamily="18" charset="0"/>
              </a:rPr>
              <a:t>несовершеннолетних – </a:t>
            </a:r>
            <a:r>
              <a:rPr lang="ru-RU" sz="1650" b="1" dirty="0" smtClean="0">
                <a:latin typeface="Times New Roman" pitchFamily="18" charset="0"/>
                <a:cs typeface="Times New Roman" pitchFamily="18" charset="0"/>
              </a:rPr>
              <a:t>1 631,0 тыс</a:t>
            </a:r>
            <a:r>
              <a:rPr lang="ru-RU" sz="1650" b="1" dirty="0">
                <a:latin typeface="Times New Roman" pitchFamily="18" charset="0"/>
                <a:cs typeface="Times New Roman" pitchFamily="18" charset="0"/>
              </a:rPr>
              <a:t>. рублей</a:t>
            </a:r>
            <a:r>
              <a:rPr lang="ru-RU" sz="1650" dirty="0" smtClean="0">
                <a:latin typeface="Times New Roman" pitchFamily="18" charset="0"/>
                <a:cs typeface="Times New Roman" pitchFamily="18" charset="0"/>
              </a:rPr>
              <a:t>;</a:t>
            </a:r>
          </a:p>
          <a:p>
            <a:pPr marL="285750" indent="-285750" algn="just">
              <a:buFont typeface="Arial" pitchFamily="34" charset="0"/>
              <a:buChar char="•"/>
            </a:pPr>
            <a:r>
              <a:rPr lang="ru-RU" sz="1650" dirty="0" smtClean="0">
                <a:latin typeface="Times New Roman" pitchFamily="18" charset="0"/>
                <a:cs typeface="Times New Roman" pitchFamily="18" charset="0"/>
              </a:rPr>
              <a:t>развитие неформального движения </a:t>
            </a:r>
            <a:r>
              <a:rPr lang="ru-RU" sz="1650" dirty="0" err="1" smtClean="0">
                <a:latin typeface="Times New Roman" pitchFamily="18" charset="0"/>
                <a:cs typeface="Times New Roman" pitchFamily="18" charset="0"/>
              </a:rPr>
              <a:t>паркур</a:t>
            </a:r>
            <a:r>
              <a:rPr lang="ru-RU" sz="1650" dirty="0" smtClean="0">
                <a:latin typeface="Times New Roman" pitchFamily="18" charset="0"/>
                <a:cs typeface="Times New Roman" pitchFamily="18" charset="0"/>
              </a:rPr>
              <a:t> – </a:t>
            </a:r>
            <a:r>
              <a:rPr lang="ru-RU" sz="1650" b="1" dirty="0" smtClean="0">
                <a:latin typeface="Times New Roman" pitchFamily="18" charset="0"/>
                <a:cs typeface="Times New Roman" pitchFamily="18" charset="0"/>
              </a:rPr>
              <a:t>498,1 тыс</a:t>
            </a:r>
            <a:r>
              <a:rPr lang="ru-RU" sz="1650" b="1" dirty="0">
                <a:latin typeface="Times New Roman" pitchFamily="18" charset="0"/>
                <a:cs typeface="Times New Roman" pitchFamily="18" charset="0"/>
              </a:rPr>
              <a:t>. рублей</a:t>
            </a:r>
            <a:r>
              <a:rPr lang="ru-RU" sz="1650" dirty="0" smtClean="0">
                <a:latin typeface="Times New Roman" pitchFamily="18" charset="0"/>
                <a:cs typeface="Times New Roman" pitchFamily="18" charset="0"/>
              </a:rPr>
              <a:t>;</a:t>
            </a:r>
          </a:p>
          <a:p>
            <a:pPr marL="285750" indent="-285750" algn="just">
              <a:buFont typeface="Arial" pitchFamily="34" charset="0"/>
              <a:buChar char="•"/>
            </a:pPr>
            <a:r>
              <a:rPr lang="ru-RU" sz="1650" dirty="0" smtClean="0">
                <a:latin typeface="Times New Roman" pitchFamily="18" charset="0"/>
                <a:cs typeface="Times New Roman" pitchFamily="18" charset="0"/>
              </a:rPr>
              <a:t>Проведение мероприятий, направленных на формирование и развитие клуба по месту жительства «Скутерист» и частичной оплаты обучения молодежи по категории А1                            – </a:t>
            </a:r>
            <a:r>
              <a:rPr lang="ru-RU" sz="1650" b="1" dirty="0" smtClean="0">
                <a:latin typeface="Times New Roman" pitchFamily="18" charset="0"/>
                <a:cs typeface="Times New Roman" pitchFamily="18" charset="0"/>
              </a:rPr>
              <a:t>12,0 тыс. рублей</a:t>
            </a:r>
            <a:r>
              <a:rPr lang="ru-RU" sz="1650" dirty="0" smtClean="0">
                <a:latin typeface="Times New Roman" pitchFamily="18" charset="0"/>
                <a:cs typeface="Times New Roman" pitchFamily="18" charset="0"/>
              </a:rPr>
              <a:t>;</a:t>
            </a:r>
          </a:p>
          <a:p>
            <a:pPr marL="285750" indent="-285750" algn="just">
              <a:buFont typeface="Arial" pitchFamily="34" charset="0"/>
              <a:buChar char="•"/>
            </a:pPr>
            <a:r>
              <a:rPr lang="ru-RU" sz="1650" dirty="0" smtClean="0">
                <a:latin typeface="Times New Roman" pitchFamily="18" charset="0"/>
                <a:cs typeface="Times New Roman" pitchFamily="18" charset="0"/>
              </a:rPr>
              <a:t>проведение мероприятий, направленных на формирование здорового образа жизни, проведение туристических лагерей, фестивалей, походов, профильных смен, чемпионатов, конкурсов и другого – </a:t>
            </a:r>
            <a:r>
              <a:rPr lang="ru-RU" sz="1650" b="1" dirty="0" smtClean="0">
                <a:latin typeface="Times New Roman" pitchFamily="18" charset="0"/>
                <a:cs typeface="Times New Roman" pitchFamily="18" charset="0"/>
              </a:rPr>
              <a:t>669,7 тыс. рублей</a:t>
            </a:r>
            <a:r>
              <a:rPr lang="ru-RU" sz="1650" dirty="0" smtClean="0">
                <a:latin typeface="Times New Roman" pitchFamily="18" charset="0"/>
                <a:cs typeface="Times New Roman" pitchFamily="18" charset="0"/>
              </a:rPr>
              <a:t>;</a:t>
            </a:r>
          </a:p>
          <a:p>
            <a:pPr marL="285750" indent="-285750" algn="just">
              <a:buFont typeface="Arial" pitchFamily="34" charset="0"/>
              <a:buChar char="•"/>
            </a:pPr>
            <a:r>
              <a:rPr lang="ru-RU" sz="1650" dirty="0" smtClean="0">
                <a:latin typeface="Times New Roman" pitchFamily="18" charset="0"/>
                <a:cs typeface="Times New Roman" pitchFamily="18" charset="0"/>
              </a:rPr>
              <a:t>Мероприятия государственной программы «Молодежь Кубани» – </a:t>
            </a:r>
            <a:r>
              <a:rPr lang="ru-RU" sz="1650" b="1" dirty="0" smtClean="0">
                <a:latin typeface="Times New Roman" pitchFamily="18" charset="0"/>
                <a:cs typeface="Times New Roman" pitchFamily="18" charset="0"/>
              </a:rPr>
              <a:t>273,6 тыс. рублей</a:t>
            </a:r>
            <a:r>
              <a:rPr lang="ru-RU" sz="1650"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882417910"/>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001"/>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graphicFrame>
        <p:nvGraphicFramePr>
          <p:cNvPr id="7" name="Объект 6"/>
          <p:cNvGraphicFramePr>
            <a:graphicFrameLocks noGrp="1"/>
          </p:cNvGraphicFramePr>
          <p:nvPr>
            <p:ph sz="quarter" idx="13"/>
            <p:extLst>
              <p:ext uri="{D42A27DB-BD31-4B8C-83A1-F6EECF244321}">
                <p14:modId xmlns:p14="http://schemas.microsoft.com/office/powerpoint/2010/main" val="3265486756"/>
              </p:ext>
            </p:extLst>
          </p:nvPr>
        </p:nvGraphicFramePr>
        <p:xfrm>
          <a:off x="198131" y="1268760"/>
          <a:ext cx="8766357" cy="5488984"/>
        </p:xfrm>
        <a:graphic>
          <a:graphicData uri="http://schemas.openxmlformats.org/drawingml/2006/table">
            <a:tbl>
              <a:tblPr firstRow="1" bandRow="1">
                <a:tableStyleId>{5C22544A-7EE6-4342-B048-85BDC9FD1C3A}</a:tableStyleId>
              </a:tblPr>
              <a:tblGrid>
                <a:gridCol w="4805917"/>
                <a:gridCol w="1152128"/>
                <a:gridCol w="1512168"/>
                <a:gridCol w="1296144"/>
              </a:tblGrid>
              <a:tr h="294421">
                <a:tc row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Наименование целевого показателя</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row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Единица</a:t>
                      </a:r>
                    </a:p>
                    <a:p>
                      <a:pPr algn="ctr"/>
                      <a:r>
                        <a:rPr lang="ru-RU" sz="1600" b="0" kern="1200" dirty="0" smtClean="0">
                          <a:solidFill>
                            <a:schemeClr val="tx1"/>
                          </a:solidFill>
                          <a:effectLst/>
                          <a:latin typeface="Times New Roman" pitchFamily="18" charset="0"/>
                          <a:ea typeface="+mn-ea"/>
                          <a:cs typeface="Times New Roman" pitchFamily="18" charset="0"/>
                        </a:rPr>
                        <a:t>измерения</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grid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Значение показателей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h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r>
              <a:tr h="294421">
                <a:tc v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v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предусмотрено программой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фактическое значение</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r>
              <a:tr h="1101824">
                <a:tc>
                  <a:txBody>
                    <a:bodyPr/>
                    <a:lstStyle/>
                    <a:p>
                      <a:pPr indent="0" algn="l">
                        <a:spcAft>
                          <a:spcPts val="0"/>
                        </a:spcAft>
                      </a:pPr>
                      <a:r>
                        <a:rPr lang="ru-RU" sz="1600" dirty="0">
                          <a:effectLst/>
                          <a:latin typeface="Times New Roman"/>
                          <a:ea typeface="Calibri"/>
                          <a:cs typeface="Times New Roman"/>
                        </a:rPr>
                        <a:t>Количество молодых людей, участвующих в мероприятиях, направленных на гражданское и патриотическое воспитание, духовно-нравственное развитие детей и молодежи</a:t>
                      </a:r>
                      <a:endParaRPr lang="ru-RU" sz="1600" dirty="0">
                        <a:effectLst/>
                        <a:latin typeface="Arial"/>
                        <a:ea typeface="Calibri"/>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a:effectLst/>
                          <a:latin typeface="Times New Roman"/>
                          <a:ea typeface="Calibri"/>
                          <a:cs typeface="Times New Roman"/>
                        </a:rPr>
                        <a:t>человек</a:t>
                      </a:r>
                      <a:endParaRPr lang="ru-RU" sz="1800" dirty="0">
                        <a:effectLst/>
                        <a:latin typeface="Arial"/>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a:effectLst/>
                          <a:latin typeface="Times New Roman"/>
                          <a:ea typeface="Calibri"/>
                          <a:cs typeface="Times New Roman"/>
                        </a:rPr>
                        <a:t>10000</a:t>
                      </a:r>
                      <a:endParaRPr lang="ru-RU" sz="1800" dirty="0">
                        <a:effectLst/>
                        <a:latin typeface="Arial"/>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a:ea typeface="Calibri"/>
                          <a:cs typeface="Times New Roman"/>
                        </a:rPr>
                        <a:t>18963</a:t>
                      </a:r>
                      <a:endParaRPr lang="ru-RU" sz="1800" dirty="0">
                        <a:effectLst/>
                        <a:latin typeface="Arial"/>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792088">
                <a:tc>
                  <a:txBody>
                    <a:bodyPr/>
                    <a:lstStyle/>
                    <a:p>
                      <a:pPr>
                        <a:spcAft>
                          <a:spcPts val="0"/>
                        </a:spcAft>
                      </a:pPr>
                      <a:r>
                        <a:rPr lang="ru-RU" sz="1600" kern="1200" dirty="0" smtClean="0">
                          <a:solidFill>
                            <a:schemeClr val="dk1"/>
                          </a:solidFill>
                          <a:effectLst/>
                          <a:latin typeface="Times New Roman" pitchFamily="18" charset="0"/>
                          <a:ea typeface="+mn-ea"/>
                          <a:cs typeface="Times New Roman" pitchFamily="18" charset="0"/>
                        </a:rPr>
                        <a:t>Количество молодых людей, вовлеченных в молодежный координационный совет при главе МО </a:t>
                      </a:r>
                      <a:r>
                        <a:rPr lang="ru-RU" sz="1600" kern="1200" dirty="0" err="1" smtClean="0">
                          <a:solidFill>
                            <a:schemeClr val="dk1"/>
                          </a:solidFill>
                          <a:effectLst/>
                          <a:latin typeface="Times New Roman" pitchFamily="18" charset="0"/>
                          <a:ea typeface="+mn-ea"/>
                          <a:cs typeface="Times New Roman" pitchFamily="18" charset="0"/>
                        </a:rPr>
                        <a:t>Гулькевичский</a:t>
                      </a:r>
                      <a:r>
                        <a:rPr lang="ru-RU" sz="1600" kern="1200" dirty="0" smtClean="0">
                          <a:solidFill>
                            <a:schemeClr val="dk1"/>
                          </a:solidFill>
                          <a:effectLst/>
                          <a:latin typeface="Times New Roman" pitchFamily="18" charset="0"/>
                          <a:ea typeface="+mn-ea"/>
                          <a:cs typeface="Times New Roman" pitchFamily="18" charset="0"/>
                        </a:rPr>
                        <a:t> район</a:t>
                      </a:r>
                      <a:endParaRPr lang="ru-RU" sz="16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a:ea typeface="Calibri"/>
                          <a:cs typeface="Times New Roman"/>
                        </a:rPr>
                        <a:t>человек</a:t>
                      </a:r>
                      <a:endParaRPr lang="ru-RU" sz="1800" dirty="0">
                        <a:effectLst/>
                        <a:latin typeface="Arial"/>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a:ea typeface="Calibri"/>
                          <a:cs typeface="Times New Roman"/>
                        </a:rPr>
                        <a:t>30</a:t>
                      </a:r>
                      <a:endParaRPr lang="ru-RU" sz="1800" dirty="0">
                        <a:effectLst/>
                        <a:latin typeface="Arial"/>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a:ea typeface="Calibri"/>
                          <a:cs typeface="Times New Roman"/>
                        </a:rPr>
                        <a:t>33</a:t>
                      </a:r>
                      <a:endParaRPr lang="ru-RU" sz="1800" dirty="0">
                        <a:effectLst/>
                        <a:latin typeface="Arial"/>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792088">
                <a:tc>
                  <a:txBody>
                    <a:bodyPr/>
                    <a:lstStyle/>
                    <a:p>
                      <a:pPr indent="0" algn="l">
                        <a:spcAft>
                          <a:spcPts val="0"/>
                        </a:spcAft>
                      </a:pPr>
                      <a:r>
                        <a:rPr lang="ru-RU" sz="1600" kern="1200" dirty="0" smtClean="0">
                          <a:solidFill>
                            <a:schemeClr val="dk1"/>
                          </a:solidFill>
                          <a:effectLst/>
                          <a:latin typeface="Times New Roman" pitchFamily="18" charset="0"/>
                          <a:ea typeface="+mn-ea"/>
                          <a:cs typeface="Times New Roman" pitchFamily="18" charset="0"/>
                        </a:rPr>
                        <a:t>Количество молодых людей, участвующих в мероприятиях творческой и интеллектуальной направленности</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a:effectLst/>
                          <a:latin typeface="Times New Roman"/>
                          <a:ea typeface="Calibri"/>
                          <a:cs typeface="Times New Roman"/>
                        </a:rPr>
                        <a:t>человек</a:t>
                      </a:r>
                      <a:endParaRPr lang="ru-RU" sz="1800" dirty="0">
                        <a:effectLst/>
                        <a:latin typeface="Arial"/>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a:ea typeface="Calibri"/>
                          <a:cs typeface="Times New Roman"/>
                        </a:rPr>
                        <a:t>5000</a:t>
                      </a:r>
                      <a:endParaRPr lang="ru-RU" sz="1800" dirty="0">
                        <a:effectLst/>
                        <a:latin typeface="Arial"/>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a:ea typeface="Calibri"/>
                          <a:cs typeface="Times New Roman"/>
                        </a:rPr>
                        <a:t>12000</a:t>
                      </a:r>
                      <a:endParaRPr lang="ru-RU" sz="1800" dirty="0">
                        <a:effectLst/>
                        <a:latin typeface="Arial"/>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504056">
                <a:tc>
                  <a:txBody>
                    <a:bodyPr/>
                    <a:lstStyle/>
                    <a:p>
                      <a:pPr indent="0" algn="l">
                        <a:spcAft>
                          <a:spcPts val="0"/>
                        </a:spcAft>
                      </a:pPr>
                      <a:r>
                        <a:rPr lang="ru-RU" sz="1600" dirty="0" smtClean="0">
                          <a:effectLst/>
                          <a:latin typeface="Times New Roman" pitchFamily="18" charset="0"/>
                          <a:ea typeface="Calibri"/>
                          <a:cs typeface="Times New Roman" pitchFamily="18" charset="0"/>
                        </a:rPr>
                        <a:t>Количество подростково-молодежных клубов по месту жительства</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dirty="0" smtClean="0">
                          <a:effectLst/>
                          <a:latin typeface="Times New Roman" pitchFamily="18" charset="0"/>
                          <a:ea typeface="Calibri"/>
                          <a:cs typeface="Times New Roman" pitchFamily="18" charset="0"/>
                        </a:rPr>
                        <a:t>единиц</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pitchFamily="18" charset="0"/>
                          <a:ea typeface="Calibri"/>
                          <a:cs typeface="Times New Roman" pitchFamily="18" charset="0"/>
                        </a:rPr>
                        <a:t>33</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pitchFamily="18" charset="0"/>
                          <a:ea typeface="Calibri"/>
                          <a:cs typeface="Times New Roman" pitchFamily="18" charset="0"/>
                        </a:rPr>
                        <a:t>36</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520432">
                <a:tc>
                  <a:txBody>
                    <a:bodyPr/>
                    <a:lstStyle/>
                    <a:p>
                      <a:pPr indent="0" algn="l">
                        <a:spcAft>
                          <a:spcPts val="0"/>
                        </a:spcAft>
                      </a:pPr>
                      <a:r>
                        <a:rPr lang="ru-RU" sz="1600" kern="1200" dirty="0" smtClean="0">
                          <a:solidFill>
                            <a:schemeClr val="dk1"/>
                          </a:solidFill>
                          <a:effectLst/>
                          <a:latin typeface="Times New Roman" pitchFamily="18" charset="0"/>
                          <a:ea typeface="+mn-ea"/>
                          <a:cs typeface="Times New Roman" pitchFamily="18" charset="0"/>
                        </a:rPr>
                        <a:t>Количество молодых людей </a:t>
                      </a:r>
                      <a:r>
                        <a:rPr lang="ru-RU" sz="1600" kern="1200" dirty="0" err="1" smtClean="0">
                          <a:solidFill>
                            <a:schemeClr val="dk1"/>
                          </a:solidFill>
                          <a:effectLst/>
                          <a:latin typeface="Times New Roman" pitchFamily="18" charset="0"/>
                          <a:ea typeface="+mn-ea"/>
                          <a:cs typeface="Times New Roman" pitchFamily="18" charset="0"/>
                        </a:rPr>
                        <a:t>Гулькевичского</a:t>
                      </a:r>
                      <a:r>
                        <a:rPr lang="ru-RU" sz="1600" kern="1200" dirty="0" smtClean="0">
                          <a:solidFill>
                            <a:schemeClr val="dk1"/>
                          </a:solidFill>
                          <a:effectLst/>
                          <a:latin typeface="Times New Roman" pitchFamily="18" charset="0"/>
                          <a:ea typeface="+mn-ea"/>
                          <a:cs typeface="Times New Roman" pitchFamily="18" charset="0"/>
                        </a:rPr>
                        <a:t> района, вовлеченных в добровольческую деятельность</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dirty="0" smtClean="0">
                          <a:effectLst/>
                          <a:latin typeface="Times New Roman" pitchFamily="18" charset="0"/>
                          <a:ea typeface="Calibri"/>
                          <a:cs typeface="Times New Roman" pitchFamily="18" charset="0"/>
                        </a:rPr>
                        <a:t>человек</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pitchFamily="18" charset="0"/>
                          <a:ea typeface="Calibri"/>
                          <a:cs typeface="Times New Roman" pitchFamily="18" charset="0"/>
                        </a:rPr>
                        <a:t>35</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pitchFamily="18" charset="0"/>
                          <a:ea typeface="Calibri"/>
                          <a:cs typeface="Times New Roman" pitchFamily="18" charset="0"/>
                        </a:rPr>
                        <a:t>57</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864096">
                <a:tc>
                  <a:txBody>
                    <a:bodyPr/>
                    <a:lstStyle/>
                    <a:p>
                      <a:pPr indent="0" algn="l">
                        <a:spcAft>
                          <a:spcPts val="0"/>
                        </a:spcAft>
                      </a:pPr>
                      <a:r>
                        <a:rPr lang="ru-RU" sz="1600" kern="1200" dirty="0" smtClean="0">
                          <a:solidFill>
                            <a:schemeClr val="dk1"/>
                          </a:solidFill>
                          <a:effectLst/>
                          <a:latin typeface="Times New Roman" pitchFamily="18" charset="0"/>
                          <a:ea typeface="+mn-ea"/>
                          <a:cs typeface="Times New Roman" pitchFamily="18" charset="0"/>
                        </a:rPr>
                        <a:t>Количество молодых людей, вовлеченных в деятельность подростково-молодежных дворовых площадок по месту жительства</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dirty="0" smtClean="0">
                          <a:effectLst/>
                          <a:latin typeface="Times New Roman" pitchFamily="18" charset="0"/>
                          <a:ea typeface="Calibri"/>
                          <a:cs typeface="Times New Roman" pitchFamily="18" charset="0"/>
                        </a:rPr>
                        <a:t>человек</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pitchFamily="18" charset="0"/>
                          <a:ea typeface="Calibri"/>
                          <a:cs typeface="Times New Roman" pitchFamily="18" charset="0"/>
                        </a:rPr>
                        <a:t>1800</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pitchFamily="18" charset="0"/>
                          <a:ea typeface="Calibri"/>
                          <a:cs typeface="Times New Roman" pitchFamily="18" charset="0"/>
                        </a:rPr>
                        <a:t>1985</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bl>
          </a:graphicData>
        </a:graphic>
      </p:graphicFrame>
      <p:sp>
        <p:nvSpPr>
          <p:cNvPr id="8" name="Скругленный прямоугольник 7"/>
          <p:cNvSpPr/>
          <p:nvPr/>
        </p:nvSpPr>
        <p:spPr>
          <a:xfrm>
            <a:off x="179512" y="258980"/>
            <a:ext cx="8784976" cy="8657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atin typeface="Times New Roman" pitchFamily="18" charset="0"/>
                <a:cs typeface="Times New Roman" pitchFamily="18" charset="0"/>
              </a:rPr>
              <a:t>Отдельные целевые показатели </a:t>
            </a:r>
            <a:r>
              <a:rPr lang="ru-RU" sz="2400" dirty="0">
                <a:latin typeface="Times New Roman" pitchFamily="18" charset="0"/>
                <a:cs typeface="Times New Roman" pitchFamily="18" charset="0"/>
              </a:rPr>
              <a:t>муниципальной программы </a:t>
            </a:r>
            <a:r>
              <a:rPr lang="ru-RU" sz="2400" dirty="0" smtClean="0">
                <a:latin typeface="Times New Roman" pitchFamily="18" charset="0"/>
                <a:cs typeface="Times New Roman" pitchFamily="18" charset="0"/>
              </a:rPr>
              <a:t>«</a:t>
            </a:r>
            <a:r>
              <a:rPr lang="ru-RU" sz="2400" dirty="0">
                <a:latin typeface="Times New Roman" pitchFamily="18" charset="0"/>
                <a:cs typeface="Times New Roman" pitchFamily="18" charset="0"/>
              </a:rPr>
              <a:t>Молодежь </a:t>
            </a:r>
            <a:r>
              <a:rPr lang="ru-RU" sz="2400" dirty="0" err="1">
                <a:latin typeface="Times New Roman" pitchFamily="18" charset="0"/>
                <a:cs typeface="Times New Roman" pitchFamily="18" charset="0"/>
              </a:rPr>
              <a:t>Гулькевичского</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района» в 2015 году</a:t>
            </a:r>
            <a:endParaRPr lang="ru-RU"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450226527"/>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6"/>
          <p:cNvGraphicFramePr>
            <a:graphicFrameLocks noGrp="1"/>
          </p:cNvGraphicFramePr>
          <p:nvPr>
            <p:ph sz="quarter" idx="13"/>
            <p:extLst>
              <p:ext uri="{D42A27DB-BD31-4B8C-83A1-F6EECF244321}">
                <p14:modId xmlns:p14="http://schemas.microsoft.com/office/powerpoint/2010/main" val="4126530839"/>
              </p:ext>
            </p:extLst>
          </p:nvPr>
        </p:nvGraphicFramePr>
        <p:xfrm>
          <a:off x="179512" y="261610"/>
          <a:ext cx="8766357" cy="6436527"/>
        </p:xfrm>
        <a:graphic>
          <a:graphicData uri="http://schemas.openxmlformats.org/drawingml/2006/table">
            <a:tbl>
              <a:tblPr firstRow="1" bandRow="1">
                <a:tableStyleId>{5C22544A-7EE6-4342-B048-85BDC9FD1C3A}</a:tableStyleId>
              </a:tblPr>
              <a:tblGrid>
                <a:gridCol w="4805917"/>
                <a:gridCol w="1224136"/>
                <a:gridCol w="1368152"/>
                <a:gridCol w="1368152"/>
              </a:tblGrid>
              <a:tr h="792087">
                <a:tc>
                  <a:txBody>
                    <a:bodyPr/>
                    <a:lstStyle/>
                    <a:p>
                      <a:pPr indent="0" algn="l">
                        <a:spcAft>
                          <a:spcPts val="0"/>
                        </a:spcAft>
                      </a:pPr>
                      <a:r>
                        <a:rPr lang="ru-RU" sz="1600" b="0" kern="1200" dirty="0" smtClean="0">
                          <a:solidFill>
                            <a:schemeClr val="tx1"/>
                          </a:solidFill>
                          <a:effectLst/>
                          <a:latin typeface="Times New Roman" pitchFamily="18" charset="0"/>
                          <a:ea typeface="+mn-ea"/>
                          <a:cs typeface="Times New Roman" pitchFamily="18" charset="0"/>
                        </a:rPr>
                        <a:t>Количество молодых людей, вовлеченных в деятельность подростково-молодежных клубов по месту жительства</a:t>
                      </a:r>
                      <a:endParaRPr lang="ru-RU" sz="1600" b="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b="0" dirty="0">
                          <a:solidFill>
                            <a:schemeClr val="tx1"/>
                          </a:solidFill>
                          <a:effectLst/>
                          <a:latin typeface="Times New Roman" pitchFamily="18" charset="0"/>
                          <a:ea typeface="Calibri"/>
                          <a:cs typeface="Times New Roman" pitchFamily="18" charset="0"/>
                        </a:rPr>
                        <a:t>человек</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b="0" dirty="0" smtClean="0">
                          <a:solidFill>
                            <a:schemeClr val="tx1"/>
                          </a:solidFill>
                          <a:effectLst/>
                          <a:latin typeface="Times New Roman" pitchFamily="18" charset="0"/>
                          <a:ea typeface="Calibri"/>
                          <a:cs typeface="Times New Roman" pitchFamily="18" charset="0"/>
                        </a:rPr>
                        <a:t>1516</a:t>
                      </a:r>
                      <a:endParaRPr lang="ru-RU" sz="1800" b="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b="0" dirty="0" smtClean="0">
                          <a:solidFill>
                            <a:schemeClr val="tx1"/>
                          </a:solidFill>
                          <a:effectLst/>
                          <a:latin typeface="Times New Roman" pitchFamily="18" charset="0"/>
                          <a:ea typeface="Calibri"/>
                          <a:cs typeface="Times New Roman" pitchFamily="18" charset="0"/>
                        </a:rPr>
                        <a:t>1538</a:t>
                      </a:r>
                      <a:endParaRPr lang="ru-RU" sz="1800" b="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792088">
                <a:tc>
                  <a:txBody>
                    <a:bodyPr/>
                    <a:lstStyle/>
                    <a:p>
                      <a:pPr>
                        <a:spcAft>
                          <a:spcPts val="0"/>
                        </a:spcAft>
                      </a:pPr>
                      <a:r>
                        <a:rPr lang="ru-RU" sz="1600" b="0" kern="1200" dirty="0" smtClean="0">
                          <a:solidFill>
                            <a:schemeClr val="tx1"/>
                          </a:solidFill>
                          <a:effectLst/>
                          <a:latin typeface="Times New Roman" pitchFamily="18" charset="0"/>
                          <a:ea typeface="+mn-ea"/>
                          <a:cs typeface="Times New Roman" pitchFamily="18" charset="0"/>
                        </a:rPr>
                        <a:t>Количество молодых людей, участвующих в мероприятиях, направленных на формирование здорового образа жизни</a:t>
                      </a:r>
                      <a:endParaRPr lang="ru-RU" sz="1600" b="0"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b="0" dirty="0" smtClean="0">
                          <a:solidFill>
                            <a:schemeClr val="tx1"/>
                          </a:solidFill>
                          <a:effectLst/>
                          <a:latin typeface="Times New Roman" pitchFamily="18" charset="0"/>
                          <a:ea typeface="Calibri"/>
                          <a:cs typeface="Times New Roman" pitchFamily="18" charset="0"/>
                        </a:rPr>
                        <a:t>человек</a:t>
                      </a:r>
                      <a:endParaRPr lang="ru-RU" sz="1800" b="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b="0" dirty="0" smtClean="0">
                          <a:solidFill>
                            <a:schemeClr val="tx1"/>
                          </a:solidFill>
                          <a:effectLst/>
                          <a:latin typeface="Times New Roman" pitchFamily="18" charset="0"/>
                          <a:ea typeface="Calibri"/>
                          <a:cs typeface="Times New Roman" pitchFamily="18" charset="0"/>
                        </a:rPr>
                        <a:t>20000</a:t>
                      </a:r>
                      <a:endParaRPr lang="ru-RU" sz="1800" b="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b="0" dirty="0" smtClean="0">
                          <a:solidFill>
                            <a:schemeClr val="tx1"/>
                          </a:solidFill>
                          <a:effectLst/>
                          <a:latin typeface="Times New Roman" pitchFamily="18" charset="0"/>
                          <a:ea typeface="Calibri"/>
                          <a:cs typeface="Times New Roman" pitchFamily="18" charset="0"/>
                        </a:rPr>
                        <a:t>6900</a:t>
                      </a:r>
                      <a:endParaRPr lang="ru-RU" sz="1800" b="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576064">
                <a:tc>
                  <a:txBody>
                    <a:bodyPr/>
                    <a:lstStyle/>
                    <a:p>
                      <a:pPr indent="0" algn="l">
                        <a:spcAft>
                          <a:spcPts val="0"/>
                        </a:spcAft>
                      </a:pPr>
                      <a:r>
                        <a:rPr lang="ru-RU" sz="1600" b="0" kern="1200" dirty="0" smtClean="0">
                          <a:solidFill>
                            <a:schemeClr val="tx1"/>
                          </a:solidFill>
                          <a:effectLst/>
                          <a:latin typeface="Times New Roman" pitchFamily="18" charset="0"/>
                          <a:ea typeface="+mn-ea"/>
                          <a:cs typeface="Times New Roman" pitchFamily="18" charset="0"/>
                        </a:rPr>
                        <a:t>Количество подростков «группы социального риска», вовлеченных в деятельность молодежного центра</a:t>
                      </a:r>
                      <a:endParaRPr lang="ru-RU" sz="1600" b="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b="0" dirty="0">
                          <a:solidFill>
                            <a:schemeClr val="tx1"/>
                          </a:solidFill>
                          <a:effectLst/>
                          <a:latin typeface="Times New Roman" pitchFamily="18" charset="0"/>
                          <a:ea typeface="Calibri"/>
                          <a:cs typeface="Times New Roman" pitchFamily="18" charset="0"/>
                        </a:rPr>
                        <a:t>человек</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b="0" dirty="0" smtClean="0">
                          <a:solidFill>
                            <a:schemeClr val="tx1"/>
                          </a:solidFill>
                          <a:effectLst/>
                          <a:latin typeface="Times New Roman" pitchFamily="18" charset="0"/>
                          <a:ea typeface="Calibri"/>
                          <a:cs typeface="Times New Roman" pitchFamily="18" charset="0"/>
                        </a:rPr>
                        <a:t>30</a:t>
                      </a:r>
                      <a:endParaRPr lang="ru-RU" sz="1800" b="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b="0" dirty="0" smtClean="0">
                          <a:solidFill>
                            <a:schemeClr val="tx1"/>
                          </a:solidFill>
                          <a:effectLst/>
                          <a:latin typeface="Times New Roman" pitchFamily="18" charset="0"/>
                          <a:ea typeface="Calibri"/>
                          <a:cs typeface="Times New Roman" pitchFamily="18" charset="0"/>
                        </a:rPr>
                        <a:t>30</a:t>
                      </a:r>
                      <a:endParaRPr lang="ru-RU" sz="1800" b="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1008112">
                <a:tc>
                  <a:txBody>
                    <a:bodyPr/>
                    <a:lstStyle/>
                    <a:p>
                      <a:pPr indent="0" algn="l">
                        <a:spcAft>
                          <a:spcPts val="0"/>
                        </a:spcAft>
                      </a:pPr>
                      <a:r>
                        <a:rPr lang="ru-RU" sz="1600" b="0" kern="1200" dirty="0" smtClean="0">
                          <a:solidFill>
                            <a:schemeClr val="tx1"/>
                          </a:solidFill>
                          <a:effectLst/>
                          <a:latin typeface="Times New Roman" pitchFamily="18" charset="0"/>
                          <a:ea typeface="+mn-ea"/>
                          <a:cs typeface="Times New Roman" pitchFamily="18" charset="0"/>
                        </a:rPr>
                        <a:t>Количество молодых людей, участвующих в мероприятиях, направленных на повышение занятости молодых граждан и снижение темпов роста безработицы среди молодежи</a:t>
                      </a:r>
                      <a:endParaRPr lang="ru-RU" sz="1600" b="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dirty="0" smtClean="0">
                          <a:solidFill>
                            <a:schemeClr val="tx1"/>
                          </a:solidFill>
                          <a:effectLst/>
                          <a:latin typeface="Times New Roman" pitchFamily="18" charset="0"/>
                          <a:ea typeface="Calibri"/>
                          <a:cs typeface="Times New Roman" pitchFamily="18" charset="0"/>
                        </a:rPr>
                        <a:t>человек</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b="0" dirty="0" smtClean="0">
                          <a:solidFill>
                            <a:schemeClr val="tx1"/>
                          </a:solidFill>
                          <a:effectLst/>
                          <a:latin typeface="Times New Roman" pitchFamily="18" charset="0"/>
                          <a:ea typeface="Calibri"/>
                          <a:cs typeface="Times New Roman" pitchFamily="18" charset="0"/>
                        </a:rPr>
                        <a:t>20</a:t>
                      </a:r>
                      <a:endParaRPr lang="ru-RU" sz="1800" b="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b="0" dirty="0" smtClean="0">
                          <a:solidFill>
                            <a:schemeClr val="tx1"/>
                          </a:solidFill>
                          <a:effectLst/>
                          <a:latin typeface="Times New Roman" pitchFamily="18" charset="0"/>
                          <a:ea typeface="Calibri"/>
                          <a:cs typeface="Times New Roman" pitchFamily="18" charset="0"/>
                        </a:rPr>
                        <a:t>20</a:t>
                      </a:r>
                      <a:endParaRPr lang="ru-RU" sz="1800" b="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576748">
                <a:tc>
                  <a:txBody>
                    <a:bodyPr/>
                    <a:lstStyle/>
                    <a:p>
                      <a:pPr indent="0" algn="l">
                        <a:spcAft>
                          <a:spcPts val="0"/>
                        </a:spcAft>
                      </a:pPr>
                      <a:r>
                        <a:rPr lang="ru-RU" sz="1600" b="0" kern="1200" dirty="0" smtClean="0">
                          <a:solidFill>
                            <a:schemeClr val="dk1"/>
                          </a:solidFill>
                          <a:effectLst/>
                          <a:latin typeface="Times New Roman" pitchFamily="18" charset="0"/>
                          <a:ea typeface="+mn-ea"/>
                          <a:cs typeface="Times New Roman" pitchFamily="18" charset="0"/>
                        </a:rPr>
                        <a:t>Количество молодых людей, участвующих в мероприятиях, в краевых</a:t>
                      </a:r>
                      <a:r>
                        <a:rPr lang="ru-RU" sz="1600" b="0" kern="1200" baseline="0" dirty="0" smtClean="0">
                          <a:solidFill>
                            <a:schemeClr val="dk1"/>
                          </a:solidFill>
                          <a:effectLst/>
                          <a:latin typeface="Times New Roman" pitchFamily="18" charset="0"/>
                          <a:ea typeface="+mn-ea"/>
                          <a:cs typeface="Times New Roman" pitchFamily="18" charset="0"/>
                        </a:rPr>
                        <a:t> конкурсах на соискание специальных молодежных премий, стипендий для социально и общественно активных студентов и аспирантов среднего профессионального образования, высшего профессионального образования и </a:t>
                      </a:r>
                      <a:r>
                        <a:rPr lang="ru-RU" sz="1600" b="0" kern="1200" baseline="0" dirty="0" err="1" smtClean="0">
                          <a:solidFill>
                            <a:schemeClr val="dk1"/>
                          </a:solidFill>
                          <a:effectLst/>
                          <a:latin typeface="Times New Roman" pitchFamily="18" charset="0"/>
                          <a:ea typeface="+mn-ea"/>
                          <a:cs typeface="Times New Roman" pitchFamily="18" charset="0"/>
                        </a:rPr>
                        <a:t>обучающися</a:t>
                      </a:r>
                      <a:r>
                        <a:rPr lang="ru-RU" sz="1600" b="0" kern="1200" baseline="0" dirty="0" smtClean="0">
                          <a:solidFill>
                            <a:schemeClr val="dk1"/>
                          </a:solidFill>
                          <a:effectLst/>
                          <a:latin typeface="Times New Roman" pitchFamily="18" charset="0"/>
                          <a:ea typeface="+mn-ea"/>
                          <a:cs typeface="Times New Roman" pitchFamily="18" charset="0"/>
                        </a:rPr>
                        <a:t> образовательных учреждений начального профессионального образования</a:t>
                      </a:r>
                      <a:endParaRPr lang="ru-RU" sz="1600" b="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dirty="0" smtClean="0">
                          <a:solidFill>
                            <a:schemeClr val="tx1"/>
                          </a:solidFill>
                          <a:effectLst/>
                          <a:latin typeface="Times New Roman" pitchFamily="18" charset="0"/>
                          <a:ea typeface="Calibri"/>
                          <a:cs typeface="Times New Roman" pitchFamily="18" charset="0"/>
                        </a:rPr>
                        <a:t>человек</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b="0" dirty="0" smtClean="0">
                          <a:solidFill>
                            <a:schemeClr val="tx1"/>
                          </a:solidFill>
                          <a:effectLst/>
                          <a:latin typeface="Times New Roman" pitchFamily="18" charset="0"/>
                          <a:ea typeface="Calibri"/>
                          <a:cs typeface="Times New Roman" pitchFamily="18" charset="0"/>
                        </a:rPr>
                        <a:t>2</a:t>
                      </a:r>
                      <a:endParaRPr lang="ru-RU" sz="1800" b="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b="0" dirty="0" smtClean="0">
                          <a:solidFill>
                            <a:schemeClr val="tx1"/>
                          </a:solidFill>
                          <a:effectLst/>
                          <a:latin typeface="Times New Roman" pitchFamily="18" charset="0"/>
                          <a:ea typeface="Calibri"/>
                          <a:cs typeface="Times New Roman" pitchFamily="18" charset="0"/>
                        </a:rPr>
                        <a:t>5</a:t>
                      </a:r>
                      <a:endParaRPr lang="ru-RU" sz="1800" b="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1073616">
                <a:tc>
                  <a:txBody>
                    <a:bodyPr/>
                    <a:lstStyle/>
                    <a:p>
                      <a:pPr indent="0" algn="l">
                        <a:spcAft>
                          <a:spcPts val="0"/>
                        </a:spcAft>
                      </a:pPr>
                      <a:r>
                        <a:rPr lang="ru-RU" sz="1600" b="0" kern="1200" dirty="0" smtClean="0">
                          <a:solidFill>
                            <a:schemeClr val="dk1"/>
                          </a:solidFill>
                          <a:effectLst/>
                          <a:latin typeface="Times New Roman" pitchFamily="18" charset="0"/>
                          <a:ea typeface="+mn-ea"/>
                          <a:cs typeface="Times New Roman" pitchFamily="18" charset="0"/>
                        </a:rPr>
                        <a:t>Количество молодых людей, участвующих в мероприятиях, направленных на противодействие незаконному потреблению и обороту наркотических средств в молодежной среде</a:t>
                      </a:r>
                      <a:endParaRPr lang="ru-RU" sz="1600" b="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dirty="0" smtClean="0">
                          <a:solidFill>
                            <a:schemeClr val="tx1"/>
                          </a:solidFill>
                          <a:effectLst/>
                          <a:latin typeface="Times New Roman" pitchFamily="18" charset="0"/>
                          <a:ea typeface="Calibri"/>
                          <a:cs typeface="Times New Roman" pitchFamily="18" charset="0"/>
                        </a:rPr>
                        <a:t>человек</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b="0" dirty="0" smtClean="0">
                          <a:solidFill>
                            <a:schemeClr val="tx1"/>
                          </a:solidFill>
                          <a:effectLst/>
                          <a:latin typeface="Times New Roman" pitchFamily="18" charset="0"/>
                          <a:ea typeface="Calibri"/>
                          <a:cs typeface="Times New Roman" pitchFamily="18" charset="0"/>
                        </a:rPr>
                        <a:t>2500</a:t>
                      </a:r>
                      <a:endParaRPr lang="ru-RU" sz="1800" b="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b="0" dirty="0" smtClean="0">
                          <a:solidFill>
                            <a:schemeClr val="tx1"/>
                          </a:solidFill>
                          <a:effectLst/>
                          <a:latin typeface="Times New Roman" pitchFamily="18" charset="0"/>
                          <a:ea typeface="Calibri"/>
                          <a:cs typeface="Times New Roman" pitchFamily="18" charset="0"/>
                        </a:rPr>
                        <a:t>7100</a:t>
                      </a:r>
                      <a:endParaRPr lang="ru-RU" sz="1800" b="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bl>
          </a:graphicData>
        </a:graphic>
      </p:graphicFrame>
      <p:sp>
        <p:nvSpPr>
          <p:cNvPr id="2" name="TextBox 1"/>
          <p:cNvSpPr txBox="1"/>
          <p:nvPr/>
        </p:nvSpPr>
        <p:spPr>
          <a:xfrm>
            <a:off x="0" y="0"/>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latin typeface="Times New Roman" pitchFamily="18" charset="0"/>
              <a:cs typeface="Times New Roman" pitchFamily="18" charset="0"/>
            </a:endParaRPr>
          </a:p>
        </p:txBody>
      </p:sp>
    </p:spTree>
    <p:extLst>
      <p:ext uri="{BB962C8B-B14F-4D97-AF65-F5344CB8AC3E}">
        <p14:creationId xmlns:p14="http://schemas.microsoft.com/office/powerpoint/2010/main" val="2239196600"/>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3"/>
            <a:ext cx="1584176" cy="216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2" name="Диаграмма 1"/>
          <p:cNvGraphicFramePr/>
          <p:nvPr>
            <p:extLst>
              <p:ext uri="{D42A27DB-BD31-4B8C-83A1-F6EECF244321}">
                <p14:modId xmlns:p14="http://schemas.microsoft.com/office/powerpoint/2010/main" val="4015337142"/>
              </p:ext>
            </p:extLst>
          </p:nvPr>
        </p:nvGraphicFramePr>
        <p:xfrm>
          <a:off x="179512" y="404664"/>
          <a:ext cx="8784976" cy="626469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1559" y="1340838"/>
            <a:ext cx="1036246" cy="307777"/>
          </a:xfrm>
          <a:prstGeom prst="rect">
            <a:avLst/>
          </a:prstGeom>
          <a:noFill/>
        </p:spPr>
        <p:txBody>
          <a:bodyPr wrap="none" rtlCol="0">
            <a:spAutoFit/>
          </a:bodyPr>
          <a:lstStyle/>
          <a:p>
            <a:r>
              <a:rPr lang="ru-RU" sz="1400" dirty="0" err="1" smtClean="0">
                <a:latin typeface="Times New Roman" pitchFamily="18" charset="0"/>
                <a:cs typeface="Times New Roman" pitchFamily="18" charset="0"/>
              </a:rPr>
              <a:t>тыс.рублей</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4206233757"/>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001"/>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sp>
        <p:nvSpPr>
          <p:cNvPr id="2" name="Скругленный прямоугольник 1"/>
          <p:cNvSpPr/>
          <p:nvPr/>
        </p:nvSpPr>
        <p:spPr>
          <a:xfrm>
            <a:off x="367085" y="404664"/>
            <a:ext cx="8352928"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atin typeface="Times New Roman" pitchFamily="18" charset="0"/>
                <a:cs typeface="Times New Roman" pitchFamily="18" charset="0"/>
              </a:rPr>
              <a:t>Расходы на реализацию муниципальной программы </a:t>
            </a:r>
            <a:endParaRPr lang="ru-RU" sz="2400" dirty="0" smtClean="0">
              <a:latin typeface="Times New Roman" pitchFamily="18" charset="0"/>
              <a:cs typeface="Times New Roman" pitchFamily="18" charset="0"/>
            </a:endParaRPr>
          </a:p>
          <a:p>
            <a:pPr algn="ctr"/>
            <a:r>
              <a:rPr lang="ru-RU" sz="2400" dirty="0" smtClean="0">
                <a:latin typeface="Times New Roman" pitchFamily="18" charset="0"/>
                <a:cs typeface="Times New Roman" pitchFamily="18" charset="0"/>
              </a:rPr>
              <a:t>"Казачество </a:t>
            </a:r>
            <a:r>
              <a:rPr lang="ru-RU" sz="2400" dirty="0" err="1">
                <a:latin typeface="Times New Roman" pitchFamily="18" charset="0"/>
                <a:cs typeface="Times New Roman" pitchFamily="18" charset="0"/>
              </a:rPr>
              <a:t>Гулькевичского</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района" в 2015 году</a:t>
            </a:r>
            <a:endParaRPr lang="ru-RU" sz="2400" dirty="0">
              <a:latin typeface="Times New Roman" pitchFamily="18" charset="0"/>
              <a:cs typeface="Times New Roman" pitchFamily="18" charset="0"/>
            </a:endParaRPr>
          </a:p>
        </p:txBody>
      </p:sp>
      <p:sp>
        <p:nvSpPr>
          <p:cNvPr id="6" name="TextBox 5"/>
          <p:cNvSpPr txBox="1"/>
          <p:nvPr/>
        </p:nvSpPr>
        <p:spPr>
          <a:xfrm>
            <a:off x="228882" y="1628800"/>
            <a:ext cx="8629334" cy="5016758"/>
          </a:xfrm>
          <a:prstGeom prst="rect">
            <a:avLst/>
          </a:prstGeom>
          <a:noFill/>
        </p:spPr>
        <p:txBody>
          <a:bodyPr wrap="square" rtlCol="0">
            <a:spAutoFit/>
          </a:bodyPr>
          <a:lstStyle/>
          <a:p>
            <a:pPr marL="285750" indent="-285750" algn="just">
              <a:buFont typeface="Arial" pitchFamily="34" charset="0"/>
              <a:buChar char="•"/>
            </a:pPr>
            <a:r>
              <a:rPr lang="ru-RU" sz="2000" dirty="0">
                <a:latin typeface="Times New Roman" pitchFamily="18" charset="0"/>
                <a:cs typeface="Times New Roman" pitchFamily="18" charset="0"/>
              </a:rPr>
              <a:t>осуществление мероприятий, влияющих на процесс возрождения и становления казачества на территории МО </a:t>
            </a:r>
            <a:r>
              <a:rPr lang="ru-RU" sz="2000" dirty="0" err="1">
                <a:latin typeface="Times New Roman" pitchFamily="18" charset="0"/>
                <a:cs typeface="Times New Roman" pitchFamily="18" charset="0"/>
              </a:rPr>
              <a:t>Гулькевичский</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район –         </a:t>
            </a:r>
            <a:r>
              <a:rPr lang="ru-RU" sz="2000" b="1" dirty="0" smtClean="0">
                <a:latin typeface="Times New Roman" pitchFamily="18" charset="0"/>
                <a:cs typeface="Times New Roman" pitchFamily="18" charset="0"/>
              </a:rPr>
              <a:t>90,0 тыс</a:t>
            </a:r>
            <a:r>
              <a:rPr lang="ru-RU" sz="2000" b="1" dirty="0">
                <a:latin typeface="Times New Roman" pitchFamily="18" charset="0"/>
                <a:cs typeface="Times New Roman" pitchFamily="18" charset="0"/>
              </a:rPr>
              <a:t>. рублей</a:t>
            </a:r>
            <a:r>
              <a:rPr lang="ru-RU" sz="2000" dirty="0" smtClean="0">
                <a:latin typeface="Times New Roman" pitchFamily="18" charset="0"/>
                <a:cs typeface="Times New Roman" pitchFamily="18" charset="0"/>
              </a:rPr>
              <a:t>;</a:t>
            </a:r>
          </a:p>
          <a:p>
            <a:pPr marL="285750" indent="-285750" algn="just">
              <a:buFont typeface="Arial" pitchFamily="34" charset="0"/>
              <a:buChar char="•"/>
            </a:pPr>
            <a:r>
              <a:rPr lang="ru-RU" sz="2000" dirty="0">
                <a:latin typeface="Times New Roman" pitchFamily="18" charset="0"/>
                <a:cs typeface="Times New Roman" pitchFamily="18" charset="0"/>
              </a:rPr>
              <a:t>мероприятия по повышению эффективности привлечения членов </a:t>
            </a:r>
            <a:r>
              <a:rPr lang="ru-RU" sz="2000" dirty="0" err="1">
                <a:latin typeface="Times New Roman" pitchFamily="18" charset="0"/>
                <a:cs typeface="Times New Roman" pitchFamily="18" charset="0"/>
              </a:rPr>
              <a:t>Гулькевичского</a:t>
            </a:r>
            <a:r>
              <a:rPr lang="ru-RU" sz="2000" dirty="0">
                <a:latin typeface="Times New Roman" pitchFamily="18" charset="0"/>
                <a:cs typeface="Times New Roman" pitchFamily="18" charset="0"/>
              </a:rPr>
              <a:t> районного казачьего общества, к оказанию содействия территориальным  органам федеральных органов исполнительной власти и органам местного самоуправления муниципального образования </a:t>
            </a:r>
            <a:r>
              <a:rPr lang="ru-RU" sz="2000" dirty="0" err="1">
                <a:latin typeface="Times New Roman" pitchFamily="18" charset="0"/>
                <a:cs typeface="Times New Roman" pitchFamily="18" charset="0"/>
              </a:rPr>
              <a:t>Гулькевичский</a:t>
            </a:r>
            <a:r>
              <a:rPr lang="ru-RU" sz="2000" dirty="0">
                <a:latin typeface="Times New Roman" pitchFamily="18" charset="0"/>
                <a:cs typeface="Times New Roman" pitchFamily="18" charset="0"/>
              </a:rPr>
              <a:t> район в осуществлении задач и функций в порядке, установленном законодательством Российской Федерации, законодательством Краснодарского </a:t>
            </a:r>
            <a:r>
              <a:rPr lang="ru-RU" sz="2000" dirty="0" smtClean="0">
                <a:latin typeface="Times New Roman" pitchFamily="18" charset="0"/>
                <a:cs typeface="Times New Roman" pitchFamily="18" charset="0"/>
              </a:rPr>
              <a:t>края - </a:t>
            </a:r>
            <a:r>
              <a:rPr lang="ru-RU" sz="2000" b="1" dirty="0">
                <a:latin typeface="Times New Roman" pitchFamily="18" charset="0"/>
                <a:cs typeface="Times New Roman" pitchFamily="18" charset="0"/>
              </a:rPr>
              <a:t>90,0</a:t>
            </a:r>
            <a:r>
              <a:rPr lang="ru-RU" sz="2000" dirty="0">
                <a:latin typeface="Times New Roman" pitchFamily="18" charset="0"/>
                <a:cs typeface="Times New Roman" pitchFamily="18" charset="0"/>
              </a:rPr>
              <a:t> </a:t>
            </a:r>
            <a:r>
              <a:rPr lang="ru-RU" sz="2000" b="1" dirty="0" smtClean="0">
                <a:latin typeface="Times New Roman" pitchFamily="18" charset="0"/>
                <a:cs typeface="Times New Roman" pitchFamily="18" charset="0"/>
              </a:rPr>
              <a:t>тыс</a:t>
            </a:r>
            <a:r>
              <a:rPr lang="ru-RU" sz="2000" b="1" dirty="0">
                <a:latin typeface="Times New Roman" pitchFamily="18" charset="0"/>
                <a:cs typeface="Times New Roman" pitchFamily="18" charset="0"/>
              </a:rPr>
              <a:t>. рублей</a:t>
            </a:r>
            <a:r>
              <a:rPr lang="ru-RU" sz="2000" dirty="0" smtClean="0">
                <a:latin typeface="Times New Roman" pitchFamily="18" charset="0"/>
                <a:cs typeface="Times New Roman" pitchFamily="18" charset="0"/>
              </a:rPr>
              <a:t>;</a:t>
            </a:r>
          </a:p>
          <a:p>
            <a:pPr marL="285750" indent="-285750" algn="just">
              <a:buFont typeface="Arial" pitchFamily="34" charset="0"/>
              <a:buChar char="•"/>
            </a:pPr>
            <a:r>
              <a:rPr lang="ru-RU" sz="2000" dirty="0">
                <a:latin typeface="Times New Roman" pitchFamily="18" charset="0"/>
                <a:cs typeface="Times New Roman" pitchFamily="18" charset="0"/>
              </a:rPr>
              <a:t>мероприятия по созданию условий  для проведения качественной системной  работы по воспитанию, обучению и развитию учащихся в общеобразовательных учреждениях </a:t>
            </a:r>
            <a:r>
              <a:rPr lang="ru-RU" sz="2000" dirty="0" err="1">
                <a:latin typeface="Times New Roman" pitchFamily="18" charset="0"/>
                <a:cs typeface="Times New Roman" pitchFamily="18" charset="0"/>
              </a:rPr>
              <a:t>Гулькевичского</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района -                  </a:t>
            </a:r>
            <a:r>
              <a:rPr lang="ru-RU" sz="2000" b="1" dirty="0" smtClean="0">
                <a:latin typeface="Times New Roman" pitchFamily="18" charset="0"/>
                <a:cs typeface="Times New Roman" pitchFamily="18" charset="0"/>
              </a:rPr>
              <a:t>50,0 </a:t>
            </a:r>
            <a:r>
              <a:rPr lang="ru-RU" sz="2000" b="1" dirty="0">
                <a:latin typeface="Times New Roman" pitchFamily="18" charset="0"/>
                <a:cs typeface="Times New Roman" pitchFamily="18" charset="0"/>
              </a:rPr>
              <a:t>тыс. рублей</a:t>
            </a:r>
            <a:r>
              <a:rPr lang="ru-RU" sz="2000" dirty="0" smtClean="0">
                <a:latin typeface="Times New Roman" pitchFamily="18" charset="0"/>
                <a:cs typeface="Times New Roman" pitchFamily="18" charset="0"/>
              </a:rPr>
              <a:t>;</a:t>
            </a:r>
          </a:p>
          <a:p>
            <a:pPr marL="285750" indent="-285750" algn="just">
              <a:buFont typeface="Arial" pitchFamily="34" charset="0"/>
              <a:buChar char="•"/>
            </a:pPr>
            <a:r>
              <a:rPr lang="ru-RU" sz="2000" dirty="0">
                <a:latin typeface="Times New Roman" pitchFamily="18" charset="0"/>
                <a:cs typeface="Times New Roman" pitchFamily="18" charset="0"/>
              </a:rPr>
              <a:t>организацию и проведение мероприятий, посвященных празднованию «День призывника</a:t>
            </a:r>
            <a:r>
              <a:rPr lang="ru-RU" sz="2000" dirty="0" smtClean="0">
                <a:latin typeface="Times New Roman" pitchFamily="18" charset="0"/>
                <a:cs typeface="Times New Roman" pitchFamily="18" charset="0"/>
              </a:rPr>
              <a:t>» - </a:t>
            </a:r>
            <a:r>
              <a:rPr lang="ru-RU" sz="2000" b="1" dirty="0" smtClean="0">
                <a:latin typeface="Times New Roman" pitchFamily="18" charset="0"/>
                <a:cs typeface="Times New Roman" pitchFamily="18" charset="0"/>
              </a:rPr>
              <a:t>100,0 </a:t>
            </a:r>
            <a:r>
              <a:rPr lang="ru-RU" sz="2000" b="1" dirty="0">
                <a:latin typeface="Times New Roman" pitchFamily="18" charset="0"/>
                <a:cs typeface="Times New Roman" pitchFamily="18" charset="0"/>
              </a:rPr>
              <a:t>тыс. рублей</a:t>
            </a:r>
            <a:r>
              <a:rPr lang="ru-RU" sz="2000"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1144211433"/>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001"/>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graphicFrame>
        <p:nvGraphicFramePr>
          <p:cNvPr id="7" name="Объект 6"/>
          <p:cNvGraphicFramePr>
            <a:graphicFrameLocks noGrp="1"/>
          </p:cNvGraphicFramePr>
          <p:nvPr>
            <p:ph sz="quarter" idx="13"/>
            <p:extLst>
              <p:ext uri="{D42A27DB-BD31-4B8C-83A1-F6EECF244321}">
                <p14:modId xmlns:p14="http://schemas.microsoft.com/office/powerpoint/2010/main" val="287355187"/>
              </p:ext>
            </p:extLst>
          </p:nvPr>
        </p:nvGraphicFramePr>
        <p:xfrm>
          <a:off x="198131" y="1268760"/>
          <a:ext cx="8766357" cy="5389883"/>
        </p:xfrm>
        <a:graphic>
          <a:graphicData uri="http://schemas.openxmlformats.org/drawingml/2006/table">
            <a:tbl>
              <a:tblPr firstRow="1" bandRow="1">
                <a:tableStyleId>{5C22544A-7EE6-4342-B048-85BDC9FD1C3A}</a:tableStyleId>
              </a:tblPr>
              <a:tblGrid>
                <a:gridCol w="4805917"/>
                <a:gridCol w="1152128"/>
                <a:gridCol w="1512168"/>
                <a:gridCol w="1296144"/>
              </a:tblGrid>
              <a:tr h="620197">
                <a:tc row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Наименование целевого показателя</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row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Единица</a:t>
                      </a:r>
                    </a:p>
                    <a:p>
                      <a:pPr algn="ctr"/>
                      <a:r>
                        <a:rPr lang="ru-RU" sz="1600" b="0" kern="1200" dirty="0" smtClean="0">
                          <a:solidFill>
                            <a:schemeClr val="tx1"/>
                          </a:solidFill>
                          <a:effectLst/>
                          <a:latin typeface="Times New Roman" pitchFamily="18" charset="0"/>
                          <a:ea typeface="+mn-ea"/>
                          <a:cs typeface="Times New Roman" pitchFamily="18" charset="0"/>
                        </a:rPr>
                        <a:t>измерения</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grid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Значение показателей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h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r>
              <a:tr h="359062">
                <a:tc v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v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предусмотрено программой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фактическое значение</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r>
              <a:tr h="1320963">
                <a:tc>
                  <a:txBody>
                    <a:bodyPr/>
                    <a:lstStyle/>
                    <a:p>
                      <a:pPr indent="0" algn="l">
                        <a:spcAft>
                          <a:spcPts val="0"/>
                        </a:spcAft>
                      </a:pPr>
                      <a:r>
                        <a:rPr lang="ru-RU" sz="1600" kern="1200" dirty="0" smtClean="0">
                          <a:solidFill>
                            <a:schemeClr val="dk1"/>
                          </a:solidFill>
                          <a:effectLst/>
                          <a:latin typeface="Times New Roman" pitchFamily="18" charset="0"/>
                          <a:ea typeface="+mn-ea"/>
                          <a:cs typeface="Times New Roman" pitchFamily="18" charset="0"/>
                        </a:rPr>
                        <a:t>Количество проведенных казачьими обществами мероприятий по укреплению законности, правопорядка и безопасности населения, устранению причин и условий, способствующих совершению правонарушений</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a:effectLst/>
                          <a:latin typeface="Times New Roman" pitchFamily="18" charset="0"/>
                          <a:ea typeface="Times New Roman"/>
                          <a:cs typeface="Times New Roman" pitchFamily="18" charset="0"/>
                        </a:rPr>
                        <a:t>единиц</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a:effectLst/>
                          <a:latin typeface="Times New Roman" pitchFamily="18" charset="0"/>
                          <a:ea typeface="Times New Roman"/>
                          <a:cs typeface="Times New Roman" pitchFamily="18" charset="0"/>
                        </a:rPr>
                        <a:t>158</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181</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1944216">
                <a:tc>
                  <a:txBody>
                    <a:bodyPr/>
                    <a:lstStyle/>
                    <a:p>
                      <a:pPr algn="l">
                        <a:lnSpc>
                          <a:spcPct val="115000"/>
                        </a:lnSpc>
                        <a:spcAft>
                          <a:spcPts val="0"/>
                        </a:spcAft>
                      </a:pPr>
                      <a:r>
                        <a:rPr lang="ru-RU" sz="1600" dirty="0">
                          <a:effectLst/>
                          <a:latin typeface="Times New Roman" pitchFamily="18" charset="0"/>
                          <a:ea typeface="Times New Roman"/>
                          <a:cs typeface="Times New Roman" pitchFamily="18" charset="0"/>
                        </a:rPr>
                        <a:t>Количество проведенных мероприятий, направленных на сохранение и развитие традиционной казачьей культуры, обычаев и обрядов казачества, и казачьих мероприятий патриотической и спортивной направленности с детьми и молодежью муниципального образования </a:t>
                      </a:r>
                      <a:r>
                        <a:rPr lang="ru-RU" sz="1600" dirty="0" err="1">
                          <a:effectLst/>
                          <a:latin typeface="Times New Roman" pitchFamily="18" charset="0"/>
                          <a:ea typeface="Times New Roman"/>
                          <a:cs typeface="Times New Roman" pitchFamily="18" charset="0"/>
                        </a:rPr>
                        <a:t>Гулькевичский</a:t>
                      </a:r>
                      <a:r>
                        <a:rPr lang="ru-RU" sz="1600" dirty="0">
                          <a:effectLst/>
                          <a:latin typeface="Times New Roman" pitchFamily="18" charset="0"/>
                          <a:ea typeface="Times New Roman"/>
                          <a:cs typeface="Times New Roman" pitchFamily="18" charset="0"/>
                        </a:rPr>
                        <a:t> район</a:t>
                      </a: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a:effectLst/>
                          <a:latin typeface="Times New Roman" pitchFamily="18" charset="0"/>
                          <a:ea typeface="Times New Roman"/>
                          <a:cs typeface="Times New Roman" pitchFamily="18" charset="0"/>
                        </a:rPr>
                        <a:t>единиц</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a:effectLst/>
                          <a:latin typeface="Times New Roman" pitchFamily="18" charset="0"/>
                          <a:ea typeface="Times New Roman"/>
                          <a:cs typeface="Times New Roman" pitchFamily="18" charset="0"/>
                        </a:rPr>
                        <a:t>100</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117</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925387">
                <a:tc>
                  <a:txBody>
                    <a:bodyPr/>
                    <a:lstStyle/>
                    <a:p>
                      <a:pPr algn="l">
                        <a:lnSpc>
                          <a:spcPct val="115000"/>
                        </a:lnSpc>
                        <a:spcAft>
                          <a:spcPts val="0"/>
                        </a:spcAft>
                      </a:pPr>
                      <a:r>
                        <a:rPr lang="ru-RU" sz="1600" dirty="0">
                          <a:effectLst/>
                          <a:latin typeface="Times New Roman" pitchFamily="18" charset="0"/>
                          <a:ea typeface="Times New Roman"/>
                          <a:cs typeface="Times New Roman" pitchFamily="18" charset="0"/>
                        </a:rPr>
                        <a:t>Количество молодежи, вовлеченной в ряды </a:t>
                      </a:r>
                      <a:r>
                        <a:rPr lang="ru-RU" sz="1600" dirty="0" err="1">
                          <a:effectLst/>
                          <a:latin typeface="Times New Roman" pitchFamily="18" charset="0"/>
                          <a:ea typeface="Times New Roman"/>
                          <a:cs typeface="Times New Roman" pitchFamily="18" charset="0"/>
                        </a:rPr>
                        <a:t>Гулькевичского</a:t>
                      </a:r>
                      <a:r>
                        <a:rPr lang="ru-RU" sz="1600" dirty="0">
                          <a:effectLst/>
                          <a:latin typeface="Times New Roman" pitchFamily="18" charset="0"/>
                          <a:ea typeface="Times New Roman"/>
                          <a:cs typeface="Times New Roman" pitchFamily="18" charset="0"/>
                        </a:rPr>
                        <a:t> районного казачьего общества</a:t>
                      </a: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a:effectLst/>
                          <a:latin typeface="Times New Roman" pitchFamily="18" charset="0"/>
                          <a:ea typeface="Times New Roman"/>
                          <a:cs typeface="Times New Roman" pitchFamily="18" charset="0"/>
                        </a:rPr>
                        <a:t>человек</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a:effectLst/>
                          <a:latin typeface="Times New Roman" pitchFamily="18" charset="0"/>
                          <a:ea typeface="Times New Roman"/>
                          <a:cs typeface="Times New Roman" pitchFamily="18" charset="0"/>
                        </a:rPr>
                        <a:t>50</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73</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bl>
          </a:graphicData>
        </a:graphic>
      </p:graphicFrame>
      <p:sp>
        <p:nvSpPr>
          <p:cNvPr id="8" name="Скругленный прямоугольник 7"/>
          <p:cNvSpPr/>
          <p:nvPr/>
        </p:nvSpPr>
        <p:spPr>
          <a:xfrm>
            <a:off x="179512" y="258980"/>
            <a:ext cx="8784976" cy="8657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atin typeface="Times New Roman" pitchFamily="18" charset="0"/>
                <a:cs typeface="Times New Roman" pitchFamily="18" charset="0"/>
              </a:rPr>
              <a:t>Отдельные целевые показатели </a:t>
            </a:r>
            <a:r>
              <a:rPr lang="ru-RU" sz="2400" dirty="0">
                <a:latin typeface="Times New Roman" pitchFamily="18" charset="0"/>
                <a:cs typeface="Times New Roman" pitchFamily="18" charset="0"/>
              </a:rPr>
              <a:t>муниципальной программы «Казачество </a:t>
            </a:r>
            <a:r>
              <a:rPr lang="ru-RU" sz="2400" dirty="0" err="1">
                <a:latin typeface="Times New Roman" pitchFamily="18" charset="0"/>
                <a:cs typeface="Times New Roman" pitchFamily="18" charset="0"/>
              </a:rPr>
              <a:t>Гулькевичского</a:t>
            </a:r>
            <a:r>
              <a:rPr lang="ru-RU" sz="2400" dirty="0">
                <a:latin typeface="Times New Roman" pitchFamily="18" charset="0"/>
                <a:cs typeface="Times New Roman" pitchFamily="18" charset="0"/>
              </a:rPr>
              <a:t> района</a:t>
            </a:r>
            <a:r>
              <a:rPr lang="ru-RU" sz="2400" dirty="0" smtClean="0">
                <a:latin typeface="Times New Roman" pitchFamily="18" charset="0"/>
                <a:cs typeface="Times New Roman" pitchFamily="18" charset="0"/>
              </a:rPr>
              <a:t>» в 2015 году</a:t>
            </a:r>
            <a:endParaRPr lang="ru-RU"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536310436"/>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208911" cy="1143000"/>
          </a:xfrm>
          <a:effectLst/>
        </p:spPr>
        <p:txBody>
          <a:bodyPr/>
          <a:lstStyle/>
          <a:p>
            <a:pPr marL="0" indent="0" algn="ctr">
              <a:buNone/>
            </a:pPr>
            <a:r>
              <a:rPr lang="ru-RU" sz="2400" b="0" dirty="0" smtClean="0">
                <a:effectLst/>
                <a:latin typeface="Times New Roman" pitchFamily="18" charset="0"/>
                <a:cs typeface="Times New Roman" pitchFamily="18" charset="0"/>
              </a:rPr>
              <a:t>Исполнение бюджета МО Гулькевичский район по доходам </a:t>
            </a:r>
            <a:br>
              <a:rPr lang="ru-RU" sz="2400" b="0" dirty="0" smtClean="0">
                <a:effectLst/>
                <a:latin typeface="Times New Roman" pitchFamily="18" charset="0"/>
                <a:cs typeface="Times New Roman" pitchFamily="18" charset="0"/>
              </a:rPr>
            </a:br>
            <a:r>
              <a:rPr lang="ru-RU" sz="2400" b="0" dirty="0" smtClean="0">
                <a:effectLst/>
                <a:latin typeface="Times New Roman" pitchFamily="18" charset="0"/>
                <a:cs typeface="Times New Roman" pitchFamily="18" charset="0"/>
              </a:rPr>
              <a:t>за 2015 год</a:t>
            </a:r>
            <a:br>
              <a:rPr lang="ru-RU" sz="2400" b="0" dirty="0" smtClean="0">
                <a:effectLst/>
                <a:latin typeface="Times New Roman" pitchFamily="18" charset="0"/>
                <a:cs typeface="Times New Roman" pitchFamily="18" charset="0"/>
              </a:rPr>
            </a:br>
            <a:endParaRPr lang="ru-RU" sz="2400" b="0" dirty="0">
              <a:effectLst/>
              <a:latin typeface="Times New Roman" pitchFamily="18" charset="0"/>
              <a:cs typeface="Times New Roman" pitchFamily="18" charset="0"/>
            </a:endParaRPr>
          </a:p>
        </p:txBody>
      </p:sp>
      <p:graphicFrame>
        <p:nvGraphicFramePr>
          <p:cNvPr id="6" name="Диаграмма 5"/>
          <p:cNvGraphicFramePr/>
          <p:nvPr>
            <p:extLst>
              <p:ext uri="{D42A27DB-BD31-4B8C-83A1-F6EECF244321}">
                <p14:modId xmlns:p14="http://schemas.microsoft.com/office/powerpoint/2010/main" val="2904980232"/>
              </p:ext>
            </p:extLst>
          </p:nvPr>
        </p:nvGraphicFramePr>
        <p:xfrm>
          <a:off x="395536" y="1268760"/>
          <a:ext cx="8496944" cy="5400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p:cNvSpPr txBox="1"/>
          <p:nvPr/>
        </p:nvSpPr>
        <p:spPr>
          <a:xfrm>
            <a:off x="539552" y="1526364"/>
            <a:ext cx="1008112" cy="24645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t>млн. рублей</a:t>
            </a:r>
            <a:endParaRPr lang="ru-RU" sz="1100" dirty="0"/>
          </a:p>
        </p:txBody>
      </p:sp>
      <p:sp>
        <p:nvSpPr>
          <p:cNvPr id="3" name="TextBox 2"/>
          <p:cNvSpPr txBox="1"/>
          <p:nvPr/>
        </p:nvSpPr>
        <p:spPr>
          <a:xfrm>
            <a:off x="0" y="0"/>
            <a:ext cx="2060179"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latin typeface="Times New Roman" pitchFamily="18" charset="0"/>
              <a:cs typeface="Times New Roman" pitchFamily="18" charset="0"/>
            </a:endParaRPr>
          </a:p>
        </p:txBody>
      </p:sp>
    </p:spTree>
    <p:extLst>
      <p:ext uri="{BB962C8B-B14F-4D97-AF65-F5344CB8AC3E}">
        <p14:creationId xmlns:p14="http://schemas.microsoft.com/office/powerpoint/2010/main" val="3960746197"/>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3"/>
            <a:ext cx="1584176" cy="216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2" name="Диаграмма 1"/>
          <p:cNvGraphicFramePr/>
          <p:nvPr>
            <p:extLst>
              <p:ext uri="{D42A27DB-BD31-4B8C-83A1-F6EECF244321}">
                <p14:modId xmlns:p14="http://schemas.microsoft.com/office/powerpoint/2010/main" val="1237121714"/>
              </p:ext>
            </p:extLst>
          </p:nvPr>
        </p:nvGraphicFramePr>
        <p:xfrm>
          <a:off x="179512" y="332656"/>
          <a:ext cx="8784975" cy="633670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1559" y="1340838"/>
            <a:ext cx="1036246" cy="307777"/>
          </a:xfrm>
          <a:prstGeom prst="rect">
            <a:avLst/>
          </a:prstGeom>
          <a:noFill/>
        </p:spPr>
        <p:txBody>
          <a:bodyPr wrap="none" rtlCol="0">
            <a:spAutoFit/>
          </a:bodyPr>
          <a:lstStyle/>
          <a:p>
            <a:r>
              <a:rPr lang="ru-RU" sz="1400" dirty="0" err="1" smtClean="0">
                <a:latin typeface="Times New Roman" pitchFamily="18" charset="0"/>
                <a:cs typeface="Times New Roman" pitchFamily="18" charset="0"/>
              </a:rPr>
              <a:t>тыс.рублей</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2405853959"/>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sz="quarter" idx="13"/>
            <p:extLst>
              <p:ext uri="{D42A27DB-BD31-4B8C-83A1-F6EECF244321}">
                <p14:modId xmlns:p14="http://schemas.microsoft.com/office/powerpoint/2010/main" val="3429546193"/>
              </p:ext>
            </p:extLst>
          </p:nvPr>
        </p:nvGraphicFramePr>
        <p:xfrm>
          <a:off x="143200" y="1268760"/>
          <a:ext cx="8928992" cy="5400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07504" y="273268"/>
            <a:ext cx="8784976" cy="1508105"/>
          </a:xfrm>
          <a:prstGeom prst="rect">
            <a:avLst/>
          </a:prstGeom>
          <a:noFill/>
        </p:spPr>
        <p:txBody>
          <a:bodyPr wrap="square" rtlCol="0">
            <a:spAutoFit/>
          </a:bodyPr>
          <a:lstStyle/>
          <a:p>
            <a:pPr algn="ctr"/>
            <a:r>
              <a:rPr lang="ru-RU" sz="2300" dirty="0" smtClean="0">
                <a:latin typeface="Times New Roman" pitchFamily="18" charset="0"/>
                <a:cs typeface="Times New Roman" pitchFamily="18" charset="0"/>
              </a:rPr>
              <a:t>Структура расходов </a:t>
            </a:r>
            <a:r>
              <a:rPr lang="ru-RU" sz="2300" dirty="0">
                <a:latin typeface="Times New Roman" pitchFamily="18" charset="0"/>
                <a:cs typeface="Times New Roman" pitchFamily="18" charset="0"/>
              </a:rPr>
              <a:t>на реализацию муниципальной программы </a:t>
            </a:r>
            <a:r>
              <a:rPr lang="ru-RU" sz="2300" dirty="0" smtClean="0">
                <a:latin typeface="Times New Roman" pitchFamily="18" charset="0"/>
                <a:cs typeface="Times New Roman" pitchFamily="18" charset="0"/>
              </a:rPr>
              <a:t> «</a:t>
            </a:r>
            <a:r>
              <a:rPr lang="ru-RU" sz="2300" dirty="0">
                <a:latin typeface="Times New Roman" pitchFamily="18" charset="0"/>
                <a:cs typeface="Times New Roman" pitchFamily="18" charset="0"/>
              </a:rPr>
              <a:t>Энергосбережение и повышение энергетической эффективности на территории муниципального образования </a:t>
            </a:r>
            <a:r>
              <a:rPr lang="ru-RU" sz="2300" dirty="0" err="1">
                <a:latin typeface="Times New Roman" pitchFamily="18" charset="0"/>
                <a:cs typeface="Times New Roman" pitchFamily="18" charset="0"/>
              </a:rPr>
              <a:t>Гулькевичский</a:t>
            </a:r>
            <a:r>
              <a:rPr lang="ru-RU" sz="2300" dirty="0">
                <a:latin typeface="Times New Roman" pitchFamily="18" charset="0"/>
                <a:cs typeface="Times New Roman" pitchFamily="18" charset="0"/>
              </a:rPr>
              <a:t> район</a:t>
            </a:r>
            <a:r>
              <a:rPr lang="ru-RU" sz="2300" dirty="0" smtClean="0">
                <a:latin typeface="Times New Roman" pitchFamily="18" charset="0"/>
                <a:cs typeface="Times New Roman" pitchFamily="18" charset="0"/>
              </a:rPr>
              <a:t>»      в 2015 году</a:t>
            </a:r>
            <a:endParaRPr lang="ru-RU" sz="2300" dirty="0">
              <a:latin typeface="Times New Roman" pitchFamily="18" charset="0"/>
              <a:cs typeface="Times New Roman" pitchFamily="18" charset="0"/>
            </a:endParaRPr>
          </a:p>
        </p:txBody>
      </p:sp>
      <p:sp>
        <p:nvSpPr>
          <p:cNvPr id="2" name="TextBox 1"/>
          <p:cNvSpPr txBox="1"/>
          <p:nvPr/>
        </p:nvSpPr>
        <p:spPr>
          <a:xfrm>
            <a:off x="0" y="0"/>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057672911"/>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001"/>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graphicFrame>
        <p:nvGraphicFramePr>
          <p:cNvPr id="7" name="Объект 6"/>
          <p:cNvGraphicFramePr>
            <a:graphicFrameLocks noGrp="1"/>
          </p:cNvGraphicFramePr>
          <p:nvPr>
            <p:ph sz="quarter" idx="13"/>
            <p:extLst>
              <p:ext uri="{D42A27DB-BD31-4B8C-83A1-F6EECF244321}">
                <p14:modId xmlns:p14="http://schemas.microsoft.com/office/powerpoint/2010/main" val="437775261"/>
              </p:ext>
            </p:extLst>
          </p:nvPr>
        </p:nvGraphicFramePr>
        <p:xfrm>
          <a:off x="198131" y="2060848"/>
          <a:ext cx="8766357" cy="4292664"/>
        </p:xfrm>
        <a:graphic>
          <a:graphicData uri="http://schemas.openxmlformats.org/drawingml/2006/table">
            <a:tbl>
              <a:tblPr firstRow="1" bandRow="1">
                <a:tableStyleId>{5C22544A-7EE6-4342-B048-85BDC9FD1C3A}</a:tableStyleId>
              </a:tblPr>
              <a:tblGrid>
                <a:gridCol w="4733909"/>
                <a:gridCol w="1224136"/>
                <a:gridCol w="1512168"/>
                <a:gridCol w="1296144"/>
              </a:tblGrid>
              <a:tr h="620197">
                <a:tc row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Наименование целевого показателя</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row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Единица</a:t>
                      </a:r>
                    </a:p>
                    <a:p>
                      <a:pPr algn="ctr"/>
                      <a:r>
                        <a:rPr lang="ru-RU" sz="1600" b="0" kern="1200" dirty="0" smtClean="0">
                          <a:solidFill>
                            <a:schemeClr val="tx1"/>
                          </a:solidFill>
                          <a:effectLst/>
                          <a:latin typeface="Times New Roman" pitchFamily="18" charset="0"/>
                          <a:ea typeface="+mn-ea"/>
                          <a:cs typeface="Times New Roman" pitchFamily="18" charset="0"/>
                        </a:rPr>
                        <a:t>измерения</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grid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Значение показателей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h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r>
              <a:tr h="359062">
                <a:tc v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v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предусмотрено программой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фактическое значение</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r>
              <a:tr h="1221139">
                <a:tc>
                  <a:txBody>
                    <a:bodyPr/>
                    <a:lstStyle/>
                    <a:p>
                      <a:pPr>
                        <a:lnSpc>
                          <a:spcPct val="115000"/>
                        </a:lnSpc>
                        <a:spcAft>
                          <a:spcPts val="0"/>
                        </a:spcAft>
                      </a:pPr>
                      <a:r>
                        <a:rPr lang="ru-RU" sz="1800" dirty="0">
                          <a:effectLst/>
                          <a:latin typeface="Times New Roman" pitchFamily="18" charset="0"/>
                          <a:ea typeface="Times New Roman"/>
                          <a:cs typeface="Times New Roman" pitchFamily="18" charset="0"/>
                        </a:rPr>
                        <a:t>Замена светильников (ламп накаливания) на энергосберегающие, в том числе на светодиодные</a:t>
                      </a: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a:effectLst/>
                          <a:latin typeface="Times New Roman" pitchFamily="18" charset="0"/>
                          <a:ea typeface="Times New Roman"/>
                          <a:cs typeface="Times New Roman" pitchFamily="18" charset="0"/>
                        </a:rPr>
                        <a:t>шт.</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a:effectLst/>
                          <a:latin typeface="Times New Roman" pitchFamily="18" charset="0"/>
                          <a:ea typeface="Times New Roman"/>
                          <a:cs typeface="Times New Roman" pitchFamily="18" charset="0"/>
                        </a:rPr>
                        <a:t>50</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50</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1872208">
                <a:tc>
                  <a:txBody>
                    <a:bodyPr/>
                    <a:lstStyle/>
                    <a:p>
                      <a:pPr>
                        <a:lnSpc>
                          <a:spcPct val="115000"/>
                        </a:lnSpc>
                        <a:spcAft>
                          <a:spcPts val="0"/>
                        </a:spcAft>
                      </a:pPr>
                      <a:r>
                        <a:rPr lang="ru-RU" sz="1800" dirty="0">
                          <a:effectLst/>
                          <a:latin typeface="Times New Roman" pitchFamily="18" charset="0"/>
                          <a:ea typeface="Times New Roman"/>
                          <a:cs typeface="Times New Roman" pitchFamily="18" charset="0"/>
                        </a:rPr>
                        <a:t>Снижение потребления электрической энергии бюджетными учреждениями за счет замены светильников (ламп) накаливания на энергосберегающие</a:t>
                      </a: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a:effectLst/>
                          <a:latin typeface="Times New Roman" pitchFamily="18" charset="0"/>
                          <a:ea typeface="Times New Roman"/>
                          <a:cs typeface="Times New Roman" pitchFamily="18" charset="0"/>
                        </a:rPr>
                        <a:t>кВт/ч</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a:effectLst/>
                          <a:latin typeface="Times New Roman" pitchFamily="18" charset="0"/>
                          <a:ea typeface="Times New Roman"/>
                          <a:cs typeface="Times New Roman" pitchFamily="18" charset="0"/>
                        </a:rPr>
                        <a:t>4700</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4700</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bl>
          </a:graphicData>
        </a:graphic>
      </p:graphicFrame>
      <p:sp>
        <p:nvSpPr>
          <p:cNvPr id="8" name="Скругленный прямоугольник 7"/>
          <p:cNvSpPr/>
          <p:nvPr/>
        </p:nvSpPr>
        <p:spPr>
          <a:xfrm>
            <a:off x="179512" y="258980"/>
            <a:ext cx="8784976" cy="16578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atin typeface="Times New Roman" pitchFamily="18" charset="0"/>
                <a:cs typeface="Times New Roman" pitchFamily="18" charset="0"/>
              </a:rPr>
              <a:t>Отдельные целевые показатели </a:t>
            </a:r>
            <a:r>
              <a:rPr lang="ru-RU" sz="2400" dirty="0">
                <a:latin typeface="Times New Roman" pitchFamily="18" charset="0"/>
                <a:cs typeface="Times New Roman" pitchFamily="18" charset="0"/>
              </a:rPr>
              <a:t>муниципальной программы </a:t>
            </a:r>
            <a:r>
              <a:rPr lang="ru-RU" sz="2400" dirty="0" smtClean="0">
                <a:latin typeface="Times New Roman" pitchFamily="18" charset="0"/>
                <a:cs typeface="Times New Roman" pitchFamily="18" charset="0"/>
              </a:rPr>
              <a:t>«</a:t>
            </a:r>
            <a:r>
              <a:rPr lang="ru-RU" sz="2400" dirty="0">
                <a:latin typeface="Times New Roman" pitchFamily="18" charset="0"/>
                <a:cs typeface="Times New Roman" pitchFamily="18" charset="0"/>
              </a:rPr>
              <a:t>Энергосбережение и повышение энергетической эффективности на территории муниципального образования </a:t>
            </a:r>
            <a:r>
              <a:rPr lang="ru-RU" sz="2400" dirty="0" err="1">
                <a:latin typeface="Times New Roman" pitchFamily="18" charset="0"/>
                <a:cs typeface="Times New Roman" pitchFamily="18" charset="0"/>
              </a:rPr>
              <a:t>Гулькевичский</a:t>
            </a:r>
            <a:r>
              <a:rPr lang="ru-RU" sz="2400" dirty="0">
                <a:latin typeface="Times New Roman" pitchFamily="18" charset="0"/>
                <a:cs typeface="Times New Roman" pitchFamily="18" charset="0"/>
              </a:rPr>
              <a:t> район</a:t>
            </a:r>
            <a:r>
              <a:rPr lang="ru-RU" sz="2400" dirty="0" smtClean="0">
                <a:latin typeface="Times New Roman" pitchFamily="18" charset="0"/>
                <a:cs typeface="Times New Roman" pitchFamily="18" charset="0"/>
              </a:rPr>
              <a:t>» в 2015 году</a:t>
            </a:r>
            <a:endParaRPr lang="ru-RU"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053130041"/>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3"/>
            <a:ext cx="1584176" cy="216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2" name="Диаграмма 1"/>
          <p:cNvGraphicFramePr/>
          <p:nvPr>
            <p:extLst>
              <p:ext uri="{D42A27DB-BD31-4B8C-83A1-F6EECF244321}">
                <p14:modId xmlns:p14="http://schemas.microsoft.com/office/powerpoint/2010/main" val="3646135165"/>
              </p:ext>
            </p:extLst>
          </p:nvPr>
        </p:nvGraphicFramePr>
        <p:xfrm>
          <a:off x="173239" y="211921"/>
          <a:ext cx="8791249" cy="660145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1559" y="1340838"/>
            <a:ext cx="1036246" cy="307777"/>
          </a:xfrm>
          <a:prstGeom prst="rect">
            <a:avLst/>
          </a:prstGeom>
          <a:noFill/>
        </p:spPr>
        <p:txBody>
          <a:bodyPr wrap="none" rtlCol="0">
            <a:spAutoFit/>
          </a:bodyPr>
          <a:lstStyle/>
          <a:p>
            <a:r>
              <a:rPr lang="ru-RU" sz="1400" dirty="0" err="1" smtClean="0">
                <a:latin typeface="Times New Roman" pitchFamily="18" charset="0"/>
                <a:cs typeface="Times New Roman" pitchFamily="18" charset="0"/>
              </a:rPr>
              <a:t>тыс.рублей</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2170330908"/>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sz="quarter" idx="13"/>
            <p:extLst>
              <p:ext uri="{D42A27DB-BD31-4B8C-83A1-F6EECF244321}">
                <p14:modId xmlns:p14="http://schemas.microsoft.com/office/powerpoint/2010/main" val="1255781574"/>
              </p:ext>
            </p:extLst>
          </p:nvPr>
        </p:nvGraphicFramePr>
        <p:xfrm>
          <a:off x="107504" y="1270672"/>
          <a:ext cx="8928992" cy="5400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95544" y="273268"/>
            <a:ext cx="7776864" cy="1569660"/>
          </a:xfrm>
          <a:prstGeom prst="rect">
            <a:avLst/>
          </a:prstGeom>
          <a:noFill/>
        </p:spPr>
        <p:txBody>
          <a:bodyPr wrap="square" rtlCol="0">
            <a:spAutoFit/>
          </a:bodyPr>
          <a:lstStyle/>
          <a:p>
            <a:pPr algn="ctr"/>
            <a:r>
              <a:rPr lang="ru-RU" sz="2400" dirty="0" smtClean="0">
                <a:latin typeface="Times New Roman" pitchFamily="18" charset="0"/>
                <a:cs typeface="Times New Roman" pitchFamily="18" charset="0"/>
              </a:rPr>
              <a:t>Структура расходов </a:t>
            </a:r>
            <a:r>
              <a:rPr lang="ru-RU" sz="2400" dirty="0">
                <a:latin typeface="Times New Roman" pitchFamily="18" charset="0"/>
                <a:cs typeface="Times New Roman" pitchFamily="18" charset="0"/>
              </a:rPr>
              <a:t>на реализацию муниципальной программы </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Ремонт и содержание автомобильных дорог местного значения на территории муниципального образования </a:t>
            </a:r>
            <a:r>
              <a:rPr lang="ru-RU" sz="2400" dirty="0" err="1">
                <a:latin typeface="Times New Roman" pitchFamily="18" charset="0"/>
                <a:cs typeface="Times New Roman" pitchFamily="18" charset="0"/>
              </a:rPr>
              <a:t>Гулькевичский</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район» в 2015 году</a:t>
            </a:r>
            <a:endParaRPr lang="ru-RU" sz="2400" dirty="0">
              <a:latin typeface="Times New Roman" pitchFamily="18" charset="0"/>
              <a:cs typeface="Times New Roman" pitchFamily="18" charset="0"/>
            </a:endParaRPr>
          </a:p>
        </p:txBody>
      </p:sp>
      <p:sp>
        <p:nvSpPr>
          <p:cNvPr id="2" name="TextBox 1"/>
          <p:cNvSpPr txBox="1"/>
          <p:nvPr/>
        </p:nvSpPr>
        <p:spPr>
          <a:xfrm>
            <a:off x="0" y="0"/>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418353131"/>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3"/>
            <a:ext cx="1584176" cy="216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2" name="Диаграмма 1"/>
          <p:cNvGraphicFramePr/>
          <p:nvPr>
            <p:extLst>
              <p:ext uri="{D42A27DB-BD31-4B8C-83A1-F6EECF244321}">
                <p14:modId xmlns:p14="http://schemas.microsoft.com/office/powerpoint/2010/main" val="434886765"/>
              </p:ext>
            </p:extLst>
          </p:nvPr>
        </p:nvGraphicFramePr>
        <p:xfrm>
          <a:off x="173239" y="260648"/>
          <a:ext cx="8791249" cy="496855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1559" y="1340838"/>
            <a:ext cx="1036246" cy="307777"/>
          </a:xfrm>
          <a:prstGeom prst="rect">
            <a:avLst/>
          </a:prstGeom>
          <a:noFill/>
        </p:spPr>
        <p:txBody>
          <a:bodyPr wrap="none" rtlCol="0">
            <a:spAutoFit/>
          </a:bodyPr>
          <a:lstStyle/>
          <a:p>
            <a:r>
              <a:rPr lang="ru-RU" sz="1400" dirty="0" err="1" smtClean="0">
                <a:latin typeface="Times New Roman" pitchFamily="18" charset="0"/>
                <a:cs typeface="Times New Roman" pitchFamily="18" charset="0"/>
              </a:rPr>
              <a:t>тыс.рублей</a:t>
            </a:r>
            <a:endParaRPr lang="ru-RU" sz="1400" dirty="0">
              <a:latin typeface="Times New Roman" pitchFamily="18" charset="0"/>
              <a:cs typeface="Times New Roman" pitchFamily="18" charset="0"/>
            </a:endParaRPr>
          </a:p>
        </p:txBody>
      </p:sp>
      <p:sp>
        <p:nvSpPr>
          <p:cNvPr id="4" name="TextBox 3"/>
          <p:cNvSpPr txBox="1"/>
          <p:nvPr/>
        </p:nvSpPr>
        <p:spPr>
          <a:xfrm>
            <a:off x="251559" y="5157192"/>
            <a:ext cx="8568913" cy="1477328"/>
          </a:xfrm>
          <a:prstGeom prst="rect">
            <a:avLst/>
          </a:prstGeom>
          <a:noFill/>
        </p:spPr>
        <p:txBody>
          <a:bodyPr wrap="square" rtlCol="0">
            <a:spAutoFit/>
          </a:bodyPr>
          <a:lstStyle/>
          <a:p>
            <a:pPr algn="just"/>
            <a:r>
              <a:rPr lang="ru-RU" dirty="0" smtClean="0">
                <a:latin typeface="Times New Roman" pitchFamily="18" charset="0"/>
                <a:cs typeface="Times New Roman" pitchFamily="18" charset="0"/>
              </a:rPr>
              <a:t>	Строительство, реконструкция, проектирование, модернизация и техническое перевооружение общественной инфраструктуры, приобретение объектов недвижимости, а так же движимого имущества, необходимого для обеспечения функционирования объектов общественной инфраструктуры для решения вопросов местного значения.</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72565761"/>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3"/>
            <a:ext cx="1584176" cy="216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2" name="Диаграмма 1"/>
          <p:cNvGraphicFramePr/>
          <p:nvPr>
            <p:extLst>
              <p:ext uri="{D42A27DB-BD31-4B8C-83A1-F6EECF244321}">
                <p14:modId xmlns:p14="http://schemas.microsoft.com/office/powerpoint/2010/main" val="1950945579"/>
              </p:ext>
            </p:extLst>
          </p:nvPr>
        </p:nvGraphicFramePr>
        <p:xfrm>
          <a:off x="179512" y="260648"/>
          <a:ext cx="8784976" cy="645368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1559" y="1340838"/>
            <a:ext cx="1036246" cy="307777"/>
          </a:xfrm>
          <a:prstGeom prst="rect">
            <a:avLst/>
          </a:prstGeom>
          <a:noFill/>
        </p:spPr>
        <p:txBody>
          <a:bodyPr wrap="none" rtlCol="0">
            <a:spAutoFit/>
          </a:bodyPr>
          <a:lstStyle/>
          <a:p>
            <a:r>
              <a:rPr lang="ru-RU" sz="1400" dirty="0" err="1" smtClean="0">
                <a:latin typeface="Times New Roman" pitchFamily="18" charset="0"/>
                <a:cs typeface="Times New Roman" pitchFamily="18" charset="0"/>
              </a:rPr>
              <a:t>тыс.рублей</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2081368541"/>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sz="quarter" idx="13"/>
            <p:extLst>
              <p:ext uri="{D42A27DB-BD31-4B8C-83A1-F6EECF244321}">
                <p14:modId xmlns:p14="http://schemas.microsoft.com/office/powerpoint/2010/main" val="584157719"/>
              </p:ext>
            </p:extLst>
          </p:nvPr>
        </p:nvGraphicFramePr>
        <p:xfrm>
          <a:off x="107504" y="1270672"/>
          <a:ext cx="8928992" cy="5400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95544" y="273268"/>
            <a:ext cx="7776864" cy="1200329"/>
          </a:xfrm>
          <a:prstGeom prst="rect">
            <a:avLst/>
          </a:prstGeom>
          <a:noFill/>
        </p:spPr>
        <p:txBody>
          <a:bodyPr wrap="square" rtlCol="0">
            <a:spAutoFit/>
          </a:bodyPr>
          <a:lstStyle/>
          <a:p>
            <a:pPr algn="ctr"/>
            <a:r>
              <a:rPr lang="ru-RU" sz="2400" dirty="0" smtClean="0">
                <a:latin typeface="Times New Roman" pitchFamily="18" charset="0"/>
                <a:cs typeface="Times New Roman" pitchFamily="18" charset="0"/>
              </a:rPr>
              <a:t>Структура расходов </a:t>
            </a:r>
            <a:r>
              <a:rPr lang="ru-RU" sz="2400" dirty="0">
                <a:latin typeface="Times New Roman" pitchFamily="18" charset="0"/>
                <a:cs typeface="Times New Roman" pitchFamily="18" charset="0"/>
              </a:rPr>
              <a:t>на реализацию муниципальной программы </a:t>
            </a:r>
            <a:r>
              <a:rPr lang="ru-RU" sz="2400" dirty="0" smtClean="0">
                <a:latin typeface="Times New Roman" pitchFamily="18" charset="0"/>
                <a:cs typeface="Times New Roman" pitchFamily="18" charset="0"/>
              </a:rPr>
              <a:t> «Газификация  </a:t>
            </a:r>
            <a:r>
              <a:rPr lang="ru-RU" sz="2400" dirty="0">
                <a:latin typeface="Times New Roman" pitchFamily="18" charset="0"/>
                <a:cs typeface="Times New Roman" pitchFamily="18" charset="0"/>
              </a:rPr>
              <a:t>муниципального образования </a:t>
            </a:r>
            <a:r>
              <a:rPr lang="ru-RU" sz="2400" dirty="0" err="1">
                <a:latin typeface="Times New Roman" pitchFamily="18" charset="0"/>
                <a:cs typeface="Times New Roman" pitchFamily="18" charset="0"/>
              </a:rPr>
              <a:t>Гулькевичский</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район» в 2015 году</a:t>
            </a:r>
            <a:endParaRPr lang="ru-RU" sz="2400" dirty="0">
              <a:latin typeface="Times New Roman" pitchFamily="18" charset="0"/>
              <a:cs typeface="Times New Roman" pitchFamily="18" charset="0"/>
            </a:endParaRPr>
          </a:p>
        </p:txBody>
      </p:sp>
      <p:sp>
        <p:nvSpPr>
          <p:cNvPr id="2" name="TextBox 1"/>
          <p:cNvSpPr txBox="1"/>
          <p:nvPr/>
        </p:nvSpPr>
        <p:spPr>
          <a:xfrm>
            <a:off x="0" y="0"/>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491553595"/>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001"/>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graphicFrame>
        <p:nvGraphicFramePr>
          <p:cNvPr id="7" name="Объект 6"/>
          <p:cNvGraphicFramePr>
            <a:graphicFrameLocks noGrp="1"/>
          </p:cNvGraphicFramePr>
          <p:nvPr>
            <p:ph sz="quarter" idx="13"/>
            <p:extLst>
              <p:ext uri="{D42A27DB-BD31-4B8C-83A1-F6EECF244321}">
                <p14:modId xmlns:p14="http://schemas.microsoft.com/office/powerpoint/2010/main" val="3901763661"/>
              </p:ext>
            </p:extLst>
          </p:nvPr>
        </p:nvGraphicFramePr>
        <p:xfrm>
          <a:off x="198131" y="2060848"/>
          <a:ext cx="8766357" cy="4292664"/>
        </p:xfrm>
        <a:graphic>
          <a:graphicData uri="http://schemas.openxmlformats.org/drawingml/2006/table">
            <a:tbl>
              <a:tblPr firstRow="1" bandRow="1">
                <a:tableStyleId>{5C22544A-7EE6-4342-B048-85BDC9FD1C3A}</a:tableStyleId>
              </a:tblPr>
              <a:tblGrid>
                <a:gridCol w="4733909"/>
                <a:gridCol w="1224136"/>
                <a:gridCol w="1512168"/>
                <a:gridCol w="1296144"/>
              </a:tblGrid>
              <a:tr h="620197">
                <a:tc row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Наименование целевого показателя</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row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Единица</a:t>
                      </a:r>
                    </a:p>
                    <a:p>
                      <a:pPr algn="ctr"/>
                      <a:r>
                        <a:rPr lang="ru-RU" sz="1600" b="0" kern="1200" dirty="0" smtClean="0">
                          <a:solidFill>
                            <a:schemeClr val="tx1"/>
                          </a:solidFill>
                          <a:effectLst/>
                          <a:latin typeface="Times New Roman" pitchFamily="18" charset="0"/>
                          <a:ea typeface="+mn-ea"/>
                          <a:cs typeface="Times New Roman" pitchFamily="18" charset="0"/>
                        </a:rPr>
                        <a:t>измерения</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grid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Значение показателей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h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r>
              <a:tr h="359062">
                <a:tc v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v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предусмотрено программой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фактическое значение</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r>
              <a:tr h="1221139">
                <a:tc>
                  <a:txBody>
                    <a:bodyPr/>
                    <a:lstStyle/>
                    <a:p>
                      <a:pPr>
                        <a:lnSpc>
                          <a:spcPct val="115000"/>
                        </a:lnSpc>
                        <a:spcAft>
                          <a:spcPts val="0"/>
                        </a:spcAft>
                      </a:pPr>
                      <a:r>
                        <a:rPr lang="ru-RU" sz="1800" dirty="0" smtClean="0">
                          <a:effectLst/>
                          <a:latin typeface="Times New Roman" pitchFamily="18" charset="0"/>
                          <a:ea typeface="Times New Roman"/>
                          <a:cs typeface="Times New Roman" pitchFamily="18" charset="0"/>
                        </a:rPr>
                        <a:t>Ввод построенных газопроводов</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км.</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7253</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7253</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1872208">
                <a:tc>
                  <a:txBody>
                    <a:bodyPr/>
                    <a:lstStyle/>
                    <a:p>
                      <a:pPr>
                        <a:lnSpc>
                          <a:spcPct val="115000"/>
                        </a:lnSpc>
                        <a:spcAft>
                          <a:spcPts val="0"/>
                        </a:spcAft>
                      </a:pPr>
                      <a:r>
                        <a:rPr lang="ru-RU" sz="1800" dirty="0" smtClean="0">
                          <a:effectLst/>
                          <a:latin typeface="Times New Roman" pitchFamily="18" charset="0"/>
                          <a:ea typeface="Times New Roman"/>
                          <a:cs typeface="Times New Roman" pitchFamily="18" charset="0"/>
                        </a:rPr>
                        <a:t>Количество газифицированных населенных пунктов</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шт.</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1</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1</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bl>
          </a:graphicData>
        </a:graphic>
      </p:graphicFrame>
      <p:sp>
        <p:nvSpPr>
          <p:cNvPr id="8" name="Скругленный прямоугольник 7"/>
          <p:cNvSpPr/>
          <p:nvPr/>
        </p:nvSpPr>
        <p:spPr>
          <a:xfrm>
            <a:off x="179512" y="258980"/>
            <a:ext cx="8784976" cy="16578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atin typeface="Times New Roman" pitchFamily="18" charset="0"/>
                <a:cs typeface="Times New Roman" pitchFamily="18" charset="0"/>
              </a:rPr>
              <a:t>Отдельные целевые показатели </a:t>
            </a:r>
            <a:r>
              <a:rPr lang="ru-RU" sz="2400" dirty="0">
                <a:latin typeface="Times New Roman" pitchFamily="18" charset="0"/>
                <a:cs typeface="Times New Roman" pitchFamily="18" charset="0"/>
              </a:rPr>
              <a:t>муниципальной программы «Газификация  муниципального образования </a:t>
            </a:r>
            <a:r>
              <a:rPr lang="ru-RU" sz="2400" dirty="0" err="1">
                <a:latin typeface="Times New Roman" pitchFamily="18" charset="0"/>
                <a:cs typeface="Times New Roman" pitchFamily="18" charset="0"/>
              </a:rPr>
              <a:t>Гулькевичский</a:t>
            </a:r>
            <a:r>
              <a:rPr lang="ru-RU" sz="2400" dirty="0">
                <a:latin typeface="Times New Roman" pitchFamily="18" charset="0"/>
                <a:cs typeface="Times New Roman" pitchFamily="18" charset="0"/>
              </a:rPr>
              <a:t> район» </a:t>
            </a:r>
            <a:r>
              <a:rPr lang="ru-RU" sz="2400" dirty="0" smtClean="0">
                <a:latin typeface="Times New Roman" pitchFamily="18" charset="0"/>
                <a:cs typeface="Times New Roman" pitchFamily="18" charset="0"/>
              </a:rPr>
              <a:t>в 2015 году</a:t>
            </a:r>
            <a:endParaRPr lang="ru-RU"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907367594"/>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3"/>
            <a:ext cx="1584176" cy="216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2" name="Диаграмма 1"/>
          <p:cNvGraphicFramePr/>
          <p:nvPr>
            <p:extLst>
              <p:ext uri="{D42A27DB-BD31-4B8C-83A1-F6EECF244321}">
                <p14:modId xmlns:p14="http://schemas.microsoft.com/office/powerpoint/2010/main" val="221398322"/>
              </p:ext>
            </p:extLst>
          </p:nvPr>
        </p:nvGraphicFramePr>
        <p:xfrm>
          <a:off x="80110" y="211921"/>
          <a:ext cx="9047616" cy="652944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1559" y="1340838"/>
            <a:ext cx="1036246" cy="307777"/>
          </a:xfrm>
          <a:prstGeom prst="rect">
            <a:avLst/>
          </a:prstGeom>
          <a:noFill/>
        </p:spPr>
        <p:txBody>
          <a:bodyPr wrap="none" rtlCol="0">
            <a:spAutoFit/>
          </a:bodyPr>
          <a:lstStyle/>
          <a:p>
            <a:r>
              <a:rPr lang="ru-RU" sz="1400" dirty="0" err="1" smtClean="0">
                <a:latin typeface="Times New Roman" pitchFamily="18" charset="0"/>
                <a:cs typeface="Times New Roman" pitchFamily="18" charset="0"/>
              </a:rPr>
              <a:t>тыс.рублей</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3028710524"/>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208911" cy="1143000"/>
          </a:xfrm>
          <a:effectLst/>
        </p:spPr>
        <p:txBody>
          <a:bodyPr/>
          <a:lstStyle/>
          <a:p>
            <a:pPr marL="0" indent="0" algn="ctr">
              <a:buNone/>
            </a:pPr>
            <a:r>
              <a:rPr lang="ru-RU" sz="2400" b="0" dirty="0" smtClean="0">
                <a:effectLst/>
                <a:latin typeface="Times New Roman" pitchFamily="18" charset="0"/>
                <a:cs typeface="Times New Roman" pitchFamily="18" charset="0"/>
              </a:rPr>
              <a:t>Динамика роста доходов  МО Гулькевичский район</a:t>
            </a:r>
            <a:br>
              <a:rPr lang="ru-RU" sz="2400" b="0" dirty="0" smtClean="0">
                <a:effectLst/>
                <a:latin typeface="Times New Roman" pitchFamily="18" charset="0"/>
                <a:cs typeface="Times New Roman" pitchFamily="18" charset="0"/>
              </a:rPr>
            </a:br>
            <a:r>
              <a:rPr lang="ru-RU" sz="2400" b="0" dirty="0" smtClean="0">
                <a:effectLst/>
                <a:latin typeface="Times New Roman" pitchFamily="18" charset="0"/>
                <a:cs typeface="Times New Roman" pitchFamily="18" charset="0"/>
              </a:rPr>
              <a:t>за 2015 год в сравнении с 2014 годом</a:t>
            </a:r>
            <a:br>
              <a:rPr lang="ru-RU" sz="2400" b="0" dirty="0" smtClean="0">
                <a:effectLst/>
                <a:latin typeface="Times New Roman" pitchFamily="18" charset="0"/>
                <a:cs typeface="Times New Roman" pitchFamily="18" charset="0"/>
              </a:rPr>
            </a:br>
            <a:endParaRPr lang="ru-RU" sz="2400" b="0" dirty="0">
              <a:effectLst/>
              <a:latin typeface="Times New Roman" pitchFamily="18" charset="0"/>
              <a:cs typeface="Times New Roman" pitchFamily="18" charset="0"/>
            </a:endParaRPr>
          </a:p>
        </p:txBody>
      </p:sp>
      <p:graphicFrame>
        <p:nvGraphicFramePr>
          <p:cNvPr id="6" name="Диаграмма 5"/>
          <p:cNvGraphicFramePr/>
          <p:nvPr>
            <p:extLst>
              <p:ext uri="{D42A27DB-BD31-4B8C-83A1-F6EECF244321}">
                <p14:modId xmlns:p14="http://schemas.microsoft.com/office/powerpoint/2010/main" val="867715952"/>
              </p:ext>
            </p:extLst>
          </p:nvPr>
        </p:nvGraphicFramePr>
        <p:xfrm>
          <a:off x="251520" y="1052736"/>
          <a:ext cx="8640960" cy="561662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p:cNvSpPr txBox="1"/>
          <p:nvPr/>
        </p:nvSpPr>
        <p:spPr>
          <a:xfrm>
            <a:off x="539552" y="1526364"/>
            <a:ext cx="1008112" cy="24645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t>млн. рублей</a:t>
            </a:r>
            <a:endParaRPr lang="ru-RU" sz="1100" dirty="0"/>
          </a:p>
        </p:txBody>
      </p:sp>
      <p:sp>
        <p:nvSpPr>
          <p:cNvPr id="3" name="TextBox 2"/>
          <p:cNvSpPr txBox="1"/>
          <p:nvPr/>
        </p:nvSpPr>
        <p:spPr>
          <a:xfrm>
            <a:off x="0" y="0"/>
            <a:ext cx="2060179"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latin typeface="Times New Roman" pitchFamily="18" charset="0"/>
              <a:cs typeface="Times New Roman" pitchFamily="18" charset="0"/>
            </a:endParaRPr>
          </a:p>
        </p:txBody>
      </p:sp>
    </p:spTree>
    <p:extLst>
      <p:ext uri="{BB962C8B-B14F-4D97-AF65-F5344CB8AC3E}">
        <p14:creationId xmlns:p14="http://schemas.microsoft.com/office/powerpoint/2010/main" val="2963352666"/>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sz="quarter" idx="13"/>
            <p:extLst>
              <p:ext uri="{D42A27DB-BD31-4B8C-83A1-F6EECF244321}">
                <p14:modId xmlns:p14="http://schemas.microsoft.com/office/powerpoint/2010/main" val="1634861299"/>
              </p:ext>
            </p:extLst>
          </p:nvPr>
        </p:nvGraphicFramePr>
        <p:xfrm>
          <a:off x="107504" y="1270672"/>
          <a:ext cx="8928992" cy="5400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80353" y="130805"/>
            <a:ext cx="7776864" cy="1569660"/>
          </a:xfrm>
          <a:prstGeom prst="rect">
            <a:avLst/>
          </a:prstGeom>
          <a:noFill/>
        </p:spPr>
        <p:txBody>
          <a:bodyPr wrap="square" rtlCol="0">
            <a:spAutoFit/>
          </a:bodyPr>
          <a:lstStyle/>
          <a:p>
            <a:pPr algn="ctr"/>
            <a:r>
              <a:rPr lang="ru-RU" sz="2400" dirty="0" smtClean="0">
                <a:latin typeface="Times New Roman" pitchFamily="18" charset="0"/>
                <a:cs typeface="Times New Roman" pitchFamily="18" charset="0"/>
              </a:rPr>
              <a:t>Структура расходов </a:t>
            </a:r>
            <a:r>
              <a:rPr lang="ru-RU" sz="2400" dirty="0">
                <a:latin typeface="Times New Roman" pitchFamily="18" charset="0"/>
                <a:cs typeface="Times New Roman" pitchFamily="18" charset="0"/>
              </a:rPr>
              <a:t>на реализацию муниципальной программы </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Информационное общество муниципального образования </a:t>
            </a:r>
            <a:r>
              <a:rPr lang="ru-RU" sz="2400" dirty="0" err="1">
                <a:latin typeface="Times New Roman" pitchFamily="18" charset="0"/>
                <a:cs typeface="Times New Roman" pitchFamily="18" charset="0"/>
              </a:rPr>
              <a:t>Гулькевичский</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район»</a:t>
            </a:r>
          </a:p>
          <a:p>
            <a:pPr algn="ctr"/>
            <a:r>
              <a:rPr lang="ru-RU" sz="2400" dirty="0" smtClean="0">
                <a:latin typeface="Times New Roman" pitchFamily="18" charset="0"/>
                <a:cs typeface="Times New Roman" pitchFamily="18" charset="0"/>
              </a:rPr>
              <a:t>в 2015 году</a:t>
            </a:r>
            <a:endParaRPr lang="ru-RU" sz="2400" dirty="0">
              <a:latin typeface="Times New Roman" pitchFamily="18" charset="0"/>
              <a:cs typeface="Times New Roman" pitchFamily="18" charset="0"/>
            </a:endParaRPr>
          </a:p>
        </p:txBody>
      </p:sp>
      <p:sp>
        <p:nvSpPr>
          <p:cNvPr id="2" name="TextBox 1"/>
          <p:cNvSpPr txBox="1"/>
          <p:nvPr/>
        </p:nvSpPr>
        <p:spPr>
          <a:xfrm>
            <a:off x="0" y="0"/>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617680826"/>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3"/>
            <a:ext cx="1584176" cy="216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2" name="Диаграмма 1"/>
          <p:cNvGraphicFramePr/>
          <p:nvPr>
            <p:extLst>
              <p:ext uri="{D42A27DB-BD31-4B8C-83A1-F6EECF244321}">
                <p14:modId xmlns:p14="http://schemas.microsoft.com/office/powerpoint/2010/main" val="455109667"/>
              </p:ext>
            </p:extLst>
          </p:nvPr>
        </p:nvGraphicFramePr>
        <p:xfrm>
          <a:off x="80110" y="211921"/>
          <a:ext cx="9047616" cy="652944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1559" y="1340838"/>
            <a:ext cx="1036246" cy="307777"/>
          </a:xfrm>
          <a:prstGeom prst="rect">
            <a:avLst/>
          </a:prstGeom>
          <a:noFill/>
        </p:spPr>
        <p:txBody>
          <a:bodyPr wrap="none" rtlCol="0">
            <a:spAutoFit/>
          </a:bodyPr>
          <a:lstStyle/>
          <a:p>
            <a:r>
              <a:rPr lang="ru-RU" sz="1400" dirty="0" err="1" smtClean="0">
                <a:latin typeface="Times New Roman" pitchFamily="18" charset="0"/>
                <a:cs typeface="Times New Roman" pitchFamily="18" charset="0"/>
              </a:rPr>
              <a:t>тыс.рублей</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3215414398"/>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001"/>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356308037"/>
              </p:ext>
            </p:extLst>
          </p:nvPr>
        </p:nvGraphicFramePr>
        <p:xfrm>
          <a:off x="323528" y="1916832"/>
          <a:ext cx="8496944" cy="1296144"/>
        </p:xfrm>
        <a:graphic>
          <a:graphicData uri="http://schemas.openxmlformats.org/drawingml/2006/table">
            <a:tbl>
              <a:tblPr firstRow="1" bandRow="1">
                <a:tableStyleId>{5C22544A-7EE6-4342-B048-85BDC9FD1C3A}</a:tableStyleId>
              </a:tblPr>
              <a:tblGrid>
                <a:gridCol w="5904656"/>
                <a:gridCol w="2592288"/>
              </a:tblGrid>
              <a:tr h="12961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kern="1200" dirty="0" smtClean="0">
                          <a:solidFill>
                            <a:schemeClr val="tx1"/>
                          </a:solidFill>
                          <a:effectLst/>
                          <a:latin typeface="Times New Roman" pitchFamily="18" charset="0"/>
                          <a:ea typeface="+mn-ea"/>
                          <a:cs typeface="Times New Roman" pitchFamily="18" charset="0"/>
                        </a:rPr>
                        <a:t>организацию и проведение фестивалей культуры разных народов в общеобразовательных учреждениях с многонациональным составом</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dirty="0" smtClean="0">
                          <a:solidFill>
                            <a:schemeClr val="tx1"/>
                          </a:solidFill>
                          <a:latin typeface="Times New Roman" pitchFamily="18" charset="0"/>
                          <a:cs typeface="Times New Roman" pitchFamily="18" charset="0"/>
                        </a:rPr>
                        <a:t>30,0 тыс. рублей</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sp>
        <p:nvSpPr>
          <p:cNvPr id="8" name="Скругленный прямоугольник 7"/>
          <p:cNvSpPr/>
          <p:nvPr/>
        </p:nvSpPr>
        <p:spPr>
          <a:xfrm>
            <a:off x="323528" y="354027"/>
            <a:ext cx="8496944" cy="12747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atin typeface="Times New Roman" pitchFamily="18" charset="0"/>
                <a:cs typeface="Times New Roman" pitchFamily="18" charset="0"/>
              </a:rPr>
              <a:t>Расходы на реализацию муниципальной программы </a:t>
            </a:r>
          </a:p>
          <a:p>
            <a:pPr algn="ctr"/>
            <a:r>
              <a:rPr lang="ru-RU" sz="2400" dirty="0" smtClean="0">
                <a:latin typeface="Times New Roman" pitchFamily="18" charset="0"/>
                <a:cs typeface="Times New Roman" pitchFamily="18" charset="0"/>
              </a:rPr>
              <a:t>«</a:t>
            </a:r>
            <a:r>
              <a:rPr lang="ru-RU" sz="2400" dirty="0">
                <a:latin typeface="Times New Roman" pitchFamily="18" charset="0"/>
                <a:cs typeface="Times New Roman" pitchFamily="18" charset="0"/>
              </a:rPr>
              <a:t>Развитие гражданского общества в муниципальном образовании </a:t>
            </a:r>
            <a:r>
              <a:rPr lang="ru-RU" sz="2400" dirty="0" err="1">
                <a:latin typeface="Times New Roman" pitchFamily="18" charset="0"/>
                <a:cs typeface="Times New Roman" pitchFamily="18" charset="0"/>
              </a:rPr>
              <a:t>Гулькевичский</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район» в 2015 году</a:t>
            </a:r>
            <a:endParaRPr lang="ru-RU" sz="2400" dirty="0">
              <a:latin typeface="Times New Roman" pitchFamily="18" charset="0"/>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4016200933"/>
              </p:ext>
            </p:extLst>
          </p:nvPr>
        </p:nvGraphicFramePr>
        <p:xfrm>
          <a:off x="323528" y="3429000"/>
          <a:ext cx="8496944" cy="1274440"/>
        </p:xfrm>
        <a:graphic>
          <a:graphicData uri="http://schemas.openxmlformats.org/drawingml/2006/table">
            <a:tbl>
              <a:tblPr firstRow="1" bandRow="1">
                <a:tableStyleId>{5C22544A-7EE6-4342-B048-85BDC9FD1C3A}</a:tableStyleId>
              </a:tblPr>
              <a:tblGrid>
                <a:gridCol w="5904656"/>
                <a:gridCol w="2592288"/>
              </a:tblGrid>
              <a:tr h="12744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kern="1200" dirty="0" smtClean="0">
                          <a:solidFill>
                            <a:schemeClr val="tx1"/>
                          </a:solidFill>
                          <a:effectLst/>
                          <a:latin typeface="Times New Roman" pitchFamily="18" charset="0"/>
                          <a:ea typeface="+mn-ea"/>
                          <a:cs typeface="Times New Roman" pitchFamily="18" charset="0"/>
                        </a:rPr>
                        <a:t>подготовку, издание и распространение среди населения материалов, брошюр, буклетов, листовок </a:t>
                      </a:r>
                      <a:r>
                        <a:rPr lang="ru-RU" sz="1800" b="0" kern="1200" dirty="0" err="1" smtClean="0">
                          <a:solidFill>
                            <a:schemeClr val="tx1"/>
                          </a:solidFill>
                          <a:effectLst/>
                          <a:latin typeface="Times New Roman" pitchFamily="18" charset="0"/>
                          <a:ea typeface="+mn-ea"/>
                          <a:cs typeface="Times New Roman" pitchFamily="18" charset="0"/>
                        </a:rPr>
                        <a:t>антиэкстремистской</a:t>
                      </a:r>
                      <a:r>
                        <a:rPr lang="ru-RU" sz="1800" b="0" kern="1200" dirty="0" smtClean="0">
                          <a:solidFill>
                            <a:schemeClr val="tx1"/>
                          </a:solidFill>
                          <a:effectLst/>
                          <a:latin typeface="Times New Roman" pitchFamily="18" charset="0"/>
                          <a:ea typeface="+mn-ea"/>
                          <a:cs typeface="Times New Roman" pitchFamily="18" charset="0"/>
                        </a:rPr>
                        <a:t> направленности</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dirty="0" smtClean="0">
                          <a:solidFill>
                            <a:schemeClr val="tx1"/>
                          </a:solidFill>
                          <a:latin typeface="Times New Roman" pitchFamily="18" charset="0"/>
                          <a:cs typeface="Times New Roman" pitchFamily="18" charset="0"/>
                        </a:rPr>
                        <a:t>6,0 тыс. рублей</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val="1190888624"/>
              </p:ext>
            </p:extLst>
          </p:nvPr>
        </p:nvGraphicFramePr>
        <p:xfrm>
          <a:off x="323528" y="4941168"/>
          <a:ext cx="8496944" cy="1656184"/>
        </p:xfrm>
        <a:graphic>
          <a:graphicData uri="http://schemas.openxmlformats.org/drawingml/2006/table">
            <a:tbl>
              <a:tblPr firstRow="1" bandRow="1">
                <a:tableStyleId>{5C22544A-7EE6-4342-B048-85BDC9FD1C3A}</a:tableStyleId>
              </a:tblPr>
              <a:tblGrid>
                <a:gridCol w="5904656"/>
                <a:gridCol w="2592288"/>
              </a:tblGrid>
              <a:tr h="16561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kern="1200" dirty="0" smtClean="0">
                          <a:solidFill>
                            <a:schemeClr val="tx1"/>
                          </a:solidFill>
                          <a:effectLst/>
                          <a:latin typeface="Times New Roman" pitchFamily="18" charset="0"/>
                          <a:ea typeface="+mn-ea"/>
                          <a:cs typeface="Times New Roman" pitchFamily="18" charset="0"/>
                        </a:rPr>
                        <a:t>подготовку и проведение фольклорных праздников национальных культур, соревнований, конкурсов, фестивалей, с целью формирования у граждан уважительного отношения к традициям и обычаям различных народов и национальностей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dirty="0" smtClean="0">
                          <a:solidFill>
                            <a:schemeClr val="tx1"/>
                          </a:solidFill>
                          <a:latin typeface="Times New Roman" pitchFamily="18" charset="0"/>
                          <a:cs typeface="Times New Roman" pitchFamily="18" charset="0"/>
                        </a:rPr>
                        <a:t>34,0 тыс. рублей</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3146715650"/>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001"/>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graphicFrame>
        <p:nvGraphicFramePr>
          <p:cNvPr id="7" name="Объект 6"/>
          <p:cNvGraphicFramePr>
            <a:graphicFrameLocks noGrp="1"/>
          </p:cNvGraphicFramePr>
          <p:nvPr>
            <p:ph sz="quarter" idx="13"/>
            <p:extLst>
              <p:ext uri="{D42A27DB-BD31-4B8C-83A1-F6EECF244321}">
                <p14:modId xmlns:p14="http://schemas.microsoft.com/office/powerpoint/2010/main" val="817820771"/>
              </p:ext>
            </p:extLst>
          </p:nvPr>
        </p:nvGraphicFramePr>
        <p:xfrm>
          <a:off x="188821" y="1628800"/>
          <a:ext cx="8766357" cy="5091106"/>
        </p:xfrm>
        <a:graphic>
          <a:graphicData uri="http://schemas.openxmlformats.org/drawingml/2006/table">
            <a:tbl>
              <a:tblPr firstRow="1" bandRow="1">
                <a:tableStyleId>{5C22544A-7EE6-4342-B048-85BDC9FD1C3A}</a:tableStyleId>
              </a:tblPr>
              <a:tblGrid>
                <a:gridCol w="4733909"/>
                <a:gridCol w="1224136"/>
                <a:gridCol w="1512168"/>
                <a:gridCol w="1296144"/>
              </a:tblGrid>
              <a:tr h="378389">
                <a:tc row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Наименование целевого показателя</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row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Единица</a:t>
                      </a:r>
                    </a:p>
                    <a:p>
                      <a:pPr algn="ctr"/>
                      <a:r>
                        <a:rPr lang="ru-RU" sz="1600" b="0" kern="1200" dirty="0" smtClean="0">
                          <a:solidFill>
                            <a:schemeClr val="tx1"/>
                          </a:solidFill>
                          <a:effectLst/>
                          <a:latin typeface="Times New Roman" pitchFamily="18" charset="0"/>
                          <a:ea typeface="+mn-ea"/>
                          <a:cs typeface="Times New Roman" pitchFamily="18" charset="0"/>
                        </a:rPr>
                        <a:t>измерения</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grid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Значение показателей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h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r>
              <a:tr h="566996">
                <a:tc v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v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предусмотрено программой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фактическое значение</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r>
              <a:tr h="1210710">
                <a:tc>
                  <a:txBody>
                    <a:bodyPr/>
                    <a:lstStyle/>
                    <a:p>
                      <a:pPr>
                        <a:lnSpc>
                          <a:spcPct val="115000"/>
                        </a:lnSpc>
                        <a:spcAft>
                          <a:spcPts val="0"/>
                        </a:spcAft>
                      </a:pPr>
                      <a:r>
                        <a:rPr lang="ru-RU" sz="1800" dirty="0" smtClean="0">
                          <a:effectLst/>
                          <a:latin typeface="Times New Roman" pitchFamily="18" charset="0"/>
                          <a:ea typeface="Times New Roman"/>
                          <a:cs typeface="Times New Roman" pitchFamily="18" charset="0"/>
                        </a:rPr>
                        <a:t>Число жителей района,</a:t>
                      </a:r>
                      <a:r>
                        <a:rPr lang="ru-RU" sz="1800" baseline="0" dirty="0" smtClean="0">
                          <a:effectLst/>
                          <a:latin typeface="Times New Roman" pitchFamily="18" charset="0"/>
                          <a:ea typeface="Times New Roman"/>
                          <a:cs typeface="Times New Roman" pitchFamily="18" charset="0"/>
                        </a:rPr>
                        <a:t> охваченных мероприятиями по укреплению единства Российской нации на территории МО </a:t>
                      </a:r>
                      <a:r>
                        <a:rPr lang="ru-RU" sz="1800" baseline="0" dirty="0" err="1" smtClean="0">
                          <a:effectLst/>
                          <a:latin typeface="Times New Roman" pitchFamily="18" charset="0"/>
                          <a:ea typeface="Times New Roman"/>
                          <a:cs typeface="Times New Roman" pitchFamily="18" charset="0"/>
                        </a:rPr>
                        <a:t>Гулькевичский</a:t>
                      </a:r>
                      <a:r>
                        <a:rPr lang="ru-RU" sz="1800" baseline="0" dirty="0" smtClean="0">
                          <a:effectLst/>
                          <a:latin typeface="Times New Roman" pitchFamily="18" charset="0"/>
                          <a:ea typeface="Times New Roman"/>
                          <a:cs typeface="Times New Roman" pitchFamily="18" charset="0"/>
                        </a:rPr>
                        <a:t> район</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человек</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более 3000</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3050</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1519574">
                <a:tc>
                  <a:txBody>
                    <a:bodyPr/>
                    <a:lstStyle/>
                    <a:p>
                      <a:pPr>
                        <a:lnSpc>
                          <a:spcPct val="115000"/>
                        </a:lnSpc>
                        <a:spcAft>
                          <a:spcPts val="0"/>
                        </a:spcAft>
                      </a:pPr>
                      <a:r>
                        <a:rPr lang="ru-RU" sz="1800" dirty="0" smtClean="0">
                          <a:effectLst/>
                          <a:latin typeface="Times New Roman" pitchFamily="18" charset="0"/>
                          <a:ea typeface="Times New Roman"/>
                          <a:cs typeface="Times New Roman" pitchFamily="18" charset="0"/>
                        </a:rPr>
                        <a:t>Число граждан,</a:t>
                      </a:r>
                      <a:r>
                        <a:rPr lang="ru-RU" sz="1800" baseline="0" dirty="0" smtClean="0">
                          <a:effectLst/>
                          <a:latin typeface="Times New Roman" pitchFamily="18" charset="0"/>
                          <a:ea typeface="Times New Roman"/>
                          <a:cs typeface="Times New Roman" pitchFamily="18" charset="0"/>
                        </a:rPr>
                        <a:t> принявших участие в реализации мероприятий общественными объединениями по укреплению единства Российской нации на территории МО </a:t>
                      </a:r>
                      <a:r>
                        <a:rPr lang="ru-RU" sz="1800" baseline="0" dirty="0" err="1" smtClean="0">
                          <a:effectLst/>
                          <a:latin typeface="Times New Roman" pitchFamily="18" charset="0"/>
                          <a:ea typeface="Times New Roman"/>
                          <a:cs typeface="Times New Roman" pitchFamily="18" charset="0"/>
                        </a:rPr>
                        <a:t>Гулькевичский</a:t>
                      </a:r>
                      <a:r>
                        <a:rPr lang="ru-RU" sz="1800" baseline="0" dirty="0" smtClean="0">
                          <a:effectLst/>
                          <a:latin typeface="Times New Roman" pitchFamily="18" charset="0"/>
                          <a:ea typeface="Times New Roman"/>
                          <a:cs typeface="Times New Roman" pitchFamily="18" charset="0"/>
                        </a:rPr>
                        <a:t> район</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человек</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более 2000</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2050</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129438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1800" dirty="0" smtClean="0">
                          <a:effectLst/>
                          <a:latin typeface="Times New Roman" pitchFamily="18" charset="0"/>
                          <a:ea typeface="Times New Roman"/>
                          <a:cs typeface="Times New Roman" pitchFamily="18" charset="0"/>
                        </a:rPr>
                        <a:t>Число</a:t>
                      </a:r>
                      <a:r>
                        <a:rPr lang="ru-RU" sz="1800" baseline="0" dirty="0" smtClean="0">
                          <a:effectLst/>
                          <a:latin typeface="Times New Roman" pitchFamily="18" charset="0"/>
                          <a:ea typeface="Times New Roman"/>
                          <a:cs typeface="Times New Roman" pitchFamily="18" charset="0"/>
                        </a:rPr>
                        <a:t> граждан, принявших участие в социологическом исследовании состояния этнических отношений в МО </a:t>
                      </a:r>
                      <a:r>
                        <a:rPr lang="ru-RU" sz="1800" baseline="0" dirty="0" err="1" smtClean="0">
                          <a:effectLst/>
                          <a:latin typeface="Times New Roman" pitchFamily="18" charset="0"/>
                          <a:ea typeface="Times New Roman"/>
                          <a:cs typeface="Times New Roman" pitchFamily="18" charset="0"/>
                        </a:rPr>
                        <a:t>Гулькевичский</a:t>
                      </a:r>
                      <a:r>
                        <a:rPr lang="ru-RU" sz="1800" baseline="0" dirty="0" smtClean="0">
                          <a:effectLst/>
                          <a:latin typeface="Times New Roman" pitchFamily="18" charset="0"/>
                          <a:ea typeface="Times New Roman"/>
                          <a:cs typeface="Times New Roman" pitchFamily="18" charset="0"/>
                        </a:rPr>
                        <a:t> район</a:t>
                      </a:r>
                      <a:endParaRPr lang="ru-RU" sz="1800" dirty="0" smtClean="0">
                        <a:effectLst/>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человек</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800" dirty="0" smtClean="0">
                          <a:effectLst/>
                          <a:latin typeface="Times New Roman" pitchFamily="18" charset="0"/>
                          <a:ea typeface="Times New Roman"/>
                          <a:cs typeface="Times New Roman" pitchFamily="18" charset="0"/>
                        </a:rPr>
                        <a:t>более 350</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355</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bl>
          </a:graphicData>
        </a:graphic>
      </p:graphicFrame>
      <p:sp>
        <p:nvSpPr>
          <p:cNvPr id="8" name="Скругленный прямоугольник 7"/>
          <p:cNvSpPr/>
          <p:nvPr/>
        </p:nvSpPr>
        <p:spPr>
          <a:xfrm>
            <a:off x="179512" y="258980"/>
            <a:ext cx="8784976" cy="12978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atin typeface="Times New Roman" pitchFamily="18" charset="0"/>
                <a:cs typeface="Times New Roman" pitchFamily="18" charset="0"/>
              </a:rPr>
              <a:t>Отдельные целевые показатели </a:t>
            </a:r>
            <a:r>
              <a:rPr lang="ru-RU" sz="2400" dirty="0">
                <a:latin typeface="Times New Roman" pitchFamily="18" charset="0"/>
                <a:cs typeface="Times New Roman" pitchFamily="18" charset="0"/>
              </a:rPr>
              <a:t>муниципальной программы </a:t>
            </a:r>
            <a:r>
              <a:rPr lang="ru-RU" sz="2400" dirty="0" smtClean="0">
                <a:latin typeface="Times New Roman" pitchFamily="18" charset="0"/>
                <a:cs typeface="Times New Roman" pitchFamily="18" charset="0"/>
              </a:rPr>
              <a:t>«</a:t>
            </a:r>
            <a:r>
              <a:rPr lang="ru-RU" sz="2400" dirty="0">
                <a:latin typeface="Times New Roman" pitchFamily="18" charset="0"/>
                <a:cs typeface="Times New Roman" pitchFamily="18" charset="0"/>
              </a:rPr>
              <a:t>Развитие гражданского общества в муниципальном образовании </a:t>
            </a:r>
            <a:r>
              <a:rPr lang="ru-RU" sz="2400" dirty="0" err="1">
                <a:latin typeface="Times New Roman" pitchFamily="18" charset="0"/>
                <a:cs typeface="Times New Roman" pitchFamily="18" charset="0"/>
              </a:rPr>
              <a:t>Гулькевичский</a:t>
            </a:r>
            <a:r>
              <a:rPr lang="ru-RU" sz="2400" dirty="0">
                <a:latin typeface="Times New Roman" pitchFamily="18" charset="0"/>
                <a:cs typeface="Times New Roman" pitchFamily="18" charset="0"/>
              </a:rPr>
              <a:t> район</a:t>
            </a:r>
            <a:r>
              <a:rPr lang="ru-RU" sz="2400" dirty="0" smtClean="0">
                <a:latin typeface="Times New Roman" pitchFamily="18" charset="0"/>
                <a:cs typeface="Times New Roman" pitchFamily="18" charset="0"/>
              </a:rPr>
              <a:t>» в 2015 году</a:t>
            </a:r>
            <a:endParaRPr lang="ru-RU"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409689504"/>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3"/>
            <a:ext cx="1584176" cy="216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2" name="Диаграмма 1"/>
          <p:cNvGraphicFramePr/>
          <p:nvPr>
            <p:extLst>
              <p:ext uri="{D42A27DB-BD31-4B8C-83A1-F6EECF244321}">
                <p14:modId xmlns:p14="http://schemas.microsoft.com/office/powerpoint/2010/main" val="1216054247"/>
              </p:ext>
            </p:extLst>
          </p:nvPr>
        </p:nvGraphicFramePr>
        <p:xfrm>
          <a:off x="179512" y="332656"/>
          <a:ext cx="8784976" cy="633670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1559" y="1340838"/>
            <a:ext cx="1036246" cy="307777"/>
          </a:xfrm>
          <a:prstGeom prst="rect">
            <a:avLst/>
          </a:prstGeom>
          <a:noFill/>
        </p:spPr>
        <p:txBody>
          <a:bodyPr wrap="none" rtlCol="0">
            <a:spAutoFit/>
          </a:bodyPr>
          <a:lstStyle/>
          <a:p>
            <a:r>
              <a:rPr lang="ru-RU" sz="1400" dirty="0" err="1" smtClean="0">
                <a:latin typeface="Times New Roman" pitchFamily="18" charset="0"/>
                <a:cs typeface="Times New Roman" pitchFamily="18" charset="0"/>
              </a:rPr>
              <a:t>тыс.рублей</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4159817062"/>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001"/>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549518843"/>
              </p:ext>
            </p:extLst>
          </p:nvPr>
        </p:nvGraphicFramePr>
        <p:xfrm>
          <a:off x="323528" y="1124744"/>
          <a:ext cx="8496944" cy="1080120"/>
        </p:xfrm>
        <a:graphic>
          <a:graphicData uri="http://schemas.openxmlformats.org/drawingml/2006/table">
            <a:tbl>
              <a:tblPr firstRow="1" bandRow="1">
                <a:tableStyleId>{5C22544A-7EE6-4342-B048-85BDC9FD1C3A}</a:tableStyleId>
              </a:tblPr>
              <a:tblGrid>
                <a:gridCol w="5904656"/>
                <a:gridCol w="2592288"/>
              </a:tblGrid>
              <a:tr h="10801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500" b="0" kern="1200" dirty="0" smtClean="0">
                          <a:solidFill>
                            <a:schemeClr val="tx1"/>
                          </a:solidFill>
                          <a:effectLst/>
                          <a:latin typeface="Times New Roman" pitchFamily="18" charset="0"/>
                          <a:ea typeface="+mn-ea"/>
                          <a:cs typeface="Times New Roman" pitchFamily="18" charset="0"/>
                        </a:rPr>
                        <a:t>обеспечение доступности для маломобильных групп населения к зданию МАУК «ЦДК «Зодиак» муниципального образования </a:t>
                      </a:r>
                      <a:r>
                        <a:rPr lang="ru-RU" sz="1500" b="0" kern="1200" dirty="0" err="1" smtClean="0">
                          <a:solidFill>
                            <a:schemeClr val="tx1"/>
                          </a:solidFill>
                          <a:effectLst/>
                          <a:latin typeface="Times New Roman" pitchFamily="18" charset="0"/>
                          <a:ea typeface="+mn-ea"/>
                          <a:cs typeface="Times New Roman" pitchFamily="18" charset="0"/>
                        </a:rPr>
                        <a:t>Гулькевичский</a:t>
                      </a:r>
                      <a:r>
                        <a:rPr lang="ru-RU" sz="1500" b="0" kern="1200" dirty="0" smtClean="0">
                          <a:solidFill>
                            <a:schemeClr val="tx1"/>
                          </a:solidFill>
                          <a:effectLst/>
                          <a:latin typeface="Times New Roman" pitchFamily="18" charset="0"/>
                          <a:ea typeface="+mn-ea"/>
                          <a:cs typeface="Times New Roman" pitchFamily="18" charset="0"/>
                        </a:rPr>
                        <a:t> район, расположенного по адресу: </a:t>
                      </a:r>
                      <a:r>
                        <a:rPr lang="ru-RU" sz="1500" b="0" kern="1200" dirty="0" err="1" smtClean="0">
                          <a:solidFill>
                            <a:schemeClr val="tx1"/>
                          </a:solidFill>
                          <a:effectLst/>
                          <a:latin typeface="Times New Roman" pitchFamily="18" charset="0"/>
                          <a:ea typeface="+mn-ea"/>
                          <a:cs typeface="Times New Roman" pitchFamily="18" charset="0"/>
                        </a:rPr>
                        <a:t>г.Гулькевичи</a:t>
                      </a:r>
                      <a:r>
                        <a:rPr lang="ru-RU" sz="1500" b="0" kern="1200" dirty="0" smtClean="0">
                          <a:solidFill>
                            <a:schemeClr val="tx1"/>
                          </a:solidFill>
                          <a:effectLst/>
                          <a:latin typeface="Times New Roman" pitchFamily="18" charset="0"/>
                          <a:ea typeface="+mn-ea"/>
                          <a:cs typeface="Times New Roman" pitchFamily="18" charset="0"/>
                        </a:rPr>
                        <a:t>, ул. Пионерская 96</a:t>
                      </a:r>
                      <a:endParaRPr lang="ru-RU" sz="15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dirty="0" smtClean="0">
                          <a:solidFill>
                            <a:schemeClr val="tx1"/>
                          </a:solidFill>
                          <a:latin typeface="Times New Roman" pitchFamily="18" charset="0"/>
                          <a:cs typeface="Times New Roman" pitchFamily="18" charset="0"/>
                        </a:rPr>
                        <a:t>503,8 тыс. рублей</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sp>
        <p:nvSpPr>
          <p:cNvPr id="8" name="Скругленный прямоугольник 7"/>
          <p:cNvSpPr/>
          <p:nvPr/>
        </p:nvSpPr>
        <p:spPr>
          <a:xfrm>
            <a:off x="323528" y="237609"/>
            <a:ext cx="8496944" cy="8151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atin typeface="Times New Roman" pitchFamily="18" charset="0"/>
                <a:cs typeface="Times New Roman" pitchFamily="18" charset="0"/>
              </a:rPr>
              <a:t>Расходы на реализацию муниципальной программы </a:t>
            </a:r>
          </a:p>
          <a:p>
            <a:pPr algn="ctr"/>
            <a:r>
              <a:rPr lang="ru-RU" sz="2400" dirty="0" smtClean="0">
                <a:latin typeface="Times New Roman" pitchFamily="18" charset="0"/>
                <a:cs typeface="Times New Roman" pitchFamily="18" charset="0"/>
              </a:rPr>
              <a:t>«</a:t>
            </a:r>
            <a:r>
              <a:rPr lang="ru-RU" sz="2400" dirty="0">
                <a:latin typeface="Times New Roman" pitchFamily="18" charset="0"/>
                <a:cs typeface="Times New Roman" pitchFamily="18" charset="0"/>
              </a:rPr>
              <a:t>Доступная среда</a:t>
            </a:r>
            <a:r>
              <a:rPr lang="ru-RU" sz="2400" dirty="0" smtClean="0">
                <a:latin typeface="Times New Roman" pitchFamily="18" charset="0"/>
                <a:cs typeface="Times New Roman" pitchFamily="18" charset="0"/>
              </a:rPr>
              <a:t>» в 2015 году</a:t>
            </a:r>
            <a:endParaRPr lang="ru-RU" sz="2400" dirty="0">
              <a:latin typeface="Times New Roman" pitchFamily="18" charset="0"/>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494642477"/>
              </p:ext>
            </p:extLst>
          </p:nvPr>
        </p:nvGraphicFramePr>
        <p:xfrm>
          <a:off x="323528" y="2276872"/>
          <a:ext cx="8496944" cy="720080"/>
        </p:xfrm>
        <a:graphic>
          <a:graphicData uri="http://schemas.openxmlformats.org/drawingml/2006/table">
            <a:tbl>
              <a:tblPr firstRow="1" bandRow="1">
                <a:tableStyleId>{5C22544A-7EE6-4342-B048-85BDC9FD1C3A}</a:tableStyleId>
              </a:tblPr>
              <a:tblGrid>
                <a:gridCol w="5904656"/>
                <a:gridCol w="2592288"/>
              </a:tblGrid>
              <a:tr h="720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500" b="0" kern="1200" dirty="0" smtClean="0">
                          <a:solidFill>
                            <a:schemeClr val="tx1"/>
                          </a:solidFill>
                          <a:effectLst/>
                          <a:latin typeface="Times New Roman" pitchFamily="18" charset="0"/>
                          <a:ea typeface="+mn-ea"/>
                          <a:cs typeface="Times New Roman" pitchFamily="18" charset="0"/>
                        </a:rPr>
                        <a:t>приобретение и установка  специальных символов для обозначения доступных элементов здания для маломобильных групп населения</a:t>
                      </a:r>
                      <a:endParaRPr lang="ru-RU" sz="15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dirty="0" smtClean="0">
                          <a:solidFill>
                            <a:schemeClr val="tx1"/>
                          </a:solidFill>
                          <a:latin typeface="Times New Roman" pitchFamily="18" charset="0"/>
                          <a:cs typeface="Times New Roman" pitchFamily="18" charset="0"/>
                        </a:rPr>
                        <a:t>2,9 тыс. рублей</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val="552060069"/>
              </p:ext>
            </p:extLst>
          </p:nvPr>
        </p:nvGraphicFramePr>
        <p:xfrm>
          <a:off x="323528" y="3068960"/>
          <a:ext cx="8496944" cy="1512168"/>
        </p:xfrm>
        <a:graphic>
          <a:graphicData uri="http://schemas.openxmlformats.org/drawingml/2006/table">
            <a:tbl>
              <a:tblPr firstRow="1" bandRow="1">
                <a:tableStyleId>{5C22544A-7EE6-4342-B048-85BDC9FD1C3A}</a:tableStyleId>
              </a:tblPr>
              <a:tblGrid>
                <a:gridCol w="5904656"/>
                <a:gridCol w="2592288"/>
              </a:tblGrid>
              <a:tr h="15121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500" b="0" kern="1200" dirty="0" smtClean="0">
                          <a:solidFill>
                            <a:schemeClr val="tx1"/>
                          </a:solidFill>
                          <a:effectLst/>
                          <a:latin typeface="Times New Roman" pitchFamily="18" charset="0"/>
                          <a:ea typeface="+mn-ea"/>
                          <a:cs typeface="Times New Roman" pitchFamily="18" charset="0"/>
                        </a:rPr>
                        <a:t>оснащение муниципального общеобразовательного бюджетного учреждения средней общеобразовательной школы №2 </a:t>
                      </a:r>
                      <a:r>
                        <a:rPr lang="ru-RU" sz="1500" b="0" kern="1200" dirty="0" err="1" smtClean="0">
                          <a:solidFill>
                            <a:schemeClr val="tx1"/>
                          </a:solidFill>
                          <a:effectLst/>
                          <a:latin typeface="Times New Roman" pitchFamily="18" charset="0"/>
                          <a:ea typeface="+mn-ea"/>
                          <a:cs typeface="Times New Roman" pitchFamily="18" charset="0"/>
                        </a:rPr>
                        <a:t>г.Гулькевичи</a:t>
                      </a:r>
                      <a:r>
                        <a:rPr lang="ru-RU" sz="1500" b="0" kern="1200" dirty="0" smtClean="0">
                          <a:solidFill>
                            <a:schemeClr val="tx1"/>
                          </a:solidFill>
                          <a:effectLst/>
                          <a:latin typeface="Times New Roman" pitchFamily="18" charset="0"/>
                          <a:ea typeface="+mn-ea"/>
                          <a:cs typeface="Times New Roman" pitchFamily="18" charset="0"/>
                        </a:rPr>
                        <a:t> оборудованием для организации коррекционной работы и обучения инвалидов по зрению, инвалидов по слуху и инвалидов с нарушениями опорно-двигательного аппарата, в том числе инвалидов, передвигающихся на кресло-колясках</a:t>
                      </a:r>
                      <a:endParaRPr lang="ru-RU" sz="15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dirty="0" smtClean="0">
                          <a:solidFill>
                            <a:schemeClr val="tx1"/>
                          </a:solidFill>
                          <a:latin typeface="Times New Roman" pitchFamily="18" charset="0"/>
                          <a:cs typeface="Times New Roman" pitchFamily="18" charset="0"/>
                        </a:rPr>
                        <a:t>60,0 тыс. рублей</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2011257311"/>
              </p:ext>
            </p:extLst>
          </p:nvPr>
        </p:nvGraphicFramePr>
        <p:xfrm>
          <a:off x="323528" y="4653136"/>
          <a:ext cx="8496944" cy="1296144"/>
        </p:xfrm>
        <a:graphic>
          <a:graphicData uri="http://schemas.openxmlformats.org/drawingml/2006/table">
            <a:tbl>
              <a:tblPr firstRow="1" bandRow="1">
                <a:tableStyleId>{5C22544A-7EE6-4342-B048-85BDC9FD1C3A}</a:tableStyleId>
              </a:tblPr>
              <a:tblGrid>
                <a:gridCol w="5904656"/>
                <a:gridCol w="2592288"/>
              </a:tblGrid>
              <a:tr h="12961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500" b="0" kern="1200" dirty="0" smtClean="0">
                          <a:solidFill>
                            <a:schemeClr val="tx1"/>
                          </a:solidFill>
                          <a:effectLst/>
                          <a:latin typeface="Times New Roman" pitchFamily="18" charset="0"/>
                          <a:ea typeface="+mn-ea"/>
                          <a:cs typeface="Times New Roman" pitchFamily="18" charset="0"/>
                        </a:rPr>
                        <a:t>организация предоставления основного общего, среднего (полного) общего образования по основным общеобразовательным программам путем формирования в Краснодарском крае сети базовых общеобразовательных организаций, в которых созданы условия для инклюзивного образования детей-инвалидов</a:t>
                      </a:r>
                      <a:endParaRPr lang="ru-RU" sz="15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dirty="0" smtClean="0">
                          <a:solidFill>
                            <a:schemeClr val="tx1"/>
                          </a:solidFill>
                          <a:latin typeface="Times New Roman" pitchFamily="18" charset="0"/>
                          <a:cs typeface="Times New Roman" pitchFamily="18" charset="0"/>
                        </a:rPr>
                        <a:t>497,4 тыс. рублей</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val="1483989509"/>
              </p:ext>
            </p:extLst>
          </p:nvPr>
        </p:nvGraphicFramePr>
        <p:xfrm>
          <a:off x="323528" y="6021288"/>
          <a:ext cx="8496944" cy="648072"/>
        </p:xfrm>
        <a:graphic>
          <a:graphicData uri="http://schemas.openxmlformats.org/drawingml/2006/table">
            <a:tbl>
              <a:tblPr firstRow="1" bandRow="1">
                <a:tableStyleId>{5C22544A-7EE6-4342-B048-85BDC9FD1C3A}</a:tableStyleId>
              </a:tblPr>
              <a:tblGrid>
                <a:gridCol w="5904656"/>
                <a:gridCol w="2592288"/>
              </a:tblGrid>
              <a:tr h="6480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500" b="0" kern="1200" dirty="0" smtClean="0">
                          <a:solidFill>
                            <a:schemeClr val="tx1"/>
                          </a:solidFill>
                          <a:effectLst/>
                          <a:latin typeface="Times New Roman" pitchFamily="18" charset="0"/>
                          <a:ea typeface="+mn-ea"/>
                          <a:cs typeface="Times New Roman" pitchFamily="18" charset="0"/>
                        </a:rPr>
                        <a:t>реализация мероприятий государственной программы «Доступная среда» </a:t>
                      </a:r>
                      <a:endParaRPr lang="ru-RU" sz="15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dirty="0" smtClean="0">
                          <a:solidFill>
                            <a:schemeClr val="tx1"/>
                          </a:solidFill>
                          <a:latin typeface="Times New Roman" pitchFamily="18" charset="0"/>
                          <a:cs typeface="Times New Roman" pitchFamily="18" charset="0"/>
                        </a:rPr>
                        <a:t>7156,0 тыс. рублей</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237451136"/>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001"/>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graphicFrame>
        <p:nvGraphicFramePr>
          <p:cNvPr id="7" name="Объект 6"/>
          <p:cNvGraphicFramePr>
            <a:graphicFrameLocks noGrp="1"/>
          </p:cNvGraphicFramePr>
          <p:nvPr>
            <p:ph sz="quarter" idx="13"/>
            <p:extLst>
              <p:ext uri="{D42A27DB-BD31-4B8C-83A1-F6EECF244321}">
                <p14:modId xmlns:p14="http://schemas.microsoft.com/office/powerpoint/2010/main" val="3674623905"/>
              </p:ext>
            </p:extLst>
          </p:nvPr>
        </p:nvGraphicFramePr>
        <p:xfrm>
          <a:off x="198131" y="1484784"/>
          <a:ext cx="8766357" cy="5184576"/>
        </p:xfrm>
        <a:graphic>
          <a:graphicData uri="http://schemas.openxmlformats.org/drawingml/2006/table">
            <a:tbl>
              <a:tblPr firstRow="1" bandRow="1">
                <a:tableStyleId>{5C22544A-7EE6-4342-B048-85BDC9FD1C3A}</a:tableStyleId>
              </a:tblPr>
              <a:tblGrid>
                <a:gridCol w="4733909"/>
                <a:gridCol w="1224136"/>
                <a:gridCol w="1512168"/>
                <a:gridCol w="1296144"/>
              </a:tblGrid>
              <a:tr h="387139">
                <a:tc row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Наименование целевого показателя</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row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Единица</a:t>
                      </a:r>
                    </a:p>
                    <a:p>
                      <a:pPr algn="ctr"/>
                      <a:r>
                        <a:rPr lang="ru-RU" sz="1600" b="0" kern="1200" dirty="0" smtClean="0">
                          <a:solidFill>
                            <a:schemeClr val="tx1"/>
                          </a:solidFill>
                          <a:effectLst/>
                          <a:latin typeface="Times New Roman" pitchFamily="18" charset="0"/>
                          <a:ea typeface="+mn-ea"/>
                          <a:cs typeface="Times New Roman" pitchFamily="18" charset="0"/>
                        </a:rPr>
                        <a:t>измерения</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grid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Значение показателей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h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r>
              <a:tr h="592512">
                <a:tc v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v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предусмотрено программой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фактическое значение</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r>
              <a:tr h="1238707">
                <a:tc>
                  <a:txBody>
                    <a:bodyPr/>
                    <a:lstStyle/>
                    <a:p>
                      <a:pPr>
                        <a:lnSpc>
                          <a:spcPct val="115000"/>
                        </a:lnSpc>
                        <a:spcAft>
                          <a:spcPts val="0"/>
                        </a:spcAft>
                      </a:pPr>
                      <a:r>
                        <a:rPr lang="ru-RU" sz="1600" dirty="0" smtClean="0">
                          <a:effectLst/>
                          <a:latin typeface="Times New Roman" pitchFamily="18" charset="0"/>
                          <a:ea typeface="Times New Roman"/>
                          <a:cs typeface="Times New Roman" pitchFamily="18" charset="0"/>
                        </a:rPr>
                        <a:t>Количество доступных для инвалидов и других маломобильных групп населения зданий учреждений культуры в общем количестве зданий учреждений культуры</a:t>
                      </a:r>
                      <a:endParaRPr lang="ru-RU" sz="16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единиц</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1</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1</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1554714">
                <a:tc>
                  <a:txBody>
                    <a:bodyPr/>
                    <a:lstStyle/>
                    <a:p>
                      <a:pPr>
                        <a:lnSpc>
                          <a:spcPct val="115000"/>
                        </a:lnSpc>
                        <a:spcAft>
                          <a:spcPts val="0"/>
                        </a:spcAft>
                      </a:pPr>
                      <a:r>
                        <a:rPr lang="ru-RU" sz="1600" dirty="0" smtClean="0">
                          <a:effectLst/>
                          <a:latin typeface="Times New Roman" pitchFamily="18" charset="0"/>
                          <a:ea typeface="Times New Roman"/>
                          <a:cs typeface="Times New Roman" pitchFamily="18" charset="0"/>
                        </a:rPr>
                        <a:t>Доля инвалидов</a:t>
                      </a:r>
                      <a:r>
                        <a:rPr lang="ru-RU" sz="1600" baseline="0" dirty="0" smtClean="0">
                          <a:effectLst/>
                          <a:latin typeface="Times New Roman" pitchFamily="18" charset="0"/>
                          <a:ea typeface="Times New Roman"/>
                          <a:cs typeface="Times New Roman" pitchFamily="18" charset="0"/>
                        </a:rPr>
                        <a:t> и маломобильных групп населения, участвующих в культурно-досуговых мероприятиях, занимающихся в клубных объединениях, кинозрителей в общей численности этой категории населения</a:t>
                      </a:r>
                      <a:endParaRPr lang="ru-RU" sz="16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10</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10</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1411504">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1600" dirty="0" smtClean="0">
                          <a:effectLst/>
                          <a:latin typeface="Times New Roman" pitchFamily="18" charset="0"/>
                          <a:ea typeface="Times New Roman"/>
                          <a:cs typeface="Times New Roman" pitchFamily="18" charset="0"/>
                        </a:rPr>
                        <a:t>Количество зданий учреждений образования, в которых создана </a:t>
                      </a:r>
                      <a:r>
                        <a:rPr lang="ru-RU" sz="1600" dirty="0" err="1" smtClean="0">
                          <a:effectLst/>
                          <a:latin typeface="Times New Roman" pitchFamily="18" charset="0"/>
                          <a:ea typeface="Times New Roman"/>
                          <a:cs typeface="Times New Roman" pitchFamily="18" charset="0"/>
                        </a:rPr>
                        <a:t>безбарьерная</a:t>
                      </a:r>
                      <a:r>
                        <a:rPr lang="ru-RU" sz="1600" dirty="0" smtClean="0">
                          <a:effectLst/>
                          <a:latin typeface="Times New Roman" pitchFamily="18" charset="0"/>
                          <a:ea typeface="Times New Roman"/>
                          <a:cs typeface="Times New Roman" pitchFamily="18" charset="0"/>
                        </a:rPr>
                        <a:t> среда, позволяющая обеспечить свободный доступ инвалидов в рамках образовательных услуг, в общем количестве зданий образовательных учреждений</a:t>
                      </a: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единиц</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800" dirty="0" smtClean="0">
                          <a:effectLst/>
                          <a:latin typeface="Times New Roman" pitchFamily="18" charset="0"/>
                          <a:ea typeface="Times New Roman"/>
                          <a:cs typeface="Times New Roman" pitchFamily="18" charset="0"/>
                        </a:rPr>
                        <a:t>1</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3</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bl>
          </a:graphicData>
        </a:graphic>
      </p:graphicFrame>
      <p:sp>
        <p:nvSpPr>
          <p:cNvPr id="8" name="Скругленный прямоугольник 7"/>
          <p:cNvSpPr/>
          <p:nvPr/>
        </p:nvSpPr>
        <p:spPr>
          <a:xfrm>
            <a:off x="179512" y="258980"/>
            <a:ext cx="8784976" cy="11537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atin typeface="Times New Roman" pitchFamily="18" charset="0"/>
                <a:cs typeface="Times New Roman" pitchFamily="18" charset="0"/>
              </a:rPr>
              <a:t>Отдельные целевые показатели </a:t>
            </a:r>
            <a:r>
              <a:rPr lang="ru-RU" sz="2400" dirty="0">
                <a:latin typeface="Times New Roman" pitchFamily="18" charset="0"/>
                <a:cs typeface="Times New Roman" pitchFamily="18" charset="0"/>
              </a:rPr>
              <a:t>муниципальной программы «Доступная среда» </a:t>
            </a:r>
            <a:r>
              <a:rPr lang="ru-RU" sz="2400" dirty="0" smtClean="0">
                <a:latin typeface="Times New Roman" pitchFamily="18" charset="0"/>
                <a:cs typeface="Times New Roman" pitchFamily="18" charset="0"/>
              </a:rPr>
              <a:t>в 2015 году</a:t>
            </a:r>
            <a:endParaRPr lang="ru-RU"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468291649"/>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3"/>
            <a:ext cx="1584176" cy="216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2" name="Диаграмма 1"/>
          <p:cNvGraphicFramePr/>
          <p:nvPr>
            <p:extLst>
              <p:ext uri="{D42A27DB-BD31-4B8C-83A1-F6EECF244321}">
                <p14:modId xmlns:p14="http://schemas.microsoft.com/office/powerpoint/2010/main" val="2016129105"/>
              </p:ext>
            </p:extLst>
          </p:nvPr>
        </p:nvGraphicFramePr>
        <p:xfrm>
          <a:off x="80110" y="211921"/>
          <a:ext cx="9047616" cy="652944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1559" y="1340838"/>
            <a:ext cx="1036246" cy="307777"/>
          </a:xfrm>
          <a:prstGeom prst="rect">
            <a:avLst/>
          </a:prstGeom>
          <a:noFill/>
        </p:spPr>
        <p:txBody>
          <a:bodyPr wrap="none" rtlCol="0">
            <a:spAutoFit/>
          </a:bodyPr>
          <a:lstStyle/>
          <a:p>
            <a:r>
              <a:rPr lang="ru-RU" sz="1400" dirty="0" err="1" smtClean="0">
                <a:latin typeface="Times New Roman" pitchFamily="18" charset="0"/>
                <a:cs typeface="Times New Roman" pitchFamily="18" charset="0"/>
              </a:rPr>
              <a:t>тыс.рублей</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3163139612"/>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001"/>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88485985"/>
              </p:ext>
            </p:extLst>
          </p:nvPr>
        </p:nvGraphicFramePr>
        <p:xfrm>
          <a:off x="323528" y="1268760"/>
          <a:ext cx="8496944" cy="1080120"/>
        </p:xfrm>
        <a:graphic>
          <a:graphicData uri="http://schemas.openxmlformats.org/drawingml/2006/table">
            <a:tbl>
              <a:tblPr firstRow="1" bandRow="1">
                <a:tableStyleId>{5C22544A-7EE6-4342-B048-85BDC9FD1C3A}</a:tableStyleId>
              </a:tblPr>
              <a:tblGrid>
                <a:gridCol w="5904656"/>
                <a:gridCol w="2592288"/>
              </a:tblGrid>
              <a:tr h="10801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500" b="0" kern="1200" dirty="0" smtClean="0">
                          <a:solidFill>
                            <a:schemeClr val="tx1"/>
                          </a:solidFill>
                          <a:effectLst/>
                          <a:latin typeface="Times New Roman" pitchFamily="18" charset="0"/>
                          <a:ea typeface="+mn-ea"/>
                          <a:cs typeface="Times New Roman" pitchFamily="18" charset="0"/>
                        </a:rPr>
                        <a:t>мероприятия по проведению совместно с </a:t>
                      </a:r>
                      <a:r>
                        <a:rPr lang="ru-RU" sz="1500" b="0" kern="1200" dirty="0" err="1" smtClean="0">
                          <a:solidFill>
                            <a:schemeClr val="tx1"/>
                          </a:solidFill>
                          <a:effectLst/>
                          <a:latin typeface="Times New Roman" pitchFamily="18" charset="0"/>
                          <a:ea typeface="+mn-ea"/>
                          <a:cs typeface="Times New Roman" pitchFamily="18" charset="0"/>
                        </a:rPr>
                        <a:t>Гулькевичским</a:t>
                      </a:r>
                      <a:r>
                        <a:rPr lang="ru-RU" sz="1500" b="0" kern="1200" dirty="0" smtClean="0">
                          <a:solidFill>
                            <a:schemeClr val="tx1"/>
                          </a:solidFill>
                          <a:effectLst/>
                          <a:latin typeface="Times New Roman" pitchFamily="18" charset="0"/>
                          <a:ea typeface="+mn-ea"/>
                          <a:cs typeface="Times New Roman" pitchFamily="18" charset="0"/>
                        </a:rPr>
                        <a:t> районным казачьим обществом рейдовых мероприятий по выявлению фактов незаконного оборота наркотических средств, наркотиков,  уничтожению очагов дикорастущей конопли и ее незаконных посевов </a:t>
                      </a:r>
                      <a:endParaRPr lang="ru-RU" sz="15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dirty="0" smtClean="0">
                          <a:solidFill>
                            <a:schemeClr val="tx1"/>
                          </a:solidFill>
                          <a:latin typeface="Times New Roman" pitchFamily="18" charset="0"/>
                          <a:cs typeface="Times New Roman" pitchFamily="18" charset="0"/>
                        </a:rPr>
                        <a:t>25,0 тыс. рублей</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sp>
        <p:nvSpPr>
          <p:cNvPr id="8" name="Скругленный прямоугольник 7"/>
          <p:cNvSpPr/>
          <p:nvPr/>
        </p:nvSpPr>
        <p:spPr>
          <a:xfrm>
            <a:off x="323528" y="237609"/>
            <a:ext cx="8496944" cy="9591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latin typeface="Times New Roman" pitchFamily="18" charset="0"/>
                <a:cs typeface="Times New Roman" pitchFamily="18" charset="0"/>
              </a:rPr>
              <a:t>Расходы на реализацию муниципальной программы </a:t>
            </a:r>
          </a:p>
          <a:p>
            <a:pPr algn="ctr"/>
            <a:r>
              <a:rPr lang="ru-RU" sz="2000" dirty="0" smtClean="0">
                <a:latin typeface="Times New Roman" pitchFamily="18" charset="0"/>
                <a:cs typeface="Times New Roman" pitchFamily="18" charset="0"/>
              </a:rPr>
              <a:t>«</a:t>
            </a:r>
            <a:r>
              <a:rPr lang="ru-RU" sz="2000" dirty="0">
                <a:latin typeface="Times New Roman" pitchFamily="18" charset="0"/>
                <a:cs typeface="Times New Roman" pitchFamily="18" charset="0"/>
              </a:rPr>
              <a:t>Противодействие незаконному обороту наркотиков</a:t>
            </a:r>
            <a:r>
              <a:rPr lang="ru-RU" sz="2000" dirty="0" smtClean="0">
                <a:latin typeface="Times New Roman" pitchFamily="18" charset="0"/>
                <a:cs typeface="Times New Roman" pitchFamily="18" charset="0"/>
              </a:rPr>
              <a:t>» в 2015 году</a:t>
            </a:r>
            <a:endParaRPr lang="ru-RU" sz="2000" dirty="0">
              <a:latin typeface="Times New Roman" pitchFamily="18" charset="0"/>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695933685"/>
              </p:ext>
            </p:extLst>
          </p:nvPr>
        </p:nvGraphicFramePr>
        <p:xfrm>
          <a:off x="323528" y="2420888"/>
          <a:ext cx="8496944" cy="720080"/>
        </p:xfrm>
        <a:graphic>
          <a:graphicData uri="http://schemas.openxmlformats.org/drawingml/2006/table">
            <a:tbl>
              <a:tblPr firstRow="1" bandRow="1">
                <a:tableStyleId>{5C22544A-7EE6-4342-B048-85BDC9FD1C3A}</a:tableStyleId>
              </a:tblPr>
              <a:tblGrid>
                <a:gridCol w="5904656"/>
                <a:gridCol w="2592288"/>
              </a:tblGrid>
              <a:tr h="720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500" b="0" kern="1200" dirty="0" smtClean="0">
                          <a:solidFill>
                            <a:schemeClr val="tx1"/>
                          </a:solidFill>
                          <a:effectLst/>
                          <a:latin typeface="Times New Roman" pitchFamily="18" charset="0"/>
                          <a:ea typeface="+mn-ea"/>
                          <a:cs typeface="Times New Roman" pitchFamily="18" charset="0"/>
                        </a:rPr>
                        <a:t>мероприятия по изготовлению тематической печатной продукции антинаркотической направленности</a:t>
                      </a:r>
                      <a:endParaRPr lang="ru-RU" sz="15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dirty="0" smtClean="0">
                          <a:solidFill>
                            <a:schemeClr val="tx1"/>
                          </a:solidFill>
                          <a:latin typeface="Times New Roman" pitchFamily="18" charset="0"/>
                          <a:cs typeface="Times New Roman" pitchFamily="18" charset="0"/>
                        </a:rPr>
                        <a:t>18,9 тыс. рублей</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val="1748965690"/>
              </p:ext>
            </p:extLst>
          </p:nvPr>
        </p:nvGraphicFramePr>
        <p:xfrm>
          <a:off x="323528" y="3212976"/>
          <a:ext cx="8496944" cy="777240"/>
        </p:xfrm>
        <a:graphic>
          <a:graphicData uri="http://schemas.openxmlformats.org/drawingml/2006/table">
            <a:tbl>
              <a:tblPr firstRow="1" bandRow="1">
                <a:tableStyleId>{5C22544A-7EE6-4342-B048-85BDC9FD1C3A}</a:tableStyleId>
              </a:tblPr>
              <a:tblGrid>
                <a:gridCol w="5904656"/>
                <a:gridCol w="2592288"/>
              </a:tblGrid>
              <a:tr h="720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500" b="0" kern="1200" dirty="0" smtClean="0">
                          <a:solidFill>
                            <a:schemeClr val="tx1"/>
                          </a:solidFill>
                          <a:effectLst/>
                          <a:latin typeface="Times New Roman" pitchFamily="18" charset="0"/>
                          <a:ea typeface="+mn-ea"/>
                          <a:cs typeface="Times New Roman" pitchFamily="18" charset="0"/>
                        </a:rPr>
                        <a:t>мероприятия по разработке  и распространению листовок, буклетов, изготовление передвижной съемной растяжки антинаркотической направленности </a:t>
                      </a:r>
                      <a:endParaRPr lang="ru-RU" sz="15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dirty="0" smtClean="0">
                          <a:solidFill>
                            <a:schemeClr val="tx1"/>
                          </a:solidFill>
                          <a:latin typeface="Times New Roman" pitchFamily="18" charset="0"/>
                          <a:cs typeface="Times New Roman" pitchFamily="18" charset="0"/>
                        </a:rPr>
                        <a:t>13,5 тыс. рублей</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1742825466"/>
              </p:ext>
            </p:extLst>
          </p:nvPr>
        </p:nvGraphicFramePr>
        <p:xfrm>
          <a:off x="323528" y="4077072"/>
          <a:ext cx="8496944" cy="504056"/>
        </p:xfrm>
        <a:graphic>
          <a:graphicData uri="http://schemas.openxmlformats.org/drawingml/2006/table">
            <a:tbl>
              <a:tblPr firstRow="1" bandRow="1">
                <a:tableStyleId>{5C22544A-7EE6-4342-B048-85BDC9FD1C3A}</a:tableStyleId>
              </a:tblPr>
              <a:tblGrid>
                <a:gridCol w="5904656"/>
                <a:gridCol w="2592288"/>
              </a:tblGrid>
              <a:tr h="5040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500" b="0" kern="1200" dirty="0" smtClean="0">
                          <a:solidFill>
                            <a:schemeClr val="tx1"/>
                          </a:solidFill>
                          <a:effectLst/>
                          <a:latin typeface="Times New Roman" pitchFamily="18" charset="0"/>
                          <a:ea typeface="+mn-ea"/>
                          <a:cs typeface="Times New Roman" pitchFamily="18" charset="0"/>
                        </a:rPr>
                        <a:t>проведение акции «Район, свободный от наркотиков»</a:t>
                      </a:r>
                      <a:endParaRPr lang="ru-RU" sz="15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dirty="0" smtClean="0">
                          <a:solidFill>
                            <a:schemeClr val="tx1"/>
                          </a:solidFill>
                          <a:latin typeface="Times New Roman" pitchFamily="18" charset="0"/>
                          <a:cs typeface="Times New Roman" pitchFamily="18" charset="0"/>
                        </a:rPr>
                        <a:t>8,5 тыс. рублей</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val="3962839543"/>
              </p:ext>
            </p:extLst>
          </p:nvPr>
        </p:nvGraphicFramePr>
        <p:xfrm>
          <a:off x="327326" y="4653136"/>
          <a:ext cx="8496944" cy="576064"/>
        </p:xfrm>
        <a:graphic>
          <a:graphicData uri="http://schemas.openxmlformats.org/drawingml/2006/table">
            <a:tbl>
              <a:tblPr firstRow="1" bandRow="1">
                <a:tableStyleId>{5C22544A-7EE6-4342-B048-85BDC9FD1C3A}</a:tableStyleId>
              </a:tblPr>
              <a:tblGrid>
                <a:gridCol w="5904656"/>
                <a:gridCol w="2592288"/>
              </a:tblGrid>
              <a:tr h="5760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500" b="0" kern="1200" dirty="0" smtClean="0">
                          <a:solidFill>
                            <a:schemeClr val="tx1"/>
                          </a:solidFill>
                          <a:effectLst/>
                          <a:latin typeface="Times New Roman" pitchFamily="18" charset="0"/>
                          <a:ea typeface="+mn-ea"/>
                          <a:cs typeface="Times New Roman" pitchFamily="18" charset="0"/>
                        </a:rPr>
                        <a:t>проведение районных молодежных мероприятий «За здоровый образ жизни»</a:t>
                      </a:r>
                      <a:endParaRPr lang="ru-RU" sz="15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dirty="0" smtClean="0">
                          <a:solidFill>
                            <a:schemeClr val="tx1"/>
                          </a:solidFill>
                          <a:latin typeface="Times New Roman" pitchFamily="18" charset="0"/>
                          <a:cs typeface="Times New Roman" pitchFamily="18" charset="0"/>
                        </a:rPr>
                        <a:t>50,0 тыс. рублей</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1" name="Таблица 10"/>
          <p:cNvGraphicFramePr>
            <a:graphicFrameLocks noGrp="1"/>
          </p:cNvGraphicFramePr>
          <p:nvPr>
            <p:extLst>
              <p:ext uri="{D42A27DB-BD31-4B8C-83A1-F6EECF244321}">
                <p14:modId xmlns:p14="http://schemas.microsoft.com/office/powerpoint/2010/main" val="2695587"/>
              </p:ext>
            </p:extLst>
          </p:nvPr>
        </p:nvGraphicFramePr>
        <p:xfrm>
          <a:off x="323528" y="5301208"/>
          <a:ext cx="8496944" cy="648072"/>
        </p:xfrm>
        <a:graphic>
          <a:graphicData uri="http://schemas.openxmlformats.org/drawingml/2006/table">
            <a:tbl>
              <a:tblPr firstRow="1" bandRow="1">
                <a:tableStyleId>{5C22544A-7EE6-4342-B048-85BDC9FD1C3A}</a:tableStyleId>
              </a:tblPr>
              <a:tblGrid>
                <a:gridCol w="5904656"/>
                <a:gridCol w="2592288"/>
              </a:tblGrid>
              <a:tr h="6480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500" b="0" kern="1200" dirty="0" smtClean="0">
                          <a:solidFill>
                            <a:schemeClr val="tx1"/>
                          </a:solidFill>
                          <a:effectLst/>
                          <a:latin typeface="Times New Roman" pitchFamily="18" charset="0"/>
                          <a:ea typeface="+mn-ea"/>
                          <a:cs typeface="Times New Roman" pitchFamily="18" charset="0"/>
                        </a:rPr>
                        <a:t>проведение Спартакиады дворовых команд по месту жительства под девизом «Спорт-это мой мир»</a:t>
                      </a:r>
                      <a:endParaRPr lang="ru-RU" sz="15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dirty="0" smtClean="0">
                          <a:solidFill>
                            <a:schemeClr val="tx1"/>
                          </a:solidFill>
                          <a:latin typeface="Times New Roman" pitchFamily="18" charset="0"/>
                          <a:cs typeface="Times New Roman" pitchFamily="18" charset="0"/>
                        </a:rPr>
                        <a:t>9,0 тыс. рублей</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2" name="Таблица 11"/>
          <p:cNvGraphicFramePr>
            <a:graphicFrameLocks noGrp="1"/>
          </p:cNvGraphicFramePr>
          <p:nvPr>
            <p:extLst>
              <p:ext uri="{D42A27DB-BD31-4B8C-83A1-F6EECF244321}">
                <p14:modId xmlns:p14="http://schemas.microsoft.com/office/powerpoint/2010/main" val="223845210"/>
              </p:ext>
            </p:extLst>
          </p:nvPr>
        </p:nvGraphicFramePr>
        <p:xfrm>
          <a:off x="321513" y="6021288"/>
          <a:ext cx="8496944" cy="648072"/>
        </p:xfrm>
        <a:graphic>
          <a:graphicData uri="http://schemas.openxmlformats.org/drawingml/2006/table">
            <a:tbl>
              <a:tblPr firstRow="1" bandRow="1">
                <a:tableStyleId>{5C22544A-7EE6-4342-B048-85BDC9FD1C3A}</a:tableStyleId>
              </a:tblPr>
              <a:tblGrid>
                <a:gridCol w="5904656"/>
                <a:gridCol w="2592288"/>
              </a:tblGrid>
              <a:tr h="6480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500" b="0" kern="1200" dirty="0" smtClean="0">
                          <a:solidFill>
                            <a:schemeClr val="tx1"/>
                          </a:solidFill>
                          <a:effectLst/>
                          <a:latin typeface="Times New Roman" pitchFamily="18" charset="0"/>
                          <a:ea typeface="+mn-ea"/>
                          <a:cs typeface="Times New Roman" pitchFamily="18" charset="0"/>
                        </a:rPr>
                        <a:t>проведение Спартакиады школьных  спортивных клубов под девизом «Мы за здоровый образ жизни!»</a:t>
                      </a:r>
                      <a:endParaRPr lang="ru-RU" sz="15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dirty="0" smtClean="0">
                          <a:solidFill>
                            <a:schemeClr val="tx1"/>
                          </a:solidFill>
                          <a:latin typeface="Times New Roman" pitchFamily="18" charset="0"/>
                          <a:cs typeface="Times New Roman" pitchFamily="18" charset="0"/>
                        </a:rPr>
                        <a:t>9,0 тыс. рублей</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4006496159"/>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001"/>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graphicFrame>
        <p:nvGraphicFramePr>
          <p:cNvPr id="7" name="Объект 6"/>
          <p:cNvGraphicFramePr>
            <a:graphicFrameLocks noGrp="1"/>
          </p:cNvGraphicFramePr>
          <p:nvPr>
            <p:ph sz="quarter" idx="13"/>
            <p:extLst>
              <p:ext uri="{D42A27DB-BD31-4B8C-83A1-F6EECF244321}">
                <p14:modId xmlns:p14="http://schemas.microsoft.com/office/powerpoint/2010/main" val="2609937519"/>
              </p:ext>
            </p:extLst>
          </p:nvPr>
        </p:nvGraphicFramePr>
        <p:xfrm>
          <a:off x="198131" y="1484784"/>
          <a:ext cx="8766357" cy="5184576"/>
        </p:xfrm>
        <a:graphic>
          <a:graphicData uri="http://schemas.openxmlformats.org/drawingml/2006/table">
            <a:tbl>
              <a:tblPr firstRow="1" bandRow="1">
                <a:tableStyleId>{5C22544A-7EE6-4342-B048-85BDC9FD1C3A}</a:tableStyleId>
              </a:tblPr>
              <a:tblGrid>
                <a:gridCol w="4733909"/>
                <a:gridCol w="1224136"/>
                <a:gridCol w="1512168"/>
                <a:gridCol w="1296144"/>
              </a:tblGrid>
              <a:tr h="454372">
                <a:tc row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Наименование целевого показателя</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row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Единица</a:t>
                      </a:r>
                    </a:p>
                    <a:p>
                      <a:pPr algn="ctr"/>
                      <a:r>
                        <a:rPr lang="ru-RU" sz="1600" b="0" kern="1200" dirty="0" smtClean="0">
                          <a:solidFill>
                            <a:schemeClr val="tx1"/>
                          </a:solidFill>
                          <a:effectLst/>
                          <a:latin typeface="Times New Roman" pitchFamily="18" charset="0"/>
                          <a:ea typeface="+mn-ea"/>
                          <a:cs typeface="Times New Roman" pitchFamily="18" charset="0"/>
                        </a:rPr>
                        <a:t>измерения</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grid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Значение показателей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h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r>
              <a:tr h="695412">
                <a:tc v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v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предусмотрено программой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фактическое значение</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r>
              <a:tr h="1132079">
                <a:tc>
                  <a:txBody>
                    <a:bodyPr/>
                    <a:lstStyle/>
                    <a:p>
                      <a:pPr>
                        <a:lnSpc>
                          <a:spcPct val="115000"/>
                        </a:lnSpc>
                        <a:spcAft>
                          <a:spcPts val="0"/>
                        </a:spcAft>
                      </a:pPr>
                      <a:r>
                        <a:rPr lang="ru-RU" sz="1800" dirty="0" smtClean="0">
                          <a:effectLst/>
                          <a:latin typeface="Times New Roman" pitchFamily="18" charset="0"/>
                          <a:ea typeface="Times New Roman"/>
                          <a:cs typeface="Times New Roman" pitchFamily="18" charset="0"/>
                        </a:rPr>
                        <a:t>Количество наркологических больных, находящихся под диспансерным наблюдением, на 100 тысяч населения</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человек</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334,7</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304,4</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1081102">
                <a:tc>
                  <a:txBody>
                    <a:bodyPr/>
                    <a:lstStyle/>
                    <a:p>
                      <a:pPr>
                        <a:lnSpc>
                          <a:spcPct val="115000"/>
                        </a:lnSpc>
                        <a:spcAft>
                          <a:spcPts val="0"/>
                        </a:spcAft>
                      </a:pPr>
                      <a:r>
                        <a:rPr lang="ru-RU" sz="1800" dirty="0" smtClean="0">
                          <a:effectLst/>
                          <a:latin typeface="Times New Roman" pitchFamily="18" charset="0"/>
                          <a:ea typeface="Times New Roman"/>
                          <a:cs typeface="Times New Roman" pitchFamily="18" charset="0"/>
                        </a:rPr>
                        <a:t>Количество наркологических больных,</a:t>
                      </a:r>
                      <a:r>
                        <a:rPr lang="ru-RU" sz="1800" baseline="0" dirty="0" smtClean="0">
                          <a:effectLst/>
                          <a:latin typeface="Times New Roman" pitchFamily="18" charset="0"/>
                          <a:ea typeface="Times New Roman"/>
                          <a:cs typeface="Times New Roman" pitchFamily="18" charset="0"/>
                        </a:rPr>
                        <a:t> впервые взятых на диспансерный учет в отчетном году, на 100 тысяч населения</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человек</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4</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4</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1821611">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1800" dirty="0" smtClean="0">
                          <a:effectLst/>
                          <a:latin typeface="Times New Roman" pitchFamily="18" charset="0"/>
                          <a:ea typeface="Times New Roman"/>
                          <a:cs typeface="Times New Roman" pitchFamily="18" charset="0"/>
                        </a:rPr>
                        <a:t>Доля лиц, потребляющих</a:t>
                      </a:r>
                      <a:r>
                        <a:rPr lang="ru-RU" sz="1800" baseline="0" dirty="0" smtClean="0">
                          <a:effectLst/>
                          <a:latin typeface="Times New Roman" pitchFamily="18" charset="0"/>
                          <a:ea typeface="Times New Roman"/>
                          <a:cs typeface="Times New Roman" pitchFamily="18" charset="0"/>
                        </a:rPr>
                        <a:t> наркотические вещества, выявленных при проведении медицинских осмотров, связанных с призывом на военную службу, от общего числа обследованных призывников</a:t>
                      </a:r>
                      <a:endParaRPr lang="ru-RU" sz="1800" dirty="0" smtClean="0">
                        <a:effectLst/>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800" dirty="0" smtClean="0">
                          <a:effectLst/>
                          <a:latin typeface="Times New Roman" pitchFamily="18" charset="0"/>
                          <a:ea typeface="Times New Roman"/>
                          <a:cs typeface="Times New Roman" pitchFamily="18" charset="0"/>
                        </a:rPr>
                        <a:t>0</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0</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bl>
          </a:graphicData>
        </a:graphic>
      </p:graphicFrame>
      <p:sp>
        <p:nvSpPr>
          <p:cNvPr id="8" name="Скругленный прямоугольник 7"/>
          <p:cNvSpPr/>
          <p:nvPr/>
        </p:nvSpPr>
        <p:spPr>
          <a:xfrm>
            <a:off x="179512" y="258980"/>
            <a:ext cx="8784976" cy="11537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atin typeface="Times New Roman" pitchFamily="18" charset="0"/>
                <a:cs typeface="Times New Roman" pitchFamily="18" charset="0"/>
              </a:rPr>
              <a:t>Отдельные целевые показатели </a:t>
            </a:r>
            <a:r>
              <a:rPr lang="ru-RU" sz="2400" dirty="0">
                <a:latin typeface="Times New Roman" pitchFamily="18" charset="0"/>
                <a:cs typeface="Times New Roman" pitchFamily="18" charset="0"/>
              </a:rPr>
              <a:t>муниципальной программы </a:t>
            </a:r>
            <a:r>
              <a:rPr lang="ru-RU" sz="2400" dirty="0" smtClean="0">
                <a:latin typeface="Times New Roman" pitchFamily="18" charset="0"/>
                <a:cs typeface="Times New Roman" pitchFamily="18" charset="0"/>
              </a:rPr>
              <a:t>«</a:t>
            </a:r>
            <a:r>
              <a:rPr lang="ru-RU" sz="2400" dirty="0">
                <a:latin typeface="Times New Roman" pitchFamily="18" charset="0"/>
                <a:cs typeface="Times New Roman" pitchFamily="18" charset="0"/>
              </a:rPr>
              <a:t>Противодействие незаконному обороту наркотиков</a:t>
            </a:r>
            <a:r>
              <a:rPr lang="ru-RU" sz="2400" dirty="0" smtClean="0">
                <a:latin typeface="Times New Roman" pitchFamily="18" charset="0"/>
                <a:cs typeface="Times New Roman" pitchFamily="18" charset="0"/>
              </a:rPr>
              <a:t>» </a:t>
            </a:r>
          </a:p>
          <a:p>
            <a:pPr algn="ctr"/>
            <a:r>
              <a:rPr lang="ru-RU" sz="2400" dirty="0" smtClean="0">
                <a:latin typeface="Times New Roman" pitchFamily="18" charset="0"/>
                <a:cs typeface="Times New Roman" pitchFamily="18" charset="0"/>
              </a:rPr>
              <a:t>в 2015 году</a:t>
            </a:r>
            <a:endParaRPr lang="ru-RU"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288675104"/>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30089" y="404664"/>
            <a:ext cx="7430343" cy="504051"/>
          </a:xfrm>
        </p:spPr>
        <p:txBody>
          <a:bodyPr/>
          <a:lstStyle/>
          <a:p>
            <a:pPr marL="0" indent="0" algn="ctr">
              <a:buNone/>
            </a:pPr>
            <a:r>
              <a:rPr lang="ru-RU" sz="2400" b="0" dirty="0" smtClean="0">
                <a:effectLst/>
                <a:latin typeface="Times New Roman" pitchFamily="18" charset="0"/>
                <a:cs typeface="Times New Roman" pitchFamily="18" charset="0"/>
              </a:rPr>
              <a:t>Источники формирующие доходную часть бюджета</a:t>
            </a:r>
            <a:endParaRPr lang="ru-RU" sz="2400" b="0" dirty="0">
              <a:latin typeface="Times New Roman" pitchFamily="18" charset="0"/>
              <a:cs typeface="Times New Roman" pitchFamily="18" charset="0"/>
            </a:endParaRPr>
          </a:p>
        </p:txBody>
      </p:sp>
      <p:graphicFrame>
        <p:nvGraphicFramePr>
          <p:cNvPr id="3" name="Схема 2"/>
          <p:cNvGraphicFramePr/>
          <p:nvPr>
            <p:extLst>
              <p:ext uri="{D42A27DB-BD31-4B8C-83A1-F6EECF244321}">
                <p14:modId xmlns:p14="http://schemas.microsoft.com/office/powerpoint/2010/main" val="1309690719"/>
              </p:ext>
            </p:extLst>
          </p:nvPr>
        </p:nvGraphicFramePr>
        <p:xfrm>
          <a:off x="179512" y="1052736"/>
          <a:ext cx="8784976" cy="5661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0" y="10319"/>
            <a:ext cx="2060179"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80582827"/>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6"/>
          <p:cNvGraphicFramePr>
            <a:graphicFrameLocks noGrp="1"/>
          </p:cNvGraphicFramePr>
          <p:nvPr>
            <p:ph sz="quarter" idx="13"/>
            <p:extLst>
              <p:ext uri="{D42A27DB-BD31-4B8C-83A1-F6EECF244321}">
                <p14:modId xmlns:p14="http://schemas.microsoft.com/office/powerpoint/2010/main" val="678584804"/>
              </p:ext>
            </p:extLst>
          </p:nvPr>
        </p:nvGraphicFramePr>
        <p:xfrm>
          <a:off x="198131" y="404663"/>
          <a:ext cx="8766357" cy="6348552"/>
        </p:xfrm>
        <a:graphic>
          <a:graphicData uri="http://schemas.openxmlformats.org/drawingml/2006/table">
            <a:tbl>
              <a:tblPr firstRow="1" bandRow="1">
                <a:tableStyleId>{5C22544A-7EE6-4342-B048-85BDC9FD1C3A}</a:tableStyleId>
              </a:tblPr>
              <a:tblGrid>
                <a:gridCol w="4733909"/>
                <a:gridCol w="1224136"/>
                <a:gridCol w="1512168"/>
                <a:gridCol w="1296144"/>
              </a:tblGrid>
              <a:tr h="528310">
                <a:tc row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Наименование целевого показателя</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row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Единица</a:t>
                      </a:r>
                    </a:p>
                    <a:p>
                      <a:pPr algn="ctr"/>
                      <a:r>
                        <a:rPr lang="ru-RU" sz="1600" b="0" kern="1200" dirty="0" smtClean="0">
                          <a:solidFill>
                            <a:schemeClr val="tx1"/>
                          </a:solidFill>
                          <a:effectLst/>
                          <a:latin typeface="Times New Roman" pitchFamily="18" charset="0"/>
                          <a:ea typeface="+mn-ea"/>
                          <a:cs typeface="Times New Roman" pitchFamily="18" charset="0"/>
                        </a:rPr>
                        <a:t>измерения</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grid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Значение показателей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h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r>
              <a:tr h="808573">
                <a:tc v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v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предусмотрено программой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фактическое значение</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r>
              <a:tr h="1316297">
                <a:tc>
                  <a:txBody>
                    <a:bodyPr/>
                    <a:lstStyle/>
                    <a:p>
                      <a:pPr>
                        <a:lnSpc>
                          <a:spcPct val="115000"/>
                        </a:lnSpc>
                        <a:spcAft>
                          <a:spcPts val="0"/>
                        </a:spcAft>
                      </a:pPr>
                      <a:r>
                        <a:rPr lang="ru-RU" sz="1800" dirty="0" smtClean="0">
                          <a:effectLst/>
                          <a:latin typeface="Times New Roman" pitchFamily="18" charset="0"/>
                          <a:ea typeface="Times New Roman"/>
                          <a:cs typeface="Times New Roman" pitchFamily="18" charset="0"/>
                        </a:rPr>
                        <a:t>Количество</a:t>
                      </a:r>
                      <a:r>
                        <a:rPr lang="ru-RU" sz="1800" baseline="0" dirty="0" smtClean="0">
                          <a:effectLst/>
                          <a:latin typeface="Times New Roman" pitchFamily="18" charset="0"/>
                          <a:ea typeface="Times New Roman"/>
                          <a:cs typeface="Times New Roman" pitchFamily="18" charset="0"/>
                        </a:rPr>
                        <a:t> лиц, состоящих на диспансерном учете и профилактическом наблюдении в связи с употреблением наркотических веществ</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человек</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191</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173</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1493485">
                <a:tc>
                  <a:txBody>
                    <a:bodyPr/>
                    <a:lstStyle/>
                    <a:p>
                      <a:pPr>
                        <a:lnSpc>
                          <a:spcPct val="115000"/>
                        </a:lnSpc>
                        <a:spcAft>
                          <a:spcPts val="0"/>
                        </a:spcAft>
                      </a:pPr>
                      <a:r>
                        <a:rPr lang="ru-RU" sz="1800" dirty="0" smtClean="0">
                          <a:effectLst/>
                          <a:latin typeface="Times New Roman" pitchFamily="18" charset="0"/>
                          <a:ea typeface="Times New Roman"/>
                          <a:cs typeface="Times New Roman" pitchFamily="18" charset="0"/>
                        </a:rPr>
                        <a:t>Число членов казачьих мобильных групп, принимающих участие</a:t>
                      </a:r>
                      <a:r>
                        <a:rPr lang="ru-RU" sz="1800" baseline="0" dirty="0" smtClean="0">
                          <a:effectLst/>
                          <a:latin typeface="Times New Roman" pitchFamily="18" charset="0"/>
                          <a:ea typeface="Times New Roman"/>
                          <a:cs typeface="Times New Roman" pitchFamily="18" charset="0"/>
                        </a:rPr>
                        <a:t> в мероприятиях по предупреждению незаконного распространения наркотических средств на территории </a:t>
                      </a:r>
                      <a:r>
                        <a:rPr lang="ru-RU" sz="1800" baseline="0" dirty="0" err="1" smtClean="0">
                          <a:effectLst/>
                          <a:latin typeface="Times New Roman" pitchFamily="18" charset="0"/>
                          <a:ea typeface="Times New Roman"/>
                          <a:cs typeface="Times New Roman" pitchFamily="18" charset="0"/>
                        </a:rPr>
                        <a:t>Гулькевичского</a:t>
                      </a:r>
                      <a:r>
                        <a:rPr lang="ru-RU" sz="1800" baseline="0" dirty="0" smtClean="0">
                          <a:effectLst/>
                          <a:latin typeface="Times New Roman" pitchFamily="18" charset="0"/>
                          <a:ea typeface="Times New Roman"/>
                          <a:cs typeface="Times New Roman" pitchFamily="18" charset="0"/>
                        </a:rPr>
                        <a:t> района</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человек</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5</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5</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2118032">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1800" dirty="0" smtClean="0">
                          <a:effectLst/>
                          <a:latin typeface="Times New Roman" pitchFamily="18" charset="0"/>
                          <a:ea typeface="Times New Roman"/>
                          <a:cs typeface="Times New Roman" pitchFamily="18" charset="0"/>
                        </a:rPr>
                        <a:t>Количество рейдов,</a:t>
                      </a:r>
                      <a:r>
                        <a:rPr lang="ru-RU" sz="1800" baseline="0" dirty="0" smtClean="0">
                          <a:effectLst/>
                          <a:latin typeface="Times New Roman" pitchFamily="18" charset="0"/>
                          <a:ea typeface="Times New Roman"/>
                          <a:cs typeface="Times New Roman" pitchFamily="18" charset="0"/>
                        </a:rPr>
                        <a:t> проведенных членами казачьих мобильных групп, принимающих участие в мероприятиях по предупреждению незаконного распространения наркотических средств на территории </a:t>
                      </a:r>
                      <a:r>
                        <a:rPr lang="ru-RU" sz="1800" baseline="0" dirty="0" err="1" smtClean="0">
                          <a:effectLst/>
                          <a:latin typeface="Times New Roman" pitchFamily="18" charset="0"/>
                          <a:ea typeface="Times New Roman"/>
                          <a:cs typeface="Times New Roman" pitchFamily="18" charset="0"/>
                        </a:rPr>
                        <a:t>Гулькевичского</a:t>
                      </a:r>
                      <a:r>
                        <a:rPr lang="ru-RU" sz="1800" baseline="0" dirty="0" smtClean="0">
                          <a:effectLst/>
                          <a:latin typeface="Times New Roman" pitchFamily="18" charset="0"/>
                          <a:ea typeface="Times New Roman"/>
                          <a:cs typeface="Times New Roman" pitchFamily="18" charset="0"/>
                        </a:rPr>
                        <a:t> района</a:t>
                      </a:r>
                      <a:endParaRPr lang="ru-RU" sz="1800" dirty="0" smtClean="0">
                        <a:effectLst/>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единиц</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800" dirty="0" smtClean="0">
                          <a:effectLst/>
                          <a:latin typeface="Times New Roman" pitchFamily="18" charset="0"/>
                          <a:ea typeface="Times New Roman"/>
                          <a:cs typeface="Times New Roman" pitchFamily="18" charset="0"/>
                        </a:rPr>
                        <a:t>50</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63</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bl>
          </a:graphicData>
        </a:graphic>
      </p:graphicFrame>
      <p:sp>
        <p:nvSpPr>
          <p:cNvPr id="5" name="Прямоугольник 4"/>
          <p:cNvSpPr/>
          <p:nvPr/>
        </p:nvSpPr>
        <p:spPr>
          <a:xfrm>
            <a:off x="0" y="10246"/>
            <a:ext cx="1997663" cy="261610"/>
          </a:xfrm>
          <a:prstGeom prst="rect">
            <a:avLst/>
          </a:prstGeom>
        </p:spPr>
        <p:txBody>
          <a:bodyPr wrap="none">
            <a:spAutoFit/>
          </a:bodyPr>
          <a:lstStyle/>
          <a:p>
            <a:pPr lvl="0"/>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район</a:t>
            </a:r>
          </a:p>
        </p:txBody>
      </p:sp>
    </p:spTree>
    <p:extLst>
      <p:ext uri="{BB962C8B-B14F-4D97-AF65-F5344CB8AC3E}">
        <p14:creationId xmlns:p14="http://schemas.microsoft.com/office/powerpoint/2010/main" val="2165911786"/>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3"/>
            <a:ext cx="1584176" cy="216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2" name="Диаграмма 1"/>
          <p:cNvGraphicFramePr/>
          <p:nvPr>
            <p:extLst>
              <p:ext uri="{D42A27DB-BD31-4B8C-83A1-F6EECF244321}">
                <p14:modId xmlns:p14="http://schemas.microsoft.com/office/powerpoint/2010/main" val="3705008841"/>
              </p:ext>
            </p:extLst>
          </p:nvPr>
        </p:nvGraphicFramePr>
        <p:xfrm>
          <a:off x="33874" y="377280"/>
          <a:ext cx="9049238" cy="63640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61223" y="1340838"/>
            <a:ext cx="1057084" cy="307777"/>
          </a:xfrm>
          <a:prstGeom prst="rect">
            <a:avLst/>
          </a:prstGeom>
          <a:noFill/>
        </p:spPr>
        <p:txBody>
          <a:bodyPr wrap="none" rtlCol="0">
            <a:spAutoFit/>
          </a:bodyPr>
          <a:lstStyle/>
          <a:p>
            <a:r>
              <a:rPr lang="ru-RU" sz="1400" dirty="0" err="1">
                <a:latin typeface="Times New Roman" pitchFamily="18" charset="0"/>
                <a:cs typeface="Times New Roman" pitchFamily="18" charset="0"/>
              </a:rPr>
              <a:t>тыс.рублей</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1309421623"/>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sz="quarter" idx="13"/>
            <p:extLst>
              <p:ext uri="{D42A27DB-BD31-4B8C-83A1-F6EECF244321}">
                <p14:modId xmlns:p14="http://schemas.microsoft.com/office/powerpoint/2010/main" val="92645500"/>
              </p:ext>
            </p:extLst>
          </p:nvPr>
        </p:nvGraphicFramePr>
        <p:xfrm>
          <a:off x="107504" y="1270672"/>
          <a:ext cx="8928992" cy="5400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95544" y="273268"/>
            <a:ext cx="7776864" cy="1200329"/>
          </a:xfrm>
          <a:prstGeom prst="rect">
            <a:avLst/>
          </a:prstGeom>
          <a:noFill/>
        </p:spPr>
        <p:txBody>
          <a:bodyPr wrap="square" rtlCol="0">
            <a:spAutoFit/>
          </a:bodyPr>
          <a:lstStyle/>
          <a:p>
            <a:pPr algn="ctr"/>
            <a:r>
              <a:rPr lang="ru-RU" sz="2400" dirty="0" smtClean="0">
                <a:latin typeface="Times New Roman" pitchFamily="18" charset="0"/>
                <a:cs typeface="Times New Roman" pitchFamily="18" charset="0"/>
              </a:rPr>
              <a:t>Структура расходов </a:t>
            </a:r>
            <a:r>
              <a:rPr lang="ru-RU" sz="2400" dirty="0">
                <a:latin typeface="Times New Roman" pitchFamily="18" charset="0"/>
                <a:cs typeface="Times New Roman" pitchFamily="18" charset="0"/>
              </a:rPr>
              <a:t>на реализацию муниципальной программы </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Повышение безопасности дорожного </a:t>
            </a:r>
            <a:r>
              <a:rPr lang="ru-RU" sz="2400" dirty="0" smtClean="0">
                <a:latin typeface="Times New Roman" pitchFamily="18" charset="0"/>
                <a:cs typeface="Times New Roman" pitchFamily="18" charset="0"/>
              </a:rPr>
              <a:t>движения» в 2015 году</a:t>
            </a:r>
            <a:endParaRPr lang="ru-RU" sz="2400" dirty="0">
              <a:latin typeface="Times New Roman" pitchFamily="18" charset="0"/>
              <a:cs typeface="Times New Roman" pitchFamily="18" charset="0"/>
            </a:endParaRPr>
          </a:p>
        </p:txBody>
      </p:sp>
      <p:sp>
        <p:nvSpPr>
          <p:cNvPr id="2" name="TextBox 1"/>
          <p:cNvSpPr txBox="1"/>
          <p:nvPr/>
        </p:nvSpPr>
        <p:spPr>
          <a:xfrm>
            <a:off x="0" y="0"/>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788666921"/>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3"/>
            <a:ext cx="1584176" cy="216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2" name="Диаграмма 1"/>
          <p:cNvGraphicFramePr/>
          <p:nvPr>
            <p:extLst>
              <p:ext uri="{D42A27DB-BD31-4B8C-83A1-F6EECF244321}">
                <p14:modId xmlns:p14="http://schemas.microsoft.com/office/powerpoint/2010/main" val="3416531726"/>
              </p:ext>
            </p:extLst>
          </p:nvPr>
        </p:nvGraphicFramePr>
        <p:xfrm>
          <a:off x="33874" y="377280"/>
          <a:ext cx="9049238" cy="63640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61223" y="1340838"/>
            <a:ext cx="1057084" cy="307777"/>
          </a:xfrm>
          <a:prstGeom prst="rect">
            <a:avLst/>
          </a:prstGeom>
          <a:noFill/>
        </p:spPr>
        <p:txBody>
          <a:bodyPr wrap="none" rtlCol="0">
            <a:spAutoFit/>
          </a:bodyPr>
          <a:lstStyle/>
          <a:p>
            <a:r>
              <a:rPr lang="ru-RU" sz="1400" dirty="0" err="1" smtClean="0">
                <a:latin typeface="Times New Roman" pitchFamily="18" charset="0"/>
                <a:cs typeface="Times New Roman" pitchFamily="18" charset="0"/>
              </a:rPr>
              <a:t>млн.рублей</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667873191"/>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4"/>
            <a:ext cx="1992454" cy="27639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3" name="Диаграмма 2"/>
          <p:cNvGraphicFramePr/>
          <p:nvPr>
            <p:extLst>
              <p:ext uri="{D42A27DB-BD31-4B8C-83A1-F6EECF244321}">
                <p14:modId xmlns:p14="http://schemas.microsoft.com/office/powerpoint/2010/main" val="2064673344"/>
              </p:ext>
            </p:extLst>
          </p:nvPr>
        </p:nvGraphicFramePr>
        <p:xfrm>
          <a:off x="107504" y="272286"/>
          <a:ext cx="8928992" cy="64672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39661654"/>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3"/>
            <a:ext cx="1584176" cy="216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2" name="Диаграмма 1"/>
          <p:cNvGraphicFramePr/>
          <p:nvPr>
            <p:extLst>
              <p:ext uri="{D42A27DB-BD31-4B8C-83A1-F6EECF244321}">
                <p14:modId xmlns:p14="http://schemas.microsoft.com/office/powerpoint/2010/main" val="2129146094"/>
              </p:ext>
            </p:extLst>
          </p:nvPr>
        </p:nvGraphicFramePr>
        <p:xfrm>
          <a:off x="107504" y="377280"/>
          <a:ext cx="8928992" cy="63640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1559" y="1340838"/>
            <a:ext cx="1036246" cy="307777"/>
          </a:xfrm>
          <a:prstGeom prst="rect">
            <a:avLst/>
          </a:prstGeom>
          <a:noFill/>
        </p:spPr>
        <p:txBody>
          <a:bodyPr wrap="none" rtlCol="0">
            <a:spAutoFit/>
          </a:bodyPr>
          <a:lstStyle/>
          <a:p>
            <a:r>
              <a:rPr lang="ru-RU" sz="1400" dirty="0" err="1" smtClean="0">
                <a:latin typeface="Times New Roman" pitchFamily="18" charset="0"/>
                <a:cs typeface="Times New Roman" pitchFamily="18" charset="0"/>
              </a:rPr>
              <a:t>тыс.рублей</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2045366097"/>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4"/>
            <a:ext cx="1992454" cy="27639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3" name="Диаграмма 2"/>
          <p:cNvGraphicFramePr/>
          <p:nvPr>
            <p:extLst>
              <p:ext uri="{D42A27DB-BD31-4B8C-83A1-F6EECF244321}">
                <p14:modId xmlns:p14="http://schemas.microsoft.com/office/powerpoint/2010/main" val="2612652402"/>
              </p:ext>
            </p:extLst>
          </p:nvPr>
        </p:nvGraphicFramePr>
        <p:xfrm>
          <a:off x="107504" y="134092"/>
          <a:ext cx="8928992" cy="67230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36395423"/>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285924" y="130805"/>
            <a:ext cx="6768752" cy="648072"/>
          </a:xfrm>
        </p:spPr>
        <p:txBody>
          <a:bodyPr/>
          <a:lstStyle/>
          <a:p>
            <a:pPr marL="0" indent="0" algn="ctr">
              <a:buNone/>
              <a:defRPr sz="1800" b="1" i="0" u="none" strike="noStrike" kern="1200" baseline="0">
                <a:solidFill>
                  <a:prstClr val="black"/>
                </a:solidFill>
                <a:latin typeface="+mn-lt"/>
                <a:ea typeface="+mn-ea"/>
                <a:cs typeface="+mn-cs"/>
              </a:defRPr>
            </a:pPr>
            <a:r>
              <a:rPr lang="ru-RU" sz="2400" b="0" dirty="0" smtClean="0">
                <a:solidFill>
                  <a:prstClr val="black"/>
                </a:solidFill>
                <a:effectLst/>
                <a:latin typeface="Times New Roman" pitchFamily="18" charset="0"/>
                <a:cs typeface="Times New Roman" pitchFamily="18" charset="0"/>
              </a:rPr>
              <a:t>Структура расходов </a:t>
            </a:r>
            <a:r>
              <a:rPr lang="ru-RU" sz="2400" b="0" dirty="0">
                <a:solidFill>
                  <a:prstClr val="black"/>
                </a:solidFill>
                <a:effectLst/>
                <a:latin typeface="Times New Roman" pitchFamily="18" charset="0"/>
                <a:cs typeface="Times New Roman" pitchFamily="18" charset="0"/>
              </a:rPr>
              <a:t>на </a:t>
            </a:r>
            <a:r>
              <a:rPr lang="ru-RU" sz="2400" b="0" dirty="0" smtClean="0">
                <a:solidFill>
                  <a:prstClr val="black"/>
                </a:solidFill>
                <a:effectLst/>
                <a:latin typeface="Times New Roman" pitchFamily="18" charset="0"/>
                <a:cs typeface="Times New Roman" pitchFamily="18" charset="0"/>
              </a:rPr>
              <a:t>другие общегосударственные вопросы в 2015 году</a:t>
            </a:r>
            <a:endParaRPr lang="ru-RU" sz="2400" b="0" dirty="0">
              <a:solidFill>
                <a:prstClr val="black"/>
              </a:solidFill>
              <a:effectLst/>
              <a:latin typeface="Times New Roman" pitchFamily="18" charset="0"/>
              <a:cs typeface="Times New Roman" pitchFamily="18" charset="0"/>
            </a:endParaRPr>
          </a:p>
        </p:txBody>
      </p:sp>
      <p:graphicFrame>
        <p:nvGraphicFramePr>
          <p:cNvPr id="6" name="Объект 5"/>
          <p:cNvGraphicFramePr>
            <a:graphicFrameLocks noGrp="1"/>
          </p:cNvGraphicFramePr>
          <p:nvPr>
            <p:ph sz="quarter" idx="13"/>
            <p:extLst>
              <p:ext uri="{D42A27DB-BD31-4B8C-83A1-F6EECF244321}">
                <p14:modId xmlns:p14="http://schemas.microsoft.com/office/powerpoint/2010/main" val="1948868999"/>
              </p:ext>
            </p:extLst>
          </p:nvPr>
        </p:nvGraphicFramePr>
        <p:xfrm>
          <a:off x="107504" y="836712"/>
          <a:ext cx="8928992" cy="602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0" y="0"/>
            <a:ext cx="2051720" cy="261610"/>
          </a:xfrm>
          <a:prstGeom prst="rect">
            <a:avLst/>
          </a:prstGeom>
          <a:noFill/>
        </p:spPr>
        <p:txBody>
          <a:bodyPr wrap="squar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район</a:t>
            </a:r>
            <a:endParaRPr lang="ru-RU" sz="1100" dirty="0">
              <a:latin typeface="Times New Roman" pitchFamily="18" charset="0"/>
              <a:cs typeface="Times New Roman" pitchFamily="18" charset="0"/>
            </a:endParaRPr>
          </a:p>
        </p:txBody>
      </p:sp>
      <p:sp>
        <p:nvSpPr>
          <p:cNvPr id="2" name="Скругленный прямоугольник 1"/>
          <p:cNvSpPr/>
          <p:nvPr/>
        </p:nvSpPr>
        <p:spPr>
          <a:xfrm>
            <a:off x="6588224" y="3589665"/>
            <a:ext cx="2232248" cy="2354561"/>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ru-RU" sz="1200" dirty="0"/>
              <a:t>обеспечение деятельности многофункционального центра муниципального образования  </a:t>
            </a:r>
            <a:r>
              <a:rPr lang="ru-RU" sz="1200" dirty="0" smtClean="0"/>
              <a:t>-  10 699,9 </a:t>
            </a:r>
            <a:r>
              <a:rPr lang="ru-RU" sz="1200" dirty="0"/>
              <a:t>тыс. </a:t>
            </a:r>
            <a:r>
              <a:rPr lang="ru-RU" sz="1200" dirty="0" smtClean="0"/>
              <a:t>рублей, </a:t>
            </a:r>
            <a:r>
              <a:rPr lang="ru-RU" sz="1200" dirty="0"/>
              <a:t>на обеспечение деятельности (оказание услуг) муниципальных учреждений;</a:t>
            </a:r>
          </a:p>
        </p:txBody>
      </p:sp>
      <p:sp>
        <p:nvSpPr>
          <p:cNvPr id="5" name="Скругленный прямоугольник 4"/>
          <p:cNvSpPr/>
          <p:nvPr/>
        </p:nvSpPr>
        <p:spPr>
          <a:xfrm>
            <a:off x="338300" y="3573016"/>
            <a:ext cx="2507717" cy="235456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lvl="0" algn="ctr"/>
            <a:r>
              <a:rPr lang="ru-RU" sz="1200" dirty="0"/>
              <a:t>обеспечение деятельности учреждения по обеспечению хозяйственного обслуживания органов управления </a:t>
            </a:r>
          </a:p>
          <a:p>
            <a:pPr algn="ctr"/>
            <a:r>
              <a:rPr lang="ru-RU" sz="1200" dirty="0" smtClean="0"/>
              <a:t>администрации </a:t>
            </a:r>
            <a:r>
              <a:rPr lang="ru-RU" sz="1200" dirty="0"/>
              <a:t>муниципального образования </a:t>
            </a:r>
            <a:r>
              <a:rPr lang="ru-RU" sz="1200" dirty="0" smtClean="0"/>
              <a:t> </a:t>
            </a:r>
            <a:r>
              <a:rPr lang="ru-RU" sz="1200" dirty="0"/>
              <a:t>– </a:t>
            </a:r>
            <a:r>
              <a:rPr lang="ru-RU" sz="1200" dirty="0" smtClean="0"/>
              <a:t>29 709,2 </a:t>
            </a:r>
            <a:r>
              <a:rPr lang="ru-RU" sz="1200" dirty="0"/>
              <a:t>тыс. </a:t>
            </a:r>
            <a:r>
              <a:rPr lang="ru-RU" sz="1200" dirty="0" smtClean="0"/>
              <a:t>рублей, </a:t>
            </a:r>
            <a:r>
              <a:rPr lang="ru-RU" sz="1200" dirty="0"/>
              <a:t>на обеспечение деятельности (оказание услуг) муниципальных учреждений;</a:t>
            </a:r>
          </a:p>
        </p:txBody>
      </p:sp>
      <p:sp>
        <p:nvSpPr>
          <p:cNvPr id="7" name="Стрелка вниз 6"/>
          <p:cNvSpPr/>
          <p:nvPr/>
        </p:nvSpPr>
        <p:spPr>
          <a:xfrm rot="3239783">
            <a:off x="3181695" y="4358042"/>
            <a:ext cx="484632" cy="726212"/>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право 7"/>
          <p:cNvSpPr/>
          <p:nvPr/>
        </p:nvSpPr>
        <p:spPr>
          <a:xfrm rot="1686151">
            <a:off x="5283194" y="4324373"/>
            <a:ext cx="865554" cy="484632"/>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право 8"/>
          <p:cNvSpPr/>
          <p:nvPr/>
        </p:nvSpPr>
        <p:spPr>
          <a:xfrm rot="19904119">
            <a:off x="5290677" y="3212583"/>
            <a:ext cx="740444" cy="484632"/>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право 9"/>
          <p:cNvSpPr/>
          <p:nvPr/>
        </p:nvSpPr>
        <p:spPr>
          <a:xfrm rot="16200000">
            <a:off x="4274256" y="2790640"/>
            <a:ext cx="648072" cy="484632"/>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право 10"/>
          <p:cNvSpPr/>
          <p:nvPr/>
        </p:nvSpPr>
        <p:spPr>
          <a:xfrm rot="12860411">
            <a:off x="3163102" y="3244217"/>
            <a:ext cx="781045" cy="484632"/>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кругленный прямоугольник 11"/>
          <p:cNvSpPr/>
          <p:nvPr/>
        </p:nvSpPr>
        <p:spPr>
          <a:xfrm>
            <a:off x="2987824" y="5540728"/>
            <a:ext cx="3528392" cy="12006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200" dirty="0" smtClean="0"/>
              <a:t>обеспечение </a:t>
            </a:r>
            <a:r>
              <a:rPr lang="ru-RU" sz="1200" dirty="0"/>
              <a:t>мероприятий по временному социально-бытовому обустройству лиц,  вынужденно покинувших территорию Украины и находящихся в пунктах временного </a:t>
            </a:r>
            <a:r>
              <a:rPr lang="ru-RU" sz="1200" dirty="0" smtClean="0"/>
              <a:t>размещения – 3 023,2 тыс. рублей</a:t>
            </a:r>
            <a:endParaRPr lang="ru-RU" sz="1200" dirty="0"/>
          </a:p>
        </p:txBody>
      </p:sp>
      <p:sp>
        <p:nvSpPr>
          <p:cNvPr id="13" name="Стрелка вправо 12"/>
          <p:cNvSpPr/>
          <p:nvPr/>
        </p:nvSpPr>
        <p:spPr>
          <a:xfrm rot="1686151">
            <a:off x="5283662" y="4324372"/>
            <a:ext cx="865554" cy="484632"/>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528977471"/>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3"/>
            <a:ext cx="1584176" cy="216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2" name="Диаграмма 1"/>
          <p:cNvGraphicFramePr/>
          <p:nvPr>
            <p:extLst>
              <p:ext uri="{D42A27DB-BD31-4B8C-83A1-F6EECF244321}">
                <p14:modId xmlns:p14="http://schemas.microsoft.com/office/powerpoint/2010/main" val="549952838"/>
              </p:ext>
            </p:extLst>
          </p:nvPr>
        </p:nvGraphicFramePr>
        <p:xfrm>
          <a:off x="179512" y="377280"/>
          <a:ext cx="8784976" cy="629208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1559" y="1340838"/>
            <a:ext cx="1036246" cy="307777"/>
          </a:xfrm>
          <a:prstGeom prst="rect">
            <a:avLst/>
          </a:prstGeom>
          <a:noFill/>
        </p:spPr>
        <p:txBody>
          <a:bodyPr wrap="none" rtlCol="0">
            <a:spAutoFit/>
          </a:bodyPr>
          <a:lstStyle/>
          <a:p>
            <a:r>
              <a:rPr lang="ru-RU" sz="1400" dirty="0" err="1" smtClean="0">
                <a:latin typeface="Times New Roman" pitchFamily="18" charset="0"/>
                <a:cs typeface="Times New Roman" pitchFamily="18" charset="0"/>
              </a:rPr>
              <a:t>тыс.рублей</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3284789198"/>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3"/>
            <a:ext cx="1584176" cy="216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2" name="Диаграмма 1"/>
          <p:cNvGraphicFramePr/>
          <p:nvPr>
            <p:extLst>
              <p:ext uri="{D42A27DB-BD31-4B8C-83A1-F6EECF244321}">
                <p14:modId xmlns:p14="http://schemas.microsoft.com/office/powerpoint/2010/main" val="2302826920"/>
              </p:ext>
            </p:extLst>
          </p:nvPr>
        </p:nvGraphicFramePr>
        <p:xfrm>
          <a:off x="179512" y="211921"/>
          <a:ext cx="8784976" cy="652944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1559" y="1340838"/>
            <a:ext cx="1036246" cy="307777"/>
          </a:xfrm>
          <a:prstGeom prst="rect">
            <a:avLst/>
          </a:prstGeom>
          <a:noFill/>
        </p:spPr>
        <p:txBody>
          <a:bodyPr wrap="none" rtlCol="0">
            <a:spAutoFit/>
          </a:bodyPr>
          <a:lstStyle/>
          <a:p>
            <a:r>
              <a:rPr lang="ru-RU" sz="1400" dirty="0" err="1" smtClean="0">
                <a:latin typeface="Times New Roman" pitchFamily="18" charset="0"/>
                <a:cs typeface="Times New Roman" pitchFamily="18" charset="0"/>
              </a:rPr>
              <a:t>тыс.рублей</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2193048617"/>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60648"/>
            <a:ext cx="7920880" cy="576064"/>
          </a:xfrm>
        </p:spPr>
        <p:txBody>
          <a:bodyPr/>
          <a:lstStyle/>
          <a:p>
            <a:pPr marL="0" indent="0" algn="ctr">
              <a:buNone/>
            </a:pPr>
            <a:r>
              <a:rPr lang="ru-RU" sz="2000" b="0" dirty="0" smtClean="0">
                <a:effectLst/>
                <a:latin typeface="Times New Roman" pitchFamily="18" charset="0"/>
                <a:cs typeface="Times New Roman" pitchFamily="18" charset="0"/>
              </a:rPr>
              <a:t>Перечень источников формировавших доходную часть бюджета МО Гулькевичский район в 2015 году</a:t>
            </a:r>
            <a:r>
              <a:rPr lang="ru-RU" sz="2000" dirty="0" smtClean="0">
                <a:effectLst/>
              </a:rPr>
              <a:t/>
            </a:r>
            <a:br>
              <a:rPr lang="ru-RU" sz="2000" dirty="0" smtClean="0">
                <a:effectLst/>
              </a:rPr>
            </a:br>
            <a:endParaRPr lang="ru-RU" sz="2000" dirty="0">
              <a:effectLst/>
            </a:endParaRPr>
          </a:p>
        </p:txBody>
      </p:sp>
      <p:graphicFrame>
        <p:nvGraphicFramePr>
          <p:cNvPr id="3" name="Схема 2"/>
          <p:cNvGraphicFramePr/>
          <p:nvPr>
            <p:extLst>
              <p:ext uri="{D42A27DB-BD31-4B8C-83A1-F6EECF244321}">
                <p14:modId xmlns:p14="http://schemas.microsoft.com/office/powerpoint/2010/main" val="3891332079"/>
              </p:ext>
            </p:extLst>
          </p:nvPr>
        </p:nvGraphicFramePr>
        <p:xfrm>
          <a:off x="107504" y="980728"/>
          <a:ext cx="8928992" cy="5805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0" y="-962"/>
            <a:ext cx="2060179"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560693522"/>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sz="quarter" idx="13"/>
            <p:extLst>
              <p:ext uri="{D42A27DB-BD31-4B8C-83A1-F6EECF244321}">
                <p14:modId xmlns:p14="http://schemas.microsoft.com/office/powerpoint/2010/main" val="4058550677"/>
              </p:ext>
            </p:extLst>
          </p:nvPr>
        </p:nvGraphicFramePr>
        <p:xfrm>
          <a:off x="119480" y="1268760"/>
          <a:ext cx="8928992" cy="5400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95544" y="273268"/>
            <a:ext cx="7776864" cy="830997"/>
          </a:xfrm>
          <a:prstGeom prst="rect">
            <a:avLst/>
          </a:prstGeom>
          <a:noFill/>
        </p:spPr>
        <p:txBody>
          <a:bodyPr wrap="square" rtlCol="0">
            <a:spAutoFit/>
          </a:bodyPr>
          <a:lstStyle/>
          <a:p>
            <a:pPr algn="ctr"/>
            <a:r>
              <a:rPr lang="ru-RU" sz="2400" dirty="0" smtClean="0">
                <a:latin typeface="Times New Roman" pitchFamily="18" charset="0"/>
                <a:cs typeface="Times New Roman" pitchFamily="18" charset="0"/>
              </a:rPr>
              <a:t>Структура расходов </a:t>
            </a:r>
            <a:r>
              <a:rPr lang="ru-RU" sz="2400" dirty="0">
                <a:latin typeface="Times New Roman" pitchFamily="18" charset="0"/>
                <a:cs typeface="Times New Roman" pitchFamily="18" charset="0"/>
              </a:rPr>
              <a:t>на реализацию </a:t>
            </a:r>
            <a:r>
              <a:rPr lang="ru-RU" sz="2400" dirty="0" smtClean="0">
                <a:latin typeface="Times New Roman" pitchFamily="18" charset="0"/>
                <a:cs typeface="Times New Roman" pitchFamily="18" charset="0"/>
              </a:rPr>
              <a:t>направлений в области национальной экономики в 2015 году</a:t>
            </a:r>
            <a:endParaRPr lang="ru-RU" sz="2400" dirty="0">
              <a:latin typeface="Times New Roman" pitchFamily="18" charset="0"/>
              <a:cs typeface="Times New Roman" pitchFamily="18" charset="0"/>
            </a:endParaRPr>
          </a:p>
        </p:txBody>
      </p:sp>
      <p:sp>
        <p:nvSpPr>
          <p:cNvPr id="2" name="TextBox 1"/>
          <p:cNvSpPr txBox="1"/>
          <p:nvPr/>
        </p:nvSpPr>
        <p:spPr>
          <a:xfrm>
            <a:off x="0" y="0"/>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4042526401"/>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285924" y="130805"/>
            <a:ext cx="6768752" cy="648072"/>
          </a:xfrm>
        </p:spPr>
        <p:txBody>
          <a:bodyPr/>
          <a:lstStyle/>
          <a:p>
            <a:pPr marL="0" indent="0" algn="ctr">
              <a:buNone/>
              <a:defRPr sz="1800" b="1" i="0" u="none" strike="noStrike" kern="1200" baseline="0">
                <a:solidFill>
                  <a:prstClr val="black"/>
                </a:solidFill>
                <a:latin typeface="+mn-lt"/>
                <a:ea typeface="+mn-ea"/>
                <a:cs typeface="+mn-cs"/>
              </a:defRPr>
            </a:pPr>
            <a:r>
              <a:rPr lang="ru-RU" sz="2400" b="0" dirty="0" smtClean="0">
                <a:solidFill>
                  <a:prstClr val="black"/>
                </a:solidFill>
                <a:effectLst/>
                <a:latin typeface="Times New Roman" pitchFamily="18" charset="0"/>
                <a:cs typeface="Times New Roman" pitchFamily="18" charset="0"/>
              </a:rPr>
              <a:t>Структура расходов </a:t>
            </a:r>
            <a:r>
              <a:rPr lang="ru-RU" sz="2400" b="0" dirty="0">
                <a:solidFill>
                  <a:prstClr val="black"/>
                </a:solidFill>
                <a:effectLst/>
                <a:latin typeface="Times New Roman" pitchFamily="18" charset="0"/>
                <a:cs typeface="Times New Roman" pitchFamily="18" charset="0"/>
              </a:rPr>
              <a:t>на </a:t>
            </a:r>
            <a:r>
              <a:rPr lang="ru-RU" sz="2400" b="0" dirty="0" smtClean="0">
                <a:solidFill>
                  <a:prstClr val="black"/>
                </a:solidFill>
                <a:effectLst/>
                <a:latin typeface="Times New Roman" pitchFamily="18" charset="0"/>
                <a:cs typeface="Times New Roman" pitchFamily="18" charset="0"/>
              </a:rPr>
              <a:t>сельское хозяйство и рыболовство в 2015 году</a:t>
            </a:r>
            <a:endParaRPr lang="ru-RU" sz="2400" b="0" dirty="0">
              <a:solidFill>
                <a:prstClr val="black"/>
              </a:solidFill>
              <a:effectLst/>
              <a:latin typeface="Times New Roman" pitchFamily="18" charset="0"/>
              <a:cs typeface="Times New Roman" pitchFamily="18" charset="0"/>
            </a:endParaRPr>
          </a:p>
        </p:txBody>
      </p:sp>
      <p:graphicFrame>
        <p:nvGraphicFramePr>
          <p:cNvPr id="6" name="Объект 5"/>
          <p:cNvGraphicFramePr>
            <a:graphicFrameLocks noGrp="1"/>
          </p:cNvGraphicFramePr>
          <p:nvPr>
            <p:ph sz="quarter" idx="13"/>
            <p:extLst>
              <p:ext uri="{D42A27DB-BD31-4B8C-83A1-F6EECF244321}">
                <p14:modId xmlns:p14="http://schemas.microsoft.com/office/powerpoint/2010/main" val="1116594870"/>
              </p:ext>
            </p:extLst>
          </p:nvPr>
        </p:nvGraphicFramePr>
        <p:xfrm>
          <a:off x="107504" y="836712"/>
          <a:ext cx="8928992" cy="602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0" y="0"/>
            <a:ext cx="2051720" cy="261610"/>
          </a:xfrm>
          <a:prstGeom prst="rect">
            <a:avLst/>
          </a:prstGeom>
          <a:noFill/>
        </p:spPr>
        <p:txBody>
          <a:bodyPr wrap="squar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район</a:t>
            </a:r>
            <a:endParaRPr lang="ru-RU" sz="1100" dirty="0">
              <a:latin typeface="Times New Roman" pitchFamily="18" charset="0"/>
              <a:cs typeface="Times New Roman" pitchFamily="18" charset="0"/>
            </a:endParaRPr>
          </a:p>
        </p:txBody>
      </p:sp>
      <p:sp>
        <p:nvSpPr>
          <p:cNvPr id="2" name="Скругленный прямоугольник 1"/>
          <p:cNvSpPr/>
          <p:nvPr/>
        </p:nvSpPr>
        <p:spPr>
          <a:xfrm>
            <a:off x="6273283" y="3212976"/>
            <a:ext cx="2763213" cy="3433045"/>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ru-RU" sz="1200" dirty="0"/>
              <a:t>обеспечению осуществления отдельных государственных полномочий  по поддержке сельскохозяйственного производства в Краснодарском крае в части предоставления субсидий гражданам, ведущим личное подсобное хозяйство,  крестьянским (фермерским) хозяйствам, индивидуальным предпринимателям, осуществляющим  деятельность в области сельскохозяйственного производства, сельскохозяйственным потребительским кооперативам </a:t>
            </a:r>
            <a:r>
              <a:rPr lang="ru-RU" sz="1200" dirty="0" smtClean="0"/>
              <a:t>9 133,9 </a:t>
            </a:r>
            <a:r>
              <a:rPr lang="ru-RU" sz="1200" dirty="0"/>
              <a:t>тыс. рублей</a:t>
            </a:r>
          </a:p>
        </p:txBody>
      </p:sp>
      <p:sp>
        <p:nvSpPr>
          <p:cNvPr id="5" name="Скругленный прямоугольник 4"/>
          <p:cNvSpPr/>
          <p:nvPr/>
        </p:nvSpPr>
        <p:spPr>
          <a:xfrm>
            <a:off x="179512" y="3717033"/>
            <a:ext cx="2638784" cy="302433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lvl="0" algn="ctr"/>
            <a:r>
              <a:rPr lang="ru-RU" sz="1200" dirty="0"/>
              <a:t>обеспечению осуществления отдельных государственных полномочий  по предупреждению и ликвидации болезней животных, их лечению, защите населения от болезней, общих для человека и животных, в части регулирования численности безнадзорности животных на территории муниципальных образований Краснодарского края </a:t>
            </a:r>
            <a:r>
              <a:rPr lang="ru-RU" sz="1200" dirty="0" smtClean="0"/>
              <a:t>400,4 </a:t>
            </a:r>
            <a:r>
              <a:rPr lang="ru-RU" sz="1200" dirty="0"/>
              <a:t>тыс. рублей</a:t>
            </a:r>
          </a:p>
        </p:txBody>
      </p:sp>
      <p:sp>
        <p:nvSpPr>
          <p:cNvPr id="7" name="Стрелка вниз 6"/>
          <p:cNvSpPr/>
          <p:nvPr/>
        </p:nvSpPr>
        <p:spPr>
          <a:xfrm rot="3239783">
            <a:off x="3039889" y="4767519"/>
            <a:ext cx="484632" cy="726212"/>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право 7"/>
          <p:cNvSpPr/>
          <p:nvPr/>
        </p:nvSpPr>
        <p:spPr>
          <a:xfrm rot="1686151">
            <a:off x="5454749" y="4880177"/>
            <a:ext cx="865554" cy="484632"/>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право 8"/>
          <p:cNvSpPr/>
          <p:nvPr/>
        </p:nvSpPr>
        <p:spPr>
          <a:xfrm rot="19200417">
            <a:off x="5119465" y="3418746"/>
            <a:ext cx="1196629" cy="484632"/>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право 9"/>
          <p:cNvSpPr/>
          <p:nvPr/>
        </p:nvSpPr>
        <p:spPr>
          <a:xfrm rot="16200000">
            <a:off x="4209486" y="3217857"/>
            <a:ext cx="777612" cy="484632"/>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право 10"/>
          <p:cNvSpPr/>
          <p:nvPr/>
        </p:nvSpPr>
        <p:spPr>
          <a:xfrm rot="13281739">
            <a:off x="2868119" y="3477955"/>
            <a:ext cx="1066235" cy="484632"/>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45800041"/>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sz="quarter" idx="13"/>
            <p:extLst>
              <p:ext uri="{D42A27DB-BD31-4B8C-83A1-F6EECF244321}">
                <p14:modId xmlns:p14="http://schemas.microsoft.com/office/powerpoint/2010/main" val="3163212859"/>
              </p:ext>
            </p:extLst>
          </p:nvPr>
        </p:nvGraphicFramePr>
        <p:xfrm>
          <a:off x="107504" y="1270672"/>
          <a:ext cx="8928992" cy="5400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95544" y="273268"/>
            <a:ext cx="7776864" cy="830997"/>
          </a:xfrm>
          <a:prstGeom prst="rect">
            <a:avLst/>
          </a:prstGeom>
          <a:noFill/>
        </p:spPr>
        <p:txBody>
          <a:bodyPr wrap="square" rtlCol="0">
            <a:spAutoFit/>
          </a:bodyPr>
          <a:lstStyle/>
          <a:p>
            <a:pPr algn="ctr"/>
            <a:r>
              <a:rPr lang="ru-RU" sz="2400" dirty="0" smtClean="0">
                <a:latin typeface="Times New Roman" pitchFamily="18" charset="0"/>
                <a:cs typeface="Times New Roman" pitchFamily="18" charset="0"/>
              </a:rPr>
              <a:t>Структура расходов на другие вопросы в области национальной экономики в 2015 году</a:t>
            </a:r>
            <a:endParaRPr lang="ru-RU" sz="2400" dirty="0">
              <a:latin typeface="Times New Roman" pitchFamily="18" charset="0"/>
              <a:cs typeface="Times New Roman" pitchFamily="18" charset="0"/>
            </a:endParaRPr>
          </a:p>
        </p:txBody>
      </p:sp>
      <p:sp>
        <p:nvSpPr>
          <p:cNvPr id="2" name="TextBox 1"/>
          <p:cNvSpPr txBox="1"/>
          <p:nvPr/>
        </p:nvSpPr>
        <p:spPr>
          <a:xfrm>
            <a:off x="0" y="0"/>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362617512"/>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3"/>
            <a:ext cx="1584176" cy="216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2" name="Диаграмма 1"/>
          <p:cNvGraphicFramePr/>
          <p:nvPr>
            <p:extLst>
              <p:ext uri="{D42A27DB-BD31-4B8C-83A1-F6EECF244321}">
                <p14:modId xmlns:p14="http://schemas.microsoft.com/office/powerpoint/2010/main" val="225382968"/>
              </p:ext>
            </p:extLst>
          </p:nvPr>
        </p:nvGraphicFramePr>
        <p:xfrm>
          <a:off x="179512" y="377280"/>
          <a:ext cx="8784976" cy="629208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1559" y="1340838"/>
            <a:ext cx="1036246" cy="307777"/>
          </a:xfrm>
          <a:prstGeom prst="rect">
            <a:avLst/>
          </a:prstGeom>
          <a:noFill/>
        </p:spPr>
        <p:txBody>
          <a:bodyPr wrap="none" rtlCol="0">
            <a:spAutoFit/>
          </a:bodyPr>
          <a:lstStyle/>
          <a:p>
            <a:r>
              <a:rPr lang="ru-RU" sz="1400" dirty="0" err="1" smtClean="0">
                <a:latin typeface="Times New Roman" pitchFamily="18" charset="0"/>
                <a:cs typeface="Times New Roman" pitchFamily="18" charset="0"/>
              </a:rPr>
              <a:t>тыс.рублей</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1729414969"/>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sz="quarter" idx="13"/>
            <p:extLst>
              <p:ext uri="{D42A27DB-BD31-4B8C-83A1-F6EECF244321}">
                <p14:modId xmlns:p14="http://schemas.microsoft.com/office/powerpoint/2010/main" val="2704093213"/>
              </p:ext>
            </p:extLst>
          </p:nvPr>
        </p:nvGraphicFramePr>
        <p:xfrm>
          <a:off x="119480" y="1268760"/>
          <a:ext cx="8928992" cy="5400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95544" y="273268"/>
            <a:ext cx="7776864" cy="461665"/>
          </a:xfrm>
          <a:prstGeom prst="rect">
            <a:avLst/>
          </a:prstGeom>
          <a:noFill/>
        </p:spPr>
        <p:txBody>
          <a:bodyPr wrap="square" rtlCol="0">
            <a:spAutoFit/>
          </a:bodyPr>
          <a:lstStyle/>
          <a:p>
            <a:pPr algn="ctr"/>
            <a:r>
              <a:rPr lang="ru-RU" sz="2400" dirty="0" smtClean="0">
                <a:latin typeface="Times New Roman" pitchFamily="18" charset="0"/>
                <a:cs typeface="Times New Roman" pitchFamily="18" charset="0"/>
              </a:rPr>
              <a:t>Структура расходов на образование в 2015 году</a:t>
            </a:r>
            <a:endParaRPr lang="ru-RU" sz="2400" dirty="0">
              <a:latin typeface="Times New Roman" pitchFamily="18" charset="0"/>
              <a:cs typeface="Times New Roman" pitchFamily="18" charset="0"/>
            </a:endParaRPr>
          </a:p>
        </p:txBody>
      </p:sp>
      <p:sp>
        <p:nvSpPr>
          <p:cNvPr id="2" name="TextBox 1"/>
          <p:cNvSpPr txBox="1"/>
          <p:nvPr/>
        </p:nvSpPr>
        <p:spPr>
          <a:xfrm>
            <a:off x="0" y="0"/>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970666173"/>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3"/>
            <a:ext cx="1584176" cy="216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2" name="Диаграмма 1"/>
          <p:cNvGraphicFramePr/>
          <p:nvPr>
            <p:extLst>
              <p:ext uri="{D42A27DB-BD31-4B8C-83A1-F6EECF244321}">
                <p14:modId xmlns:p14="http://schemas.microsoft.com/office/powerpoint/2010/main" val="1490454156"/>
              </p:ext>
            </p:extLst>
          </p:nvPr>
        </p:nvGraphicFramePr>
        <p:xfrm>
          <a:off x="179512" y="276680"/>
          <a:ext cx="8784976" cy="639267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1559" y="1340838"/>
            <a:ext cx="1036246" cy="307777"/>
          </a:xfrm>
          <a:prstGeom prst="rect">
            <a:avLst/>
          </a:prstGeom>
          <a:noFill/>
        </p:spPr>
        <p:txBody>
          <a:bodyPr wrap="none" rtlCol="0">
            <a:spAutoFit/>
          </a:bodyPr>
          <a:lstStyle/>
          <a:p>
            <a:r>
              <a:rPr lang="ru-RU" sz="1400" dirty="0" err="1" smtClean="0">
                <a:latin typeface="Times New Roman" pitchFamily="18" charset="0"/>
                <a:cs typeface="Times New Roman" pitchFamily="18" charset="0"/>
              </a:rPr>
              <a:t>тыс.рублей</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1795532959"/>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3"/>
            <a:ext cx="1584176" cy="216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2" name="Диаграмма 1"/>
          <p:cNvGraphicFramePr/>
          <p:nvPr>
            <p:extLst>
              <p:ext uri="{D42A27DB-BD31-4B8C-83A1-F6EECF244321}">
                <p14:modId xmlns:p14="http://schemas.microsoft.com/office/powerpoint/2010/main" val="2571658726"/>
              </p:ext>
            </p:extLst>
          </p:nvPr>
        </p:nvGraphicFramePr>
        <p:xfrm>
          <a:off x="179512" y="377280"/>
          <a:ext cx="8784976" cy="629208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1559" y="1340838"/>
            <a:ext cx="1036246" cy="307777"/>
          </a:xfrm>
          <a:prstGeom prst="rect">
            <a:avLst/>
          </a:prstGeom>
          <a:noFill/>
        </p:spPr>
        <p:txBody>
          <a:bodyPr wrap="none" rtlCol="0">
            <a:spAutoFit/>
          </a:bodyPr>
          <a:lstStyle/>
          <a:p>
            <a:r>
              <a:rPr lang="ru-RU" sz="1400" dirty="0" err="1" smtClean="0">
                <a:latin typeface="Times New Roman" pitchFamily="18" charset="0"/>
                <a:cs typeface="Times New Roman" pitchFamily="18" charset="0"/>
              </a:rPr>
              <a:t>тыс.рублей</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699338906"/>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sz="quarter" idx="13"/>
            <p:extLst>
              <p:ext uri="{D42A27DB-BD31-4B8C-83A1-F6EECF244321}">
                <p14:modId xmlns:p14="http://schemas.microsoft.com/office/powerpoint/2010/main" val="672565770"/>
              </p:ext>
            </p:extLst>
          </p:nvPr>
        </p:nvGraphicFramePr>
        <p:xfrm>
          <a:off x="107504" y="1270672"/>
          <a:ext cx="8928992" cy="5400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67061" y="536221"/>
            <a:ext cx="7776864" cy="461665"/>
          </a:xfrm>
          <a:prstGeom prst="rect">
            <a:avLst/>
          </a:prstGeom>
          <a:noFill/>
        </p:spPr>
        <p:txBody>
          <a:bodyPr wrap="square" rtlCol="0">
            <a:spAutoFit/>
          </a:bodyPr>
          <a:lstStyle/>
          <a:p>
            <a:pPr algn="ctr"/>
            <a:r>
              <a:rPr lang="ru-RU" sz="2400" dirty="0" smtClean="0">
                <a:latin typeface="Times New Roman" pitchFamily="18" charset="0"/>
                <a:cs typeface="Times New Roman" pitchFamily="18" charset="0"/>
              </a:rPr>
              <a:t>Структура расходов на здравоохранение в 2016 году</a:t>
            </a:r>
            <a:endParaRPr lang="ru-RU" sz="2400" dirty="0">
              <a:latin typeface="Times New Roman" pitchFamily="18" charset="0"/>
              <a:cs typeface="Times New Roman" pitchFamily="18" charset="0"/>
            </a:endParaRPr>
          </a:p>
        </p:txBody>
      </p:sp>
      <p:sp>
        <p:nvSpPr>
          <p:cNvPr id="2" name="TextBox 1"/>
          <p:cNvSpPr txBox="1"/>
          <p:nvPr/>
        </p:nvSpPr>
        <p:spPr>
          <a:xfrm>
            <a:off x="0" y="0"/>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718639371"/>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001"/>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graphicFrame>
        <p:nvGraphicFramePr>
          <p:cNvPr id="7" name="Объект 6"/>
          <p:cNvGraphicFramePr>
            <a:graphicFrameLocks noGrp="1"/>
          </p:cNvGraphicFramePr>
          <p:nvPr>
            <p:ph sz="quarter" idx="13"/>
            <p:extLst>
              <p:ext uri="{D42A27DB-BD31-4B8C-83A1-F6EECF244321}">
                <p14:modId xmlns:p14="http://schemas.microsoft.com/office/powerpoint/2010/main" val="3123059759"/>
              </p:ext>
            </p:extLst>
          </p:nvPr>
        </p:nvGraphicFramePr>
        <p:xfrm>
          <a:off x="323528" y="1700808"/>
          <a:ext cx="8496944" cy="1554480"/>
        </p:xfrm>
        <a:graphic>
          <a:graphicData uri="http://schemas.openxmlformats.org/drawingml/2006/table">
            <a:tbl>
              <a:tblPr firstRow="1" bandRow="1">
                <a:tableStyleId>{5C22544A-7EE6-4342-B048-85BDC9FD1C3A}</a:tableStyleId>
              </a:tblPr>
              <a:tblGrid>
                <a:gridCol w="5904656"/>
                <a:gridCol w="2592288"/>
              </a:tblGrid>
              <a:tr h="1224136">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предоставлению мер социальной поддержки жертвам политических репрессий, труженикам тыла, ветеранам труда, ветеранам военной службы, достигшим возраста, дающего право на пенсию по старости, в бесплатном изготовлении и ремонте зубных протезов (кроме изготовленных из драгоценных металлов) в сложных клинических случаях зубопротезирования</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kern="1200" dirty="0" smtClean="0">
                          <a:solidFill>
                            <a:schemeClr val="tx1"/>
                          </a:solidFill>
                          <a:effectLst/>
                          <a:latin typeface="Times New Roman" pitchFamily="18" charset="0"/>
                          <a:ea typeface="+mn-ea"/>
                          <a:cs typeface="Times New Roman" pitchFamily="18" charset="0"/>
                        </a:rPr>
                        <a:t>2 283,0 </a:t>
                      </a:r>
                      <a:r>
                        <a:rPr lang="ru-RU" sz="2000" b="0" dirty="0" smtClean="0">
                          <a:solidFill>
                            <a:schemeClr val="tx1"/>
                          </a:solidFill>
                          <a:latin typeface="Times New Roman" pitchFamily="18" charset="0"/>
                          <a:cs typeface="Times New Roman" pitchFamily="18" charset="0"/>
                        </a:rPr>
                        <a:t>тыс. рублей</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3301696397"/>
              </p:ext>
            </p:extLst>
          </p:nvPr>
        </p:nvGraphicFramePr>
        <p:xfrm>
          <a:off x="314225" y="3356992"/>
          <a:ext cx="8506247" cy="2042160"/>
        </p:xfrm>
        <a:graphic>
          <a:graphicData uri="http://schemas.openxmlformats.org/drawingml/2006/table">
            <a:tbl>
              <a:tblPr firstRow="1" bandRow="1">
                <a:tableStyleId>{5C22544A-7EE6-4342-B048-85BDC9FD1C3A}</a:tableStyleId>
              </a:tblPr>
              <a:tblGrid>
                <a:gridCol w="5923262"/>
                <a:gridCol w="2582985"/>
              </a:tblGrid>
              <a:tr h="14401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kern="1200" dirty="0" smtClean="0">
                          <a:solidFill>
                            <a:schemeClr val="tx1"/>
                          </a:solidFill>
                          <a:effectLst/>
                          <a:latin typeface="Times New Roman" pitchFamily="18" charset="0"/>
                          <a:ea typeface="+mn-ea"/>
                          <a:cs typeface="Times New Roman" pitchFamily="18" charset="0"/>
                        </a:rPr>
                        <a:t>обеспечению осуществления отдельных государственных полномочий по предоставлению мер социальной поддержки отдельным группам населения в обеспечении лекарственными препаратами  и  медицинскими изделиями, кроме групп населения, получающих инсулины, </a:t>
                      </a:r>
                      <a:r>
                        <a:rPr lang="ru-RU" sz="1600" b="0" kern="1200" dirty="0" err="1" smtClean="0">
                          <a:solidFill>
                            <a:schemeClr val="tx1"/>
                          </a:solidFill>
                          <a:effectLst/>
                          <a:latin typeface="Times New Roman" pitchFamily="18" charset="0"/>
                          <a:ea typeface="+mn-ea"/>
                          <a:cs typeface="Times New Roman" pitchFamily="18" charset="0"/>
                        </a:rPr>
                        <a:t>таблетированные</a:t>
                      </a:r>
                      <a:r>
                        <a:rPr lang="ru-RU" sz="1600" b="0" kern="1200" dirty="0" smtClean="0">
                          <a:solidFill>
                            <a:schemeClr val="tx1"/>
                          </a:solidFill>
                          <a:effectLst/>
                          <a:latin typeface="Times New Roman" pitchFamily="18" charset="0"/>
                          <a:ea typeface="+mn-ea"/>
                          <a:cs typeface="Times New Roman" pitchFamily="18" charset="0"/>
                        </a:rPr>
                        <a:t>, </a:t>
                      </a:r>
                      <a:r>
                        <a:rPr lang="ru-RU" sz="1600" b="0" kern="1200" dirty="0" err="1" smtClean="0">
                          <a:solidFill>
                            <a:schemeClr val="tx1"/>
                          </a:solidFill>
                          <a:effectLst/>
                          <a:latin typeface="Times New Roman" pitchFamily="18" charset="0"/>
                          <a:ea typeface="+mn-ea"/>
                          <a:cs typeface="Times New Roman" pitchFamily="18" charset="0"/>
                        </a:rPr>
                        <a:t>сахароснижающие</a:t>
                      </a:r>
                      <a:r>
                        <a:rPr lang="ru-RU" sz="1600" b="0" kern="1200" dirty="0" smtClean="0">
                          <a:solidFill>
                            <a:schemeClr val="tx1"/>
                          </a:solidFill>
                          <a:effectLst/>
                          <a:latin typeface="Times New Roman" pitchFamily="18" charset="0"/>
                          <a:ea typeface="+mn-ea"/>
                          <a:cs typeface="Times New Roman" pitchFamily="18" charset="0"/>
                        </a:rPr>
                        <a:t>  препараты, средства самоконтроля и диагностические средства, либо перенесших пересадки органов и тканей, получающих иммунодепрессанты</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kern="1200" dirty="0" smtClean="0">
                          <a:solidFill>
                            <a:schemeClr val="tx1"/>
                          </a:solidFill>
                          <a:effectLst/>
                          <a:latin typeface="Times New Roman" pitchFamily="18" charset="0"/>
                          <a:ea typeface="+mn-ea"/>
                          <a:cs typeface="Times New Roman" pitchFamily="18" charset="0"/>
                        </a:rPr>
                        <a:t>14 815,3 </a:t>
                      </a:r>
                      <a:r>
                        <a:rPr lang="ru-RU" sz="2000" b="0" dirty="0" smtClean="0">
                          <a:solidFill>
                            <a:schemeClr val="tx1"/>
                          </a:solidFill>
                          <a:latin typeface="Times New Roman" pitchFamily="18" charset="0"/>
                          <a:cs typeface="Times New Roman" pitchFamily="18" charset="0"/>
                        </a:rPr>
                        <a:t>тыс. рублей</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sp>
        <p:nvSpPr>
          <p:cNvPr id="8" name="Скругленный прямоугольник 7"/>
          <p:cNvSpPr/>
          <p:nvPr/>
        </p:nvSpPr>
        <p:spPr>
          <a:xfrm>
            <a:off x="323528" y="354027"/>
            <a:ext cx="8496944"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2400" dirty="0">
                <a:latin typeface="Times New Roman" pitchFamily="18" charset="0"/>
                <a:cs typeface="Times New Roman" pitchFamily="18" charset="0"/>
              </a:rPr>
              <a:t>Расходы на </a:t>
            </a:r>
            <a:r>
              <a:rPr lang="ru-RU" sz="2400" dirty="0" smtClean="0">
                <a:latin typeface="Times New Roman" pitchFamily="18" charset="0"/>
                <a:cs typeface="Times New Roman" pitchFamily="18" charset="0"/>
              </a:rPr>
              <a:t>амбулаторную </a:t>
            </a:r>
            <a:r>
              <a:rPr lang="ru-RU" sz="2400" dirty="0">
                <a:latin typeface="Times New Roman" pitchFamily="18" charset="0"/>
                <a:cs typeface="Times New Roman" pitchFamily="18" charset="0"/>
              </a:rPr>
              <a:t>помощь – </a:t>
            </a:r>
            <a:r>
              <a:rPr lang="ru-RU" sz="2400" dirty="0" smtClean="0">
                <a:latin typeface="Times New Roman" pitchFamily="18" charset="0"/>
                <a:cs typeface="Times New Roman" pitchFamily="18" charset="0"/>
              </a:rPr>
              <a:t>20 771,2 </a:t>
            </a:r>
            <a:r>
              <a:rPr lang="ru-RU" sz="2400" dirty="0">
                <a:latin typeface="Times New Roman" pitchFamily="18" charset="0"/>
                <a:cs typeface="Times New Roman" pitchFamily="18" charset="0"/>
              </a:rPr>
              <a:t>тыс. </a:t>
            </a:r>
            <a:r>
              <a:rPr lang="ru-RU" sz="2400" dirty="0" smtClean="0">
                <a:latin typeface="Times New Roman" pitchFamily="18" charset="0"/>
                <a:cs typeface="Times New Roman" pitchFamily="18" charset="0"/>
              </a:rPr>
              <a:t>рублей </a:t>
            </a:r>
          </a:p>
          <a:p>
            <a:pPr lvl="0" algn="ctr"/>
            <a:r>
              <a:rPr lang="ru-RU" sz="2400" dirty="0" smtClean="0">
                <a:latin typeface="Times New Roman" pitchFamily="18" charset="0"/>
                <a:cs typeface="Times New Roman" pitchFamily="18" charset="0"/>
              </a:rPr>
              <a:t>в 2015 году</a:t>
            </a:r>
            <a:endParaRPr lang="ru-RU" sz="2400" dirty="0"/>
          </a:p>
        </p:txBody>
      </p:sp>
      <p:graphicFrame>
        <p:nvGraphicFramePr>
          <p:cNvPr id="2" name="Таблица 1"/>
          <p:cNvGraphicFramePr>
            <a:graphicFrameLocks noGrp="1"/>
          </p:cNvGraphicFramePr>
          <p:nvPr>
            <p:extLst>
              <p:ext uri="{D42A27DB-BD31-4B8C-83A1-F6EECF244321}">
                <p14:modId xmlns:p14="http://schemas.microsoft.com/office/powerpoint/2010/main" val="3150855717"/>
              </p:ext>
            </p:extLst>
          </p:nvPr>
        </p:nvGraphicFramePr>
        <p:xfrm>
          <a:off x="323528" y="5517232"/>
          <a:ext cx="8515550" cy="579120"/>
        </p:xfrm>
        <a:graphic>
          <a:graphicData uri="http://schemas.openxmlformats.org/drawingml/2006/table">
            <a:tbl>
              <a:tblPr firstRow="1" bandRow="1">
                <a:tableStyleId>{5C22544A-7EE6-4342-B048-85BDC9FD1C3A}</a:tableStyleId>
              </a:tblPr>
              <a:tblGrid>
                <a:gridCol w="5923262"/>
                <a:gridCol w="2592288"/>
              </a:tblGrid>
              <a:tr h="5760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kern="1200" dirty="0" smtClean="0">
                          <a:solidFill>
                            <a:schemeClr val="tx1"/>
                          </a:solidFill>
                          <a:effectLst/>
                          <a:latin typeface="Times New Roman" pitchFamily="18" charset="0"/>
                          <a:ea typeface="+mn-ea"/>
                          <a:cs typeface="Times New Roman" pitchFamily="18" charset="0"/>
                        </a:rPr>
                        <a:t>обеспечению осуществления отдельных государственных полномочий по организации оказания медицинской помощи</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dirty="0" smtClean="0">
                          <a:solidFill>
                            <a:schemeClr val="tx1"/>
                          </a:solidFill>
                          <a:latin typeface="Times New Roman" pitchFamily="18" charset="0"/>
                          <a:cs typeface="Times New Roman" pitchFamily="18" charset="0"/>
                        </a:rPr>
                        <a:t>227,7 тыс. рублей</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val="3849818797"/>
              </p:ext>
            </p:extLst>
          </p:nvPr>
        </p:nvGraphicFramePr>
        <p:xfrm>
          <a:off x="323528" y="6237312"/>
          <a:ext cx="8515550" cy="432048"/>
        </p:xfrm>
        <a:graphic>
          <a:graphicData uri="http://schemas.openxmlformats.org/drawingml/2006/table">
            <a:tbl>
              <a:tblPr firstRow="1" bandRow="1">
                <a:tableStyleId>{5C22544A-7EE6-4342-B048-85BDC9FD1C3A}</a:tableStyleId>
              </a:tblPr>
              <a:tblGrid>
                <a:gridCol w="5923262"/>
                <a:gridCol w="2592288"/>
              </a:tblGrid>
              <a:tr h="4320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kern="1200" dirty="0" smtClean="0">
                          <a:solidFill>
                            <a:schemeClr val="tx1"/>
                          </a:solidFill>
                          <a:effectLst/>
                          <a:latin typeface="Times New Roman" pitchFamily="18" charset="0"/>
                          <a:ea typeface="+mn-ea"/>
                          <a:cs typeface="Times New Roman" pitchFamily="18" charset="0"/>
                        </a:rPr>
                        <a:t>организация улучшения лекарственного обеспечения граждан</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dirty="0" smtClean="0">
                          <a:solidFill>
                            <a:schemeClr val="tx1"/>
                          </a:solidFill>
                          <a:latin typeface="Times New Roman" pitchFamily="18" charset="0"/>
                          <a:cs typeface="Times New Roman" pitchFamily="18" charset="0"/>
                        </a:rPr>
                        <a:t>3 445,2 тыс. рублей</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979881885"/>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sz="quarter" idx="13"/>
            <p:extLst>
              <p:ext uri="{D42A27DB-BD31-4B8C-83A1-F6EECF244321}">
                <p14:modId xmlns:p14="http://schemas.microsoft.com/office/powerpoint/2010/main" val="436926871"/>
              </p:ext>
            </p:extLst>
          </p:nvPr>
        </p:nvGraphicFramePr>
        <p:xfrm>
          <a:off x="107504" y="1270672"/>
          <a:ext cx="8928992" cy="5400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82135" y="332656"/>
            <a:ext cx="7776864" cy="830997"/>
          </a:xfrm>
          <a:prstGeom prst="rect">
            <a:avLst/>
          </a:prstGeom>
          <a:noFill/>
        </p:spPr>
        <p:txBody>
          <a:bodyPr wrap="square" rtlCol="0">
            <a:spAutoFit/>
          </a:bodyPr>
          <a:lstStyle/>
          <a:p>
            <a:pPr algn="ctr"/>
            <a:r>
              <a:rPr lang="ru-RU" sz="2400" dirty="0" smtClean="0">
                <a:latin typeface="Times New Roman" pitchFamily="18" charset="0"/>
                <a:cs typeface="Times New Roman" pitchFamily="18" charset="0"/>
              </a:rPr>
              <a:t>Структура расходов на другие вопросы в области здравоохранения в 2015 году</a:t>
            </a:r>
            <a:endParaRPr lang="ru-RU" sz="2400" dirty="0">
              <a:latin typeface="Times New Roman" pitchFamily="18" charset="0"/>
              <a:cs typeface="Times New Roman" pitchFamily="18" charset="0"/>
            </a:endParaRPr>
          </a:p>
        </p:txBody>
      </p:sp>
      <p:sp>
        <p:nvSpPr>
          <p:cNvPr id="2" name="TextBox 1"/>
          <p:cNvSpPr txBox="1"/>
          <p:nvPr/>
        </p:nvSpPr>
        <p:spPr>
          <a:xfrm>
            <a:off x="0" y="0"/>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700152989"/>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1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10.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11.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12.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13.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14.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15.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16.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17.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18.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19.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2.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20.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21.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22.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23.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24.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25.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26.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27.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28.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29.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3.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30.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31.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32.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33.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34.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35.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36.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37.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38.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39.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4.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40.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41.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42.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43.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44.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45.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46.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47.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48.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5.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6.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7.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8.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9.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docProps/app.xml><?xml version="1.0" encoding="utf-8"?>
<Properties xmlns="http://schemas.openxmlformats.org/officeDocument/2006/extended-properties" xmlns:vt="http://schemas.openxmlformats.org/officeDocument/2006/docPropsVTypes">
  <TotalTime>15269</TotalTime>
  <Words>7031</Words>
  <Application>Microsoft Office PowerPoint</Application>
  <PresentationFormat>Экран (4:3)</PresentationFormat>
  <Paragraphs>1227</Paragraphs>
  <Slides>108</Slides>
  <Notes>12</Notes>
  <HiddenSlides>0</HiddenSlides>
  <MMClips>0</MMClips>
  <ScaleCrop>false</ScaleCrop>
  <HeadingPairs>
    <vt:vector size="4" baseType="variant">
      <vt:variant>
        <vt:lpstr>Тема</vt:lpstr>
      </vt:variant>
      <vt:variant>
        <vt:i4>3</vt:i4>
      </vt:variant>
      <vt:variant>
        <vt:lpstr>Заголовки слайдов</vt:lpstr>
      </vt:variant>
      <vt:variant>
        <vt:i4>108</vt:i4>
      </vt:variant>
    </vt:vector>
  </HeadingPairs>
  <TitlesOfParts>
    <vt:vector size="111" baseType="lpstr">
      <vt:lpstr>Тема Office</vt:lpstr>
      <vt:lpstr>3_Воздушный поток</vt:lpstr>
      <vt:lpstr>1_Воздушный поток</vt:lpstr>
      <vt:lpstr>Отчет об исполнение бюджета муниципального образования Гулькевичский район за 2015 год</vt:lpstr>
      <vt:lpstr>Презентация PowerPoint</vt:lpstr>
      <vt:lpstr>Презентация PowerPoint</vt:lpstr>
      <vt:lpstr>Презентация PowerPoint</vt:lpstr>
      <vt:lpstr>Презентация PowerPoint</vt:lpstr>
      <vt:lpstr>Исполнение бюджета МО Гулькевичский район по доходам  за 2015 год </vt:lpstr>
      <vt:lpstr>Динамика роста доходов  МО Гулькевичский район за 2015 год в сравнении с 2014 годом </vt:lpstr>
      <vt:lpstr>Источники формирующие доходную часть бюджета</vt:lpstr>
      <vt:lpstr>Перечень источников формировавших доходную часть бюджета МО Гулькевичский район в 2015 году </vt:lpstr>
      <vt:lpstr>Структура доходов бюджета МО Гулькевичский район за 2015 год </vt:lpstr>
      <vt:lpstr>Структура доходной части бюджета МО Гулькевичский район за 2015 год</vt:lpstr>
      <vt:lpstr>Нормативы отчисления действующие  в 2015 году по уровням бюджетной системы</vt:lpstr>
      <vt:lpstr>Структура налоговых и неналоговых доходов бюджета МО Гулькевичский район за 2015 год</vt:lpstr>
      <vt:lpstr>Исполнение бюджетных назначений по налоговым и неналоговым доходам за 2015 год</vt:lpstr>
      <vt:lpstr>Динамика поступления налоговых и неналоговых доходов за 2015 год в сравнении с 2014 годом</vt:lpstr>
      <vt:lpstr>Презентация PowerPoint</vt:lpstr>
      <vt:lpstr>Динамика безвозмездных поступлений из других уровней бюджетной системы за 2015 год в сравнении с 2014 годом</vt:lpstr>
      <vt:lpstr>Презентация PowerPoint</vt:lpstr>
      <vt:lpstr>Презентация PowerPoint</vt:lpstr>
      <vt:lpstr>Презентация PowerPoint</vt:lpstr>
      <vt:lpstr>Структура учреждений подведомственных управлению образования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Структура расходов на другие общегосударственные вопросы в 2015 году</vt:lpstr>
      <vt:lpstr>Презентация PowerPoint</vt:lpstr>
      <vt:lpstr>Презентация PowerPoint</vt:lpstr>
      <vt:lpstr>Презентация PowerPoint</vt:lpstr>
      <vt:lpstr>Структура расходов на сельское хозяйство и рыболовство в 2015 году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Объем муниципального долга муниципального образования  Гулькевичский район за 2015 год в сравнении с 2014 годом</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waso</dc:creator>
  <cp:lastModifiedBy>Н.К. Остахова</cp:lastModifiedBy>
  <cp:revision>863</cp:revision>
  <cp:lastPrinted>2016-04-26T08:10:33Z</cp:lastPrinted>
  <dcterms:created xsi:type="dcterms:W3CDTF">2010-07-07T11:58:04Z</dcterms:created>
  <dcterms:modified xsi:type="dcterms:W3CDTF">2016-05-05T05:37:02Z</dcterms:modified>
</cp:coreProperties>
</file>