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drawings/drawing17.xml" ContentType="application/vnd.openxmlformats-officedocument.drawingml.chartshapes+xml"/>
  <Override PartName="/ppt/charts/chart24.xml" ContentType="application/vnd.openxmlformats-officedocument.drawingml.chart+xml"/>
  <Override PartName="/ppt/tableStyles.xml" ContentType="application/vnd.openxmlformats-officedocument.presentationml.tableStyles+xml"/>
  <Override PartName="/ppt/theme/themeOverride17.xml" ContentType="application/vnd.openxmlformats-officedocument.themeOverrid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drawings/drawing3.xml" ContentType="application/vnd.openxmlformats-officedocument.drawingml.chartshapes+xml"/>
  <Default Extension="png" ContentType="image/png"/>
  <Override PartName="/ppt/diagrams/drawing3.xml" ContentType="application/vnd.ms-office.drawingml.diagramDrawing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charts/chart21.xml" ContentType="application/vnd.openxmlformats-officedocument.drawingml.chart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drawings/drawing14.xml" ContentType="application/vnd.openxmlformats-officedocument.drawingml.chartshapes+xml"/>
  <Override PartName="/ppt/theme/themeOverride18.xml" ContentType="application/vnd.openxmlformats-officedocument.themeOverr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drawing11.xml" ContentType="application/vnd.ms-office.drawingml.diagramDrawing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rawings/drawing10.xml" ContentType="application/vnd.openxmlformats-officedocument.drawingml.chartshapes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theme/themeOverride7.xml" ContentType="application/vnd.openxmlformats-officedocument.themeOverrid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charts/chart15.xml" ContentType="application/vnd.openxmlformats-officedocument.drawingml.char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rawings/drawing15.xml" ContentType="application/vnd.openxmlformats-officedocument.drawingml.chartshapes+xml"/>
  <Override PartName="/ppt/charts/chart22.xml" ContentType="application/vnd.openxmlformats-officedocument.drawingml.char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rawings/drawing9.xml" ContentType="application/vnd.openxmlformats-officedocument.drawingml.chartshapes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theme/themeOverride15.xml" ContentType="application/vnd.openxmlformats-officedocument.themeOverr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Default Extension="jpeg" ContentType="image/jpeg"/>
  <Override PartName="/ppt/charts/chart16.xml" ContentType="application/vnd.openxmlformats-officedocument.drawingml.chart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diagrams/data9.xml" ContentType="application/vnd.openxmlformats-officedocument.drawingml.diagramData+xml"/>
  <Override PartName="/ppt/charts/chart23.xml" ContentType="application/vnd.openxmlformats-officedocument.drawingml.chart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drawings/drawing16.xml" ContentType="application/vnd.openxmlformats-officedocument.drawingml.chartshapes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rawings/drawing12.xml" ContentType="application/vnd.openxmlformats-officedocument.drawingml.chartshapes+xml"/>
  <Override PartName="/ppt/theme/themeOverride16.xml" ContentType="application/vnd.openxmlformats-officedocument.themeOverr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rawings/drawing6.xml" ContentType="application/vnd.openxmlformats-officedocument.drawingml.chartshapes+xml"/>
  <Override PartName="/ppt/theme/themeOverride9.xml" ContentType="application/vnd.openxmlformats-officedocument.themeOverrid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rawings/drawing13.xml" ContentType="application/vnd.openxmlformats-officedocument.drawingml.chartshapes+xml"/>
  <Override PartName="/ppt/diagrams/colors8.xml" ContentType="application/vnd.openxmlformats-officedocument.drawingml.diagramColors+xml"/>
  <Override PartName="/ppt/charts/chart20.xml" ContentType="application/vnd.openxmlformats-officedocument.drawingml.chart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rawings/drawing7.xml" ContentType="application/vnd.openxmlformats-officedocument.drawingml.chartshapes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quickStyle7.xml" ContentType="application/vnd.openxmlformats-officedocument.drawingml.diagramStyle+xml"/>
  <Override PartName="/ppt/theme/themeOverride13.xml" ContentType="application/vnd.openxmlformats-officedocument.themeOverr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drawings/drawing18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  <p:sldMasterId id="2147483720" r:id="rId4"/>
  </p:sldMasterIdLst>
  <p:notesMasterIdLst>
    <p:notesMasterId r:id="rId48"/>
  </p:notesMasterIdLst>
  <p:handoutMasterIdLst>
    <p:handoutMasterId r:id="rId49"/>
  </p:handoutMasterIdLst>
  <p:sldIdLst>
    <p:sldId id="400" r:id="rId5"/>
    <p:sldId id="450" r:id="rId6"/>
    <p:sldId id="451" r:id="rId7"/>
    <p:sldId id="452" r:id="rId8"/>
    <p:sldId id="453" r:id="rId9"/>
    <p:sldId id="454" r:id="rId10"/>
    <p:sldId id="455" r:id="rId11"/>
    <p:sldId id="456" r:id="rId12"/>
    <p:sldId id="457" r:id="rId13"/>
    <p:sldId id="368" r:id="rId14"/>
    <p:sldId id="365" r:id="rId15"/>
    <p:sldId id="367" r:id="rId16"/>
    <p:sldId id="369" r:id="rId17"/>
    <p:sldId id="422" r:id="rId18"/>
    <p:sldId id="370" r:id="rId19"/>
    <p:sldId id="423" r:id="rId20"/>
    <p:sldId id="426" r:id="rId21"/>
    <p:sldId id="427" r:id="rId22"/>
    <p:sldId id="428" r:id="rId23"/>
    <p:sldId id="433" r:id="rId24"/>
    <p:sldId id="429" r:id="rId25"/>
    <p:sldId id="434" r:id="rId26"/>
    <p:sldId id="435" r:id="rId27"/>
    <p:sldId id="436" r:id="rId28"/>
    <p:sldId id="449" r:id="rId29"/>
    <p:sldId id="371" r:id="rId30"/>
    <p:sldId id="440" r:id="rId31"/>
    <p:sldId id="372" r:id="rId32"/>
    <p:sldId id="374" r:id="rId33"/>
    <p:sldId id="399" r:id="rId34"/>
    <p:sldId id="376" r:id="rId35"/>
    <p:sldId id="377" r:id="rId36"/>
    <p:sldId id="378" r:id="rId37"/>
    <p:sldId id="380" r:id="rId38"/>
    <p:sldId id="382" r:id="rId39"/>
    <p:sldId id="383" r:id="rId40"/>
    <p:sldId id="443" r:id="rId41"/>
    <p:sldId id="447" r:id="rId42"/>
    <p:sldId id="385" r:id="rId43"/>
    <p:sldId id="386" r:id="rId44"/>
    <p:sldId id="448" r:id="rId45"/>
    <p:sldId id="389" r:id="rId46"/>
    <p:sldId id="445" r:id="rId4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896" autoAdjust="0"/>
    <p:restoredTop sz="63879" autoAdjust="0"/>
  </p:normalViewPr>
  <p:slideViewPr>
    <p:cSldViewPr>
      <p:cViewPr>
        <p:scale>
          <a:sx n="98" d="100"/>
          <a:sy n="98" d="100"/>
        </p:scale>
        <p:origin x="-2004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Office_Excel10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_____Microsoft_Office_Excel12.xlsx"/><Relationship Id="rId1" Type="http://schemas.openxmlformats.org/officeDocument/2006/relationships/themeOverride" Target="../theme/themeOverrid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_____Microsoft_Office_Excel13.xlsx"/><Relationship Id="rId1" Type="http://schemas.openxmlformats.org/officeDocument/2006/relationships/themeOverride" Target="../theme/themeOverrid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_____Microsoft_Office_Excel14.xlsx"/><Relationship Id="rId1" Type="http://schemas.openxmlformats.org/officeDocument/2006/relationships/themeOverride" Target="../theme/themeOverrid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_____Microsoft_Office_Excel15.xlsx"/><Relationship Id="rId1" Type="http://schemas.openxmlformats.org/officeDocument/2006/relationships/themeOverride" Target="../theme/themeOverride12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18.xlsx"/><Relationship Id="rId2" Type="http://schemas.openxmlformats.org/officeDocument/2006/relationships/image" Target="../media/image4.jpeg"/><Relationship Id="rId1" Type="http://schemas.openxmlformats.org/officeDocument/2006/relationships/themeOverride" Target="../theme/themeOverride13.xml"/><Relationship Id="rId4" Type="http://schemas.openxmlformats.org/officeDocument/2006/relationships/chartUserShapes" Target="../drawings/drawing14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package" Target="../embeddings/_____Microsoft_Office_Excel19.xlsx"/><Relationship Id="rId1" Type="http://schemas.openxmlformats.org/officeDocument/2006/relationships/themeOverride" Target="../theme/themeOverrid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20.xlsx"/><Relationship Id="rId2" Type="http://schemas.openxmlformats.org/officeDocument/2006/relationships/image" Target="../media/image5.jpeg"/><Relationship Id="rId1" Type="http://schemas.openxmlformats.org/officeDocument/2006/relationships/themeOverride" Target="../theme/themeOverride15.xml"/><Relationship Id="rId4" Type="http://schemas.openxmlformats.org/officeDocument/2006/relationships/chartUserShapes" Target="../drawings/drawing16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1.xlsx"/><Relationship Id="rId1" Type="http://schemas.openxmlformats.org/officeDocument/2006/relationships/themeOverride" Target="../theme/themeOverride16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22.xlsx"/><Relationship Id="rId2" Type="http://schemas.openxmlformats.org/officeDocument/2006/relationships/image" Target="../media/image7.jpeg"/><Relationship Id="rId1" Type="http://schemas.openxmlformats.org/officeDocument/2006/relationships/themeOverride" Target="../theme/themeOverride17.xml"/><Relationship Id="rId4" Type="http://schemas.openxmlformats.org/officeDocument/2006/relationships/chartUserShapes" Target="../drawings/drawing17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23.xlsx"/><Relationship Id="rId2" Type="http://schemas.openxmlformats.org/officeDocument/2006/relationships/image" Target="../media/image9.jpeg"/><Relationship Id="rId1" Type="http://schemas.openxmlformats.org/officeDocument/2006/relationships/themeOverride" Target="../theme/themeOverride18.xml"/><Relationship Id="rId4" Type="http://schemas.openxmlformats.org/officeDocument/2006/relationships/chartUserShapes" Target="../drawings/drawing18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Office_Excel7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8.xlsx"/><Relationship Id="rId2" Type="http://schemas.openxmlformats.org/officeDocument/2006/relationships/image" Target="../media/image1.jpeg"/><Relationship Id="rId1" Type="http://schemas.openxmlformats.org/officeDocument/2006/relationships/themeOverride" Target="../theme/themeOverride6.xml"/><Relationship Id="rId4" Type="http://schemas.openxmlformats.org/officeDocument/2006/relationships/chartUserShapes" Target="../drawings/drawing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_____Microsoft_Office_Excel9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2.8398445370476734E-2"/>
                  <c:y val="-8.7008850868422041E-2"/>
                </c:manualLayout>
              </c:layout>
              <c:showVal val="1"/>
            </c:dLbl>
            <c:dLbl>
              <c:idx val="1"/>
              <c:layout>
                <c:manualLayout>
                  <c:x val="2.9893100389975513E-2"/>
                  <c:y val="-8.2305669740399226E-2"/>
                </c:manualLayout>
              </c:layout>
              <c:showVal val="1"/>
            </c:dLbl>
            <c:dLbl>
              <c:idx val="2"/>
              <c:layout>
                <c:manualLayout>
                  <c:x val="-2.9893100389975515E-3"/>
                  <c:y val="-3.292226789615961E-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План 2014</c:v>
                </c:pt>
                <c:pt idx="1">
                  <c:v>Факт 2014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1318</c:v>
                </c:pt>
                <c:pt idx="1">
                  <c:v>1320.3</c:v>
                </c:pt>
              </c:numCache>
            </c:numRef>
          </c:val>
        </c:ser>
        <c:dLbls/>
        <c:shape val="cylinder"/>
        <c:axId val="79339520"/>
        <c:axId val="79341056"/>
        <c:axId val="0"/>
      </c:bar3DChart>
      <c:catAx>
        <c:axId val="79339520"/>
        <c:scaling>
          <c:orientation val="minMax"/>
        </c:scaling>
        <c:axPos val="b"/>
        <c:tickLblPos val="nextTo"/>
        <c:crossAx val="79341056"/>
        <c:crosses val="autoZero"/>
        <c:auto val="1"/>
        <c:lblAlgn val="ctr"/>
        <c:lblOffset val="100"/>
      </c:catAx>
      <c:valAx>
        <c:axId val="79341056"/>
        <c:scaling>
          <c:orientation val="minMax"/>
          <c:min val="0"/>
        </c:scaling>
        <c:axPos val="l"/>
        <c:majorGridlines/>
        <c:numFmt formatCode="#,##0.0" sourceLinked="1"/>
        <c:tickLblPos val="nextTo"/>
        <c:crossAx val="793395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000" b="1" i="0" u="none" strike="noStrike" baseline="0" dirty="0" smtClean="0">
                <a:effectLst/>
              </a:rPr>
              <a:t>Расходы на дошкольное образование</a:t>
            </a:r>
            <a:endParaRPr lang="ru-RU" sz="2000" dirty="0"/>
          </a:p>
        </c:rich>
      </c:tx>
    </c:title>
    <c:view3D>
      <c:rAngAx val="1"/>
    </c:view3D>
    <c:plotArea>
      <c:layout>
        <c:manualLayout>
          <c:layoutTarget val="inner"/>
          <c:xMode val="edge"/>
          <c:yMode val="edge"/>
          <c:x val="9.6617858873863219E-2"/>
          <c:y val="0.10945763163551478"/>
          <c:w val="0.85838951301756039"/>
          <c:h val="0.812094835897932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1.9648063184988643E-2"/>
                  <c:y val="-3.1390515027447774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162,6</a:t>
                    </a:r>
                    <a:endParaRPr lang="en-US" b="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8244519593804475E-2"/>
                  <c:y val="-4.9135084241449849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201,7</a:t>
                    </a:r>
                    <a:endParaRPr lang="en-US" b="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2454818847730606E-2"/>
                  <c:y val="-5.5481005290938787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0" i="0" u="none" strike="noStrike" baseline="0" dirty="0" smtClean="0">
                        <a:effectLst/>
                      </a:rPr>
                      <a:t>256,9</a:t>
                    </a:r>
                    <a:endParaRPr lang="en-US" b="0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8.4205985078523674E-3"/>
                  <c:y val="-2.5942444541935939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2012 год</c:v>
                </c:pt>
                <c:pt idx="1">
                  <c:v>2013 год </c:v>
                </c:pt>
                <c:pt idx="2">
                  <c:v>2014 год 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162.6</c:v>
                </c:pt>
                <c:pt idx="1">
                  <c:v>201.7</c:v>
                </c:pt>
                <c:pt idx="2">
                  <c:v>256.89999999999992</c:v>
                </c:pt>
              </c:numCache>
            </c:numRef>
          </c:val>
        </c:ser>
        <c:dLbls/>
        <c:shape val="cylinder"/>
        <c:axId val="82287232"/>
        <c:axId val="116459008"/>
        <c:axId val="0"/>
      </c:bar3DChart>
      <c:catAx>
        <c:axId val="8228723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6459008"/>
        <c:crosses val="autoZero"/>
        <c:auto val="1"/>
        <c:lblAlgn val="ctr"/>
        <c:lblOffset val="100"/>
      </c:catAx>
      <c:valAx>
        <c:axId val="116459008"/>
        <c:scaling>
          <c:orientation val="minMax"/>
          <c:min val="0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22872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497188036454731"/>
          <c:y val="9.8361623132089321E-2"/>
          <c:w val="0.9025512622253441"/>
          <c:h val="0.828316601527144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3.8962542413320179E-2"/>
                  <c:y val="4.8678393598402557E-2"/>
                </c:manualLayout>
              </c:layout>
              <c:showVal val="1"/>
            </c:dLbl>
            <c:dLbl>
              <c:idx val="1"/>
              <c:layout>
                <c:manualLayout>
                  <c:x val="-7.925428595365544E-2"/>
                  <c:y val="-4.5803532652216136E-2"/>
                </c:manualLayout>
              </c:layout>
              <c:showVal val="1"/>
            </c:dLbl>
            <c:dLbl>
              <c:idx val="2"/>
              <c:layout>
                <c:manualLayout>
                  <c:x val="-3.0335313380480497E-2"/>
                  <c:y val="4.7639908697013456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2011г.</c:v>
                </c:pt>
                <c:pt idx="1">
                  <c:v>2012г.</c:v>
                </c:pt>
                <c:pt idx="2">
                  <c:v>2013г.</c:v>
                </c:pt>
                <c:pt idx="3">
                  <c:v>2014г.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9754</c:v>
                </c:pt>
                <c:pt idx="1">
                  <c:v>15488</c:v>
                </c:pt>
                <c:pt idx="2">
                  <c:v>19159</c:v>
                </c:pt>
                <c:pt idx="3">
                  <c:v>21858</c:v>
                </c:pt>
              </c:numCache>
            </c:numRef>
          </c:val>
        </c:ser>
        <c:dLbls/>
        <c:marker val="1"/>
        <c:axId val="134535424"/>
        <c:axId val="151567360"/>
      </c:lineChart>
      <c:catAx>
        <c:axId val="134535424"/>
        <c:scaling>
          <c:orientation val="minMax"/>
        </c:scaling>
        <c:axPos val="b"/>
        <c:numFmt formatCode="dd/mm/yyyy" sourceLinked="1"/>
        <c:tickLblPos val="nextTo"/>
        <c:crossAx val="151567360"/>
        <c:crosses val="autoZero"/>
        <c:auto val="1"/>
        <c:lblAlgn val="ctr"/>
        <c:lblOffset val="100"/>
      </c:catAx>
      <c:valAx>
        <c:axId val="151567360"/>
        <c:scaling>
          <c:orientation val="minMax"/>
        </c:scaling>
        <c:axPos val="l"/>
        <c:majorGridlines/>
        <c:numFmt formatCode="0.0" sourceLinked="1"/>
        <c:tickLblPos val="nextTo"/>
        <c:crossAx val="1345354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000" b="1" i="0" u="none" strike="noStrike" baseline="0" dirty="0" smtClean="0">
                <a:effectLst/>
              </a:rPr>
              <a:t>Расходы на общее образование</a:t>
            </a:r>
            <a:endParaRPr lang="ru-RU" sz="2000" dirty="0"/>
          </a:p>
        </c:rich>
      </c:tx>
    </c:title>
    <c:view3D>
      <c:rAngAx val="1"/>
    </c:view3D>
    <c:plotArea>
      <c:layout>
        <c:manualLayout>
          <c:layoutTarget val="inner"/>
          <c:xMode val="edge"/>
          <c:yMode val="edge"/>
          <c:x val="9.6617858873863219E-2"/>
          <c:y val="0.10945763163551478"/>
          <c:w val="0.85838951301756039"/>
          <c:h val="0.812094835897932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1.9648063184988643E-2"/>
                  <c:y val="-3.1390515027447774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0" i="0" u="none" strike="noStrike" baseline="0" dirty="0" smtClean="0">
                        <a:effectLst/>
                      </a:rPr>
                      <a:t>485,8</a:t>
                    </a:r>
                    <a:endParaRPr lang="en-US" b="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3858251932372645E-2"/>
                  <c:y val="-2.7183785013657893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0" i="0" u="none" strike="noStrike" baseline="0" dirty="0" smtClean="0">
                        <a:effectLst/>
                      </a:rPr>
                      <a:t>481,5</a:t>
                    </a:r>
                    <a:endParaRPr lang="en-US" b="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2454818847730606E-2"/>
                  <c:y val="-3.3529706063146834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0" i="0" u="none" strike="noStrike" baseline="0" dirty="0" smtClean="0">
                        <a:effectLst/>
                      </a:rPr>
                      <a:t>536,3</a:t>
                    </a:r>
                    <a:endParaRPr lang="en-US" b="0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8.4205985078523674E-3"/>
                  <c:y val="-2.5942444541935939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2012 год</c:v>
                </c:pt>
                <c:pt idx="1">
                  <c:v>2013 год </c:v>
                </c:pt>
                <c:pt idx="2">
                  <c:v>2014 год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485.8</c:v>
                </c:pt>
                <c:pt idx="1">
                  <c:v>481.5</c:v>
                </c:pt>
                <c:pt idx="2">
                  <c:v>536.29999999999995</c:v>
                </c:pt>
              </c:numCache>
            </c:numRef>
          </c:val>
        </c:ser>
        <c:dLbls/>
        <c:shape val="cylinder"/>
        <c:axId val="151519232"/>
        <c:axId val="151520768"/>
        <c:axId val="0"/>
      </c:bar3DChart>
      <c:catAx>
        <c:axId val="15151923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1520768"/>
        <c:crosses val="autoZero"/>
        <c:auto val="1"/>
        <c:lblAlgn val="ctr"/>
        <c:lblOffset val="100"/>
      </c:catAx>
      <c:valAx>
        <c:axId val="151520768"/>
        <c:scaling>
          <c:orientation val="minMax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15192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7188036454731"/>
          <c:y val="9.8361623132089321E-2"/>
          <c:w val="0.9025512622253441"/>
          <c:h val="0.828316601527144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3.8962542413320179E-2"/>
                  <c:y val="4.8678393598402557E-2"/>
                </c:manualLayout>
              </c:layout>
              <c:showVal val="1"/>
            </c:dLbl>
            <c:dLbl>
              <c:idx val="1"/>
              <c:layout>
                <c:manualLayout>
                  <c:x val="-7.925428595365544E-2"/>
                  <c:y val="-4.5803532652216136E-2"/>
                </c:manualLayout>
              </c:layout>
              <c:showVal val="1"/>
            </c:dLbl>
            <c:dLbl>
              <c:idx val="2"/>
              <c:layout>
                <c:manualLayout>
                  <c:x val="-3.0335313380480497E-2"/>
                  <c:y val="4.7639908697013456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2011г.</c:v>
                </c:pt>
                <c:pt idx="1">
                  <c:v>2012г.</c:v>
                </c:pt>
                <c:pt idx="2">
                  <c:v>2013г.</c:v>
                </c:pt>
                <c:pt idx="3">
                  <c:v>2014г.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15721</c:v>
                </c:pt>
                <c:pt idx="1">
                  <c:v>21199</c:v>
                </c:pt>
                <c:pt idx="2">
                  <c:v>24220</c:v>
                </c:pt>
                <c:pt idx="3" formatCode="General">
                  <c:v>26856.3</c:v>
                </c:pt>
              </c:numCache>
            </c:numRef>
          </c:val>
        </c:ser>
        <c:dLbls/>
        <c:marker val="1"/>
        <c:axId val="154125824"/>
        <c:axId val="154127360"/>
      </c:lineChart>
      <c:catAx>
        <c:axId val="154125824"/>
        <c:scaling>
          <c:orientation val="minMax"/>
        </c:scaling>
        <c:axPos val="b"/>
        <c:numFmt formatCode="dd/mm/yyyy" sourceLinked="1"/>
        <c:tickLblPos val="nextTo"/>
        <c:crossAx val="154127360"/>
        <c:crosses val="autoZero"/>
        <c:auto val="1"/>
        <c:lblAlgn val="ctr"/>
        <c:lblOffset val="100"/>
      </c:catAx>
      <c:valAx>
        <c:axId val="154127360"/>
        <c:scaling>
          <c:orientation val="minMax"/>
        </c:scaling>
        <c:axPos val="l"/>
        <c:majorGridlines/>
        <c:numFmt formatCode="0.0" sourceLinked="1"/>
        <c:tickLblPos val="nextTo"/>
        <c:crossAx val="1541258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7188036454731"/>
          <c:y val="9.8361623132089321E-2"/>
          <c:w val="0.9025512622253441"/>
          <c:h val="0.828316601527144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3.8962542413320179E-2"/>
                  <c:y val="4.8678393598402557E-2"/>
                </c:manualLayout>
              </c:layout>
              <c:showVal val="1"/>
            </c:dLbl>
            <c:dLbl>
              <c:idx val="1"/>
              <c:layout>
                <c:manualLayout>
                  <c:x val="-7.925428595365544E-2"/>
                  <c:y val="-4.5803532652216136E-2"/>
                </c:manualLayout>
              </c:layout>
              <c:showVal val="1"/>
            </c:dLbl>
            <c:dLbl>
              <c:idx val="2"/>
              <c:layout>
                <c:manualLayout>
                  <c:x val="-3.0335313380480497E-2"/>
                  <c:y val="4.7639908697013456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2011г.</c:v>
                </c:pt>
                <c:pt idx="1">
                  <c:v>2012г.</c:v>
                </c:pt>
                <c:pt idx="2">
                  <c:v>2013г.</c:v>
                </c:pt>
                <c:pt idx="3">
                  <c:v>2014г.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13306</c:v>
                </c:pt>
                <c:pt idx="1">
                  <c:v>16619</c:v>
                </c:pt>
                <c:pt idx="2">
                  <c:v>18414</c:v>
                </c:pt>
                <c:pt idx="3">
                  <c:v>25448.7</c:v>
                </c:pt>
              </c:numCache>
            </c:numRef>
          </c:val>
        </c:ser>
        <c:dLbls/>
        <c:marker val="1"/>
        <c:axId val="154697728"/>
        <c:axId val="154699264"/>
      </c:lineChart>
      <c:catAx>
        <c:axId val="154697728"/>
        <c:scaling>
          <c:orientation val="minMax"/>
        </c:scaling>
        <c:axPos val="b"/>
        <c:numFmt formatCode="dd/mm/yyyy" sourceLinked="1"/>
        <c:tickLblPos val="nextTo"/>
        <c:crossAx val="154699264"/>
        <c:crosses val="autoZero"/>
        <c:auto val="1"/>
        <c:lblAlgn val="ctr"/>
        <c:lblOffset val="100"/>
      </c:catAx>
      <c:valAx>
        <c:axId val="154699264"/>
        <c:scaling>
          <c:orientation val="minMax"/>
        </c:scaling>
        <c:axPos val="l"/>
        <c:majorGridlines/>
        <c:numFmt formatCode="0.0" sourceLinked="1"/>
        <c:tickLblPos val="nextTo"/>
        <c:crossAx val="1546977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000" b="1" i="0" u="none" strike="noStrike" baseline="0" dirty="0" smtClean="0">
                <a:effectLst/>
              </a:rPr>
              <a:t>Расходы на молодежную политику</a:t>
            </a:r>
            <a:endParaRPr lang="ru-RU" sz="2000" dirty="0"/>
          </a:p>
        </c:rich>
      </c:tx>
    </c:title>
    <c:view3D>
      <c:rAngAx val="1"/>
    </c:view3D>
    <c:plotArea>
      <c:layout>
        <c:manualLayout>
          <c:layoutTarget val="inner"/>
          <c:xMode val="edge"/>
          <c:yMode val="edge"/>
          <c:x val="9.6617858873863219E-2"/>
          <c:y val="0.10945763163551478"/>
          <c:w val="0.85838951301756039"/>
          <c:h val="0.812094835897932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1.9648063184988643E-2"/>
                  <c:y val="-3.1390515027447774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0" i="0" u="none" strike="noStrike" baseline="0" dirty="0" smtClean="0">
                        <a:effectLst/>
                      </a:rPr>
                      <a:t>9,2</a:t>
                    </a:r>
                    <a:endParaRPr lang="en-US" b="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5261685017014694E-2"/>
                  <c:y val="-4.9135084241449849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800" b="0" i="0" baseline="0" dirty="0" smtClean="0">
                        <a:effectLst/>
                      </a:rPr>
                      <a:t>12,1</a:t>
                    </a:r>
                    <a:r>
                      <a:rPr lang="ru-RU" sz="1800" b="0" i="0" u="none" strike="noStrike" baseline="0" dirty="0" smtClean="0"/>
                      <a:t> </a:t>
                    </a:r>
                    <a:endParaRPr lang="en-US" b="0" dirty="0"/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2.2454708341188605E-2"/>
                  <c:y val="-5.7476577948010775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0" i="0" u="none" strike="noStrike" baseline="0" dirty="0" smtClean="0">
                        <a:effectLst/>
                      </a:rPr>
                      <a:t>12,2</a:t>
                    </a:r>
                    <a:endParaRPr lang="en-US" b="0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8.4205985078523674E-3"/>
                  <c:y val="-2.5942444541935939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2012 год</c:v>
                </c:pt>
                <c:pt idx="1">
                  <c:v>2013 год </c:v>
                </c:pt>
                <c:pt idx="2">
                  <c:v>2014 год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9.2000000000000011</c:v>
                </c:pt>
                <c:pt idx="1">
                  <c:v>12.1</c:v>
                </c:pt>
                <c:pt idx="2">
                  <c:v>12.2</c:v>
                </c:pt>
              </c:numCache>
            </c:numRef>
          </c:val>
        </c:ser>
        <c:dLbls/>
        <c:shape val="cylinder"/>
        <c:axId val="154900352"/>
        <c:axId val="154901888"/>
        <c:axId val="0"/>
      </c:bar3DChart>
      <c:catAx>
        <c:axId val="15490035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4901888"/>
        <c:crosses val="autoZero"/>
        <c:auto val="1"/>
        <c:lblAlgn val="ctr"/>
        <c:lblOffset val="100"/>
      </c:catAx>
      <c:valAx>
        <c:axId val="154901888"/>
        <c:scaling>
          <c:orientation val="minMax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49003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Охват культурно - досуговыми мероприятиями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270</c:v>
                </c:pt>
                <c:pt idx="1">
                  <c:v>8134</c:v>
                </c:pt>
                <c:pt idx="2">
                  <c:v>10286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Трудоустроено молодежи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720</c:v>
                </c:pt>
                <c:pt idx="1">
                  <c:v>850</c:v>
                </c:pt>
                <c:pt idx="2">
                  <c:v>1020</c:v>
                </c:pt>
              </c:numCache>
            </c:numRef>
          </c:val>
        </c:ser>
        <c:dLbls/>
        <c:marker val="1"/>
        <c:axId val="154816512"/>
        <c:axId val="154818048"/>
      </c:lineChart>
      <c:catAx>
        <c:axId val="154816512"/>
        <c:scaling>
          <c:orientation val="minMax"/>
        </c:scaling>
        <c:axPos val="b"/>
        <c:tickLblPos val="nextTo"/>
        <c:crossAx val="154818048"/>
        <c:crosses val="autoZero"/>
        <c:auto val="1"/>
        <c:lblAlgn val="ctr"/>
        <c:lblOffset val="100"/>
      </c:catAx>
      <c:valAx>
        <c:axId val="154818048"/>
        <c:scaling>
          <c:orientation val="minMax"/>
        </c:scaling>
        <c:axPos val="l"/>
        <c:majorGridlines/>
        <c:numFmt formatCode="General" sourceLinked="1"/>
        <c:tickLblPos val="nextTo"/>
        <c:crossAx val="154816512"/>
        <c:crosses val="autoZero"/>
        <c:crossBetween val="between"/>
      </c:valAx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3661207923600177"/>
          <c:y val="3.7324493281877522E-2"/>
          <c:w val="0.84761505722489761"/>
          <c:h val="0.8842478394185319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2.2942346965964949E-2"/>
                  <c:y val="-4.0639849418663269E-2"/>
                </c:manualLayout>
              </c:layout>
              <c:showVal val="1"/>
            </c:dLbl>
            <c:dLbl>
              <c:idx val="1"/>
              <c:layout>
                <c:manualLayout>
                  <c:x val="2.5810140336710558E-2"/>
                  <c:y val="-3.6361970532488137E-2"/>
                </c:manualLayout>
              </c:layout>
              <c:showVal val="1"/>
            </c:dLbl>
            <c:dLbl>
              <c:idx val="2"/>
              <c:layout>
                <c:manualLayout>
                  <c:x val="2.1508450280592024E-2"/>
                  <c:y val="-3.6361970532488137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106.2</c:v>
                </c:pt>
                <c:pt idx="1">
                  <c:v>125.8</c:v>
                </c:pt>
                <c:pt idx="2">
                  <c:v>46.1</c:v>
                </c:pt>
              </c:numCache>
            </c:numRef>
          </c:val>
        </c:ser>
        <c:dLbls>
          <c:showVal val="1"/>
        </c:dLbls>
        <c:shape val="cylinder"/>
        <c:axId val="154843008"/>
        <c:axId val="154844544"/>
        <c:axId val="0"/>
      </c:bar3DChart>
      <c:catAx>
        <c:axId val="154843008"/>
        <c:scaling>
          <c:orientation val="minMax"/>
        </c:scaling>
        <c:axPos val="b"/>
        <c:tickLblPos val="nextTo"/>
        <c:crossAx val="154844544"/>
        <c:crossesAt val="0"/>
        <c:auto val="1"/>
        <c:lblAlgn val="ctr"/>
        <c:lblOffset val="100"/>
      </c:catAx>
      <c:valAx>
        <c:axId val="154844544"/>
        <c:scaling>
          <c:orientation val="minMax"/>
        </c:scaling>
        <c:axPos val="l"/>
        <c:majorGridlines/>
        <c:numFmt formatCode="#,##0;[Red]#,##0" sourceLinked="0"/>
        <c:tickLblPos val="nextTo"/>
        <c:crossAx val="1548430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000" b="1" i="0" u="none" strike="noStrike" baseline="0" dirty="0" smtClean="0">
                <a:effectLst/>
              </a:rPr>
              <a:t>Расходы бюджета МО </a:t>
            </a:r>
            <a:r>
              <a:rPr lang="ru-RU" sz="2000" b="1" i="0" u="none" strike="noStrike" baseline="0" dirty="0" err="1" smtClean="0">
                <a:effectLst/>
              </a:rPr>
              <a:t>Гулькевичский</a:t>
            </a:r>
            <a:r>
              <a:rPr lang="ru-RU" sz="2000" b="1" i="0" u="none" strike="noStrike" baseline="0" dirty="0" smtClean="0">
                <a:effectLst/>
              </a:rPr>
              <a:t> район на культуру, кинематографию</a:t>
            </a:r>
            <a:endParaRPr lang="ru-RU" sz="2000" dirty="0"/>
          </a:p>
        </c:rich>
      </c:tx>
      <c:layout>
        <c:manualLayout>
          <c:xMode val="edge"/>
          <c:yMode val="edge"/>
          <c:x val="0.11955314933965273"/>
          <c:y val="5.7515164771070292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6.7667759260778115E-2"/>
          <c:y val="0.22902595508894719"/>
          <c:w val="0.90440007757261232"/>
          <c:h val="0.6863737362515276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dLbls>
            <c:dLbl>
              <c:idx val="0"/>
              <c:layout>
                <c:manualLayout>
                  <c:x val="1.8295594797641593E-2"/>
                  <c:y val="-2.8836687080781576E-2"/>
                </c:manualLayout>
              </c:layout>
              <c:showVal val="1"/>
            </c:dLbl>
            <c:dLbl>
              <c:idx val="1"/>
              <c:layout>
                <c:manualLayout>
                  <c:x val="1.9648063184988619E-2"/>
                  <c:y val="-3.7233517263513947E-2"/>
                </c:manualLayout>
              </c:layout>
              <c:showVal val="1"/>
            </c:dLbl>
            <c:dLbl>
              <c:idx val="2"/>
              <c:layout>
                <c:manualLayout>
                  <c:x val="1.5425057727755393E-2"/>
                  <c:y val="-4.4209682123067917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29.7</c:v>
                </c:pt>
                <c:pt idx="1">
                  <c:v>32.300000000000011</c:v>
                </c:pt>
                <c:pt idx="2">
                  <c:v>35.5</c:v>
                </c:pt>
              </c:numCache>
            </c:numRef>
          </c:val>
        </c:ser>
        <c:dLbls/>
        <c:shape val="cylinder"/>
        <c:axId val="155387008"/>
        <c:axId val="155388544"/>
        <c:axId val="0"/>
      </c:bar3DChart>
      <c:catAx>
        <c:axId val="15538700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5388544"/>
        <c:crosses val="autoZero"/>
        <c:auto val="1"/>
        <c:lblAlgn val="ctr"/>
        <c:lblOffset val="100"/>
      </c:catAx>
      <c:valAx>
        <c:axId val="155388544"/>
        <c:scaling>
          <c:orientation val="minMax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5387008"/>
        <c:crosses val="autoZero"/>
        <c:crossBetween val="between"/>
      </c:valAx>
    </c:plotArea>
    <c:plotVisOnly val="1"/>
    <c:dispBlanksAs val="gap"/>
  </c:chart>
  <c:spPr>
    <a:blipFill dpi="0" rotWithShape="1">
      <a:blip xmlns:r="http://schemas.openxmlformats.org/officeDocument/2006/relationships" r:embed="rId2">
        <a:alphaModFix amt="46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3"/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7188036454731"/>
          <c:y val="9.8361623132089321E-2"/>
          <c:w val="0.9025512622253441"/>
          <c:h val="0.828316601527144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3.8962542413320179E-2"/>
                  <c:y val="4.8678393598402557E-2"/>
                </c:manualLayout>
              </c:layout>
              <c:showVal val="1"/>
            </c:dLbl>
            <c:dLbl>
              <c:idx val="1"/>
              <c:layout>
                <c:manualLayout>
                  <c:x val="-7.925428595365544E-2"/>
                  <c:y val="-4.5803532652216136E-2"/>
                </c:manualLayout>
              </c:layout>
              <c:showVal val="1"/>
            </c:dLbl>
            <c:dLbl>
              <c:idx val="2"/>
              <c:layout>
                <c:manualLayout>
                  <c:x val="-3.0335313380480497E-2"/>
                  <c:y val="4.7639908697013456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2011г.</c:v>
                </c:pt>
                <c:pt idx="1">
                  <c:v>2012г.</c:v>
                </c:pt>
                <c:pt idx="2">
                  <c:v>2013г.</c:v>
                </c:pt>
                <c:pt idx="3">
                  <c:v>2014г.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11464</c:v>
                </c:pt>
                <c:pt idx="1">
                  <c:v>12138</c:v>
                </c:pt>
                <c:pt idx="2">
                  <c:v>14388</c:v>
                </c:pt>
                <c:pt idx="3">
                  <c:v>15076.3</c:v>
                </c:pt>
              </c:numCache>
            </c:numRef>
          </c:val>
        </c:ser>
        <c:dLbls/>
        <c:marker val="1"/>
        <c:axId val="155384448"/>
        <c:axId val="155451776"/>
      </c:lineChart>
      <c:catAx>
        <c:axId val="155384448"/>
        <c:scaling>
          <c:orientation val="minMax"/>
        </c:scaling>
        <c:axPos val="b"/>
        <c:numFmt formatCode="dd/mm/yyyy" sourceLinked="1"/>
        <c:tickLblPos val="nextTo"/>
        <c:crossAx val="155451776"/>
        <c:crosses val="autoZero"/>
        <c:auto val="1"/>
        <c:lblAlgn val="ctr"/>
        <c:lblOffset val="100"/>
      </c:catAx>
      <c:valAx>
        <c:axId val="155451776"/>
        <c:scaling>
          <c:orientation val="minMax"/>
        </c:scaling>
        <c:axPos val="l"/>
        <c:majorGridlines/>
        <c:numFmt formatCode="0.0" sourceLinked="1"/>
        <c:tickLblPos val="nextTo"/>
        <c:crossAx val="1553844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876166180965648"/>
          <c:y val="0.20052804116772863"/>
          <c:w val="0.7860617576204737"/>
          <c:h val="0.765088903165348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1989978321497043"/>
                  <c:y val="5.713676741231654E-2"/>
                </c:manualLayout>
              </c:layout>
              <c:showVal val="1"/>
              <c:showCatName val="1"/>
              <c:showPercent val="1"/>
            </c:dLbl>
            <c:dLbl>
              <c:idx val="1"/>
              <c:layout>
                <c:manualLayout>
                  <c:x val="-0.20022941420563906"/>
                  <c:y val="-0.2273610098072839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НДФЛ</a:t>
                    </a:r>
                    <a:r>
                      <a:rPr lang="ru-RU" dirty="0"/>
                      <a:t>; </a:t>
                    </a:r>
                    <a:r>
                      <a:rPr lang="en-US" dirty="0" smtClean="0"/>
                      <a:t>239,</a:t>
                    </a:r>
                    <a:r>
                      <a:rPr lang="ru-RU" dirty="0" smtClean="0"/>
                      <a:t>5; 71,7%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</c:dLbl>
            <c:dLbl>
              <c:idx val="2"/>
              <c:layout>
                <c:manualLayout>
                  <c:x val="-5.0992672229201515E-2"/>
                  <c:y val="9.103738876034708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ЕНВД</a:t>
                    </a:r>
                    <a:r>
                      <a:rPr lang="ru-RU" dirty="0"/>
                      <a:t>; </a:t>
                    </a:r>
                    <a:r>
                      <a:rPr lang="en-US" dirty="0" smtClean="0"/>
                      <a:t>26,4</a:t>
                    </a:r>
                    <a:r>
                      <a:rPr lang="ru-RU" dirty="0" smtClean="0"/>
                      <a:t>; 7,9%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</c:dLbl>
            <c:dLbl>
              <c:idx val="3"/>
              <c:layout>
                <c:manualLayout>
                  <c:x val="-0.13133672469440719"/>
                  <c:y val="2.634167862186005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ЕСХН; </a:t>
                    </a:r>
                    <a:r>
                      <a:rPr lang="ru-RU" dirty="0" smtClean="0"/>
                      <a:t>12,</a:t>
                    </a:r>
                    <a:r>
                      <a:rPr lang="en-US" dirty="0" smtClean="0"/>
                      <a:t>5</a:t>
                    </a:r>
                    <a:r>
                      <a:rPr lang="ru-RU" dirty="0" smtClean="0"/>
                      <a:t>; 3,7%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</c:dLbl>
            <c:dLbl>
              <c:idx val="4"/>
              <c:layout>
                <c:manualLayout>
                  <c:x val="-0.11663222130114698"/>
                  <c:y val="-6.16751117830707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Прибыль</a:t>
                    </a:r>
                    <a:r>
                      <a:rPr lang="ru-RU" dirty="0"/>
                      <a:t>; </a:t>
                    </a:r>
                    <a:r>
                      <a:rPr lang="en-US" dirty="0" smtClean="0"/>
                      <a:t>3,0</a:t>
                    </a:r>
                    <a:r>
                      <a:rPr lang="ru-RU" dirty="0" smtClean="0"/>
                      <a:t>; 0,9%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</c:dLbl>
            <c:dLbl>
              <c:idx val="5"/>
              <c:layout>
                <c:manualLayout>
                  <c:x val="3.3297819710440539E-2"/>
                  <c:y val="-7.30532758840000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Акцизы; </a:t>
                    </a:r>
                    <a:r>
                      <a:rPr lang="en-US" dirty="0" smtClean="0"/>
                      <a:t>2,7</a:t>
                    </a:r>
                    <a:r>
                      <a:rPr lang="ru-RU" dirty="0" smtClean="0"/>
                      <a:t>; 0,8%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</c:dLbl>
            <c:dLbl>
              <c:idx val="6"/>
              <c:layout>
                <c:manualLayout>
                  <c:x val="-4.9009155677859163E-2"/>
                  <c:y val="-0.14195665054929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Доходы </a:t>
                    </a:r>
                    <a:r>
                      <a:rPr lang="ru-RU" dirty="0"/>
                      <a:t>от использования имущества; </a:t>
                    </a:r>
                    <a:r>
                      <a:rPr lang="en-US" dirty="0" smtClean="0"/>
                      <a:t>21,</a:t>
                    </a:r>
                    <a:r>
                      <a:rPr lang="ru-RU" dirty="0" smtClean="0"/>
                      <a:t>7; 6,4%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</c:dLbl>
            <c:dLbl>
              <c:idx val="7"/>
              <c:layout>
                <c:manualLayout>
                  <c:x val="0.12610267899957928"/>
                  <c:y val="-0.1037749026275663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Продажа </a:t>
                    </a:r>
                    <a:r>
                      <a:rPr lang="ru-RU" dirty="0"/>
                      <a:t>земли и имущества; </a:t>
                    </a:r>
                    <a:r>
                      <a:rPr lang="en-US" dirty="0" smtClean="0"/>
                      <a:t>9,5</a:t>
                    </a:r>
                    <a:r>
                      <a:rPr lang="ru-RU" dirty="0" smtClean="0"/>
                      <a:t>; 2,8%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</c:dLbl>
            <c:dLbl>
              <c:idx val="8"/>
              <c:layout>
                <c:manualLayout>
                  <c:x val="0.21349218557862049"/>
                  <c:y val="1.328012668479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Иные </a:t>
                    </a:r>
                    <a:r>
                      <a:rPr lang="ru-RU" dirty="0"/>
                      <a:t>доходы*; </a:t>
                    </a:r>
                    <a:r>
                      <a:rPr lang="ru-RU" dirty="0" smtClean="0"/>
                      <a:t>18,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; 5,6%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</c:dLbl>
            <c:dLbl>
              <c:idx val="9"/>
              <c:layout>
                <c:manualLayout>
                  <c:x val="0.12541620494209099"/>
                  <c:y val="-3.0121653149650037E-2"/>
                </c:manualLayout>
              </c:layout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showCatName val="1"/>
            <c:showPercent val="1"/>
            <c:showLeaderLines val="1"/>
          </c:dLbls>
          <c:cat>
            <c:strRef>
              <c:f>Лист1!$A$2:$A$10</c:f>
              <c:strCache>
                <c:ptCount val="9"/>
                <c:pt idx="1">
                  <c:v>НДФЛ</c:v>
                </c:pt>
                <c:pt idx="2">
                  <c:v>ЕНВД</c:v>
                </c:pt>
                <c:pt idx="3">
                  <c:v>ЕСХН</c:v>
                </c:pt>
                <c:pt idx="4">
                  <c:v>Прибыль</c:v>
                </c:pt>
                <c:pt idx="5">
                  <c:v>Акцызы</c:v>
                </c:pt>
                <c:pt idx="6">
                  <c:v>Доходы от использования имущества</c:v>
                </c:pt>
                <c:pt idx="7">
                  <c:v>Продажа земли и имущества</c:v>
                </c:pt>
                <c:pt idx="8">
                  <c:v>Иные доходы*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1">
                  <c:v>239.5</c:v>
                </c:pt>
                <c:pt idx="2">
                  <c:v>26.4</c:v>
                </c:pt>
                <c:pt idx="3">
                  <c:v>12.5</c:v>
                </c:pt>
                <c:pt idx="4">
                  <c:v>3</c:v>
                </c:pt>
                <c:pt idx="5">
                  <c:v>2.7</c:v>
                </c:pt>
                <c:pt idx="6">
                  <c:v>21.7</c:v>
                </c:pt>
                <c:pt idx="7">
                  <c:v>9.5</c:v>
                </c:pt>
                <c:pt idx="8">
                  <c:v>18.600000000000001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000" b="1" i="0" baseline="0" dirty="0" smtClean="0">
                <a:effectLst/>
              </a:rPr>
              <a:t>Расходы бюджета МО </a:t>
            </a:r>
            <a:r>
              <a:rPr lang="ru-RU" sz="2000" b="1" i="0" baseline="0" dirty="0" err="1" smtClean="0">
                <a:effectLst/>
              </a:rPr>
              <a:t>Гулькевичский</a:t>
            </a:r>
            <a:r>
              <a:rPr lang="ru-RU" sz="2000" b="1" i="0" baseline="0" dirty="0" smtClean="0">
                <a:effectLst/>
              </a:rPr>
              <a:t> район на здравоохранение</a:t>
            </a:r>
            <a:endParaRPr lang="ru-RU" sz="2000" dirty="0">
              <a:effectLst/>
            </a:endParaRPr>
          </a:p>
        </c:rich>
      </c:tx>
      <c:layout>
        <c:manualLayout>
          <c:xMode val="edge"/>
          <c:yMode val="edge"/>
          <c:x val="0.20151487314085739"/>
          <c:y val="5.1649752114319027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7.2330489938757681E-2"/>
          <c:y val="0.20925269757946927"/>
          <c:w val="0.90832392825896757"/>
          <c:h val="0.6863737362515276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dLbls>
            <c:dLbl>
              <c:idx val="0"/>
              <c:layout>
                <c:manualLayout>
                  <c:x val="2.3858362438914753E-2"/>
                  <c:y val="-5.2910787690256651E-2"/>
                </c:manualLayout>
              </c:layout>
              <c:showVal val="1"/>
            </c:dLbl>
            <c:dLbl>
              <c:idx val="1"/>
              <c:layout>
                <c:manualLayout>
                  <c:x val="1.9648063184988619E-2"/>
                  <c:y val="-3.7233517263513947E-2"/>
                </c:manualLayout>
              </c:layout>
              <c:showVal val="1"/>
            </c:dLbl>
            <c:dLbl>
              <c:idx val="2"/>
              <c:layout>
                <c:manualLayout>
                  <c:x val="1.4034330846420438E-2"/>
                  <c:y val="-2.9394882050142537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177.8</c:v>
                </c:pt>
                <c:pt idx="1">
                  <c:v>273.5</c:v>
                </c:pt>
                <c:pt idx="2">
                  <c:v>52.1</c:v>
                </c:pt>
              </c:numCache>
            </c:numRef>
          </c:val>
        </c:ser>
        <c:dLbls/>
        <c:shape val="cylinder"/>
        <c:axId val="155587328"/>
        <c:axId val="155588864"/>
        <c:axId val="0"/>
      </c:bar3DChart>
      <c:catAx>
        <c:axId val="15558732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55588864"/>
        <c:crosses val="autoZero"/>
        <c:auto val="1"/>
        <c:lblAlgn val="ctr"/>
        <c:lblOffset val="100"/>
      </c:catAx>
      <c:valAx>
        <c:axId val="155588864"/>
        <c:scaling>
          <c:orientation val="minMax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5587328"/>
        <c:crosses val="autoZero"/>
        <c:crossBetween val="between"/>
      </c:valAx>
    </c:plotArea>
    <c:plotVisOnly val="1"/>
    <c:dispBlanksAs val="gap"/>
  </c:chart>
  <c:spPr>
    <a:blipFill dpi="0" rotWithShape="1">
      <a:blip xmlns:r="http://schemas.openxmlformats.org/officeDocument/2006/relationships" r:embed="rId2">
        <a:alphaModFix amt="55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3"/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3318479846325318"/>
          <c:y val="2.6945308545964039E-2"/>
          <c:w val="0.60036664832939712"/>
          <c:h val="0.8783379778790011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Лист1!$A$2:$A$5</c:f>
              <c:strCache>
                <c:ptCount val="4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  <c:pt idx="3">
                  <c:v>2014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20800</c:v>
                </c:pt>
                <c:pt idx="1">
                  <c:v>25664</c:v>
                </c:pt>
                <c:pt idx="2">
                  <c:v>30600</c:v>
                </c:pt>
                <c:pt idx="3">
                  <c:v>26481.9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медицинский персонал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Лист1!$A$2:$A$5</c:f>
              <c:strCache>
                <c:ptCount val="4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  <c:pt idx="3">
                  <c:v>2014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9566</c:v>
                </c:pt>
                <c:pt idx="1">
                  <c:v>12558</c:v>
                </c:pt>
                <c:pt idx="2">
                  <c:v>17185</c:v>
                </c:pt>
                <c:pt idx="3">
                  <c:v>15284.1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Младший медицинский персонал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Лист1!$A$2:$A$5</c:f>
              <c:strCache>
                <c:ptCount val="4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  <c:pt idx="3">
                  <c:v>2014 год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6440</c:v>
                </c:pt>
                <c:pt idx="1">
                  <c:v>8627</c:v>
                </c:pt>
                <c:pt idx="2">
                  <c:v>11993</c:v>
                </c:pt>
                <c:pt idx="3">
                  <c:v>10431</c:v>
                </c:pt>
              </c:numCache>
            </c:numRef>
          </c:val>
        </c:ser>
        <c:dLbls/>
        <c:axId val="155676672"/>
        <c:axId val="155678208"/>
      </c:barChart>
      <c:catAx>
        <c:axId val="155676672"/>
        <c:scaling>
          <c:orientation val="minMax"/>
        </c:scaling>
        <c:axPos val="l"/>
        <c:tickLblPos val="nextTo"/>
        <c:crossAx val="155678208"/>
        <c:crosses val="autoZero"/>
        <c:auto val="1"/>
        <c:lblAlgn val="ctr"/>
        <c:lblOffset val="100"/>
      </c:catAx>
      <c:valAx>
        <c:axId val="155678208"/>
        <c:scaling>
          <c:orientation val="minMax"/>
        </c:scaling>
        <c:axPos val="b"/>
        <c:majorGridlines/>
        <c:numFmt formatCode="0.0" sourceLinked="1"/>
        <c:tickLblPos val="nextTo"/>
        <c:crossAx val="155676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528343624901903"/>
          <c:y val="8.8265655667888784E-2"/>
          <c:w val="0.27471656375098114"/>
          <c:h val="0.73616434593687119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baseline="0" dirty="0" smtClean="0">
                <a:effectLst/>
              </a:rPr>
              <a:t>Расходы бюджета МО </a:t>
            </a:r>
            <a:r>
              <a:rPr lang="ru-RU" sz="2000" b="1" i="0" baseline="0" dirty="0" err="1" smtClean="0">
                <a:effectLst/>
              </a:rPr>
              <a:t>Гулькевичский</a:t>
            </a:r>
            <a:r>
              <a:rPr lang="ru-RU" sz="2000" b="1" i="0" baseline="0" dirty="0" smtClean="0">
                <a:effectLst/>
              </a:rPr>
              <a:t> район на социальную политику</a:t>
            </a:r>
            <a:endParaRPr lang="ru-RU" sz="2000" dirty="0">
              <a:effectLst/>
            </a:endParaRPr>
          </a:p>
        </c:rich>
      </c:tx>
      <c:layout>
        <c:manualLayout>
          <c:xMode val="edge"/>
          <c:yMode val="edge"/>
          <c:x val="0.15303523208847045"/>
          <c:y val="4.7989952934253538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6.9552821522309724E-2"/>
          <c:y val="0.21111895289242971"/>
          <c:w val="0.91110170603674545"/>
          <c:h val="0.6863737362515276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dLbls>
            <c:dLbl>
              <c:idx val="0"/>
              <c:layout>
                <c:manualLayout>
                  <c:x val="2.3858362438914753E-2"/>
                  <c:y val="-5.2910787690256651E-2"/>
                </c:manualLayout>
              </c:layout>
              <c:showVal val="1"/>
            </c:dLbl>
            <c:dLbl>
              <c:idx val="1"/>
              <c:layout>
                <c:manualLayout>
                  <c:x val="1.9648063184988619E-2"/>
                  <c:y val="-3.7233517263513947E-2"/>
                </c:manualLayout>
              </c:layout>
              <c:showVal val="1"/>
            </c:dLbl>
            <c:dLbl>
              <c:idx val="2"/>
              <c:layout>
                <c:manualLayout>
                  <c:x val="1.4034330846420438E-2"/>
                  <c:y val="-2.9394882050142537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64</c:v>
                </c:pt>
                <c:pt idx="1">
                  <c:v>75.8</c:v>
                </c:pt>
                <c:pt idx="2">
                  <c:v>82</c:v>
                </c:pt>
              </c:numCache>
            </c:numRef>
          </c:val>
        </c:ser>
        <c:dLbls/>
        <c:shape val="cylinder"/>
        <c:axId val="156189824"/>
        <c:axId val="156191360"/>
        <c:axId val="0"/>
      </c:bar3DChart>
      <c:catAx>
        <c:axId val="15618982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6191360"/>
        <c:crosses val="autoZero"/>
        <c:auto val="1"/>
        <c:lblAlgn val="ctr"/>
        <c:lblOffset val="100"/>
      </c:catAx>
      <c:valAx>
        <c:axId val="156191360"/>
        <c:scaling>
          <c:orientation val="minMax"/>
          <c:min val="0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6189824"/>
        <c:crosses val="autoZero"/>
        <c:crossBetween val="between"/>
      </c:valAx>
    </c:plotArea>
    <c:plotVisOnly val="1"/>
    <c:dispBlanksAs val="gap"/>
  </c:chart>
  <c:spPr>
    <a:blipFill dpi="0" rotWithShape="1">
      <a:blip xmlns:r="http://schemas.openxmlformats.org/officeDocument/2006/relationships" r:embed="rId2">
        <a:alphaModFix amt="40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3"/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baseline="0" dirty="0" smtClean="0">
                <a:effectLst/>
              </a:rPr>
              <a:t>Расходы бюджета МО </a:t>
            </a:r>
            <a:r>
              <a:rPr lang="ru-RU" sz="2000" b="1" i="0" baseline="0" dirty="0" err="1" smtClean="0">
                <a:effectLst/>
              </a:rPr>
              <a:t>Гулькевичский</a:t>
            </a:r>
            <a:r>
              <a:rPr lang="ru-RU" sz="2000" b="1" i="0" baseline="0" dirty="0" smtClean="0">
                <a:effectLst/>
              </a:rPr>
              <a:t> район на физическую культуру и спорт</a:t>
            </a:r>
            <a:endParaRPr lang="ru-RU" sz="2000" dirty="0">
              <a:effectLst/>
            </a:endParaRPr>
          </a:p>
        </c:rich>
      </c:tx>
      <c:layout>
        <c:manualLayout>
          <c:xMode val="edge"/>
          <c:yMode val="edge"/>
          <c:x val="0.15300835166044871"/>
          <c:y val="4.8017504814450988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6.9697824837698846E-2"/>
          <c:y val="0.21295643233543785"/>
          <c:w val="0.9025113954286359"/>
          <c:h val="0.6863737362515276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dLbls>
            <c:dLbl>
              <c:idx val="0"/>
              <c:layout>
                <c:manualLayout>
                  <c:x val="2.3858362438914753E-2"/>
                  <c:y val="-5.2910787690256651E-2"/>
                </c:manualLayout>
              </c:layout>
              <c:showVal val="1"/>
            </c:dLbl>
            <c:dLbl>
              <c:idx val="1"/>
              <c:layout>
                <c:manualLayout>
                  <c:x val="1.9648063184988619E-2"/>
                  <c:y val="-3.7233517263513947E-2"/>
                </c:manualLayout>
              </c:layout>
              <c:showVal val="1"/>
            </c:dLbl>
            <c:dLbl>
              <c:idx val="2"/>
              <c:layout>
                <c:manualLayout>
                  <c:x val="1.1260446128109759E-2"/>
                  <c:y val="-4.4209688569508396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6.4</c:v>
                </c:pt>
                <c:pt idx="1">
                  <c:v>10.7</c:v>
                </c:pt>
                <c:pt idx="2">
                  <c:v>16.399999999999999</c:v>
                </c:pt>
              </c:numCache>
            </c:numRef>
          </c:val>
        </c:ser>
        <c:dLbls/>
        <c:shape val="cylinder"/>
        <c:axId val="115723648"/>
        <c:axId val="115733632"/>
        <c:axId val="0"/>
      </c:bar3DChart>
      <c:catAx>
        <c:axId val="11572364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5733632"/>
        <c:crosses val="autoZero"/>
        <c:auto val="1"/>
        <c:lblAlgn val="ctr"/>
        <c:lblOffset val="100"/>
      </c:catAx>
      <c:valAx>
        <c:axId val="115733632"/>
        <c:scaling>
          <c:orientation val="minMax"/>
          <c:min val="0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5723648"/>
        <c:crosses val="autoZero"/>
        <c:crossBetween val="between"/>
      </c:valAx>
    </c:plotArea>
    <c:plotVisOnly val="1"/>
    <c:dispBlanksAs val="gap"/>
  </c:chart>
  <c:spPr>
    <a:blipFill dpi="0" rotWithShape="1">
      <a:blip xmlns:r="http://schemas.openxmlformats.org/officeDocument/2006/relationships" r:embed="rId2">
        <a:alphaModFix amt="33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3"/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2.5601994043672575E-2"/>
                  <c:y val="-4.3519695502808403E-2"/>
                </c:manualLayout>
              </c:layout>
              <c:showVal val="1"/>
            </c:dLbl>
            <c:dLbl>
              <c:idx val="1"/>
              <c:layout>
                <c:manualLayout>
                  <c:x val="1.4223330024262539E-2"/>
                  <c:y val="-5.4972246950916001E-2"/>
                </c:manualLayout>
              </c:layout>
              <c:showVal val="1"/>
            </c:dLbl>
            <c:dLbl>
              <c:idx val="2"/>
              <c:layout>
                <c:manualLayout>
                  <c:x val="1.8490329031541197E-2"/>
                  <c:y val="-5.2681736661294484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</c:v>
                </c:pt>
                <c:pt idx="1">
                  <c:v>2.2000000000000002</c:v>
                </c:pt>
                <c:pt idx="2">
                  <c:v>2.1</c:v>
                </c:pt>
              </c:numCache>
            </c:numRef>
          </c:val>
        </c:ser>
        <c:dLbls>
          <c:showVal val="1"/>
        </c:dLbls>
        <c:shape val="cylinder"/>
        <c:axId val="115812608"/>
        <c:axId val="156640384"/>
        <c:axId val="0"/>
      </c:bar3DChart>
      <c:catAx>
        <c:axId val="115812608"/>
        <c:scaling>
          <c:orientation val="minMax"/>
        </c:scaling>
        <c:axPos val="b"/>
        <c:tickLblPos val="nextTo"/>
        <c:crossAx val="156640384"/>
        <c:crosses val="autoZero"/>
        <c:auto val="1"/>
        <c:lblAlgn val="ctr"/>
        <c:lblOffset val="100"/>
      </c:catAx>
      <c:valAx>
        <c:axId val="156640384"/>
        <c:scaling>
          <c:orientation val="minMax"/>
        </c:scaling>
        <c:axPos val="l"/>
        <c:majorGridlines/>
        <c:numFmt formatCode="0.0" sourceLinked="1"/>
        <c:tickLblPos val="nextTo"/>
        <c:crossAx val="1158126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2128970475265334"/>
          <c:y val="7.7836359567133459E-2"/>
          <c:w val="0.7860617576204737"/>
          <c:h val="0.765088903165348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3.6991141535081214E-2"/>
                  <c:y val="-3.9464214121136309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Налоговые и неналоговые доходы; </a:t>
                    </a:r>
                    <a:r>
                      <a:rPr lang="ru-RU" dirty="0" smtClean="0"/>
                      <a:t>333,9; 25,3%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</c:dLbl>
            <c:dLbl>
              <c:idx val="1"/>
              <c:layout>
                <c:manualLayout>
                  <c:x val="4.3285907453777688E-2"/>
                  <c:y val="0.2203803039597855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Безвозмездные </a:t>
                    </a:r>
                    <a:r>
                      <a:rPr lang="ru-RU" dirty="0"/>
                      <a:t>из </a:t>
                    </a:r>
                    <a:r>
                      <a:rPr lang="ru-RU" dirty="0" smtClean="0"/>
                      <a:t>других уровней бюджета</a:t>
                    </a:r>
                    <a:r>
                      <a:rPr lang="ru-RU" dirty="0"/>
                      <a:t>; </a:t>
                    </a:r>
                    <a:r>
                      <a:rPr lang="ru-RU" dirty="0" smtClean="0"/>
                      <a:t>986,4; 74,7%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showCatName val="1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из краевого бюджета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333.9</c:v>
                </c:pt>
                <c:pt idx="1">
                  <c:v>986.4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0057420760170546"/>
          <c:y val="3.1664852876569761E-2"/>
          <c:w val="0.88065237742254499"/>
          <c:h val="0.6565370289986847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- 328,9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9.5336110412055954E-3"/>
                </c:manualLayout>
              </c:layout>
              <c:showVal val="1"/>
            </c:dLbl>
            <c:dLbl>
              <c:idx val="1"/>
              <c:layout>
                <c:manualLayout>
                  <c:x val="-1.0119549558245806E-2"/>
                  <c:y val="-7.1500675315433358E-3"/>
                </c:manualLayout>
              </c:layout>
              <c:showVal val="1"/>
            </c:dLbl>
            <c:dLbl>
              <c:idx val="2"/>
              <c:layout>
                <c:manualLayout>
                  <c:x val="-4.3369498106767745E-3"/>
                  <c:y val="-2.38335584384778E-3"/>
                </c:manualLayout>
              </c:layout>
              <c:showVal val="1"/>
            </c:dLbl>
            <c:dLbl>
              <c:idx val="3"/>
              <c:layout>
                <c:manualLayout>
                  <c:x val="5.3006552016504041E-17"/>
                  <c:y val="-9.5334233753911202E-3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9.5334233753911202E-3"/>
                </c:manualLayout>
              </c:layout>
              <c:showVal val="1"/>
            </c:dLbl>
            <c:dLbl>
              <c:idx val="5"/>
              <c:layout>
                <c:manualLayout>
                  <c:x val="-1.4456499368922582E-3"/>
                  <c:y val="-4.7667116876955592E-3"/>
                </c:manualLayout>
              </c:layout>
              <c:showVal val="1"/>
            </c:dLbl>
            <c:dLbl>
              <c:idx val="6"/>
              <c:layout>
                <c:manualLayout>
                  <c:x val="-1.44576376759595E-3"/>
                  <c:y val="-4.7667116876955592E-3"/>
                </c:manualLayout>
              </c:layout>
              <c:showVal val="1"/>
            </c:dLbl>
            <c:dLbl>
              <c:idx val="7"/>
              <c:layout>
                <c:manualLayout>
                  <c:x val="0"/>
                  <c:y val="-1.668349090693446E-2"/>
                </c:manualLayout>
              </c:layout>
              <c:showVal val="1"/>
            </c:dLbl>
            <c:dLbl>
              <c:idx val="8"/>
              <c:layout>
                <c:manualLayout>
                  <c:x val="1.4456499368922582E-3"/>
                  <c:y val="-4.2900405189260027E-2"/>
                </c:manualLayout>
              </c:layout>
              <c:showVal val="1"/>
            </c:dLbl>
            <c:dLbl>
              <c:idx val="9"/>
              <c:layout>
                <c:manualLayout>
                  <c:x val="-1.4456499368922477E-2"/>
                  <c:y val="-2.38335584384778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Налог на прибыль</c:v>
                </c:pt>
                <c:pt idx="1">
                  <c:v>НДФЛ</c:v>
                </c:pt>
                <c:pt idx="2">
                  <c:v>ЕНВД</c:v>
                </c:pt>
                <c:pt idx="3">
                  <c:v>ЕСХН</c:v>
                </c:pt>
                <c:pt idx="4">
                  <c:v>Гос. пошлина</c:v>
                </c:pt>
                <c:pt idx="5">
                  <c:v>Доходы от использования имущества</c:v>
                </c:pt>
                <c:pt idx="6">
                  <c:v>Штрафы</c:v>
                </c:pt>
                <c:pt idx="7">
                  <c:v>Иные доходы*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2.9</c:v>
                </c:pt>
                <c:pt idx="1">
                  <c:v>236.4</c:v>
                </c:pt>
                <c:pt idx="2">
                  <c:v>26</c:v>
                </c:pt>
                <c:pt idx="3">
                  <c:v>12.5</c:v>
                </c:pt>
                <c:pt idx="4">
                  <c:v>7</c:v>
                </c:pt>
                <c:pt idx="5">
                  <c:v>20.7</c:v>
                </c:pt>
                <c:pt idx="6">
                  <c:v>5.8</c:v>
                </c:pt>
                <c:pt idx="7">
                  <c:v>17.600000000000001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- 333,9</c:v>
                </c:pt>
              </c:strCache>
            </c:strRef>
          </c:tx>
          <c:dLbls>
            <c:dLbl>
              <c:idx val="0"/>
              <c:layout>
                <c:manualLayout>
                  <c:x val="1.301073560132663E-2"/>
                  <c:y val="-9.5336110412055954E-3"/>
                </c:manualLayout>
              </c:layout>
              <c:showVal val="1"/>
            </c:dLbl>
            <c:dLbl>
              <c:idx val="1"/>
              <c:layout>
                <c:manualLayout>
                  <c:x val="2.4576048927168387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5902149305814892E-2"/>
                  <c:y val="-2.38335584384778E-3"/>
                </c:manualLayout>
              </c:layout>
              <c:showVal val="1"/>
            </c:dLbl>
            <c:dLbl>
              <c:idx val="3"/>
              <c:layout>
                <c:manualLayout>
                  <c:x val="1.8793449179599353E-2"/>
                  <c:y val="-9.5334233753911202E-3"/>
                </c:manualLayout>
              </c:layout>
              <c:showVal val="1"/>
            </c:dLbl>
            <c:dLbl>
              <c:idx val="4"/>
              <c:layout>
                <c:manualLayout>
                  <c:x val="1.1565199495138066E-2"/>
                  <c:y val="-9.5334233753911202E-3"/>
                </c:manualLayout>
              </c:layout>
              <c:showVal val="1"/>
            </c:dLbl>
            <c:dLbl>
              <c:idx val="5"/>
              <c:layout>
                <c:manualLayout>
                  <c:x val="1.8793449179599353E-2"/>
                  <c:y val="-1.668349090693446E-2"/>
                </c:manualLayout>
              </c:layout>
              <c:showVal val="1"/>
            </c:dLbl>
            <c:dLbl>
              <c:idx val="6"/>
              <c:layout>
                <c:manualLayout>
                  <c:x val="8.6738996213536548E-3"/>
                  <c:y val="-1.6683678572748935E-2"/>
                </c:manualLayout>
              </c:layout>
              <c:showVal val="1"/>
            </c:dLbl>
            <c:dLbl>
              <c:idx val="7"/>
              <c:layout>
                <c:manualLayout>
                  <c:x val="2.0238985285787922E-2"/>
                  <c:y val="-9.5334233753911202E-3"/>
                </c:manualLayout>
              </c:layout>
              <c:showVal val="1"/>
            </c:dLbl>
            <c:dLbl>
              <c:idx val="8"/>
              <c:layout>
                <c:manualLayout>
                  <c:x val="2.7467348800952907E-2"/>
                  <c:y val="0"/>
                </c:manualLayout>
              </c:layout>
              <c:showVal val="1"/>
            </c:dLbl>
            <c:dLbl>
              <c:idx val="9"/>
              <c:layout>
                <c:manualLayout>
                  <c:x val="2.6021698864060541E-2"/>
                  <c:y val="-1.191677921923890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Налог на прибыль</c:v>
                </c:pt>
                <c:pt idx="1">
                  <c:v>НДФЛ</c:v>
                </c:pt>
                <c:pt idx="2">
                  <c:v>ЕНВД</c:v>
                </c:pt>
                <c:pt idx="3">
                  <c:v>ЕСХН</c:v>
                </c:pt>
                <c:pt idx="4">
                  <c:v>Гос. пошлина</c:v>
                </c:pt>
                <c:pt idx="5">
                  <c:v>Доходы от использования имущества</c:v>
                </c:pt>
                <c:pt idx="6">
                  <c:v>Штрафы</c:v>
                </c:pt>
                <c:pt idx="7">
                  <c:v>Иные доходы*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3</c:v>
                </c:pt>
                <c:pt idx="1">
                  <c:v>239.5</c:v>
                </c:pt>
                <c:pt idx="2">
                  <c:v>26.4</c:v>
                </c:pt>
                <c:pt idx="3">
                  <c:v>12.5</c:v>
                </c:pt>
                <c:pt idx="4">
                  <c:v>7.1</c:v>
                </c:pt>
                <c:pt idx="5">
                  <c:v>21.7</c:v>
                </c:pt>
                <c:pt idx="6">
                  <c:v>6</c:v>
                </c:pt>
                <c:pt idx="7">
                  <c:v>17.7</c:v>
                </c:pt>
              </c:numCache>
            </c:numRef>
          </c:val>
        </c:ser>
        <c:dLbls/>
        <c:shape val="cylinder"/>
        <c:axId val="130258432"/>
        <c:axId val="130259968"/>
        <c:axId val="0"/>
      </c:bar3DChart>
      <c:catAx>
        <c:axId val="130258432"/>
        <c:scaling>
          <c:orientation val="minMax"/>
        </c:scaling>
        <c:axPos val="b"/>
        <c:tickLblPos val="nextTo"/>
        <c:txPr>
          <a:bodyPr rot="-1620000" vert="horz"/>
          <a:lstStyle/>
          <a:p>
            <a:pPr>
              <a:defRPr sz="1200"/>
            </a:pPr>
            <a:endParaRPr lang="ru-RU"/>
          </a:p>
        </c:txPr>
        <c:crossAx val="130259968"/>
        <c:crosses val="autoZero"/>
        <c:lblAlgn val="ctr"/>
        <c:lblOffset val="100"/>
      </c:catAx>
      <c:valAx>
        <c:axId val="130259968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0258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319084764716502"/>
          <c:y val="0.14873641792125958"/>
          <c:w val="0.22199400430917515"/>
          <c:h val="0.14720506487513377"/>
        </c:manualLayout>
      </c:layout>
      <c:overlay val="1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000" b="1" i="0" u="none" strike="noStrike" baseline="0" dirty="0" smtClean="0">
                <a:effectLst/>
              </a:rPr>
              <a:t>Структура расходов бюджета МО </a:t>
            </a:r>
            <a:r>
              <a:rPr lang="ru-RU" sz="2000" b="1" i="0" u="none" strike="noStrike" baseline="0" dirty="0" err="1" smtClean="0">
                <a:effectLst/>
              </a:rPr>
              <a:t>Гулькевичский</a:t>
            </a:r>
            <a:r>
              <a:rPr lang="ru-RU" sz="2000" b="1" i="0" u="none" strike="noStrike" baseline="0" dirty="0" smtClean="0">
                <a:effectLst/>
              </a:rPr>
              <a:t> район на 2014 год</a:t>
            </a:r>
            <a:endParaRPr lang="ru-RU" sz="2000" dirty="0"/>
          </a:p>
        </c:rich>
      </c:tx>
      <c:layout>
        <c:manualLayout>
          <c:xMode val="edge"/>
          <c:yMode val="edge"/>
          <c:x val="0.1120799525859134"/>
          <c:y val="1.189339584077646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122816550849189"/>
          <c:y val="0.3097210143955908"/>
          <c:w val="0.72992203375252218"/>
          <c:h val="0.666560037390481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на 01.12.2010г.</c:v>
                </c:pt>
              </c:strCache>
            </c:strRef>
          </c:tx>
          <c:explosion val="36"/>
          <c:dLbls>
            <c:dLbl>
              <c:idx val="0"/>
              <c:layout>
                <c:manualLayout>
                  <c:x val="-6.7642909748379207E-2"/>
                  <c:y val="-3.5518487284914101E-2"/>
                </c:manualLayout>
              </c:layout>
              <c:showVal val="1"/>
              <c:showCatName val="1"/>
              <c:showPercent val="1"/>
            </c:dLbl>
            <c:dLbl>
              <c:idx val="1"/>
              <c:layout>
                <c:manualLayout>
                  <c:x val="6.3923228960223163E-2"/>
                  <c:y val="-0.16665831631656847"/>
                </c:manualLayout>
              </c:layout>
              <c:showVal val="1"/>
              <c:showCatName val="1"/>
              <c:showPercent val="1"/>
            </c:dLbl>
            <c:dLbl>
              <c:idx val="2"/>
              <c:layout>
                <c:manualLayout>
                  <c:x val="8.308059857148492E-2"/>
                  <c:y val="-3.4176500179415474E-2"/>
                </c:manualLayout>
              </c:layout>
              <c:showVal val="1"/>
              <c:showCatName val="1"/>
              <c:showPercent val="1"/>
            </c:dLbl>
            <c:dLbl>
              <c:idx val="3"/>
              <c:layout>
                <c:manualLayout>
                  <c:x val="8.0339751676337126E-2"/>
                  <c:y val="1.8558379950918674E-2"/>
                </c:manualLayout>
              </c:layout>
              <c:showVal val="1"/>
              <c:showCatName val="1"/>
              <c:showPercent val="1"/>
            </c:dLbl>
            <c:dLbl>
              <c:idx val="4"/>
              <c:layout>
                <c:manualLayout>
                  <c:x val="4.6422373320527219E-2"/>
                  <c:y val="7.0665344970131494E-2"/>
                </c:manualLayout>
              </c:layout>
              <c:showVal val="1"/>
              <c:showCatName val="1"/>
              <c:showPercent val="1"/>
            </c:dLbl>
            <c:dLbl>
              <c:idx val="5"/>
              <c:layout>
                <c:manualLayout>
                  <c:x val="-0.20007129584168071"/>
                  <c:y val="-1.7495310146830371E-2"/>
                </c:manualLayout>
              </c:layout>
              <c:showVal val="1"/>
              <c:showCatName val="1"/>
              <c:showPercent val="1"/>
            </c:dLbl>
            <c:dLbl>
              <c:idx val="6"/>
              <c:layout>
                <c:manualLayout>
                  <c:x val="-2.0483947124154678E-2"/>
                  <c:y val="0.16047702818687989"/>
                </c:manualLayout>
              </c:layout>
              <c:showVal val="1"/>
              <c:showCatName val="1"/>
              <c:showPercent val="1"/>
            </c:dLbl>
            <c:dLbl>
              <c:idx val="7"/>
              <c:layout>
                <c:manualLayout>
                  <c:x val="-9.2290148764832602E-2"/>
                  <c:y val="6.5575689524306313E-2"/>
                </c:manualLayout>
              </c:layout>
              <c:showVal val="1"/>
              <c:showCatName val="1"/>
              <c:showPercent val="1"/>
            </c:dLbl>
            <c:dLbl>
              <c:idx val="8"/>
              <c:layout>
                <c:manualLayout>
                  <c:x val="-0.13775575115309771"/>
                  <c:y val="3.2537958584448655E-2"/>
                </c:manualLayout>
              </c:layout>
              <c:showVal val="1"/>
              <c:showCatName val="1"/>
              <c:showPercent val="1"/>
            </c:dLbl>
            <c:dLbl>
              <c:idx val="9"/>
              <c:layout>
                <c:manualLayout>
                  <c:x val="-0.11310078450064689"/>
                  <c:y val="-2.1309625206632144E-2"/>
                </c:manualLayout>
              </c:layout>
              <c:showVal val="1"/>
              <c:showCatName val="1"/>
              <c:showPercent val="1"/>
            </c:dLbl>
            <c:dLbl>
              <c:idx val="10"/>
              <c:layout>
                <c:manualLayout>
                  <c:x val="-9.3926727675419611E-2"/>
                  <c:y val="-9.6407211143830954E-2"/>
                </c:manualLayout>
              </c:layout>
              <c:showVal val="1"/>
              <c:showCatName val="1"/>
              <c:showPercent val="1"/>
            </c:dLbl>
            <c:dLbl>
              <c:idx val="11"/>
              <c:layout>
                <c:manualLayout>
                  <c:x val="2.5243722919675599E-2"/>
                  <c:y val="-0.14867712505094105"/>
                </c:manualLayout>
              </c:layout>
              <c:showVal val="1"/>
              <c:showCatName val="1"/>
              <c:showPercent val="1"/>
            </c:dLbl>
            <c:dLbl>
              <c:idx val="12"/>
              <c:layout>
                <c:manualLayout>
                  <c:x val="0.15812131985334965"/>
                  <c:y val="-0.10902388777628932"/>
                </c:manualLayout>
              </c:layout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showCatName val="1"/>
            <c:showPercent val="1"/>
            <c:showLeaderLines val="1"/>
          </c:dLbls>
          <c:cat>
            <c:strRef>
              <c:f>Лист1!$A$2:$A$14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Здравоохранение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муниципального долга</c:v>
                </c:pt>
                <c:pt idx="12">
                  <c:v>Межбюджетные трансферты общего характера бюджетам муниципальных образований</c:v>
                </c:pt>
              </c:strCache>
            </c:strRef>
          </c:cat>
          <c:val>
            <c:numRef>
              <c:f>Лист1!$B$2:$B$14</c:f>
              <c:numCache>
                <c:formatCode>0.0</c:formatCode>
                <c:ptCount val="13"/>
                <c:pt idx="0">
                  <c:v>127.1</c:v>
                </c:pt>
                <c:pt idx="1">
                  <c:v>0.1</c:v>
                </c:pt>
                <c:pt idx="2">
                  <c:v>20.5</c:v>
                </c:pt>
                <c:pt idx="3">
                  <c:v>35.9</c:v>
                </c:pt>
                <c:pt idx="4">
                  <c:v>88.6</c:v>
                </c:pt>
                <c:pt idx="5">
                  <c:v>851.7</c:v>
                </c:pt>
                <c:pt idx="6">
                  <c:v>35.5</c:v>
                </c:pt>
                <c:pt idx="7">
                  <c:v>52.1</c:v>
                </c:pt>
                <c:pt idx="8">
                  <c:v>82</c:v>
                </c:pt>
                <c:pt idx="9">
                  <c:v>16.399999999999999</c:v>
                </c:pt>
                <c:pt idx="10">
                  <c:v>2.1</c:v>
                </c:pt>
                <c:pt idx="11">
                  <c:v>14.1</c:v>
                </c:pt>
                <c:pt idx="12">
                  <c:v>21.9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000" b="1" i="0" u="none" strike="noStrike" baseline="0" dirty="0" smtClean="0">
                <a:effectLst/>
              </a:rPr>
              <a:t>Итоги исполнения бюджета МО </a:t>
            </a:r>
            <a:r>
              <a:rPr lang="ru-RU" sz="2000" b="1" i="0" u="none" strike="noStrike" baseline="0" dirty="0" err="1" smtClean="0">
                <a:effectLst/>
              </a:rPr>
              <a:t>Гулькевичский</a:t>
            </a:r>
            <a:r>
              <a:rPr lang="ru-RU" sz="2000" b="1" i="0" u="none" strike="noStrike" baseline="0" dirty="0" smtClean="0">
                <a:effectLst/>
              </a:rPr>
              <a:t> район </a:t>
            </a:r>
          </a:p>
          <a:p>
            <a:pPr>
              <a:defRPr sz="1800"/>
            </a:pPr>
            <a:r>
              <a:rPr lang="ru-RU" sz="2000" b="1" i="0" u="none" strike="noStrike" baseline="0" dirty="0" smtClean="0">
                <a:effectLst/>
              </a:rPr>
              <a:t>по расходам</a:t>
            </a:r>
            <a:endParaRPr lang="ru-RU" sz="2000" dirty="0"/>
          </a:p>
        </c:rich>
      </c:tx>
    </c:title>
    <c:view3D>
      <c:rAngAx val="1"/>
    </c:view3D>
    <c:plotArea>
      <c:layout>
        <c:manualLayout>
          <c:layoutTarget val="inner"/>
          <c:xMode val="edge"/>
          <c:yMode val="edge"/>
          <c:x val="9.6617858873863219E-2"/>
          <c:y val="0.23517865298917401"/>
          <c:w val="0.87382727694862283"/>
          <c:h val="0.6863737362515276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dLbls>
            <c:dLbl>
              <c:idx val="0"/>
              <c:layout>
                <c:manualLayout>
                  <c:x val="1.8244630100346569E-2"/>
                  <c:y val="-4.1368378312807742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0" i="0" u="none" strike="noStrike" baseline="0" dirty="0" smtClean="0">
                        <a:effectLst/>
                      </a:rPr>
                      <a:t>1272,5</a:t>
                    </a:r>
                    <a:endParaRPr lang="en-US" b="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9647952678446517E-2"/>
                  <c:y val="-4.1152834870199571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0" i="0" u="none" strike="noStrike" baseline="0" dirty="0" smtClean="0">
                        <a:effectLst/>
                      </a:rPr>
                      <a:t>1517,7</a:t>
                    </a:r>
                    <a:endParaRPr lang="en-US" b="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8244630100346569E-2"/>
                  <c:y val="-3.3529706063146834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0" i="0" u="none" strike="noStrike" baseline="0" dirty="0" smtClean="0">
                        <a:effectLst/>
                      </a:rPr>
                      <a:t>1348,0</a:t>
                    </a:r>
                    <a:endParaRPr lang="en-US" b="0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8.4205985078523674E-3"/>
                  <c:y val="-2.5942444541935939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2012 год</c:v>
                </c:pt>
                <c:pt idx="1">
                  <c:v>2013 год</c:v>
                </c:pt>
                <c:pt idx="2">
                  <c:v>2014 год 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1272.5</c:v>
                </c:pt>
                <c:pt idx="1">
                  <c:v>1517.7</c:v>
                </c:pt>
                <c:pt idx="2">
                  <c:v>1348</c:v>
                </c:pt>
              </c:numCache>
            </c:numRef>
          </c:val>
        </c:ser>
        <c:dLbls/>
        <c:shape val="cylinder"/>
        <c:axId val="130471424"/>
        <c:axId val="130472960"/>
        <c:axId val="0"/>
      </c:bar3DChart>
      <c:catAx>
        <c:axId val="13047142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30472960"/>
        <c:crosses val="autoZero"/>
        <c:auto val="1"/>
        <c:lblAlgn val="ctr"/>
        <c:lblOffset val="100"/>
      </c:catAx>
      <c:valAx>
        <c:axId val="130472960"/>
        <c:scaling>
          <c:orientation val="minMax"/>
          <c:min val="0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04714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000" b="1" i="0" u="none" strike="noStrike" baseline="0" dirty="0" smtClean="0">
                <a:effectLst/>
              </a:rPr>
              <a:t>Расходы бюджета МО </a:t>
            </a:r>
            <a:r>
              <a:rPr lang="ru-RU" sz="2000" b="1" i="0" u="none" strike="noStrike" baseline="0" dirty="0" err="1" smtClean="0">
                <a:effectLst/>
              </a:rPr>
              <a:t>Гулькевичский</a:t>
            </a:r>
            <a:r>
              <a:rPr lang="ru-RU" sz="2000" b="1" i="0" u="none" strike="noStrike" baseline="0" dirty="0" smtClean="0">
                <a:effectLst/>
              </a:rPr>
              <a:t> район на социальную сферу</a:t>
            </a:r>
            <a:endParaRPr lang="ru-RU" sz="2000" dirty="0"/>
          </a:p>
        </c:rich>
      </c:tx>
      <c:layout>
        <c:manualLayout>
          <c:xMode val="edge"/>
          <c:yMode val="edge"/>
          <c:x val="0.21397275629202323"/>
          <c:y val="3.8335984798300492E-2"/>
        </c:manualLayout>
      </c:layout>
    </c:title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946174922652503"/>
          <c:y val="0.17306161047158292"/>
          <c:w val="0.55503137626365051"/>
          <c:h val="0.75601657200443739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социальную сферу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1043.0999999999999</c:v>
                </c:pt>
                <c:pt idx="1">
                  <c:v>1216.4000000000001</c:v>
                </c:pt>
                <c:pt idx="2">
                  <c:v>1039.7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Другие расходы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229.4</c:v>
                </c:pt>
                <c:pt idx="1">
                  <c:v>301.3</c:v>
                </c:pt>
                <c:pt idx="2">
                  <c:v>308.3</c:v>
                </c:pt>
              </c:numCache>
            </c:numRef>
          </c:val>
        </c:ser>
        <c:dLbls/>
        <c:gapWidth val="55"/>
        <c:gapDepth val="55"/>
        <c:shape val="cylinder"/>
        <c:axId val="132768896"/>
        <c:axId val="132770432"/>
        <c:axId val="0"/>
      </c:bar3DChart>
      <c:catAx>
        <c:axId val="1327688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32770432"/>
        <c:crosses val="autoZero"/>
        <c:auto val="1"/>
        <c:lblAlgn val="ctr"/>
        <c:lblOffset val="100"/>
      </c:catAx>
      <c:valAx>
        <c:axId val="132770432"/>
        <c:scaling>
          <c:orientation val="minMax"/>
          <c:min val="0"/>
        </c:scaling>
        <c:axPos val="l"/>
        <c:majorGridlines/>
        <c:numFmt formatCode="#,##0.0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276889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u="none" strike="noStrike" baseline="0" dirty="0" smtClean="0">
                <a:effectLst/>
              </a:rPr>
              <a:t>Расходы бюджета МО </a:t>
            </a:r>
            <a:r>
              <a:rPr lang="ru-RU" sz="2000" b="1" i="0" u="none" strike="noStrike" baseline="0" dirty="0" err="1" smtClean="0">
                <a:effectLst/>
              </a:rPr>
              <a:t>Гулькевичский</a:t>
            </a:r>
            <a:r>
              <a:rPr lang="ru-RU" sz="2000" b="1" i="0" u="none" strike="noStrike" baseline="0" dirty="0" smtClean="0">
                <a:effectLst/>
              </a:rPr>
              <a:t> район на образование</a:t>
            </a:r>
          </a:p>
        </c:rich>
      </c:tx>
      <c:layout>
        <c:manualLayout>
          <c:xMode val="edge"/>
          <c:yMode val="edge"/>
          <c:x val="0.2183579050277927"/>
          <c:y val="0.05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1099078689778526"/>
          <c:y val="0.17777121609798774"/>
          <c:w val="0.87199835924174762"/>
          <c:h val="0.6863737362515276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dLbls>
            <c:dLbl>
              <c:idx val="0"/>
              <c:layout>
                <c:manualLayout>
                  <c:x val="2.3858376702106492E-2"/>
                  <c:y val="-3.2540390784485278E-2"/>
                </c:manualLayout>
              </c:layout>
              <c:showVal val="1"/>
            </c:dLbl>
            <c:dLbl>
              <c:idx val="1"/>
              <c:layout>
                <c:manualLayout>
                  <c:x val="1.9648063184988619E-2"/>
                  <c:y val="-3.7233517263513947E-2"/>
                </c:manualLayout>
              </c:layout>
              <c:showVal val="1"/>
            </c:dLbl>
            <c:dLbl>
              <c:idx val="2"/>
              <c:layout>
                <c:manualLayout>
                  <c:x val="1.6808270889362185E-2"/>
                  <c:y val="-4.6061533974919799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764.3</c:v>
                </c:pt>
                <c:pt idx="1">
                  <c:v>821.9</c:v>
                </c:pt>
                <c:pt idx="2">
                  <c:v>851.7</c:v>
                </c:pt>
              </c:numCache>
            </c:numRef>
          </c:val>
        </c:ser>
        <c:dLbls/>
        <c:shape val="cylinder"/>
        <c:axId val="132716416"/>
        <c:axId val="132882816"/>
        <c:axId val="0"/>
      </c:bar3DChart>
      <c:catAx>
        <c:axId val="13271641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32882816"/>
        <c:crosses val="autoZero"/>
        <c:auto val="1"/>
        <c:lblAlgn val="ctr"/>
        <c:lblOffset val="100"/>
      </c:catAx>
      <c:valAx>
        <c:axId val="132882816"/>
        <c:scaling>
          <c:orientation val="minMax"/>
          <c:min val="0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2716416"/>
        <c:crosses val="autoZero"/>
        <c:crossBetween val="between"/>
      </c:valAx>
    </c:plotArea>
    <c:plotVisOnly val="1"/>
    <c:dispBlanksAs val="gap"/>
  </c:chart>
  <c:spPr>
    <a:blipFill dpi="0" rotWithShape="1">
      <a:blip xmlns:r="http://schemas.openxmlformats.org/officeDocument/2006/relationships" r:embed="rId2">
        <a:alphaModFix amt="46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3"/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000" b="1" i="0" u="none" strike="noStrike" baseline="0" dirty="0" smtClean="0">
                <a:solidFill>
                  <a:schemeClr val="tx1"/>
                </a:solidFill>
                <a:effectLst/>
              </a:rPr>
              <a:t>Структура расходов на образование</a:t>
            </a:r>
            <a:endParaRPr lang="ru-RU" sz="20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6173458162997021"/>
          <c:y val="3.8335984798300492E-2"/>
        </c:manualLayout>
      </c:layout>
    </c:title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086650879528817"/>
          <c:y val="0.17306161047158292"/>
          <c:w val="0.64353119832738481"/>
          <c:h val="0.75601657200443739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Материальные затраты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2013 год</c:v>
                </c:pt>
                <c:pt idx="1">
                  <c:v>2014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233.5</c:v>
                </c:pt>
                <c:pt idx="1">
                  <c:v>190.5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Заработная плата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2013 год</c:v>
                </c:pt>
                <c:pt idx="1">
                  <c:v>2014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588.4</c:v>
                </c:pt>
                <c:pt idx="1">
                  <c:v>661.2</c:v>
                </c:pt>
              </c:numCache>
            </c:numRef>
          </c:val>
        </c:ser>
        <c:dLbls/>
        <c:gapWidth val="55"/>
        <c:gapDepth val="55"/>
        <c:shape val="cylinder"/>
        <c:axId val="133023616"/>
        <c:axId val="133025152"/>
        <c:axId val="0"/>
      </c:bar3DChart>
      <c:catAx>
        <c:axId val="13302361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33025152"/>
        <c:crosses val="autoZero"/>
        <c:auto val="1"/>
        <c:lblAlgn val="ctr"/>
        <c:lblOffset val="100"/>
      </c:catAx>
      <c:valAx>
        <c:axId val="133025152"/>
        <c:scaling>
          <c:orientation val="minMax"/>
          <c:min val="0"/>
        </c:scaling>
        <c:axPos val="l"/>
        <c:majorGridlines/>
        <c:numFmt formatCode="#,##0.0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3023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505987317565153"/>
          <c:y val="0.48760492672506084"/>
          <c:w val="0.30510680984300653"/>
          <c:h val="0.10058159141011401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2D5396-14A3-4988-9192-BFB8CC288D8E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17949D-CF55-4DD0-B79F-EF473B6AE89C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Неналоговые доходы</a:t>
          </a:r>
          <a:endParaRPr lang="ru-RU" dirty="0"/>
        </a:p>
      </dgm:t>
    </dgm:pt>
    <dgm:pt modelId="{F41BE474-7DEE-4C17-83B6-7A58F184C4AD}" type="parTrans" cxnId="{2EA7D557-931C-4F7D-A6F0-A936CA4B3F7D}">
      <dgm:prSet/>
      <dgm:spPr/>
      <dgm:t>
        <a:bodyPr/>
        <a:lstStyle/>
        <a:p>
          <a:endParaRPr lang="ru-RU"/>
        </a:p>
      </dgm:t>
    </dgm:pt>
    <dgm:pt modelId="{DB879D14-1908-45A3-BAB6-97D256E8ED7B}" type="sibTrans" cxnId="{2EA7D557-931C-4F7D-A6F0-A936CA4B3F7D}">
      <dgm:prSet/>
      <dgm:spPr/>
      <dgm:t>
        <a:bodyPr/>
        <a:lstStyle/>
        <a:p>
          <a:endParaRPr lang="ru-RU"/>
        </a:p>
      </dgm:t>
    </dgm:pt>
    <dgm:pt modelId="{D2F9F742-834E-463E-AA2A-D3F2AB34D593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Налоговые доходы</a:t>
          </a:r>
          <a:endParaRPr lang="ru-RU" dirty="0"/>
        </a:p>
      </dgm:t>
    </dgm:pt>
    <dgm:pt modelId="{D3070AA0-4302-4436-B842-6A36036CE16D}" type="parTrans" cxnId="{92D2419B-09AC-4EAA-A193-E293152A7273}">
      <dgm:prSet/>
      <dgm:spPr/>
      <dgm:t>
        <a:bodyPr/>
        <a:lstStyle/>
        <a:p>
          <a:endParaRPr lang="ru-RU"/>
        </a:p>
      </dgm:t>
    </dgm:pt>
    <dgm:pt modelId="{EC9180CD-3ACC-42F9-AB54-B95EE08C8798}" type="sibTrans" cxnId="{92D2419B-09AC-4EAA-A193-E293152A7273}">
      <dgm:prSet/>
      <dgm:spPr/>
      <dgm:t>
        <a:bodyPr/>
        <a:lstStyle/>
        <a:p>
          <a:endParaRPr lang="ru-RU"/>
        </a:p>
      </dgm:t>
    </dgm:pt>
    <dgm:pt modelId="{09156A02-1CA1-4C37-8059-444F38A2B2B2}">
      <dgm:prSet phldrT="[Текст]"/>
      <dgm:spPr/>
      <dgm:t>
        <a:bodyPr/>
        <a:lstStyle/>
        <a:p>
          <a:r>
            <a:rPr lang="ru-RU" dirty="0" smtClean="0"/>
            <a:t>Безвозмездные поступления из других уровней бюджетной системы</a:t>
          </a:r>
          <a:endParaRPr lang="ru-RU" dirty="0"/>
        </a:p>
      </dgm:t>
    </dgm:pt>
    <dgm:pt modelId="{DB72043E-9FB7-46C3-8193-F8F2F0C467C0}" type="parTrans" cxnId="{A7D4298E-3A87-4B71-B4F3-98421D41F109}">
      <dgm:prSet/>
      <dgm:spPr/>
      <dgm:t>
        <a:bodyPr/>
        <a:lstStyle/>
        <a:p>
          <a:endParaRPr lang="ru-RU"/>
        </a:p>
      </dgm:t>
    </dgm:pt>
    <dgm:pt modelId="{6CFB4075-447D-4F11-8B46-77AF845EC1D1}" type="sibTrans" cxnId="{A7D4298E-3A87-4B71-B4F3-98421D41F109}">
      <dgm:prSet/>
      <dgm:spPr/>
      <dgm:t>
        <a:bodyPr/>
        <a:lstStyle/>
        <a:p>
          <a:endParaRPr lang="ru-RU"/>
        </a:p>
      </dgm:t>
    </dgm:pt>
    <dgm:pt modelId="{36B63C42-F455-4C92-A077-4B834C166EF2}">
      <dgm:prSet phldrT="[Текст]"/>
      <dgm:spPr/>
      <dgm:t>
        <a:bodyPr/>
        <a:lstStyle/>
        <a:p>
          <a:r>
            <a:rPr lang="ru-RU" dirty="0" smtClean="0"/>
            <a:t>Доходная часть бюджета МО Гулькевичский район за 2014 год</a:t>
          </a:r>
          <a:endParaRPr lang="ru-RU" dirty="0"/>
        </a:p>
      </dgm:t>
    </dgm:pt>
    <dgm:pt modelId="{25BBCAE0-CEA7-4F6C-993F-1293BA92FF8E}" type="parTrans" cxnId="{0D17C71E-8073-40CA-9DA8-AC63395F2702}">
      <dgm:prSet/>
      <dgm:spPr/>
      <dgm:t>
        <a:bodyPr/>
        <a:lstStyle/>
        <a:p>
          <a:endParaRPr lang="ru-RU"/>
        </a:p>
      </dgm:t>
    </dgm:pt>
    <dgm:pt modelId="{C42125F1-6F2B-4A7C-A5BC-62E43AB96956}" type="sibTrans" cxnId="{0D17C71E-8073-40CA-9DA8-AC63395F2702}">
      <dgm:prSet/>
      <dgm:spPr/>
      <dgm:t>
        <a:bodyPr/>
        <a:lstStyle/>
        <a:p>
          <a:endParaRPr lang="ru-RU"/>
        </a:p>
      </dgm:t>
    </dgm:pt>
    <dgm:pt modelId="{08E5B700-B536-4FD4-BE2A-0D5C25BB386F}" type="pres">
      <dgm:prSet presAssocID="{502D5396-14A3-4988-9192-BFB8CC288D8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45D3AB-5007-42BF-983E-AFD603D6945B}" type="pres">
      <dgm:prSet presAssocID="{502D5396-14A3-4988-9192-BFB8CC288D8E}" presName="ellipse" presStyleLbl="trBgShp" presStyleIdx="0" presStyleCnt="1"/>
      <dgm:spPr/>
    </dgm:pt>
    <dgm:pt modelId="{01E1604A-101A-4B41-A924-786ED2BBA64E}" type="pres">
      <dgm:prSet presAssocID="{502D5396-14A3-4988-9192-BFB8CC288D8E}" presName="arrow1" presStyleLbl="fgShp" presStyleIdx="0" presStyleCnt="1"/>
      <dgm:spPr/>
    </dgm:pt>
    <dgm:pt modelId="{66CF6FA0-98F1-44D6-9602-44CDDFDE2E81}" type="pres">
      <dgm:prSet presAssocID="{502D5396-14A3-4988-9192-BFB8CC288D8E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74099-90EC-431E-8396-453793F92BBB}" type="pres">
      <dgm:prSet presAssocID="{D2F9F742-834E-463E-AA2A-D3F2AB34D59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E6B822-616E-4C79-9B34-42720DE5DB72}" type="pres">
      <dgm:prSet presAssocID="{09156A02-1CA1-4C37-8059-444F38A2B2B2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501E1-2475-45A7-B00F-B5F1E4EB5934}" type="pres">
      <dgm:prSet presAssocID="{36B63C42-F455-4C92-A077-4B834C166EF2}" presName="item3" presStyleLbl="node1" presStyleIdx="2" presStyleCnt="3" custLinFactNeighborX="-2002" custLinFactNeighborY="-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59550-8AD6-4370-83A5-02FF76CEA1E9}" type="pres">
      <dgm:prSet presAssocID="{502D5396-14A3-4988-9192-BFB8CC288D8E}" presName="funnel" presStyleLbl="trAlignAcc1" presStyleIdx="0" presStyleCnt="1" custScaleX="102216" custScaleY="114626"/>
      <dgm:spPr/>
      <dgm:t>
        <a:bodyPr/>
        <a:lstStyle/>
        <a:p>
          <a:endParaRPr lang="ru-RU"/>
        </a:p>
      </dgm:t>
    </dgm:pt>
  </dgm:ptLst>
  <dgm:cxnLst>
    <dgm:cxn modelId="{1EC338AD-BD6C-4260-8218-C718F25DD73A}" type="presOf" srcId="{DD17949D-CF55-4DD0-B79F-EF473B6AE89C}" destId="{A9B501E1-2475-45A7-B00F-B5F1E4EB5934}" srcOrd="0" destOrd="0" presId="urn:microsoft.com/office/officeart/2005/8/layout/funnel1"/>
    <dgm:cxn modelId="{A7D4298E-3A87-4B71-B4F3-98421D41F109}" srcId="{502D5396-14A3-4988-9192-BFB8CC288D8E}" destId="{09156A02-1CA1-4C37-8059-444F38A2B2B2}" srcOrd="2" destOrd="0" parTransId="{DB72043E-9FB7-46C3-8193-F8F2F0C467C0}" sibTransId="{6CFB4075-447D-4F11-8B46-77AF845EC1D1}"/>
    <dgm:cxn modelId="{0D17C71E-8073-40CA-9DA8-AC63395F2702}" srcId="{502D5396-14A3-4988-9192-BFB8CC288D8E}" destId="{36B63C42-F455-4C92-A077-4B834C166EF2}" srcOrd="3" destOrd="0" parTransId="{25BBCAE0-CEA7-4F6C-993F-1293BA92FF8E}" sibTransId="{C42125F1-6F2B-4A7C-A5BC-62E43AB96956}"/>
    <dgm:cxn modelId="{A3D6B109-CEE4-4625-9A5F-5B50C513545B}" type="presOf" srcId="{502D5396-14A3-4988-9192-BFB8CC288D8E}" destId="{08E5B700-B536-4FD4-BE2A-0D5C25BB386F}" srcOrd="0" destOrd="0" presId="urn:microsoft.com/office/officeart/2005/8/layout/funnel1"/>
    <dgm:cxn modelId="{2266BC08-8304-4CCA-AA47-7AE26CFC2094}" type="presOf" srcId="{D2F9F742-834E-463E-AA2A-D3F2AB34D593}" destId="{C2E6B822-616E-4C79-9B34-42720DE5DB72}" srcOrd="0" destOrd="0" presId="urn:microsoft.com/office/officeart/2005/8/layout/funnel1"/>
    <dgm:cxn modelId="{9070A72F-501D-4761-A7C0-5E55F74E800C}" type="presOf" srcId="{36B63C42-F455-4C92-A077-4B834C166EF2}" destId="{66CF6FA0-98F1-44D6-9602-44CDDFDE2E81}" srcOrd="0" destOrd="0" presId="urn:microsoft.com/office/officeart/2005/8/layout/funnel1"/>
    <dgm:cxn modelId="{B5C63FDC-1049-4160-961C-8534C1588CAF}" type="presOf" srcId="{09156A02-1CA1-4C37-8059-444F38A2B2B2}" destId="{AC474099-90EC-431E-8396-453793F92BBB}" srcOrd="0" destOrd="0" presId="urn:microsoft.com/office/officeart/2005/8/layout/funnel1"/>
    <dgm:cxn modelId="{92D2419B-09AC-4EAA-A193-E293152A7273}" srcId="{502D5396-14A3-4988-9192-BFB8CC288D8E}" destId="{D2F9F742-834E-463E-AA2A-D3F2AB34D593}" srcOrd="1" destOrd="0" parTransId="{D3070AA0-4302-4436-B842-6A36036CE16D}" sibTransId="{EC9180CD-3ACC-42F9-AB54-B95EE08C8798}"/>
    <dgm:cxn modelId="{2EA7D557-931C-4F7D-A6F0-A936CA4B3F7D}" srcId="{502D5396-14A3-4988-9192-BFB8CC288D8E}" destId="{DD17949D-CF55-4DD0-B79F-EF473B6AE89C}" srcOrd="0" destOrd="0" parTransId="{F41BE474-7DEE-4C17-83B6-7A58F184C4AD}" sibTransId="{DB879D14-1908-45A3-BAB6-97D256E8ED7B}"/>
    <dgm:cxn modelId="{B385B906-CA84-41FC-A684-F12C44B9BC14}" type="presParOf" srcId="{08E5B700-B536-4FD4-BE2A-0D5C25BB386F}" destId="{7145D3AB-5007-42BF-983E-AFD603D6945B}" srcOrd="0" destOrd="0" presId="urn:microsoft.com/office/officeart/2005/8/layout/funnel1"/>
    <dgm:cxn modelId="{8F489F29-A14C-418C-BFE2-8E7C1356FCA7}" type="presParOf" srcId="{08E5B700-B536-4FD4-BE2A-0D5C25BB386F}" destId="{01E1604A-101A-4B41-A924-786ED2BBA64E}" srcOrd="1" destOrd="0" presId="urn:microsoft.com/office/officeart/2005/8/layout/funnel1"/>
    <dgm:cxn modelId="{DCFC836C-EDDD-49CE-BFF4-70D1BA5CE92C}" type="presParOf" srcId="{08E5B700-B536-4FD4-BE2A-0D5C25BB386F}" destId="{66CF6FA0-98F1-44D6-9602-44CDDFDE2E81}" srcOrd="2" destOrd="0" presId="urn:microsoft.com/office/officeart/2005/8/layout/funnel1"/>
    <dgm:cxn modelId="{1428F33D-8FA4-436E-8E88-77DA4CF81752}" type="presParOf" srcId="{08E5B700-B536-4FD4-BE2A-0D5C25BB386F}" destId="{AC474099-90EC-431E-8396-453793F92BBB}" srcOrd="3" destOrd="0" presId="urn:microsoft.com/office/officeart/2005/8/layout/funnel1"/>
    <dgm:cxn modelId="{C1029570-769E-498D-9BD7-87809DD9CA53}" type="presParOf" srcId="{08E5B700-B536-4FD4-BE2A-0D5C25BB386F}" destId="{C2E6B822-616E-4C79-9B34-42720DE5DB72}" srcOrd="4" destOrd="0" presId="urn:microsoft.com/office/officeart/2005/8/layout/funnel1"/>
    <dgm:cxn modelId="{832CE8BA-E7F2-4A36-A7CC-080840DD5BD0}" type="presParOf" srcId="{08E5B700-B536-4FD4-BE2A-0D5C25BB386F}" destId="{A9B501E1-2475-45A7-B00F-B5F1E4EB5934}" srcOrd="5" destOrd="0" presId="urn:microsoft.com/office/officeart/2005/8/layout/funnel1"/>
    <dgm:cxn modelId="{88B92228-7B40-449F-A232-A299D527A5E6}" type="presParOf" srcId="{08E5B700-B536-4FD4-BE2A-0D5C25BB386F}" destId="{84859550-8AD6-4370-83A5-02FF76CEA1E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987B76B-D642-4E48-B9A3-C69B361E850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6EC517-AB7F-4AF5-87C0-51277F0AAC4D}">
      <dgm:prSet phldrT="[Текст]"/>
      <dgm:spPr/>
      <dgm:t>
        <a:bodyPr/>
        <a:lstStyle/>
        <a:p>
          <a:r>
            <a:rPr lang="ru-RU" dirty="0" smtClean="0"/>
            <a:t>Социальная политика </a:t>
          </a:r>
          <a:r>
            <a:rPr lang="ru-RU" b="0" dirty="0" smtClean="0"/>
            <a:t>82,0 млн. </a:t>
          </a:r>
          <a:r>
            <a:rPr lang="ru-RU" dirty="0" smtClean="0"/>
            <a:t>рублей</a:t>
          </a:r>
          <a:endParaRPr lang="ru-RU" dirty="0"/>
        </a:p>
      </dgm:t>
    </dgm:pt>
    <dgm:pt modelId="{84611F1A-F1CB-4119-BA80-D547D19CAFC9}" type="parTrans" cxnId="{458E6DEA-F741-40F6-AEBD-95182CAACBB6}">
      <dgm:prSet/>
      <dgm:spPr/>
      <dgm:t>
        <a:bodyPr/>
        <a:lstStyle/>
        <a:p>
          <a:endParaRPr lang="ru-RU"/>
        </a:p>
      </dgm:t>
    </dgm:pt>
    <dgm:pt modelId="{70FC7D57-392F-4A4F-82F4-27E6476BB9EB}" type="sibTrans" cxnId="{458E6DEA-F741-40F6-AEBD-95182CAACBB6}">
      <dgm:prSet/>
      <dgm:spPr/>
      <dgm:t>
        <a:bodyPr/>
        <a:lstStyle/>
        <a:p>
          <a:endParaRPr lang="ru-RU"/>
        </a:p>
      </dgm:t>
    </dgm:pt>
    <dgm:pt modelId="{E8BFDF3B-A3A6-424C-BBFA-AAB4DC8CD917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10 04 Охрана семьи и детства</a:t>
          </a:r>
        </a:p>
        <a:p>
          <a:r>
            <a:rPr lang="ru-RU" dirty="0" smtClean="0"/>
            <a:t>76,8 млн. рублей </a:t>
          </a:r>
          <a:endParaRPr lang="ru-RU" dirty="0"/>
        </a:p>
      </dgm:t>
    </dgm:pt>
    <dgm:pt modelId="{C3A9054F-F480-4E97-8FDE-5543B09DEB06}" type="parTrans" cxnId="{B0AAB7BC-2D64-4E88-B0BA-CF0E18921363}">
      <dgm:prSet/>
      <dgm:spPr/>
      <dgm:t>
        <a:bodyPr/>
        <a:lstStyle/>
        <a:p>
          <a:endParaRPr lang="ru-RU"/>
        </a:p>
      </dgm:t>
    </dgm:pt>
    <dgm:pt modelId="{5B1904FF-2ABE-4096-9A14-9873EE5447BA}" type="sibTrans" cxnId="{B0AAB7BC-2D64-4E88-B0BA-CF0E18921363}">
      <dgm:prSet/>
      <dgm:spPr/>
      <dgm:t>
        <a:bodyPr/>
        <a:lstStyle/>
        <a:p>
          <a:endParaRPr lang="ru-RU"/>
        </a:p>
      </dgm:t>
    </dgm:pt>
    <dgm:pt modelId="{4F86D4E4-1CBA-4B95-BE6A-839CC3A310F6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10 01 Пенсионное обеспечение</a:t>
          </a:r>
        </a:p>
        <a:p>
          <a:r>
            <a:rPr lang="ru-RU" dirty="0" smtClean="0"/>
            <a:t>3,0 млн. рублей.</a:t>
          </a:r>
          <a:endParaRPr lang="ru-RU" dirty="0"/>
        </a:p>
      </dgm:t>
    </dgm:pt>
    <dgm:pt modelId="{8B994540-0F93-4EEE-BD72-1817DA1C7F87}" type="parTrans" cxnId="{55DA0CA3-ACB9-4CAF-8CE9-18525927DA33}">
      <dgm:prSet/>
      <dgm:spPr/>
      <dgm:t>
        <a:bodyPr/>
        <a:lstStyle/>
        <a:p>
          <a:endParaRPr lang="ru-RU"/>
        </a:p>
      </dgm:t>
    </dgm:pt>
    <dgm:pt modelId="{CDB9DD01-7CAC-4ADA-955E-FA92045C2948}" type="sibTrans" cxnId="{55DA0CA3-ACB9-4CAF-8CE9-18525927DA33}">
      <dgm:prSet/>
      <dgm:spPr/>
      <dgm:t>
        <a:bodyPr/>
        <a:lstStyle/>
        <a:p>
          <a:endParaRPr lang="ru-RU"/>
        </a:p>
      </dgm:t>
    </dgm:pt>
    <dgm:pt modelId="{5FBC9FFB-63A2-4E1F-9AF2-48BCE3CB9319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10 03 Социальное обеспечение населения</a:t>
          </a:r>
        </a:p>
        <a:p>
          <a:r>
            <a:rPr lang="ru-RU" dirty="0" smtClean="0"/>
            <a:t>2,2 млн. рублей </a:t>
          </a:r>
          <a:endParaRPr lang="ru-RU" dirty="0"/>
        </a:p>
      </dgm:t>
    </dgm:pt>
    <dgm:pt modelId="{EF67E558-7F11-4916-AE0E-99237FF2FA9F}" type="parTrans" cxnId="{0335660A-A4FA-4973-B454-4402FD36AE57}">
      <dgm:prSet/>
      <dgm:spPr/>
      <dgm:t>
        <a:bodyPr/>
        <a:lstStyle/>
        <a:p>
          <a:endParaRPr lang="ru-RU"/>
        </a:p>
      </dgm:t>
    </dgm:pt>
    <dgm:pt modelId="{E94542F6-34E4-4CDF-A0C1-FCAA294788FB}" type="sibTrans" cxnId="{0335660A-A4FA-4973-B454-4402FD36AE57}">
      <dgm:prSet/>
      <dgm:spPr/>
      <dgm:t>
        <a:bodyPr/>
        <a:lstStyle/>
        <a:p>
          <a:endParaRPr lang="ru-RU"/>
        </a:p>
      </dgm:t>
    </dgm:pt>
    <dgm:pt modelId="{53EB5B71-6A15-4C1C-B42B-894AF633B869}" type="pres">
      <dgm:prSet presAssocID="{A987B76B-D642-4E48-B9A3-C69B361E850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2F0C4F-74A2-426D-BC3B-D8D67902D4DA}" type="pres">
      <dgm:prSet presAssocID="{096EC517-AB7F-4AF5-87C0-51277F0AAC4D}" presName="centerShape" presStyleLbl="node0" presStyleIdx="0" presStyleCnt="1"/>
      <dgm:spPr/>
      <dgm:t>
        <a:bodyPr/>
        <a:lstStyle/>
        <a:p>
          <a:endParaRPr lang="ru-RU"/>
        </a:p>
      </dgm:t>
    </dgm:pt>
    <dgm:pt modelId="{34A68858-AF97-433C-9573-6D0D470333BC}" type="pres">
      <dgm:prSet presAssocID="{8B994540-0F93-4EEE-BD72-1817DA1C7F87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BF76D8AC-3421-4384-87F9-258419A00935}" type="pres">
      <dgm:prSet presAssocID="{4F86D4E4-1CBA-4B95-BE6A-839CC3A310F6}" presName="node" presStyleLbl="node1" presStyleIdx="0" presStyleCnt="3" custRadScaleRad="99983" custRadScaleInc="1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9D21A-87F6-4BEC-84F4-9B2575B5253A}" type="pres">
      <dgm:prSet presAssocID="{EF67E558-7F11-4916-AE0E-99237FF2FA9F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302B172E-A29D-4A38-9CD0-F796CCDD7D98}" type="pres">
      <dgm:prSet presAssocID="{5FBC9FFB-63A2-4E1F-9AF2-48BCE3CB931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7A670-437B-4A94-8B28-63AC2A30C588}" type="pres">
      <dgm:prSet presAssocID="{C3A9054F-F480-4E97-8FDE-5543B09DEB06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99022412-CABF-4917-9D36-1579A2653F37}" type="pres">
      <dgm:prSet presAssocID="{E8BFDF3B-A3A6-424C-BBFA-AAB4DC8CD91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30753E-329C-46D6-986F-C4FB2B02356E}" type="presOf" srcId="{E8BFDF3B-A3A6-424C-BBFA-AAB4DC8CD917}" destId="{99022412-CABF-4917-9D36-1579A2653F37}" srcOrd="0" destOrd="0" presId="urn:microsoft.com/office/officeart/2005/8/layout/radial4"/>
    <dgm:cxn modelId="{0335660A-A4FA-4973-B454-4402FD36AE57}" srcId="{096EC517-AB7F-4AF5-87C0-51277F0AAC4D}" destId="{5FBC9FFB-63A2-4E1F-9AF2-48BCE3CB9319}" srcOrd="1" destOrd="0" parTransId="{EF67E558-7F11-4916-AE0E-99237FF2FA9F}" sibTransId="{E94542F6-34E4-4CDF-A0C1-FCAA294788FB}"/>
    <dgm:cxn modelId="{6A48277A-7F86-4C62-89B5-816F5B1A024B}" type="presOf" srcId="{8B994540-0F93-4EEE-BD72-1817DA1C7F87}" destId="{34A68858-AF97-433C-9573-6D0D470333BC}" srcOrd="0" destOrd="0" presId="urn:microsoft.com/office/officeart/2005/8/layout/radial4"/>
    <dgm:cxn modelId="{E9C02DDB-293A-4FD7-991A-616BBE2DB5BC}" type="presOf" srcId="{5FBC9FFB-63A2-4E1F-9AF2-48BCE3CB9319}" destId="{302B172E-A29D-4A38-9CD0-F796CCDD7D98}" srcOrd="0" destOrd="0" presId="urn:microsoft.com/office/officeart/2005/8/layout/radial4"/>
    <dgm:cxn modelId="{8059EBBF-5650-4CF6-82A1-A471BE928BF8}" type="presOf" srcId="{4F86D4E4-1CBA-4B95-BE6A-839CC3A310F6}" destId="{BF76D8AC-3421-4384-87F9-258419A00935}" srcOrd="0" destOrd="0" presId="urn:microsoft.com/office/officeart/2005/8/layout/radial4"/>
    <dgm:cxn modelId="{B0AAB7BC-2D64-4E88-B0BA-CF0E18921363}" srcId="{096EC517-AB7F-4AF5-87C0-51277F0AAC4D}" destId="{E8BFDF3B-A3A6-424C-BBFA-AAB4DC8CD917}" srcOrd="2" destOrd="0" parTransId="{C3A9054F-F480-4E97-8FDE-5543B09DEB06}" sibTransId="{5B1904FF-2ABE-4096-9A14-9873EE5447BA}"/>
    <dgm:cxn modelId="{55B104B2-6731-4F2C-8877-63D06AC57804}" type="presOf" srcId="{EF67E558-7F11-4916-AE0E-99237FF2FA9F}" destId="{C5C9D21A-87F6-4BEC-84F4-9B2575B5253A}" srcOrd="0" destOrd="0" presId="urn:microsoft.com/office/officeart/2005/8/layout/radial4"/>
    <dgm:cxn modelId="{EB144B42-0DE9-44D3-A7F5-A1DE9B5A9768}" type="presOf" srcId="{096EC517-AB7F-4AF5-87C0-51277F0AAC4D}" destId="{482F0C4F-74A2-426D-BC3B-D8D67902D4DA}" srcOrd="0" destOrd="0" presId="urn:microsoft.com/office/officeart/2005/8/layout/radial4"/>
    <dgm:cxn modelId="{9631D526-3100-42B8-A872-FAF689F6A790}" type="presOf" srcId="{C3A9054F-F480-4E97-8FDE-5543B09DEB06}" destId="{A907A670-437B-4A94-8B28-63AC2A30C588}" srcOrd="0" destOrd="0" presId="urn:microsoft.com/office/officeart/2005/8/layout/radial4"/>
    <dgm:cxn modelId="{55DA0CA3-ACB9-4CAF-8CE9-18525927DA33}" srcId="{096EC517-AB7F-4AF5-87C0-51277F0AAC4D}" destId="{4F86D4E4-1CBA-4B95-BE6A-839CC3A310F6}" srcOrd="0" destOrd="0" parTransId="{8B994540-0F93-4EEE-BD72-1817DA1C7F87}" sibTransId="{CDB9DD01-7CAC-4ADA-955E-FA92045C2948}"/>
    <dgm:cxn modelId="{D4DD7C36-87DA-4C39-8A12-A103BEB56E60}" type="presOf" srcId="{A987B76B-D642-4E48-B9A3-C69B361E8504}" destId="{53EB5B71-6A15-4C1C-B42B-894AF633B869}" srcOrd="0" destOrd="0" presId="urn:microsoft.com/office/officeart/2005/8/layout/radial4"/>
    <dgm:cxn modelId="{458E6DEA-F741-40F6-AEBD-95182CAACBB6}" srcId="{A987B76B-D642-4E48-B9A3-C69B361E8504}" destId="{096EC517-AB7F-4AF5-87C0-51277F0AAC4D}" srcOrd="0" destOrd="0" parTransId="{84611F1A-F1CB-4119-BA80-D547D19CAFC9}" sibTransId="{70FC7D57-392F-4A4F-82F4-27E6476BB9EB}"/>
    <dgm:cxn modelId="{0D46653D-ECED-4D38-A58E-4626C1AA447B}" type="presParOf" srcId="{53EB5B71-6A15-4C1C-B42B-894AF633B869}" destId="{482F0C4F-74A2-426D-BC3B-D8D67902D4DA}" srcOrd="0" destOrd="0" presId="urn:microsoft.com/office/officeart/2005/8/layout/radial4"/>
    <dgm:cxn modelId="{806634A2-2A0E-4527-B243-21253568446D}" type="presParOf" srcId="{53EB5B71-6A15-4C1C-B42B-894AF633B869}" destId="{34A68858-AF97-433C-9573-6D0D470333BC}" srcOrd="1" destOrd="0" presId="urn:microsoft.com/office/officeart/2005/8/layout/radial4"/>
    <dgm:cxn modelId="{A5E9779C-2629-4584-845D-ED9E6A25411C}" type="presParOf" srcId="{53EB5B71-6A15-4C1C-B42B-894AF633B869}" destId="{BF76D8AC-3421-4384-87F9-258419A00935}" srcOrd="2" destOrd="0" presId="urn:microsoft.com/office/officeart/2005/8/layout/radial4"/>
    <dgm:cxn modelId="{677A56EF-130D-4BA5-9F12-CE094D2DF0C3}" type="presParOf" srcId="{53EB5B71-6A15-4C1C-B42B-894AF633B869}" destId="{C5C9D21A-87F6-4BEC-84F4-9B2575B5253A}" srcOrd="3" destOrd="0" presId="urn:microsoft.com/office/officeart/2005/8/layout/radial4"/>
    <dgm:cxn modelId="{4733F235-12E1-4F8A-8C19-7AA472A7F867}" type="presParOf" srcId="{53EB5B71-6A15-4C1C-B42B-894AF633B869}" destId="{302B172E-A29D-4A38-9CD0-F796CCDD7D98}" srcOrd="4" destOrd="0" presId="urn:microsoft.com/office/officeart/2005/8/layout/radial4"/>
    <dgm:cxn modelId="{8F9B27DB-FA85-497F-9D91-5623A7321E66}" type="presParOf" srcId="{53EB5B71-6A15-4C1C-B42B-894AF633B869}" destId="{A907A670-437B-4A94-8B28-63AC2A30C588}" srcOrd="5" destOrd="0" presId="urn:microsoft.com/office/officeart/2005/8/layout/radial4"/>
    <dgm:cxn modelId="{543EAA8E-E463-4435-8914-E355D738DBD4}" type="presParOf" srcId="{53EB5B71-6A15-4C1C-B42B-894AF633B869}" destId="{99022412-CABF-4917-9D36-1579A2653F3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3E4E252-2CE0-4262-B29F-2CC36FE432A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FAAC58-91D0-4A2B-A6DB-E5F82A96A188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bg1"/>
              </a:solidFill>
            </a:rPr>
            <a:t>Социальное обеспечение населения</a:t>
          </a:r>
        </a:p>
        <a:p>
          <a:r>
            <a:rPr lang="ru-RU" sz="2800" dirty="0" smtClean="0">
              <a:solidFill>
                <a:schemeClr val="bg1"/>
              </a:solidFill>
            </a:rPr>
            <a:t>2,2 млн. рублей</a:t>
          </a:r>
          <a:endParaRPr lang="ru-RU" sz="2800" dirty="0">
            <a:solidFill>
              <a:schemeClr val="bg1"/>
            </a:solidFill>
          </a:endParaRPr>
        </a:p>
      </dgm:t>
    </dgm:pt>
    <dgm:pt modelId="{54558027-96FE-4B9F-8FC1-DC4C6C5D13E4}" type="parTrans" cxnId="{95691CA8-3E7A-4916-AA1A-D692DAA1D4AC}">
      <dgm:prSet/>
      <dgm:spPr/>
      <dgm:t>
        <a:bodyPr/>
        <a:lstStyle/>
        <a:p>
          <a:endParaRPr lang="ru-RU"/>
        </a:p>
      </dgm:t>
    </dgm:pt>
    <dgm:pt modelId="{63187BE1-E143-4D8C-8D45-626428EDCC75}" type="sibTrans" cxnId="{95691CA8-3E7A-4916-AA1A-D692DAA1D4AC}">
      <dgm:prSet/>
      <dgm:spPr/>
      <dgm:t>
        <a:bodyPr/>
        <a:lstStyle/>
        <a:p>
          <a:endParaRPr lang="ru-RU"/>
        </a:p>
      </dgm:t>
    </dgm:pt>
    <dgm:pt modelId="{168BB4A4-A517-4ABB-9AAE-187AC297018D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 smtClean="0"/>
            <a:t>дополнительные меры социальной поддержки донорам крови в Краснодарском крае (денежная компенсация на усиленное питание доноров) 0,8 млн. рублей</a:t>
          </a:r>
        </a:p>
        <a:p>
          <a:r>
            <a:rPr lang="ru-RU" sz="2400" dirty="0" smtClean="0"/>
            <a:t>908 доноров</a:t>
          </a:r>
          <a:endParaRPr lang="ru-RU" sz="2400" dirty="0"/>
        </a:p>
      </dgm:t>
    </dgm:pt>
    <dgm:pt modelId="{E3D65D1C-BAD7-4606-893C-DD9FC61FE180}" type="parTrans" cxnId="{CDC04177-0E2B-4FF7-A814-C5FD50931EA7}">
      <dgm:prSet/>
      <dgm:spPr/>
      <dgm:t>
        <a:bodyPr/>
        <a:lstStyle/>
        <a:p>
          <a:endParaRPr lang="ru-RU"/>
        </a:p>
      </dgm:t>
    </dgm:pt>
    <dgm:pt modelId="{57E2FEDB-094A-4826-A0DA-87BAED4112A4}" type="sibTrans" cxnId="{CDC04177-0E2B-4FF7-A814-C5FD50931EA7}">
      <dgm:prSet/>
      <dgm:spPr/>
      <dgm:t>
        <a:bodyPr/>
        <a:lstStyle/>
        <a:p>
          <a:endParaRPr lang="ru-RU"/>
        </a:p>
      </dgm:t>
    </dgm:pt>
    <dgm:pt modelId="{74D5A5C8-17F5-46EE-B5CA-92A94E150B26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 smtClean="0"/>
            <a:t>почетные граждане </a:t>
          </a:r>
          <a:r>
            <a:rPr lang="ru-RU" sz="2400" dirty="0" err="1" smtClean="0"/>
            <a:t>Гулькевичского</a:t>
          </a:r>
          <a:r>
            <a:rPr lang="ru-RU" sz="2400" dirty="0" smtClean="0"/>
            <a:t> района 0,3 млн. рублей</a:t>
          </a:r>
        </a:p>
        <a:p>
          <a:r>
            <a:rPr lang="ru-RU" sz="2400" dirty="0" smtClean="0"/>
            <a:t>12 почетных граждан</a:t>
          </a:r>
          <a:endParaRPr lang="ru-RU" sz="2400" dirty="0"/>
        </a:p>
      </dgm:t>
    </dgm:pt>
    <dgm:pt modelId="{B287133B-7C38-4AE8-9A45-45FBF71E3AFF}" type="parTrans" cxnId="{B24C0477-DD73-45E8-8D39-4A83B8608567}">
      <dgm:prSet/>
      <dgm:spPr/>
      <dgm:t>
        <a:bodyPr/>
        <a:lstStyle/>
        <a:p>
          <a:endParaRPr lang="ru-RU"/>
        </a:p>
      </dgm:t>
    </dgm:pt>
    <dgm:pt modelId="{C95AB61E-6C3D-4D5C-A613-D272C2814928}" type="sibTrans" cxnId="{B24C0477-DD73-45E8-8D39-4A83B8608567}">
      <dgm:prSet/>
      <dgm:spPr/>
      <dgm:t>
        <a:bodyPr/>
        <a:lstStyle/>
        <a:p>
          <a:endParaRPr lang="ru-RU"/>
        </a:p>
      </dgm:t>
    </dgm:pt>
    <dgm:pt modelId="{643D78DF-4D44-41E1-8BB9-6B6E98F1C47B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 smtClean="0"/>
            <a:t>поддержка социально ориентированных некоммерческих организация и содействие развитию гражданского общества 1,1 млн. рублей</a:t>
          </a:r>
          <a:endParaRPr lang="ru-RU" sz="2400" dirty="0"/>
        </a:p>
      </dgm:t>
    </dgm:pt>
    <dgm:pt modelId="{07288551-3596-4854-8A34-6A8ABC4F2578}" type="parTrans" cxnId="{09500CD3-F39C-455A-8E4E-823A6E9E91EC}">
      <dgm:prSet/>
      <dgm:spPr/>
      <dgm:t>
        <a:bodyPr/>
        <a:lstStyle/>
        <a:p>
          <a:endParaRPr lang="ru-RU"/>
        </a:p>
      </dgm:t>
    </dgm:pt>
    <dgm:pt modelId="{C8E80516-0B64-45E1-86BF-DC1F8254DB4F}" type="sibTrans" cxnId="{09500CD3-F39C-455A-8E4E-823A6E9E91EC}">
      <dgm:prSet/>
      <dgm:spPr/>
      <dgm:t>
        <a:bodyPr/>
        <a:lstStyle/>
        <a:p>
          <a:endParaRPr lang="ru-RU"/>
        </a:p>
      </dgm:t>
    </dgm:pt>
    <dgm:pt modelId="{6CC73C52-8387-47D0-AA6E-93944A61EAF9}" type="pres">
      <dgm:prSet presAssocID="{13E4E252-2CE0-4262-B29F-2CC36FE432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6BBDF9-49A5-4A8B-8BE2-A4CD48EEF009}" type="pres">
      <dgm:prSet presAssocID="{8FFAAC58-91D0-4A2B-A6DB-E5F82A96A188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6934D92-2762-4A68-9CB4-78A21659888B}" type="pres">
      <dgm:prSet presAssocID="{8FFAAC58-91D0-4A2B-A6DB-E5F82A96A188}" presName="rootComposite1" presStyleCnt="0"/>
      <dgm:spPr/>
      <dgm:t>
        <a:bodyPr/>
        <a:lstStyle/>
        <a:p>
          <a:endParaRPr lang="ru-RU"/>
        </a:p>
      </dgm:t>
    </dgm:pt>
    <dgm:pt modelId="{5D8A5DF2-0717-4552-88C7-0F53F96A2CAE}" type="pres">
      <dgm:prSet presAssocID="{8FFAAC58-91D0-4A2B-A6DB-E5F82A96A188}" presName="rootText1" presStyleLbl="node0" presStyleIdx="0" presStyleCnt="1" custScaleX="445092" custScaleY="92282" custLinFactNeighborX="0" custLinFactNeighborY="-176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500B96-8522-4E59-A65E-D5065DC3432E}" type="pres">
      <dgm:prSet presAssocID="{8FFAAC58-91D0-4A2B-A6DB-E5F82A96A18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F60819C-947C-4B96-B95D-0CE41A1DD3DF}" type="pres">
      <dgm:prSet presAssocID="{8FFAAC58-91D0-4A2B-A6DB-E5F82A96A188}" presName="hierChild2" presStyleCnt="0"/>
      <dgm:spPr/>
      <dgm:t>
        <a:bodyPr/>
        <a:lstStyle/>
        <a:p>
          <a:endParaRPr lang="ru-RU"/>
        </a:p>
      </dgm:t>
    </dgm:pt>
    <dgm:pt modelId="{B691E272-FDF4-44A1-88CC-36D2113C1A49}" type="pres">
      <dgm:prSet presAssocID="{E3D65D1C-BAD7-4606-893C-DD9FC61FE180}" presName="Name37" presStyleLbl="parChTrans1D2" presStyleIdx="0" presStyleCnt="3"/>
      <dgm:spPr/>
      <dgm:t>
        <a:bodyPr/>
        <a:lstStyle/>
        <a:p>
          <a:endParaRPr lang="ru-RU"/>
        </a:p>
      </dgm:t>
    </dgm:pt>
    <dgm:pt modelId="{8C239158-536D-4336-A4EE-3EB91FFC81DA}" type="pres">
      <dgm:prSet presAssocID="{168BB4A4-A517-4ABB-9AAE-187AC297018D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C19687F-B310-4BEA-846A-4B7F321F775C}" type="pres">
      <dgm:prSet presAssocID="{168BB4A4-A517-4ABB-9AAE-187AC297018D}" presName="rootComposite" presStyleCnt="0"/>
      <dgm:spPr/>
      <dgm:t>
        <a:bodyPr/>
        <a:lstStyle/>
        <a:p>
          <a:endParaRPr lang="ru-RU"/>
        </a:p>
      </dgm:t>
    </dgm:pt>
    <dgm:pt modelId="{FDE47BBC-60FE-4EE8-820F-AFC51DD3C422}" type="pres">
      <dgm:prSet presAssocID="{168BB4A4-A517-4ABB-9AAE-187AC297018D}" presName="rootText" presStyleLbl="node2" presStyleIdx="0" presStyleCnt="3" custScaleX="136459" custScaleY="4770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B31E28-54C2-49DE-B37C-58CF62597073}" type="pres">
      <dgm:prSet presAssocID="{168BB4A4-A517-4ABB-9AAE-187AC297018D}" presName="rootConnector" presStyleLbl="node2" presStyleIdx="0" presStyleCnt="3"/>
      <dgm:spPr/>
      <dgm:t>
        <a:bodyPr/>
        <a:lstStyle/>
        <a:p>
          <a:endParaRPr lang="ru-RU"/>
        </a:p>
      </dgm:t>
    </dgm:pt>
    <dgm:pt modelId="{1739E6E4-D810-4A1A-A295-F4914CA98238}" type="pres">
      <dgm:prSet presAssocID="{168BB4A4-A517-4ABB-9AAE-187AC297018D}" presName="hierChild4" presStyleCnt="0"/>
      <dgm:spPr/>
      <dgm:t>
        <a:bodyPr/>
        <a:lstStyle/>
        <a:p>
          <a:endParaRPr lang="ru-RU"/>
        </a:p>
      </dgm:t>
    </dgm:pt>
    <dgm:pt modelId="{13000DA8-3092-4F3E-AB2C-D63D2D24B10C}" type="pres">
      <dgm:prSet presAssocID="{168BB4A4-A517-4ABB-9AAE-187AC297018D}" presName="hierChild5" presStyleCnt="0"/>
      <dgm:spPr/>
      <dgm:t>
        <a:bodyPr/>
        <a:lstStyle/>
        <a:p>
          <a:endParaRPr lang="ru-RU"/>
        </a:p>
      </dgm:t>
    </dgm:pt>
    <dgm:pt modelId="{B31F929C-54C6-42B5-AD39-AAC074B7216A}" type="pres">
      <dgm:prSet presAssocID="{B287133B-7C38-4AE8-9A45-45FBF71E3AFF}" presName="Name37" presStyleLbl="parChTrans1D2" presStyleIdx="1" presStyleCnt="3"/>
      <dgm:spPr/>
      <dgm:t>
        <a:bodyPr/>
        <a:lstStyle/>
        <a:p>
          <a:endParaRPr lang="ru-RU"/>
        </a:p>
      </dgm:t>
    </dgm:pt>
    <dgm:pt modelId="{96A5EACB-1FAB-4C69-8E57-41867FC6D539}" type="pres">
      <dgm:prSet presAssocID="{74D5A5C8-17F5-46EE-B5CA-92A94E150B2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F3503EE-006A-43B6-9275-96AC0E571BA1}" type="pres">
      <dgm:prSet presAssocID="{74D5A5C8-17F5-46EE-B5CA-92A94E150B26}" presName="rootComposite" presStyleCnt="0"/>
      <dgm:spPr/>
      <dgm:t>
        <a:bodyPr/>
        <a:lstStyle/>
        <a:p>
          <a:endParaRPr lang="ru-RU"/>
        </a:p>
      </dgm:t>
    </dgm:pt>
    <dgm:pt modelId="{6099E52A-4CEF-4427-AF48-75CC297A77D4}" type="pres">
      <dgm:prSet presAssocID="{74D5A5C8-17F5-46EE-B5CA-92A94E150B26}" presName="rootText" presStyleLbl="node2" presStyleIdx="1" presStyleCnt="3" custScaleX="144999" custScaleY="483610" custLinFactNeighborX="1834" custLinFactNeighborY="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70BB1D-9D86-4FE3-9CEA-CFD2F92F569E}" type="pres">
      <dgm:prSet presAssocID="{74D5A5C8-17F5-46EE-B5CA-92A94E150B26}" presName="rootConnector" presStyleLbl="node2" presStyleIdx="1" presStyleCnt="3"/>
      <dgm:spPr/>
      <dgm:t>
        <a:bodyPr/>
        <a:lstStyle/>
        <a:p>
          <a:endParaRPr lang="ru-RU"/>
        </a:p>
      </dgm:t>
    </dgm:pt>
    <dgm:pt modelId="{921618CD-7BEC-4CF4-9B48-800AA6451FD6}" type="pres">
      <dgm:prSet presAssocID="{74D5A5C8-17F5-46EE-B5CA-92A94E150B26}" presName="hierChild4" presStyleCnt="0"/>
      <dgm:spPr/>
      <dgm:t>
        <a:bodyPr/>
        <a:lstStyle/>
        <a:p>
          <a:endParaRPr lang="ru-RU"/>
        </a:p>
      </dgm:t>
    </dgm:pt>
    <dgm:pt modelId="{A2A86387-A73F-4AD7-A5FC-CF3FC3CB1AF3}" type="pres">
      <dgm:prSet presAssocID="{74D5A5C8-17F5-46EE-B5CA-92A94E150B26}" presName="hierChild5" presStyleCnt="0"/>
      <dgm:spPr/>
      <dgm:t>
        <a:bodyPr/>
        <a:lstStyle/>
        <a:p>
          <a:endParaRPr lang="ru-RU"/>
        </a:p>
      </dgm:t>
    </dgm:pt>
    <dgm:pt modelId="{CEE52771-70BE-4342-90DA-1A21969DB53B}" type="pres">
      <dgm:prSet presAssocID="{07288551-3596-4854-8A34-6A8ABC4F2578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7922992-ABA6-40C2-9AFF-B2AA2DFC140B}" type="pres">
      <dgm:prSet presAssocID="{643D78DF-4D44-41E1-8BB9-6B6E98F1C47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5EBB117-63E7-450D-A8A4-41DA0FA107A8}" type="pres">
      <dgm:prSet presAssocID="{643D78DF-4D44-41E1-8BB9-6B6E98F1C47B}" presName="rootComposite" presStyleCnt="0"/>
      <dgm:spPr/>
      <dgm:t>
        <a:bodyPr/>
        <a:lstStyle/>
        <a:p>
          <a:endParaRPr lang="ru-RU"/>
        </a:p>
      </dgm:t>
    </dgm:pt>
    <dgm:pt modelId="{B68E6931-AB15-4E0C-BE90-E8725DD33FFB}" type="pres">
      <dgm:prSet presAssocID="{643D78DF-4D44-41E1-8BB9-6B6E98F1C47B}" presName="rootText" presStyleLbl="node2" presStyleIdx="2" presStyleCnt="3" custScaleX="144127" custScaleY="4839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5D568C-66C4-4196-929E-3C500628F65B}" type="pres">
      <dgm:prSet presAssocID="{643D78DF-4D44-41E1-8BB9-6B6E98F1C47B}" presName="rootConnector" presStyleLbl="node2" presStyleIdx="2" presStyleCnt="3"/>
      <dgm:spPr/>
      <dgm:t>
        <a:bodyPr/>
        <a:lstStyle/>
        <a:p>
          <a:endParaRPr lang="ru-RU"/>
        </a:p>
      </dgm:t>
    </dgm:pt>
    <dgm:pt modelId="{73214B3C-5828-45AD-85F1-95C7ACCF5CCB}" type="pres">
      <dgm:prSet presAssocID="{643D78DF-4D44-41E1-8BB9-6B6E98F1C47B}" presName="hierChild4" presStyleCnt="0"/>
      <dgm:spPr/>
      <dgm:t>
        <a:bodyPr/>
        <a:lstStyle/>
        <a:p>
          <a:endParaRPr lang="ru-RU"/>
        </a:p>
      </dgm:t>
    </dgm:pt>
    <dgm:pt modelId="{F46AFC48-C3FC-4D16-923D-49EE079953EE}" type="pres">
      <dgm:prSet presAssocID="{643D78DF-4D44-41E1-8BB9-6B6E98F1C47B}" presName="hierChild5" presStyleCnt="0"/>
      <dgm:spPr/>
      <dgm:t>
        <a:bodyPr/>
        <a:lstStyle/>
        <a:p>
          <a:endParaRPr lang="ru-RU"/>
        </a:p>
      </dgm:t>
    </dgm:pt>
    <dgm:pt modelId="{62924FBB-415A-471B-A212-8793CE1B7FF6}" type="pres">
      <dgm:prSet presAssocID="{8FFAAC58-91D0-4A2B-A6DB-E5F82A96A188}" presName="hierChild3" presStyleCnt="0"/>
      <dgm:spPr/>
      <dgm:t>
        <a:bodyPr/>
        <a:lstStyle/>
        <a:p>
          <a:endParaRPr lang="ru-RU"/>
        </a:p>
      </dgm:t>
    </dgm:pt>
  </dgm:ptLst>
  <dgm:cxnLst>
    <dgm:cxn modelId="{473C4267-25C5-48C1-BC7B-280CCC40D67A}" type="presOf" srcId="{74D5A5C8-17F5-46EE-B5CA-92A94E150B26}" destId="{BE70BB1D-9D86-4FE3-9CEA-CFD2F92F569E}" srcOrd="1" destOrd="0" presId="urn:microsoft.com/office/officeart/2005/8/layout/orgChart1"/>
    <dgm:cxn modelId="{60B5E893-A65C-4505-BC7D-27BED249CF00}" type="presOf" srcId="{168BB4A4-A517-4ABB-9AAE-187AC297018D}" destId="{FDE47BBC-60FE-4EE8-820F-AFC51DD3C422}" srcOrd="0" destOrd="0" presId="urn:microsoft.com/office/officeart/2005/8/layout/orgChart1"/>
    <dgm:cxn modelId="{B24C0477-DD73-45E8-8D39-4A83B8608567}" srcId="{8FFAAC58-91D0-4A2B-A6DB-E5F82A96A188}" destId="{74D5A5C8-17F5-46EE-B5CA-92A94E150B26}" srcOrd="1" destOrd="0" parTransId="{B287133B-7C38-4AE8-9A45-45FBF71E3AFF}" sibTransId="{C95AB61E-6C3D-4D5C-A613-D272C2814928}"/>
    <dgm:cxn modelId="{F4F39F81-60CB-49C5-96B1-A805B454F708}" type="presOf" srcId="{168BB4A4-A517-4ABB-9AAE-187AC297018D}" destId="{C3B31E28-54C2-49DE-B37C-58CF62597073}" srcOrd="1" destOrd="0" presId="urn:microsoft.com/office/officeart/2005/8/layout/orgChart1"/>
    <dgm:cxn modelId="{6C6546E1-1E7F-450E-B316-CE6D85D496DC}" type="presOf" srcId="{B287133B-7C38-4AE8-9A45-45FBF71E3AFF}" destId="{B31F929C-54C6-42B5-AD39-AAC074B7216A}" srcOrd="0" destOrd="0" presId="urn:microsoft.com/office/officeart/2005/8/layout/orgChart1"/>
    <dgm:cxn modelId="{09500CD3-F39C-455A-8E4E-823A6E9E91EC}" srcId="{8FFAAC58-91D0-4A2B-A6DB-E5F82A96A188}" destId="{643D78DF-4D44-41E1-8BB9-6B6E98F1C47B}" srcOrd="2" destOrd="0" parTransId="{07288551-3596-4854-8A34-6A8ABC4F2578}" sibTransId="{C8E80516-0B64-45E1-86BF-DC1F8254DB4F}"/>
    <dgm:cxn modelId="{CDC04177-0E2B-4FF7-A814-C5FD50931EA7}" srcId="{8FFAAC58-91D0-4A2B-A6DB-E5F82A96A188}" destId="{168BB4A4-A517-4ABB-9AAE-187AC297018D}" srcOrd="0" destOrd="0" parTransId="{E3D65D1C-BAD7-4606-893C-DD9FC61FE180}" sibTransId="{57E2FEDB-094A-4826-A0DA-87BAED4112A4}"/>
    <dgm:cxn modelId="{582BA1B5-31AB-4895-B7DB-02999C4BE481}" type="presOf" srcId="{8FFAAC58-91D0-4A2B-A6DB-E5F82A96A188}" destId="{44500B96-8522-4E59-A65E-D5065DC3432E}" srcOrd="1" destOrd="0" presId="urn:microsoft.com/office/officeart/2005/8/layout/orgChart1"/>
    <dgm:cxn modelId="{368591CF-40FA-4B7A-AD49-2C8F860BF086}" type="presOf" srcId="{643D78DF-4D44-41E1-8BB9-6B6E98F1C47B}" destId="{635D568C-66C4-4196-929E-3C500628F65B}" srcOrd="1" destOrd="0" presId="urn:microsoft.com/office/officeart/2005/8/layout/orgChart1"/>
    <dgm:cxn modelId="{673E09B5-0CD4-4945-A7FA-B005BB81D16B}" type="presOf" srcId="{E3D65D1C-BAD7-4606-893C-DD9FC61FE180}" destId="{B691E272-FDF4-44A1-88CC-36D2113C1A49}" srcOrd="0" destOrd="0" presId="urn:microsoft.com/office/officeart/2005/8/layout/orgChart1"/>
    <dgm:cxn modelId="{95691CA8-3E7A-4916-AA1A-D692DAA1D4AC}" srcId="{13E4E252-2CE0-4262-B29F-2CC36FE432A7}" destId="{8FFAAC58-91D0-4A2B-A6DB-E5F82A96A188}" srcOrd="0" destOrd="0" parTransId="{54558027-96FE-4B9F-8FC1-DC4C6C5D13E4}" sibTransId="{63187BE1-E143-4D8C-8D45-626428EDCC75}"/>
    <dgm:cxn modelId="{6EDF355A-6A26-4DE9-99F2-278A60516B89}" type="presOf" srcId="{07288551-3596-4854-8A34-6A8ABC4F2578}" destId="{CEE52771-70BE-4342-90DA-1A21969DB53B}" srcOrd="0" destOrd="0" presId="urn:microsoft.com/office/officeart/2005/8/layout/orgChart1"/>
    <dgm:cxn modelId="{19E144C4-7CB9-4636-872D-E8F9E664B8BE}" type="presOf" srcId="{74D5A5C8-17F5-46EE-B5CA-92A94E150B26}" destId="{6099E52A-4CEF-4427-AF48-75CC297A77D4}" srcOrd="0" destOrd="0" presId="urn:microsoft.com/office/officeart/2005/8/layout/orgChart1"/>
    <dgm:cxn modelId="{AA12685B-A15C-4F8C-9249-68D0DC80B686}" type="presOf" srcId="{13E4E252-2CE0-4262-B29F-2CC36FE432A7}" destId="{6CC73C52-8387-47D0-AA6E-93944A61EAF9}" srcOrd="0" destOrd="0" presId="urn:microsoft.com/office/officeart/2005/8/layout/orgChart1"/>
    <dgm:cxn modelId="{EFA9456C-8D34-4339-9985-3E1A17CDEA08}" type="presOf" srcId="{8FFAAC58-91D0-4A2B-A6DB-E5F82A96A188}" destId="{5D8A5DF2-0717-4552-88C7-0F53F96A2CAE}" srcOrd="0" destOrd="0" presId="urn:microsoft.com/office/officeart/2005/8/layout/orgChart1"/>
    <dgm:cxn modelId="{2A8DD866-A946-4D55-8304-8D42FB6F8D00}" type="presOf" srcId="{643D78DF-4D44-41E1-8BB9-6B6E98F1C47B}" destId="{B68E6931-AB15-4E0C-BE90-E8725DD33FFB}" srcOrd="0" destOrd="0" presId="urn:microsoft.com/office/officeart/2005/8/layout/orgChart1"/>
    <dgm:cxn modelId="{E0AA771D-A251-4D57-9009-2765325E1272}" type="presParOf" srcId="{6CC73C52-8387-47D0-AA6E-93944A61EAF9}" destId="{D36BBDF9-49A5-4A8B-8BE2-A4CD48EEF009}" srcOrd="0" destOrd="0" presId="urn:microsoft.com/office/officeart/2005/8/layout/orgChart1"/>
    <dgm:cxn modelId="{1530A9CB-AFFB-48E6-8061-915D1C930668}" type="presParOf" srcId="{D36BBDF9-49A5-4A8B-8BE2-A4CD48EEF009}" destId="{36934D92-2762-4A68-9CB4-78A21659888B}" srcOrd="0" destOrd="0" presId="urn:microsoft.com/office/officeart/2005/8/layout/orgChart1"/>
    <dgm:cxn modelId="{37CE0B5F-2D0F-4C54-AEFF-28FBD8ED5BCF}" type="presParOf" srcId="{36934D92-2762-4A68-9CB4-78A21659888B}" destId="{5D8A5DF2-0717-4552-88C7-0F53F96A2CAE}" srcOrd="0" destOrd="0" presId="urn:microsoft.com/office/officeart/2005/8/layout/orgChart1"/>
    <dgm:cxn modelId="{EFEFBF03-8F29-4D22-8B75-0344BB183333}" type="presParOf" srcId="{36934D92-2762-4A68-9CB4-78A21659888B}" destId="{44500B96-8522-4E59-A65E-D5065DC3432E}" srcOrd="1" destOrd="0" presId="urn:microsoft.com/office/officeart/2005/8/layout/orgChart1"/>
    <dgm:cxn modelId="{FE0C8453-55B6-44DC-966D-2FC93883C051}" type="presParOf" srcId="{D36BBDF9-49A5-4A8B-8BE2-A4CD48EEF009}" destId="{2F60819C-947C-4B96-B95D-0CE41A1DD3DF}" srcOrd="1" destOrd="0" presId="urn:microsoft.com/office/officeart/2005/8/layout/orgChart1"/>
    <dgm:cxn modelId="{EDC2AC5C-E660-44D1-A3A4-0D0482D742AF}" type="presParOf" srcId="{2F60819C-947C-4B96-B95D-0CE41A1DD3DF}" destId="{B691E272-FDF4-44A1-88CC-36D2113C1A49}" srcOrd="0" destOrd="0" presId="urn:microsoft.com/office/officeart/2005/8/layout/orgChart1"/>
    <dgm:cxn modelId="{E4A54BB1-40BB-4139-90E7-0430906E945F}" type="presParOf" srcId="{2F60819C-947C-4B96-B95D-0CE41A1DD3DF}" destId="{8C239158-536D-4336-A4EE-3EB91FFC81DA}" srcOrd="1" destOrd="0" presId="urn:microsoft.com/office/officeart/2005/8/layout/orgChart1"/>
    <dgm:cxn modelId="{398644F7-AD44-4DBB-ADA4-578F7D3D811E}" type="presParOf" srcId="{8C239158-536D-4336-A4EE-3EB91FFC81DA}" destId="{0C19687F-B310-4BEA-846A-4B7F321F775C}" srcOrd="0" destOrd="0" presId="urn:microsoft.com/office/officeart/2005/8/layout/orgChart1"/>
    <dgm:cxn modelId="{5E9B6B07-818B-485C-9D39-20B42C129801}" type="presParOf" srcId="{0C19687F-B310-4BEA-846A-4B7F321F775C}" destId="{FDE47BBC-60FE-4EE8-820F-AFC51DD3C422}" srcOrd="0" destOrd="0" presId="urn:microsoft.com/office/officeart/2005/8/layout/orgChart1"/>
    <dgm:cxn modelId="{BE58E20A-A9C1-4D70-AFEF-FAFF1C10E0CA}" type="presParOf" srcId="{0C19687F-B310-4BEA-846A-4B7F321F775C}" destId="{C3B31E28-54C2-49DE-B37C-58CF62597073}" srcOrd="1" destOrd="0" presId="urn:microsoft.com/office/officeart/2005/8/layout/orgChart1"/>
    <dgm:cxn modelId="{6E1BF09F-54A6-425C-B845-EE8960C8A26F}" type="presParOf" srcId="{8C239158-536D-4336-A4EE-3EB91FFC81DA}" destId="{1739E6E4-D810-4A1A-A295-F4914CA98238}" srcOrd="1" destOrd="0" presId="urn:microsoft.com/office/officeart/2005/8/layout/orgChart1"/>
    <dgm:cxn modelId="{6FAF615D-E4D6-4C32-915F-6B937EB947A4}" type="presParOf" srcId="{8C239158-536D-4336-A4EE-3EB91FFC81DA}" destId="{13000DA8-3092-4F3E-AB2C-D63D2D24B10C}" srcOrd="2" destOrd="0" presId="urn:microsoft.com/office/officeart/2005/8/layout/orgChart1"/>
    <dgm:cxn modelId="{9768F421-D0B6-4C74-ADD0-57577F0573AB}" type="presParOf" srcId="{2F60819C-947C-4B96-B95D-0CE41A1DD3DF}" destId="{B31F929C-54C6-42B5-AD39-AAC074B7216A}" srcOrd="2" destOrd="0" presId="urn:microsoft.com/office/officeart/2005/8/layout/orgChart1"/>
    <dgm:cxn modelId="{60D3AEDD-85F9-4D7A-A6D2-888C036FB75C}" type="presParOf" srcId="{2F60819C-947C-4B96-B95D-0CE41A1DD3DF}" destId="{96A5EACB-1FAB-4C69-8E57-41867FC6D539}" srcOrd="3" destOrd="0" presId="urn:microsoft.com/office/officeart/2005/8/layout/orgChart1"/>
    <dgm:cxn modelId="{8A15474B-00D2-4F7E-B8C7-E29500B9E8E6}" type="presParOf" srcId="{96A5EACB-1FAB-4C69-8E57-41867FC6D539}" destId="{AF3503EE-006A-43B6-9275-96AC0E571BA1}" srcOrd="0" destOrd="0" presId="urn:microsoft.com/office/officeart/2005/8/layout/orgChart1"/>
    <dgm:cxn modelId="{59B8B0BB-45FF-470F-B687-E43053A25399}" type="presParOf" srcId="{AF3503EE-006A-43B6-9275-96AC0E571BA1}" destId="{6099E52A-4CEF-4427-AF48-75CC297A77D4}" srcOrd="0" destOrd="0" presId="urn:microsoft.com/office/officeart/2005/8/layout/orgChart1"/>
    <dgm:cxn modelId="{2EE31BA6-1FFE-4FFF-A833-ACC255C0A618}" type="presParOf" srcId="{AF3503EE-006A-43B6-9275-96AC0E571BA1}" destId="{BE70BB1D-9D86-4FE3-9CEA-CFD2F92F569E}" srcOrd="1" destOrd="0" presId="urn:microsoft.com/office/officeart/2005/8/layout/orgChart1"/>
    <dgm:cxn modelId="{B198BE04-F308-47A7-BB68-8FE18C817271}" type="presParOf" srcId="{96A5EACB-1FAB-4C69-8E57-41867FC6D539}" destId="{921618CD-7BEC-4CF4-9B48-800AA6451FD6}" srcOrd="1" destOrd="0" presId="urn:microsoft.com/office/officeart/2005/8/layout/orgChart1"/>
    <dgm:cxn modelId="{D81F403A-E2E1-4861-8512-D0F3975D7F59}" type="presParOf" srcId="{96A5EACB-1FAB-4C69-8E57-41867FC6D539}" destId="{A2A86387-A73F-4AD7-A5FC-CF3FC3CB1AF3}" srcOrd="2" destOrd="0" presId="urn:microsoft.com/office/officeart/2005/8/layout/orgChart1"/>
    <dgm:cxn modelId="{8D56E9DB-6020-4A5E-B097-5FC254A4AB26}" type="presParOf" srcId="{2F60819C-947C-4B96-B95D-0CE41A1DD3DF}" destId="{CEE52771-70BE-4342-90DA-1A21969DB53B}" srcOrd="4" destOrd="0" presId="urn:microsoft.com/office/officeart/2005/8/layout/orgChart1"/>
    <dgm:cxn modelId="{6FA0D167-0D4D-4D2C-98BB-327D38B50A22}" type="presParOf" srcId="{2F60819C-947C-4B96-B95D-0CE41A1DD3DF}" destId="{67922992-ABA6-40C2-9AFF-B2AA2DFC140B}" srcOrd="5" destOrd="0" presId="urn:microsoft.com/office/officeart/2005/8/layout/orgChart1"/>
    <dgm:cxn modelId="{9B0B34E8-4E54-42B8-930B-259C4476973D}" type="presParOf" srcId="{67922992-ABA6-40C2-9AFF-B2AA2DFC140B}" destId="{95EBB117-63E7-450D-A8A4-41DA0FA107A8}" srcOrd="0" destOrd="0" presId="urn:microsoft.com/office/officeart/2005/8/layout/orgChart1"/>
    <dgm:cxn modelId="{759C56F1-3D20-4D3C-8574-4EAA421631C1}" type="presParOf" srcId="{95EBB117-63E7-450D-A8A4-41DA0FA107A8}" destId="{B68E6931-AB15-4E0C-BE90-E8725DD33FFB}" srcOrd="0" destOrd="0" presId="urn:microsoft.com/office/officeart/2005/8/layout/orgChart1"/>
    <dgm:cxn modelId="{00869699-93AE-4FFF-B566-66ECE1A8A5A7}" type="presParOf" srcId="{95EBB117-63E7-450D-A8A4-41DA0FA107A8}" destId="{635D568C-66C4-4196-929E-3C500628F65B}" srcOrd="1" destOrd="0" presId="urn:microsoft.com/office/officeart/2005/8/layout/orgChart1"/>
    <dgm:cxn modelId="{03E29B3E-92E0-4000-A4FA-59B83C8A8732}" type="presParOf" srcId="{67922992-ABA6-40C2-9AFF-B2AA2DFC140B}" destId="{73214B3C-5828-45AD-85F1-95C7ACCF5CCB}" srcOrd="1" destOrd="0" presId="urn:microsoft.com/office/officeart/2005/8/layout/orgChart1"/>
    <dgm:cxn modelId="{C1F136DD-4AA3-47A8-A033-47F8C7618E97}" type="presParOf" srcId="{67922992-ABA6-40C2-9AFF-B2AA2DFC140B}" destId="{F46AFC48-C3FC-4D16-923D-49EE079953EE}" srcOrd="2" destOrd="0" presId="urn:microsoft.com/office/officeart/2005/8/layout/orgChart1"/>
    <dgm:cxn modelId="{F0ECF8AC-4A93-4DB0-B813-A0FDB71AD577}" type="presParOf" srcId="{D36BBDF9-49A5-4A8B-8BE2-A4CD48EEF009}" destId="{62924FBB-415A-471B-A212-8793CE1B7FF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170A2F5-83E0-4AF2-991B-D83654F44D2A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6CDC97-E8E5-411B-BBBF-B5F2F5FCDD3F}">
      <dgm:prSet phldrT="[Текст]"/>
      <dgm:spPr/>
      <dgm:t>
        <a:bodyPr/>
        <a:lstStyle/>
        <a:p>
          <a:r>
            <a:rPr lang="ru-RU" dirty="0" smtClean="0"/>
            <a:t>Охрана семьи и детства</a:t>
          </a:r>
        </a:p>
        <a:p>
          <a:r>
            <a:rPr lang="ru-RU" dirty="0" smtClean="0"/>
            <a:t>76,8 млн. рублей</a:t>
          </a:r>
          <a:endParaRPr lang="ru-RU" dirty="0"/>
        </a:p>
      </dgm:t>
    </dgm:pt>
    <dgm:pt modelId="{6C58D30E-4F43-4727-9C13-FB1D1F20D4F5}" type="parTrans" cxnId="{F305D4BE-6739-43A2-88AA-C7A763571037}">
      <dgm:prSet/>
      <dgm:spPr/>
      <dgm:t>
        <a:bodyPr/>
        <a:lstStyle/>
        <a:p>
          <a:endParaRPr lang="ru-RU"/>
        </a:p>
      </dgm:t>
    </dgm:pt>
    <dgm:pt modelId="{8EF4D5F5-6F0D-419F-80A0-2DC32F2C680E}" type="sibTrans" cxnId="{F305D4BE-6739-43A2-88AA-C7A763571037}">
      <dgm:prSet/>
      <dgm:spPr/>
      <dgm:t>
        <a:bodyPr/>
        <a:lstStyle/>
        <a:p>
          <a:endParaRPr lang="ru-RU"/>
        </a:p>
      </dgm:t>
    </dgm:pt>
    <dgm:pt modelId="{B9242C78-612E-4C38-A049-83915ACD6A4F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/>
            <a:t>осуществление отдельных государственных полномочий по предоставлению ежемесячных денежных выплат на содержание детей-сирот и детей, оставшихся без попечения родителей, находящихся под опекой (попечительством) или переданных на воспитание в приемные семьи 68,0  млн. рублей</a:t>
          </a:r>
          <a:endParaRPr lang="ru-RU" sz="1200" dirty="0"/>
        </a:p>
      </dgm:t>
    </dgm:pt>
    <dgm:pt modelId="{E43B765A-63EF-4430-B364-4840D5885004}" type="parTrans" cxnId="{05E72361-D5F3-4C70-924B-3949CCDECDBA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BCBF399E-64B0-49B7-918E-30B995EFB60D}" type="sibTrans" cxnId="{05E72361-D5F3-4C70-924B-3949CCDECDBA}">
      <dgm:prSet/>
      <dgm:spPr/>
      <dgm:t>
        <a:bodyPr/>
        <a:lstStyle/>
        <a:p>
          <a:endParaRPr lang="ru-RU"/>
        </a:p>
      </dgm:t>
    </dgm:pt>
    <dgm:pt modelId="{E03C24FC-5EDA-45D5-8749-DEB1C1AA99DA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/>
            <a:t>выплата денежных средств на обеспечение бесплатного проезда на городском, пригородном, в сельской местности на внутрирайонном транспорте (кроме такси) детей-сирот и детей, оставшихся без попечения родителей, находящихся под опекой (попечительством) или на воспитание в приемные семьях (за исключением детей, обучающихся в федеральных образовательных  учреждениях) 0,1млн. рублей</a:t>
          </a:r>
          <a:endParaRPr lang="ru-RU" sz="1200" dirty="0"/>
        </a:p>
      </dgm:t>
    </dgm:pt>
    <dgm:pt modelId="{614D4711-19D4-4DB7-8903-4F9A44246A43}" type="parTrans" cxnId="{B60B3DB3-BBB3-4CF5-9E74-9B5CCA5868F1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03A03466-9A61-4BD5-AC5F-6D3D205F9F6F}" type="sibTrans" cxnId="{B60B3DB3-BBB3-4CF5-9E74-9B5CCA5868F1}">
      <dgm:prSet/>
      <dgm:spPr/>
      <dgm:t>
        <a:bodyPr/>
        <a:lstStyle/>
        <a:p>
          <a:endParaRPr lang="ru-RU"/>
        </a:p>
      </dgm:t>
    </dgm:pt>
    <dgm:pt modelId="{AAF07C73-3649-48AA-88B5-C3B8D1FD1C91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/>
            <a:t>предоставление ежемесячных денежных выплат на содержание детей-сирот  и детей, оставшихся без попечения родителей, переданных на патронатное воспитание 0,6 млн. рублей</a:t>
          </a:r>
          <a:endParaRPr lang="ru-RU" sz="1200" dirty="0"/>
        </a:p>
      </dgm:t>
    </dgm:pt>
    <dgm:pt modelId="{12D03DB8-1595-4E56-A05F-FBB6573760A6}" type="sibTrans" cxnId="{76FABA55-11DC-4016-9AEB-DD184471C65A}">
      <dgm:prSet/>
      <dgm:spPr/>
      <dgm:t>
        <a:bodyPr/>
        <a:lstStyle/>
        <a:p>
          <a:endParaRPr lang="ru-RU"/>
        </a:p>
      </dgm:t>
    </dgm:pt>
    <dgm:pt modelId="{8BC36789-A934-4EAB-9CB8-94A20E1FAB3F}" type="parTrans" cxnId="{76FABA55-11DC-4016-9AEB-DD184471C65A}">
      <dgm:prSet/>
      <dgm:spPr>
        <a:solidFill>
          <a:schemeClr val="accent1"/>
        </a:solidFill>
      </dgm:spPr>
      <dgm:t>
        <a:bodyPr/>
        <a:lstStyle/>
        <a:p>
          <a:endParaRPr lang="ru-RU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F67D14F0-7699-4ED4-933C-0C642EB6B6AC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/>
            <a:t>выплату компенсации части родительской платы за содержание ребенка в муниципальных образовательных учреждениях, реализующих основную общеобразовательную программу дошкольного образования 8,1 млн. рублей</a:t>
          </a:r>
          <a:endParaRPr lang="ru-RU" sz="1200" dirty="0"/>
        </a:p>
      </dgm:t>
    </dgm:pt>
    <dgm:pt modelId="{DC1DAE24-636B-4956-A2D7-AE62CD6ADF01}" type="sibTrans" cxnId="{D0A276FA-A271-4AE4-B556-DBAD520E2D31}">
      <dgm:prSet/>
      <dgm:spPr/>
      <dgm:t>
        <a:bodyPr/>
        <a:lstStyle/>
        <a:p>
          <a:endParaRPr lang="ru-RU"/>
        </a:p>
      </dgm:t>
    </dgm:pt>
    <dgm:pt modelId="{BAC50B78-4901-44B8-A641-BA9E5AFA2FB6}" type="parTrans" cxnId="{D0A276FA-A271-4AE4-B556-DBAD520E2D31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CF73BF12-21DB-4F4C-8849-41C9B1ED6602}" type="pres">
      <dgm:prSet presAssocID="{9170A2F5-83E0-4AF2-991B-D83654F44D2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0A2FAA-C8F6-42C1-BBD0-53A21ABE5D6E}" type="pres">
      <dgm:prSet presAssocID="{556CDC97-E8E5-411B-BBBF-B5F2F5FCDD3F}" presName="centerShape" presStyleLbl="node0" presStyleIdx="0" presStyleCnt="1" custScaleX="109681" custScaleY="108841"/>
      <dgm:spPr/>
      <dgm:t>
        <a:bodyPr/>
        <a:lstStyle/>
        <a:p>
          <a:endParaRPr lang="ru-RU"/>
        </a:p>
      </dgm:t>
    </dgm:pt>
    <dgm:pt modelId="{19F3C379-41B2-4CD0-829B-C58546737C9F}" type="pres">
      <dgm:prSet presAssocID="{E43B765A-63EF-4430-B364-4840D5885004}" presName="parTrans" presStyleLbl="sibTrans2D1" presStyleIdx="0" presStyleCnt="4"/>
      <dgm:spPr/>
      <dgm:t>
        <a:bodyPr/>
        <a:lstStyle/>
        <a:p>
          <a:endParaRPr lang="ru-RU"/>
        </a:p>
      </dgm:t>
    </dgm:pt>
    <dgm:pt modelId="{FD5850EC-117F-454B-82D7-7FD618DCDC63}" type="pres">
      <dgm:prSet presAssocID="{E43B765A-63EF-4430-B364-4840D5885004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DA176CEF-B1B1-45EA-B9EC-2992F60DCCD3}" type="pres">
      <dgm:prSet presAssocID="{B9242C78-612E-4C38-A049-83915ACD6A4F}" presName="node" presStyleLbl="node1" presStyleIdx="0" presStyleCnt="4" custScaleX="158630" custRadScaleRad="98638" custRadScaleInc="11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F917CD1-4C65-4DAF-B147-4D26DC261334}" type="pres">
      <dgm:prSet presAssocID="{614D4711-19D4-4DB7-8903-4F9A44246A43}" presName="parTrans" presStyleLbl="sibTrans2D1" presStyleIdx="1" presStyleCnt="4"/>
      <dgm:spPr/>
      <dgm:t>
        <a:bodyPr/>
        <a:lstStyle/>
        <a:p>
          <a:endParaRPr lang="ru-RU"/>
        </a:p>
      </dgm:t>
    </dgm:pt>
    <dgm:pt modelId="{9E3A2EC1-CB88-4943-A520-E4A0DE2697D0}" type="pres">
      <dgm:prSet presAssocID="{614D4711-19D4-4DB7-8903-4F9A44246A43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0B5B72DE-4D21-47E8-92DF-9F34DFBCCC5C}" type="pres">
      <dgm:prSet presAssocID="{E03C24FC-5EDA-45D5-8749-DEB1C1AA99DA}" presName="node" presStyleLbl="node1" presStyleIdx="1" presStyleCnt="4" custScaleX="147882" custScaleY="157989" custRadScaleRad="124156" custRadScaleInc="469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A990E3E-0AF8-4633-800F-D5FAAAA5DABB}" type="pres">
      <dgm:prSet presAssocID="{8BC36789-A934-4EAB-9CB8-94A20E1FAB3F}" presName="parTrans" presStyleLbl="sibTrans2D1" presStyleIdx="2" presStyleCnt="4"/>
      <dgm:spPr/>
      <dgm:t>
        <a:bodyPr/>
        <a:lstStyle/>
        <a:p>
          <a:endParaRPr lang="ru-RU"/>
        </a:p>
      </dgm:t>
    </dgm:pt>
    <dgm:pt modelId="{44C52596-4942-40E6-9FAA-9024C4620D9D}" type="pres">
      <dgm:prSet presAssocID="{8BC36789-A934-4EAB-9CB8-94A20E1FAB3F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C2ECE60B-E2EE-4E50-8D32-342BC253257E}" type="pres">
      <dgm:prSet presAssocID="{AAF07C73-3649-48AA-88B5-C3B8D1FD1C91}" presName="node" presStyleLbl="node1" presStyleIdx="2" presStyleCnt="4" custScaleX="158496" custScaleY="82305" custRadScaleRad="94541" custRadScaleInc="-135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84BF49D-AEC7-4AD6-9832-E67A787413FF}" type="pres">
      <dgm:prSet presAssocID="{BAC50B78-4901-44B8-A641-BA9E5AFA2FB6}" presName="parTrans" presStyleLbl="sibTrans2D1" presStyleIdx="3" presStyleCnt="4"/>
      <dgm:spPr/>
      <dgm:t>
        <a:bodyPr/>
        <a:lstStyle/>
        <a:p>
          <a:endParaRPr lang="ru-RU"/>
        </a:p>
      </dgm:t>
    </dgm:pt>
    <dgm:pt modelId="{6DBB339F-FF77-4B92-AA78-5A15A97CA550}" type="pres">
      <dgm:prSet presAssocID="{BAC50B78-4901-44B8-A641-BA9E5AFA2FB6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ABF51B14-266B-4EC3-88E1-FE928D1C5D43}" type="pres">
      <dgm:prSet presAssocID="{F67D14F0-7699-4ED4-933C-0C642EB6B6AC}" presName="node" presStyleLbl="node1" presStyleIdx="3" presStyleCnt="4" custScaleX="126688" custScaleY="133368" custRadScaleRad="121171" custRadScaleInc="-412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B60B3DB3-BBB3-4CF5-9E74-9B5CCA5868F1}" srcId="{556CDC97-E8E5-411B-BBBF-B5F2F5FCDD3F}" destId="{E03C24FC-5EDA-45D5-8749-DEB1C1AA99DA}" srcOrd="1" destOrd="0" parTransId="{614D4711-19D4-4DB7-8903-4F9A44246A43}" sibTransId="{03A03466-9A61-4BD5-AC5F-6D3D205F9F6F}"/>
    <dgm:cxn modelId="{BEA2564C-2A24-4D30-9D47-33601005F575}" type="presOf" srcId="{B9242C78-612E-4C38-A049-83915ACD6A4F}" destId="{DA176CEF-B1B1-45EA-B9EC-2992F60DCCD3}" srcOrd="0" destOrd="0" presId="urn:microsoft.com/office/officeart/2005/8/layout/radial5"/>
    <dgm:cxn modelId="{325F20A8-F40D-45DB-8A54-5BBEB4088DAC}" type="presOf" srcId="{BAC50B78-4901-44B8-A641-BA9E5AFA2FB6}" destId="{884BF49D-AEC7-4AD6-9832-E67A787413FF}" srcOrd="0" destOrd="0" presId="urn:microsoft.com/office/officeart/2005/8/layout/radial5"/>
    <dgm:cxn modelId="{AEE37AF0-9C24-4B84-9C59-E5E5F2CA3742}" type="presOf" srcId="{614D4711-19D4-4DB7-8903-4F9A44246A43}" destId="{9E3A2EC1-CB88-4943-A520-E4A0DE2697D0}" srcOrd="1" destOrd="0" presId="urn:microsoft.com/office/officeart/2005/8/layout/radial5"/>
    <dgm:cxn modelId="{D0A276FA-A271-4AE4-B556-DBAD520E2D31}" srcId="{556CDC97-E8E5-411B-BBBF-B5F2F5FCDD3F}" destId="{F67D14F0-7699-4ED4-933C-0C642EB6B6AC}" srcOrd="3" destOrd="0" parTransId="{BAC50B78-4901-44B8-A641-BA9E5AFA2FB6}" sibTransId="{DC1DAE24-636B-4956-A2D7-AE62CD6ADF01}"/>
    <dgm:cxn modelId="{CACFE04B-C179-4820-BC7B-142C4775C282}" type="presOf" srcId="{8BC36789-A934-4EAB-9CB8-94A20E1FAB3F}" destId="{44C52596-4942-40E6-9FAA-9024C4620D9D}" srcOrd="1" destOrd="0" presId="urn:microsoft.com/office/officeart/2005/8/layout/radial5"/>
    <dgm:cxn modelId="{E6407BDA-8228-4B06-AC87-B11C35623277}" type="presOf" srcId="{E03C24FC-5EDA-45D5-8749-DEB1C1AA99DA}" destId="{0B5B72DE-4D21-47E8-92DF-9F34DFBCCC5C}" srcOrd="0" destOrd="0" presId="urn:microsoft.com/office/officeart/2005/8/layout/radial5"/>
    <dgm:cxn modelId="{97091BC3-17A3-4D33-B654-C80423E948BB}" type="presOf" srcId="{614D4711-19D4-4DB7-8903-4F9A44246A43}" destId="{9F917CD1-4C65-4DAF-B147-4D26DC261334}" srcOrd="0" destOrd="0" presId="urn:microsoft.com/office/officeart/2005/8/layout/radial5"/>
    <dgm:cxn modelId="{76FABA55-11DC-4016-9AEB-DD184471C65A}" srcId="{556CDC97-E8E5-411B-BBBF-B5F2F5FCDD3F}" destId="{AAF07C73-3649-48AA-88B5-C3B8D1FD1C91}" srcOrd="2" destOrd="0" parTransId="{8BC36789-A934-4EAB-9CB8-94A20E1FAB3F}" sibTransId="{12D03DB8-1595-4E56-A05F-FBB6573760A6}"/>
    <dgm:cxn modelId="{984D14D7-B243-4235-AA95-1EBC047D69BB}" type="presOf" srcId="{AAF07C73-3649-48AA-88B5-C3B8D1FD1C91}" destId="{C2ECE60B-E2EE-4E50-8D32-342BC253257E}" srcOrd="0" destOrd="0" presId="urn:microsoft.com/office/officeart/2005/8/layout/radial5"/>
    <dgm:cxn modelId="{05E72361-D5F3-4C70-924B-3949CCDECDBA}" srcId="{556CDC97-E8E5-411B-BBBF-B5F2F5FCDD3F}" destId="{B9242C78-612E-4C38-A049-83915ACD6A4F}" srcOrd="0" destOrd="0" parTransId="{E43B765A-63EF-4430-B364-4840D5885004}" sibTransId="{BCBF399E-64B0-49B7-918E-30B995EFB60D}"/>
    <dgm:cxn modelId="{E8CA5040-14B0-4B84-B3E4-8A8FEFFA417A}" type="presOf" srcId="{F67D14F0-7699-4ED4-933C-0C642EB6B6AC}" destId="{ABF51B14-266B-4EC3-88E1-FE928D1C5D43}" srcOrd="0" destOrd="0" presId="urn:microsoft.com/office/officeart/2005/8/layout/radial5"/>
    <dgm:cxn modelId="{BC9E1E0A-02EB-4F66-AAAF-03A1CB242A44}" type="presOf" srcId="{556CDC97-E8E5-411B-BBBF-B5F2F5FCDD3F}" destId="{690A2FAA-C8F6-42C1-BBD0-53A21ABE5D6E}" srcOrd="0" destOrd="0" presId="urn:microsoft.com/office/officeart/2005/8/layout/radial5"/>
    <dgm:cxn modelId="{F305D4BE-6739-43A2-88AA-C7A763571037}" srcId="{9170A2F5-83E0-4AF2-991B-D83654F44D2A}" destId="{556CDC97-E8E5-411B-BBBF-B5F2F5FCDD3F}" srcOrd="0" destOrd="0" parTransId="{6C58D30E-4F43-4727-9C13-FB1D1F20D4F5}" sibTransId="{8EF4D5F5-6F0D-419F-80A0-2DC32F2C680E}"/>
    <dgm:cxn modelId="{5E61F5E1-6801-4A78-9390-75EFE174E9B6}" type="presOf" srcId="{9170A2F5-83E0-4AF2-991B-D83654F44D2A}" destId="{CF73BF12-21DB-4F4C-8849-41C9B1ED6602}" srcOrd="0" destOrd="0" presId="urn:microsoft.com/office/officeart/2005/8/layout/radial5"/>
    <dgm:cxn modelId="{0AF14485-9263-4347-AB02-969F1302C0F5}" type="presOf" srcId="{BAC50B78-4901-44B8-A641-BA9E5AFA2FB6}" destId="{6DBB339F-FF77-4B92-AA78-5A15A97CA550}" srcOrd="1" destOrd="0" presId="urn:microsoft.com/office/officeart/2005/8/layout/radial5"/>
    <dgm:cxn modelId="{1ADC78E6-82A3-432C-904D-1086E43DEE08}" type="presOf" srcId="{E43B765A-63EF-4430-B364-4840D5885004}" destId="{FD5850EC-117F-454B-82D7-7FD618DCDC63}" srcOrd="1" destOrd="0" presId="urn:microsoft.com/office/officeart/2005/8/layout/radial5"/>
    <dgm:cxn modelId="{02FC8B38-E256-484D-8660-79C39617D378}" type="presOf" srcId="{E43B765A-63EF-4430-B364-4840D5885004}" destId="{19F3C379-41B2-4CD0-829B-C58546737C9F}" srcOrd="0" destOrd="0" presId="urn:microsoft.com/office/officeart/2005/8/layout/radial5"/>
    <dgm:cxn modelId="{731AE0A0-22D5-4FF3-B91F-C83CAD98CC2D}" type="presOf" srcId="{8BC36789-A934-4EAB-9CB8-94A20E1FAB3F}" destId="{4A990E3E-0AF8-4633-800F-D5FAAAA5DABB}" srcOrd="0" destOrd="0" presId="urn:microsoft.com/office/officeart/2005/8/layout/radial5"/>
    <dgm:cxn modelId="{2908F300-A6D9-4562-8535-F1E96F715B4F}" type="presParOf" srcId="{CF73BF12-21DB-4F4C-8849-41C9B1ED6602}" destId="{690A2FAA-C8F6-42C1-BBD0-53A21ABE5D6E}" srcOrd="0" destOrd="0" presId="urn:microsoft.com/office/officeart/2005/8/layout/radial5"/>
    <dgm:cxn modelId="{887FC1D8-CB8B-42D4-BEB1-19DEF459082C}" type="presParOf" srcId="{CF73BF12-21DB-4F4C-8849-41C9B1ED6602}" destId="{19F3C379-41B2-4CD0-829B-C58546737C9F}" srcOrd="1" destOrd="0" presId="urn:microsoft.com/office/officeart/2005/8/layout/radial5"/>
    <dgm:cxn modelId="{48E38AB6-71FF-4567-BB0A-C330FC3E6748}" type="presParOf" srcId="{19F3C379-41B2-4CD0-829B-C58546737C9F}" destId="{FD5850EC-117F-454B-82D7-7FD618DCDC63}" srcOrd="0" destOrd="0" presId="urn:microsoft.com/office/officeart/2005/8/layout/radial5"/>
    <dgm:cxn modelId="{928DB69F-9C20-4A58-88FD-FF4A5199AA81}" type="presParOf" srcId="{CF73BF12-21DB-4F4C-8849-41C9B1ED6602}" destId="{DA176CEF-B1B1-45EA-B9EC-2992F60DCCD3}" srcOrd="2" destOrd="0" presId="urn:microsoft.com/office/officeart/2005/8/layout/radial5"/>
    <dgm:cxn modelId="{AF6D6194-C4BD-4830-A588-D04D7565F7B7}" type="presParOf" srcId="{CF73BF12-21DB-4F4C-8849-41C9B1ED6602}" destId="{9F917CD1-4C65-4DAF-B147-4D26DC261334}" srcOrd="3" destOrd="0" presId="urn:microsoft.com/office/officeart/2005/8/layout/radial5"/>
    <dgm:cxn modelId="{F7618B9D-3D0C-4AB5-8E71-3BFE502A3390}" type="presParOf" srcId="{9F917CD1-4C65-4DAF-B147-4D26DC261334}" destId="{9E3A2EC1-CB88-4943-A520-E4A0DE2697D0}" srcOrd="0" destOrd="0" presId="urn:microsoft.com/office/officeart/2005/8/layout/radial5"/>
    <dgm:cxn modelId="{9B3107CC-F6B4-4D7E-9CA8-281C36A3A848}" type="presParOf" srcId="{CF73BF12-21DB-4F4C-8849-41C9B1ED6602}" destId="{0B5B72DE-4D21-47E8-92DF-9F34DFBCCC5C}" srcOrd="4" destOrd="0" presId="urn:microsoft.com/office/officeart/2005/8/layout/radial5"/>
    <dgm:cxn modelId="{945791AB-5417-4B34-8C34-E3972897974A}" type="presParOf" srcId="{CF73BF12-21DB-4F4C-8849-41C9B1ED6602}" destId="{4A990E3E-0AF8-4633-800F-D5FAAAA5DABB}" srcOrd="5" destOrd="0" presId="urn:microsoft.com/office/officeart/2005/8/layout/radial5"/>
    <dgm:cxn modelId="{F42E8DF2-4B6E-4752-9F84-819F27463DA9}" type="presParOf" srcId="{4A990E3E-0AF8-4633-800F-D5FAAAA5DABB}" destId="{44C52596-4942-40E6-9FAA-9024C4620D9D}" srcOrd="0" destOrd="0" presId="urn:microsoft.com/office/officeart/2005/8/layout/radial5"/>
    <dgm:cxn modelId="{2E00E1A3-1BD7-4579-B5BD-3F2889012D6F}" type="presParOf" srcId="{CF73BF12-21DB-4F4C-8849-41C9B1ED6602}" destId="{C2ECE60B-E2EE-4E50-8D32-342BC253257E}" srcOrd="6" destOrd="0" presId="urn:microsoft.com/office/officeart/2005/8/layout/radial5"/>
    <dgm:cxn modelId="{DFE0456F-9D71-4CCC-9715-786B708161AB}" type="presParOf" srcId="{CF73BF12-21DB-4F4C-8849-41C9B1ED6602}" destId="{884BF49D-AEC7-4AD6-9832-E67A787413FF}" srcOrd="7" destOrd="0" presId="urn:microsoft.com/office/officeart/2005/8/layout/radial5"/>
    <dgm:cxn modelId="{4BF283E9-0394-4C45-8128-28A00DA15534}" type="presParOf" srcId="{884BF49D-AEC7-4AD6-9832-E67A787413FF}" destId="{6DBB339F-FF77-4B92-AA78-5A15A97CA550}" srcOrd="0" destOrd="0" presId="urn:microsoft.com/office/officeart/2005/8/layout/radial5"/>
    <dgm:cxn modelId="{A9FD9906-157D-40F5-9042-6454C820E4D3}" type="presParOf" srcId="{CF73BF12-21DB-4F4C-8849-41C9B1ED6602}" destId="{ABF51B14-266B-4EC3-88E1-FE928D1C5D43}" srcOrd="8" destOrd="0" presId="urn:microsoft.com/office/officeart/2005/8/layout/radial5"/>
  </dgm:cxnLst>
  <dgm:bg>
    <a:blipFill dpi="0" rotWithShape="1">
      <a:blip xmlns:r="http://schemas.openxmlformats.org/officeDocument/2006/relationships" r:embed="rId1">
        <a:alphaModFix amt="48000"/>
      </a:blip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79F616B-3C4B-4350-B48E-F3FD71D06BD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4BEA9-694B-44EA-9AE9-2D7A417B2541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Расходы на содержание аппарата управления 73,9 млн. рублей</a:t>
          </a:r>
          <a:endParaRPr lang="ru-RU" dirty="0"/>
        </a:p>
      </dgm:t>
    </dgm:pt>
    <dgm:pt modelId="{852653E2-3989-40F9-875E-70C0E85405A5}" type="parTrans" cxnId="{6D585F23-0105-47B7-BCA7-2C56B32B3EF1}">
      <dgm:prSet/>
      <dgm:spPr/>
      <dgm:t>
        <a:bodyPr/>
        <a:lstStyle/>
        <a:p>
          <a:endParaRPr lang="ru-RU"/>
        </a:p>
      </dgm:t>
    </dgm:pt>
    <dgm:pt modelId="{6BB2D542-B7F8-46DB-85F5-5DA08799FA11}" type="sibTrans" cxnId="{6D585F23-0105-47B7-BCA7-2C56B32B3EF1}">
      <dgm:prSet/>
      <dgm:spPr/>
      <dgm:t>
        <a:bodyPr/>
        <a:lstStyle/>
        <a:p>
          <a:endParaRPr lang="ru-RU"/>
        </a:p>
      </dgm:t>
    </dgm:pt>
    <dgm:pt modelId="{3A2D69FB-B616-45CF-8F5D-65742A310531}">
      <dgm:prSet phldrT="[Текст]"/>
      <dgm:spPr/>
      <dgm:t>
        <a:bodyPr/>
        <a:lstStyle/>
        <a:p>
          <a:r>
            <a:rPr lang="ru-RU" dirty="0" smtClean="0"/>
            <a:t>содержание администрации района;</a:t>
          </a:r>
          <a:endParaRPr lang="ru-RU" u="none" dirty="0">
            <a:solidFill>
              <a:schemeClr val="tx1"/>
            </a:solidFill>
          </a:endParaRPr>
        </a:p>
      </dgm:t>
    </dgm:pt>
    <dgm:pt modelId="{8A73AA07-6096-4482-BA4B-010DC75BAFC4}" type="parTrans" cxnId="{A8E9AB74-FD92-42DC-AA9F-B9F4457B69CA}">
      <dgm:prSet/>
      <dgm:spPr/>
      <dgm:t>
        <a:bodyPr/>
        <a:lstStyle/>
        <a:p>
          <a:endParaRPr lang="ru-RU"/>
        </a:p>
      </dgm:t>
    </dgm:pt>
    <dgm:pt modelId="{50CBD175-8DA2-4D04-A45A-A0E73B0153A0}" type="sibTrans" cxnId="{A8E9AB74-FD92-42DC-AA9F-B9F4457B69CA}">
      <dgm:prSet/>
      <dgm:spPr/>
      <dgm:t>
        <a:bodyPr/>
        <a:lstStyle/>
        <a:p>
          <a:endParaRPr lang="ru-RU"/>
        </a:p>
      </dgm:t>
    </dgm:pt>
    <dgm:pt modelId="{92EA96BB-5A37-4AC6-9379-FB90037111D8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Другие общегосударственные вопросы 53,2 млн. рублей</a:t>
          </a:r>
          <a:endParaRPr lang="ru-RU" dirty="0"/>
        </a:p>
      </dgm:t>
    </dgm:pt>
    <dgm:pt modelId="{1F01589A-3242-4094-B9EB-FB026DD3C37C}" type="parTrans" cxnId="{0ED136D3-002D-4123-B0BE-BFE887B9B741}">
      <dgm:prSet/>
      <dgm:spPr/>
      <dgm:t>
        <a:bodyPr/>
        <a:lstStyle/>
        <a:p>
          <a:endParaRPr lang="ru-RU"/>
        </a:p>
      </dgm:t>
    </dgm:pt>
    <dgm:pt modelId="{F8273529-1F61-4C37-9EE4-39D8EDFA3C2F}" type="sibTrans" cxnId="{0ED136D3-002D-4123-B0BE-BFE887B9B741}">
      <dgm:prSet/>
      <dgm:spPr/>
      <dgm:t>
        <a:bodyPr/>
        <a:lstStyle/>
        <a:p>
          <a:endParaRPr lang="ru-RU"/>
        </a:p>
      </dgm:t>
    </dgm:pt>
    <dgm:pt modelId="{C129F1B5-29EC-414B-9D85-268948EE3F71}">
      <dgm:prSet phldrT="[Текст]"/>
      <dgm:spPr/>
      <dgm:t>
        <a:bodyPr/>
        <a:lstStyle/>
        <a:p>
          <a:r>
            <a:rPr lang="ru-RU" dirty="0" smtClean="0"/>
            <a:t>содержание муниципальных учреждений 51,4 млн. рублей;</a:t>
          </a:r>
          <a:endParaRPr lang="ru-RU" dirty="0">
            <a:solidFill>
              <a:schemeClr val="tx1"/>
            </a:solidFill>
          </a:endParaRPr>
        </a:p>
      </dgm:t>
    </dgm:pt>
    <dgm:pt modelId="{AEAC4CFA-BA16-46B0-8B46-13FBA56AE25C}" type="sibTrans" cxnId="{00EED4F3-2BF9-4F32-8DC3-CBD2ED4E8907}">
      <dgm:prSet/>
      <dgm:spPr/>
      <dgm:t>
        <a:bodyPr/>
        <a:lstStyle/>
        <a:p>
          <a:endParaRPr lang="ru-RU"/>
        </a:p>
      </dgm:t>
    </dgm:pt>
    <dgm:pt modelId="{7A976D80-4053-49B7-89E9-56AE8484575C}" type="parTrans" cxnId="{00EED4F3-2BF9-4F32-8DC3-CBD2ED4E8907}">
      <dgm:prSet/>
      <dgm:spPr/>
      <dgm:t>
        <a:bodyPr/>
        <a:lstStyle/>
        <a:p>
          <a:endParaRPr lang="ru-RU"/>
        </a:p>
      </dgm:t>
    </dgm:pt>
    <dgm:pt modelId="{D4035F0F-88F7-460D-B641-C04103F6B4F6}">
      <dgm:prSet/>
      <dgm:spPr/>
      <dgm:t>
        <a:bodyPr/>
        <a:lstStyle/>
        <a:p>
          <a:r>
            <a:rPr lang="ru-RU" dirty="0" smtClean="0"/>
            <a:t>реализация отдельных государственных  полномочий по распоряжению земельными участками, находящимися в муниципальной собственности 0,4 млн. рублей;</a:t>
          </a:r>
          <a:endParaRPr lang="ru-RU" dirty="0"/>
        </a:p>
      </dgm:t>
    </dgm:pt>
    <dgm:pt modelId="{80992E58-A064-457E-A44E-DE6312AD3BA0}" type="parTrans" cxnId="{5C8720AB-7B07-4E5B-953C-39B11D122A89}">
      <dgm:prSet/>
      <dgm:spPr/>
      <dgm:t>
        <a:bodyPr/>
        <a:lstStyle/>
        <a:p>
          <a:endParaRPr lang="ru-RU"/>
        </a:p>
      </dgm:t>
    </dgm:pt>
    <dgm:pt modelId="{ED1E2374-4B2F-423F-9651-92B12A2A20EB}" type="sibTrans" cxnId="{5C8720AB-7B07-4E5B-953C-39B11D122A89}">
      <dgm:prSet/>
      <dgm:spPr/>
      <dgm:t>
        <a:bodyPr/>
        <a:lstStyle/>
        <a:p>
          <a:endParaRPr lang="ru-RU"/>
        </a:p>
      </dgm:t>
    </dgm:pt>
    <dgm:pt modelId="{C4B9B3CE-3071-4F24-97E8-4947CBC69FD2}">
      <dgm:prSet/>
      <dgm:spPr/>
      <dgm:t>
        <a:bodyPr/>
        <a:lstStyle/>
        <a:p>
          <a:r>
            <a:rPr lang="ru-RU" dirty="0" smtClean="0"/>
            <a:t>поддержка социально ориентированных некоммерческих организаций и содействие развитию гражданского общества 0,2 млн. рублей;</a:t>
          </a:r>
          <a:endParaRPr lang="ru-RU" dirty="0"/>
        </a:p>
      </dgm:t>
    </dgm:pt>
    <dgm:pt modelId="{CE87ED14-66A9-45E9-BD65-28A0AEE4ED7C}" type="parTrans" cxnId="{451965CF-A978-4692-9061-575BCA76B8AF}">
      <dgm:prSet/>
      <dgm:spPr/>
      <dgm:t>
        <a:bodyPr/>
        <a:lstStyle/>
        <a:p>
          <a:endParaRPr lang="ru-RU"/>
        </a:p>
      </dgm:t>
    </dgm:pt>
    <dgm:pt modelId="{05C174E7-A6A5-468C-A0D1-C0CECB06A21F}" type="sibTrans" cxnId="{451965CF-A978-4692-9061-575BCA76B8AF}">
      <dgm:prSet/>
      <dgm:spPr/>
      <dgm:t>
        <a:bodyPr/>
        <a:lstStyle/>
        <a:p>
          <a:endParaRPr lang="ru-RU"/>
        </a:p>
      </dgm:t>
    </dgm:pt>
    <dgm:pt modelId="{EEAA2F72-CEB9-499C-B0E8-4C5D07548CDE}">
      <dgm:prSet/>
      <dgm:spPr/>
      <dgm:t>
        <a:bodyPr/>
        <a:lstStyle/>
        <a:p>
          <a:r>
            <a:rPr lang="ru-RU" dirty="0" smtClean="0"/>
            <a:t>мероприятия по временному обустройству лиц, вынужденных покинуть Украину, находящихся на территории муниципального образования </a:t>
          </a:r>
          <a:r>
            <a:rPr lang="ru-RU" dirty="0" err="1" smtClean="0"/>
            <a:t>Гулькевичский</a:t>
          </a:r>
          <a:r>
            <a:rPr lang="ru-RU" dirty="0" smtClean="0"/>
            <a:t> район 1,2 млн. рублей.</a:t>
          </a:r>
          <a:endParaRPr lang="ru-RU" dirty="0"/>
        </a:p>
      </dgm:t>
    </dgm:pt>
    <dgm:pt modelId="{C2FBD0A1-DABE-44A4-B87F-92BF6478F278}" type="parTrans" cxnId="{F2124885-35D5-4A14-A2BB-01CB93F644A8}">
      <dgm:prSet/>
      <dgm:spPr/>
      <dgm:t>
        <a:bodyPr/>
        <a:lstStyle/>
        <a:p>
          <a:endParaRPr lang="ru-RU"/>
        </a:p>
      </dgm:t>
    </dgm:pt>
    <dgm:pt modelId="{00B60120-776A-4B3B-8346-5E5313F85A9E}" type="sibTrans" cxnId="{F2124885-35D5-4A14-A2BB-01CB93F644A8}">
      <dgm:prSet/>
      <dgm:spPr/>
      <dgm:t>
        <a:bodyPr/>
        <a:lstStyle/>
        <a:p>
          <a:endParaRPr lang="ru-RU"/>
        </a:p>
      </dgm:t>
    </dgm:pt>
    <dgm:pt modelId="{026B3941-8014-4343-A436-F5C251463C25}">
      <dgm:prSet phldrT="[Текст]"/>
      <dgm:spPr/>
      <dgm:t>
        <a:bodyPr/>
        <a:lstStyle/>
        <a:p>
          <a:r>
            <a:rPr lang="ru-RU" dirty="0" smtClean="0"/>
            <a:t>учреждения по обеспечению деятельности ОМСУ.</a:t>
          </a:r>
          <a:endParaRPr lang="ru-RU" u="none" dirty="0">
            <a:solidFill>
              <a:schemeClr val="tx1"/>
            </a:solidFill>
          </a:endParaRPr>
        </a:p>
      </dgm:t>
    </dgm:pt>
    <dgm:pt modelId="{3C9B4CAA-199F-4270-951A-E2BB0BC58B88}" type="parTrans" cxnId="{CAC89E8D-3250-4484-8AB2-8ECE8AE752E6}">
      <dgm:prSet/>
      <dgm:spPr/>
      <dgm:t>
        <a:bodyPr/>
        <a:lstStyle/>
        <a:p>
          <a:endParaRPr lang="ru-RU"/>
        </a:p>
      </dgm:t>
    </dgm:pt>
    <dgm:pt modelId="{6F5613FB-A195-451A-ABFD-697D0B71D908}" type="sibTrans" cxnId="{CAC89E8D-3250-4484-8AB2-8ECE8AE752E6}">
      <dgm:prSet/>
      <dgm:spPr/>
      <dgm:t>
        <a:bodyPr/>
        <a:lstStyle/>
        <a:p>
          <a:endParaRPr lang="ru-RU"/>
        </a:p>
      </dgm:t>
    </dgm:pt>
    <dgm:pt modelId="{C10A7BB6-D4A9-476D-9A6A-8A90C1E2E538}">
      <dgm:prSet phldrT="[Текст]"/>
      <dgm:spPr/>
      <dgm:t>
        <a:bodyPr/>
        <a:lstStyle/>
        <a:p>
          <a:r>
            <a:rPr lang="ru-RU" dirty="0" smtClean="0"/>
            <a:t>Совета  муниципального образования </a:t>
          </a:r>
          <a:r>
            <a:rPr lang="ru-RU" dirty="0" err="1" smtClean="0"/>
            <a:t>Гулькевичский</a:t>
          </a:r>
          <a:r>
            <a:rPr lang="ru-RU" dirty="0" smtClean="0"/>
            <a:t> район;</a:t>
          </a:r>
          <a:endParaRPr lang="ru-RU" u="none" dirty="0">
            <a:solidFill>
              <a:schemeClr val="tx1"/>
            </a:solidFill>
          </a:endParaRPr>
        </a:p>
      </dgm:t>
    </dgm:pt>
    <dgm:pt modelId="{D4A8B747-FF7F-4672-93E5-F39F8231F152}" type="parTrans" cxnId="{AA4E3597-65B9-445D-A95E-B336421DA5A1}">
      <dgm:prSet/>
      <dgm:spPr/>
    </dgm:pt>
    <dgm:pt modelId="{CE8DD960-8150-4B83-98ED-79DFF23FCED7}" type="sibTrans" cxnId="{AA4E3597-65B9-445D-A95E-B336421DA5A1}">
      <dgm:prSet/>
      <dgm:spPr/>
    </dgm:pt>
    <dgm:pt modelId="{02518FF6-4BF2-4A80-8D59-2AA298C67DC0}">
      <dgm:prSet phldrT="[Текст]"/>
      <dgm:spPr/>
      <dgm:t>
        <a:bodyPr/>
        <a:lstStyle/>
        <a:p>
          <a:r>
            <a:rPr lang="ru-RU" u="none" dirty="0" smtClean="0">
              <a:solidFill>
                <a:schemeClr val="tx1"/>
              </a:solidFill>
            </a:rPr>
            <a:t>Контрольно-счетная палата;</a:t>
          </a:r>
          <a:endParaRPr lang="ru-RU" u="none" dirty="0">
            <a:solidFill>
              <a:schemeClr val="tx1"/>
            </a:solidFill>
          </a:endParaRPr>
        </a:p>
      </dgm:t>
    </dgm:pt>
    <dgm:pt modelId="{1EF80A31-9F3B-462F-94AB-5B6423A7C5DA}" type="parTrans" cxnId="{6DFF2726-2454-4BEE-9E86-D73303BDC169}">
      <dgm:prSet/>
      <dgm:spPr/>
    </dgm:pt>
    <dgm:pt modelId="{3A5CD261-12EE-4245-8978-729B8549C5F8}" type="sibTrans" cxnId="{6DFF2726-2454-4BEE-9E86-D73303BDC169}">
      <dgm:prSet/>
      <dgm:spPr/>
    </dgm:pt>
    <dgm:pt modelId="{D3AF7390-549F-4961-BE0E-A85ADDA84744}">
      <dgm:prSet phldrT="[Текст]"/>
      <dgm:spPr/>
      <dgm:t>
        <a:bodyPr/>
        <a:lstStyle/>
        <a:p>
          <a:r>
            <a:rPr lang="ru-RU" u="none" dirty="0" smtClean="0">
              <a:solidFill>
                <a:schemeClr val="tx1"/>
              </a:solidFill>
            </a:rPr>
            <a:t>финансовое управление;</a:t>
          </a:r>
          <a:endParaRPr lang="ru-RU" u="none" dirty="0">
            <a:solidFill>
              <a:schemeClr val="tx1"/>
            </a:solidFill>
          </a:endParaRPr>
        </a:p>
      </dgm:t>
    </dgm:pt>
    <dgm:pt modelId="{8DEAA525-DF3C-4003-BE27-2A59BD62F3B7}" type="parTrans" cxnId="{80ED7C14-823F-4F5D-9736-907EC75C6011}">
      <dgm:prSet/>
      <dgm:spPr/>
    </dgm:pt>
    <dgm:pt modelId="{DC628B0C-18F4-4F4D-8230-46277F564B53}" type="sibTrans" cxnId="{80ED7C14-823F-4F5D-9736-907EC75C6011}">
      <dgm:prSet/>
      <dgm:spPr/>
    </dgm:pt>
    <dgm:pt modelId="{B740A857-6D38-49B4-9E1E-52991A30E098}" type="pres">
      <dgm:prSet presAssocID="{F79F616B-3C4B-4350-B48E-F3FD71D06B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3390B-0330-4232-9667-4F416CF6F43E}" type="pres">
      <dgm:prSet presAssocID="{A424BEA9-694B-44EA-9AE9-2D7A417B2541}" presName="composite" presStyleCnt="0"/>
      <dgm:spPr/>
    </dgm:pt>
    <dgm:pt modelId="{689EB9EB-8823-473A-B16F-0961FBFCCF9A}" type="pres">
      <dgm:prSet presAssocID="{A424BEA9-694B-44EA-9AE9-2D7A417B254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F9F27-5E5C-4795-8B66-56C5637C2146}" type="pres">
      <dgm:prSet presAssocID="{A424BEA9-694B-44EA-9AE9-2D7A417B2541}" presName="desTx" presStyleLbl="alignAccFollowNode1" presStyleIdx="0" presStyleCnt="2" custScaleX="99763" custScaleY="100000" custLinFactNeighborX="-1507" custLinFactNeighborY="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AF02E-4514-45B7-87D7-38356F4A4C66}" type="pres">
      <dgm:prSet presAssocID="{6BB2D542-B7F8-46DB-85F5-5DA08799FA11}" presName="space" presStyleCnt="0"/>
      <dgm:spPr/>
    </dgm:pt>
    <dgm:pt modelId="{3DA4DF0B-BF67-432D-AEDF-82F902F2674C}" type="pres">
      <dgm:prSet presAssocID="{92EA96BB-5A37-4AC6-9379-FB90037111D8}" presName="composite" presStyleCnt="0"/>
      <dgm:spPr/>
    </dgm:pt>
    <dgm:pt modelId="{551622F1-B117-469E-A594-213BE96E4C61}" type="pres">
      <dgm:prSet presAssocID="{92EA96BB-5A37-4AC6-9379-FB90037111D8}" presName="parTx" presStyleLbl="alignNode1" presStyleIdx="1" presStyleCnt="2" custLinFactNeighborX="-16" custLinFactNeighborY="11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9839B-9F78-4E12-9BA4-053F9D65E44D}" type="pres">
      <dgm:prSet presAssocID="{92EA96BB-5A37-4AC6-9379-FB90037111D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D28232-2A9F-4872-ADF6-DD215CBE28B8}" type="presOf" srcId="{F79F616B-3C4B-4350-B48E-F3FD71D06BDB}" destId="{B740A857-6D38-49B4-9E1E-52991A30E098}" srcOrd="0" destOrd="0" presId="urn:microsoft.com/office/officeart/2005/8/layout/hList1"/>
    <dgm:cxn modelId="{D415BF68-6483-4C3E-A4B0-486BE546D8C0}" type="presOf" srcId="{3A2D69FB-B616-45CF-8F5D-65742A310531}" destId="{239F9F27-5E5C-4795-8B66-56C5637C2146}" srcOrd="0" destOrd="2" presId="urn:microsoft.com/office/officeart/2005/8/layout/hList1"/>
    <dgm:cxn modelId="{00EED4F3-2BF9-4F32-8DC3-CBD2ED4E8907}" srcId="{92EA96BB-5A37-4AC6-9379-FB90037111D8}" destId="{C129F1B5-29EC-414B-9D85-268948EE3F71}" srcOrd="0" destOrd="0" parTransId="{7A976D80-4053-49B7-89E9-56AE8484575C}" sibTransId="{AEAC4CFA-BA16-46B0-8B46-13FBA56AE25C}"/>
    <dgm:cxn modelId="{F2124885-35D5-4A14-A2BB-01CB93F644A8}" srcId="{92EA96BB-5A37-4AC6-9379-FB90037111D8}" destId="{EEAA2F72-CEB9-499C-B0E8-4C5D07548CDE}" srcOrd="3" destOrd="0" parTransId="{C2FBD0A1-DABE-44A4-B87F-92BF6478F278}" sibTransId="{00B60120-776A-4B3B-8346-5E5313F85A9E}"/>
    <dgm:cxn modelId="{5C8720AB-7B07-4E5B-953C-39B11D122A89}" srcId="{92EA96BB-5A37-4AC6-9379-FB90037111D8}" destId="{D4035F0F-88F7-460D-B641-C04103F6B4F6}" srcOrd="1" destOrd="0" parTransId="{80992E58-A064-457E-A44E-DE6312AD3BA0}" sibTransId="{ED1E2374-4B2F-423F-9651-92B12A2A20EB}"/>
    <dgm:cxn modelId="{B8F15EBE-D2AE-4D3E-895C-B82906BDE7B0}" type="presOf" srcId="{C129F1B5-29EC-414B-9D85-268948EE3F71}" destId="{7019839B-9F78-4E12-9BA4-053F9D65E44D}" srcOrd="0" destOrd="0" presId="urn:microsoft.com/office/officeart/2005/8/layout/hList1"/>
    <dgm:cxn modelId="{EAF1E24F-12B4-47B4-9B1E-488E7A1F3222}" type="presOf" srcId="{D4035F0F-88F7-460D-B641-C04103F6B4F6}" destId="{7019839B-9F78-4E12-9BA4-053F9D65E44D}" srcOrd="0" destOrd="1" presId="urn:microsoft.com/office/officeart/2005/8/layout/hList1"/>
    <dgm:cxn modelId="{6D585F23-0105-47B7-BCA7-2C56B32B3EF1}" srcId="{F79F616B-3C4B-4350-B48E-F3FD71D06BDB}" destId="{A424BEA9-694B-44EA-9AE9-2D7A417B2541}" srcOrd="0" destOrd="0" parTransId="{852653E2-3989-40F9-875E-70C0E85405A5}" sibTransId="{6BB2D542-B7F8-46DB-85F5-5DA08799FA11}"/>
    <dgm:cxn modelId="{AA4E3597-65B9-445D-A95E-B336421DA5A1}" srcId="{A424BEA9-694B-44EA-9AE9-2D7A417B2541}" destId="{C10A7BB6-D4A9-476D-9A6A-8A90C1E2E538}" srcOrd="0" destOrd="0" parTransId="{D4A8B747-FF7F-4672-93E5-F39F8231F152}" sibTransId="{CE8DD960-8150-4B83-98ED-79DFF23FCED7}"/>
    <dgm:cxn modelId="{4D4C87C8-60A9-4276-AE54-C38EA138AD6C}" type="presOf" srcId="{D3AF7390-549F-4961-BE0E-A85ADDA84744}" destId="{239F9F27-5E5C-4795-8B66-56C5637C2146}" srcOrd="0" destOrd="3" presId="urn:microsoft.com/office/officeart/2005/8/layout/hList1"/>
    <dgm:cxn modelId="{A8E9AB74-FD92-42DC-AA9F-B9F4457B69CA}" srcId="{A424BEA9-694B-44EA-9AE9-2D7A417B2541}" destId="{3A2D69FB-B616-45CF-8F5D-65742A310531}" srcOrd="2" destOrd="0" parTransId="{8A73AA07-6096-4482-BA4B-010DC75BAFC4}" sibTransId="{50CBD175-8DA2-4D04-A45A-A0E73B0153A0}"/>
    <dgm:cxn modelId="{EF0A18F6-FF65-4B1E-A38B-C83DBD0D4B5B}" type="presOf" srcId="{92EA96BB-5A37-4AC6-9379-FB90037111D8}" destId="{551622F1-B117-469E-A594-213BE96E4C61}" srcOrd="0" destOrd="0" presId="urn:microsoft.com/office/officeart/2005/8/layout/hList1"/>
    <dgm:cxn modelId="{0ED136D3-002D-4123-B0BE-BFE887B9B741}" srcId="{F79F616B-3C4B-4350-B48E-F3FD71D06BDB}" destId="{92EA96BB-5A37-4AC6-9379-FB90037111D8}" srcOrd="1" destOrd="0" parTransId="{1F01589A-3242-4094-B9EB-FB026DD3C37C}" sibTransId="{F8273529-1F61-4C37-9EE4-39D8EDFA3C2F}"/>
    <dgm:cxn modelId="{AD47FD58-3E58-4577-8060-0B27C0EC5CFC}" type="presOf" srcId="{A424BEA9-694B-44EA-9AE9-2D7A417B2541}" destId="{689EB9EB-8823-473A-B16F-0961FBFCCF9A}" srcOrd="0" destOrd="0" presId="urn:microsoft.com/office/officeart/2005/8/layout/hList1"/>
    <dgm:cxn modelId="{451965CF-A978-4692-9061-575BCA76B8AF}" srcId="{92EA96BB-5A37-4AC6-9379-FB90037111D8}" destId="{C4B9B3CE-3071-4F24-97E8-4947CBC69FD2}" srcOrd="2" destOrd="0" parTransId="{CE87ED14-66A9-45E9-BD65-28A0AEE4ED7C}" sibTransId="{05C174E7-A6A5-468C-A0D1-C0CECB06A21F}"/>
    <dgm:cxn modelId="{CAC89E8D-3250-4484-8AB2-8ECE8AE752E6}" srcId="{A424BEA9-694B-44EA-9AE9-2D7A417B2541}" destId="{026B3941-8014-4343-A436-F5C251463C25}" srcOrd="4" destOrd="0" parTransId="{3C9B4CAA-199F-4270-951A-E2BB0BC58B88}" sibTransId="{6F5613FB-A195-451A-ABFD-697D0B71D908}"/>
    <dgm:cxn modelId="{9BFB6A80-51DD-4A7C-8A1A-0672AEEFACDD}" type="presOf" srcId="{026B3941-8014-4343-A436-F5C251463C25}" destId="{239F9F27-5E5C-4795-8B66-56C5637C2146}" srcOrd="0" destOrd="4" presId="urn:microsoft.com/office/officeart/2005/8/layout/hList1"/>
    <dgm:cxn modelId="{811E835B-192F-4586-9007-4F5726FAAF71}" type="presOf" srcId="{C10A7BB6-D4A9-476D-9A6A-8A90C1E2E538}" destId="{239F9F27-5E5C-4795-8B66-56C5637C2146}" srcOrd="0" destOrd="0" presId="urn:microsoft.com/office/officeart/2005/8/layout/hList1"/>
    <dgm:cxn modelId="{4A3AA156-8FAA-432D-9C9D-BFE83312EDB4}" type="presOf" srcId="{EEAA2F72-CEB9-499C-B0E8-4C5D07548CDE}" destId="{7019839B-9F78-4E12-9BA4-053F9D65E44D}" srcOrd="0" destOrd="3" presId="urn:microsoft.com/office/officeart/2005/8/layout/hList1"/>
    <dgm:cxn modelId="{80ED7C14-823F-4F5D-9736-907EC75C6011}" srcId="{A424BEA9-694B-44EA-9AE9-2D7A417B2541}" destId="{D3AF7390-549F-4961-BE0E-A85ADDA84744}" srcOrd="3" destOrd="0" parTransId="{8DEAA525-DF3C-4003-BE27-2A59BD62F3B7}" sibTransId="{DC628B0C-18F4-4F4D-8230-46277F564B53}"/>
    <dgm:cxn modelId="{1BC6F610-81B4-4469-BDBD-9C42B124C791}" type="presOf" srcId="{C4B9B3CE-3071-4F24-97E8-4947CBC69FD2}" destId="{7019839B-9F78-4E12-9BA4-053F9D65E44D}" srcOrd="0" destOrd="2" presId="urn:microsoft.com/office/officeart/2005/8/layout/hList1"/>
    <dgm:cxn modelId="{6DFF2726-2454-4BEE-9E86-D73303BDC169}" srcId="{A424BEA9-694B-44EA-9AE9-2D7A417B2541}" destId="{02518FF6-4BF2-4A80-8D59-2AA298C67DC0}" srcOrd="1" destOrd="0" parTransId="{1EF80A31-9F3B-462F-94AB-5B6423A7C5DA}" sibTransId="{3A5CD261-12EE-4245-8978-729B8549C5F8}"/>
    <dgm:cxn modelId="{2B9867D9-AFB7-45DE-BDB5-55E4FF0CA727}" type="presOf" srcId="{02518FF6-4BF2-4A80-8D59-2AA298C67DC0}" destId="{239F9F27-5E5C-4795-8B66-56C5637C2146}" srcOrd="0" destOrd="1" presId="urn:microsoft.com/office/officeart/2005/8/layout/hList1"/>
    <dgm:cxn modelId="{204CCF47-EAC9-41A1-9743-99EC72EAAADE}" type="presParOf" srcId="{B740A857-6D38-49B4-9E1E-52991A30E098}" destId="{8D93390B-0330-4232-9667-4F416CF6F43E}" srcOrd="0" destOrd="0" presId="urn:microsoft.com/office/officeart/2005/8/layout/hList1"/>
    <dgm:cxn modelId="{97825BEE-62F3-4F7D-B4A2-140B890F5D7D}" type="presParOf" srcId="{8D93390B-0330-4232-9667-4F416CF6F43E}" destId="{689EB9EB-8823-473A-B16F-0961FBFCCF9A}" srcOrd="0" destOrd="0" presId="urn:microsoft.com/office/officeart/2005/8/layout/hList1"/>
    <dgm:cxn modelId="{69476F7B-0841-40FA-8B69-755EF97987F7}" type="presParOf" srcId="{8D93390B-0330-4232-9667-4F416CF6F43E}" destId="{239F9F27-5E5C-4795-8B66-56C5637C2146}" srcOrd="1" destOrd="0" presId="urn:microsoft.com/office/officeart/2005/8/layout/hList1"/>
    <dgm:cxn modelId="{F18521D5-8D92-49CC-B691-7C12346FF581}" type="presParOf" srcId="{B740A857-6D38-49B4-9E1E-52991A30E098}" destId="{7F5AF02E-4514-45B7-87D7-38356F4A4C66}" srcOrd="1" destOrd="0" presId="urn:microsoft.com/office/officeart/2005/8/layout/hList1"/>
    <dgm:cxn modelId="{E7DBBBC3-B789-4917-B646-43CC0192C09E}" type="presParOf" srcId="{B740A857-6D38-49B4-9E1E-52991A30E098}" destId="{3DA4DF0B-BF67-432D-AEDF-82F902F2674C}" srcOrd="2" destOrd="0" presId="urn:microsoft.com/office/officeart/2005/8/layout/hList1"/>
    <dgm:cxn modelId="{0DE0F349-B456-4A6C-BD56-0C950AC00BBA}" type="presParOf" srcId="{3DA4DF0B-BF67-432D-AEDF-82F902F2674C}" destId="{551622F1-B117-469E-A594-213BE96E4C61}" srcOrd="0" destOrd="0" presId="urn:microsoft.com/office/officeart/2005/8/layout/hList1"/>
    <dgm:cxn modelId="{86A4B55E-9684-4C0B-A34D-9E8C0CCBD2EE}" type="presParOf" srcId="{3DA4DF0B-BF67-432D-AEDF-82F902F2674C}" destId="{7019839B-9F78-4E12-9BA4-053F9D65E44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3E4E252-2CE0-4262-B29F-2CC36FE432A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FAAC58-91D0-4A2B-A6DB-E5F82A96A188}">
      <dgm:prSet phldrT="[Текст]" custT="1"/>
      <dgm:spPr/>
      <dgm:t>
        <a:bodyPr/>
        <a:lstStyle/>
        <a:p>
          <a:r>
            <a:rPr lang="ru-RU" sz="2600" b="1" dirty="0" smtClean="0">
              <a:solidFill>
                <a:schemeClr val="bg1"/>
              </a:solidFill>
            </a:rPr>
            <a:t>Национальная безопасность и правоохранительная деятельность</a:t>
          </a:r>
        </a:p>
        <a:p>
          <a:r>
            <a:rPr lang="ru-RU" sz="2000" dirty="0" smtClean="0">
              <a:solidFill>
                <a:schemeClr val="bg1"/>
              </a:solidFill>
            </a:rPr>
            <a:t>20,5 млн. рублей</a:t>
          </a:r>
          <a:endParaRPr lang="ru-RU" sz="2000" dirty="0">
            <a:solidFill>
              <a:schemeClr val="bg1"/>
            </a:solidFill>
          </a:endParaRPr>
        </a:p>
      </dgm:t>
    </dgm:pt>
    <dgm:pt modelId="{54558027-96FE-4B9F-8FC1-DC4C6C5D13E4}" type="parTrans" cxnId="{95691CA8-3E7A-4916-AA1A-D692DAA1D4AC}">
      <dgm:prSet/>
      <dgm:spPr/>
      <dgm:t>
        <a:bodyPr/>
        <a:lstStyle/>
        <a:p>
          <a:endParaRPr lang="ru-RU"/>
        </a:p>
      </dgm:t>
    </dgm:pt>
    <dgm:pt modelId="{63187BE1-E143-4D8C-8D45-626428EDCC75}" type="sibTrans" cxnId="{95691CA8-3E7A-4916-AA1A-D692DAA1D4AC}">
      <dgm:prSet/>
      <dgm:spPr/>
      <dgm:t>
        <a:bodyPr/>
        <a:lstStyle/>
        <a:p>
          <a:endParaRPr lang="ru-RU"/>
        </a:p>
      </dgm:t>
    </dgm:pt>
    <dgm:pt modelId="{168BB4A4-A517-4ABB-9AAE-187AC297018D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/>
            <a:t>мероприятия по предупреждению и ликвидации последствий чрезвычайных ситуаций и стихийных бедствий 5,3 млн. рублей</a:t>
          </a:r>
          <a:endParaRPr lang="ru-RU" sz="1400" dirty="0"/>
        </a:p>
      </dgm:t>
    </dgm:pt>
    <dgm:pt modelId="{E3D65D1C-BAD7-4606-893C-DD9FC61FE180}" type="parTrans" cxnId="{CDC04177-0E2B-4FF7-A814-C5FD50931EA7}">
      <dgm:prSet/>
      <dgm:spPr/>
      <dgm:t>
        <a:bodyPr/>
        <a:lstStyle/>
        <a:p>
          <a:endParaRPr lang="ru-RU"/>
        </a:p>
      </dgm:t>
    </dgm:pt>
    <dgm:pt modelId="{57E2FEDB-094A-4826-A0DA-87BAED4112A4}" type="sibTrans" cxnId="{CDC04177-0E2B-4FF7-A814-C5FD50931EA7}">
      <dgm:prSet/>
      <dgm:spPr/>
      <dgm:t>
        <a:bodyPr/>
        <a:lstStyle/>
        <a:p>
          <a:endParaRPr lang="ru-RU"/>
        </a:p>
      </dgm:t>
    </dgm:pt>
    <dgm:pt modelId="{74D5A5C8-17F5-46EE-B5CA-92A94E150B26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400" dirty="0" smtClean="0"/>
            <a:t>обеспечение деятельности учреждений связанных с обеспечением национальной безопасности и правоохранительной деятельности (курсы ГО и ЕДДС) 7,8 млн. рублей</a:t>
          </a:r>
          <a:endParaRPr lang="ru-RU" sz="1400" dirty="0"/>
        </a:p>
      </dgm:t>
    </dgm:pt>
    <dgm:pt modelId="{B287133B-7C38-4AE8-9A45-45FBF71E3AFF}" type="parTrans" cxnId="{B24C0477-DD73-45E8-8D39-4A83B8608567}">
      <dgm:prSet/>
      <dgm:spPr/>
      <dgm:t>
        <a:bodyPr/>
        <a:lstStyle/>
        <a:p>
          <a:endParaRPr lang="ru-RU"/>
        </a:p>
      </dgm:t>
    </dgm:pt>
    <dgm:pt modelId="{C95AB61E-6C3D-4D5C-A613-D272C2814928}" type="sibTrans" cxnId="{B24C0477-DD73-45E8-8D39-4A83B8608567}">
      <dgm:prSet/>
      <dgm:spPr/>
      <dgm:t>
        <a:bodyPr/>
        <a:lstStyle/>
        <a:p>
          <a:endParaRPr lang="ru-RU"/>
        </a:p>
      </dgm:t>
    </dgm:pt>
    <dgm:pt modelId="{57CBDA87-BCE3-4569-8EDD-78E4A26E1821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/>
            <a:t>аварийно-спасательные учреждения </a:t>
          </a:r>
        </a:p>
        <a:p>
          <a:r>
            <a:rPr lang="ru-RU" sz="1400" dirty="0" smtClean="0"/>
            <a:t>6,5 млн. рублей.</a:t>
          </a:r>
          <a:endParaRPr lang="ru-RU" sz="1400" dirty="0"/>
        </a:p>
      </dgm:t>
    </dgm:pt>
    <dgm:pt modelId="{102BC7BB-AE3D-46AD-875C-A929981F2D80}" type="parTrans" cxnId="{E67679F1-EED4-469E-8102-F67CA0CCF87F}">
      <dgm:prSet/>
      <dgm:spPr/>
      <dgm:t>
        <a:bodyPr/>
        <a:lstStyle/>
        <a:p>
          <a:endParaRPr lang="ru-RU"/>
        </a:p>
      </dgm:t>
    </dgm:pt>
    <dgm:pt modelId="{4F3D5ACE-02A0-46CC-B54B-7331FF288023}" type="sibTrans" cxnId="{E67679F1-EED4-469E-8102-F67CA0CCF87F}">
      <dgm:prSet/>
      <dgm:spPr/>
      <dgm:t>
        <a:bodyPr/>
        <a:lstStyle/>
        <a:p>
          <a:endParaRPr lang="ru-RU"/>
        </a:p>
      </dgm:t>
    </dgm:pt>
    <dgm:pt modelId="{F1D22E3A-1FBC-428C-BAA1-D7F21A029F56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/>
            <a:t>мероприятия по гражданской обороне 0,9 млн. рублей приобретены средства индивидуальной защиты</a:t>
          </a:r>
          <a:endParaRPr lang="ru-RU" sz="1400" dirty="0"/>
        </a:p>
      </dgm:t>
    </dgm:pt>
    <dgm:pt modelId="{4BBFB8C2-8A6A-4E8B-B7F9-854A8B2A80D7}" type="sibTrans" cxnId="{A2C43930-C371-4ED4-A822-B0D71000D6CB}">
      <dgm:prSet/>
      <dgm:spPr/>
      <dgm:t>
        <a:bodyPr/>
        <a:lstStyle/>
        <a:p>
          <a:endParaRPr lang="ru-RU"/>
        </a:p>
      </dgm:t>
    </dgm:pt>
    <dgm:pt modelId="{41117159-EA12-4E83-98EA-013BB83DE772}" type="parTrans" cxnId="{A2C43930-C371-4ED4-A822-B0D71000D6CB}">
      <dgm:prSet/>
      <dgm:spPr/>
      <dgm:t>
        <a:bodyPr/>
        <a:lstStyle/>
        <a:p>
          <a:endParaRPr lang="ru-RU"/>
        </a:p>
      </dgm:t>
    </dgm:pt>
    <dgm:pt modelId="{6CC73C52-8387-47D0-AA6E-93944A61EAF9}" type="pres">
      <dgm:prSet presAssocID="{13E4E252-2CE0-4262-B29F-2CC36FE432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6BBDF9-49A5-4A8B-8BE2-A4CD48EEF009}" type="pres">
      <dgm:prSet presAssocID="{8FFAAC58-91D0-4A2B-A6DB-E5F82A96A188}" presName="hierRoot1" presStyleCnt="0">
        <dgm:presLayoutVars>
          <dgm:hierBranch val="init"/>
        </dgm:presLayoutVars>
      </dgm:prSet>
      <dgm:spPr/>
    </dgm:pt>
    <dgm:pt modelId="{36934D92-2762-4A68-9CB4-78A21659888B}" type="pres">
      <dgm:prSet presAssocID="{8FFAAC58-91D0-4A2B-A6DB-E5F82A96A188}" presName="rootComposite1" presStyleCnt="0"/>
      <dgm:spPr/>
    </dgm:pt>
    <dgm:pt modelId="{5D8A5DF2-0717-4552-88C7-0F53F96A2CAE}" type="pres">
      <dgm:prSet presAssocID="{8FFAAC58-91D0-4A2B-A6DB-E5F82A96A188}" presName="rootText1" presStyleLbl="node0" presStyleIdx="0" presStyleCnt="1" custScaleX="399110" custScaleY="262661" custLinFactY="-56797" custLinFactNeighborX="-1273" custLinFactNeighborY="-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4500B96-8522-4E59-A65E-D5065DC3432E}" type="pres">
      <dgm:prSet presAssocID="{8FFAAC58-91D0-4A2B-A6DB-E5F82A96A18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F60819C-947C-4B96-B95D-0CE41A1DD3DF}" type="pres">
      <dgm:prSet presAssocID="{8FFAAC58-91D0-4A2B-A6DB-E5F82A96A188}" presName="hierChild2" presStyleCnt="0"/>
      <dgm:spPr/>
    </dgm:pt>
    <dgm:pt modelId="{B691E272-FDF4-44A1-88CC-36D2113C1A49}" type="pres">
      <dgm:prSet presAssocID="{E3D65D1C-BAD7-4606-893C-DD9FC61FE180}" presName="Name37" presStyleLbl="parChTrans1D2" presStyleIdx="0" presStyleCnt="4"/>
      <dgm:spPr/>
      <dgm:t>
        <a:bodyPr/>
        <a:lstStyle/>
        <a:p>
          <a:endParaRPr lang="ru-RU"/>
        </a:p>
      </dgm:t>
    </dgm:pt>
    <dgm:pt modelId="{8C239158-536D-4336-A4EE-3EB91FFC81DA}" type="pres">
      <dgm:prSet presAssocID="{168BB4A4-A517-4ABB-9AAE-187AC297018D}" presName="hierRoot2" presStyleCnt="0">
        <dgm:presLayoutVars>
          <dgm:hierBranch val="init"/>
        </dgm:presLayoutVars>
      </dgm:prSet>
      <dgm:spPr/>
    </dgm:pt>
    <dgm:pt modelId="{0C19687F-B310-4BEA-846A-4B7F321F775C}" type="pres">
      <dgm:prSet presAssocID="{168BB4A4-A517-4ABB-9AAE-187AC297018D}" presName="rootComposite" presStyleCnt="0"/>
      <dgm:spPr/>
    </dgm:pt>
    <dgm:pt modelId="{FDE47BBC-60FE-4EE8-820F-AFC51DD3C422}" type="pres">
      <dgm:prSet presAssocID="{168BB4A4-A517-4ABB-9AAE-187AC297018D}" presName="rootText" presStyleLbl="node2" presStyleIdx="0" presStyleCnt="4" custScaleX="193878" custScaleY="486908" custLinFactNeighborX="5569" custLinFactNeighborY="-2578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3B31E28-54C2-49DE-B37C-58CF62597073}" type="pres">
      <dgm:prSet presAssocID="{168BB4A4-A517-4ABB-9AAE-187AC297018D}" presName="rootConnector" presStyleLbl="node2" presStyleIdx="0" presStyleCnt="4"/>
      <dgm:spPr/>
      <dgm:t>
        <a:bodyPr/>
        <a:lstStyle/>
        <a:p>
          <a:endParaRPr lang="ru-RU"/>
        </a:p>
      </dgm:t>
    </dgm:pt>
    <dgm:pt modelId="{1739E6E4-D810-4A1A-A295-F4914CA98238}" type="pres">
      <dgm:prSet presAssocID="{168BB4A4-A517-4ABB-9AAE-187AC297018D}" presName="hierChild4" presStyleCnt="0"/>
      <dgm:spPr/>
    </dgm:pt>
    <dgm:pt modelId="{13000DA8-3092-4F3E-AB2C-D63D2D24B10C}" type="pres">
      <dgm:prSet presAssocID="{168BB4A4-A517-4ABB-9AAE-187AC297018D}" presName="hierChild5" presStyleCnt="0"/>
      <dgm:spPr/>
    </dgm:pt>
    <dgm:pt modelId="{723D9248-0A05-4C4F-BDDA-9F3221FDEA65}" type="pres">
      <dgm:prSet presAssocID="{41117159-EA12-4E83-98EA-013BB83DE772}" presName="Name37" presStyleLbl="parChTrans1D2" presStyleIdx="1" presStyleCnt="4"/>
      <dgm:spPr/>
      <dgm:t>
        <a:bodyPr/>
        <a:lstStyle/>
        <a:p>
          <a:endParaRPr lang="ru-RU"/>
        </a:p>
      </dgm:t>
    </dgm:pt>
    <dgm:pt modelId="{9DB00EF3-4E37-44A5-B8BB-7D3A6204B393}" type="pres">
      <dgm:prSet presAssocID="{F1D22E3A-1FBC-428C-BAA1-D7F21A029F56}" presName="hierRoot2" presStyleCnt="0">
        <dgm:presLayoutVars>
          <dgm:hierBranch val="init"/>
        </dgm:presLayoutVars>
      </dgm:prSet>
      <dgm:spPr/>
    </dgm:pt>
    <dgm:pt modelId="{AC346190-B558-4F60-8213-C2DFD0C95303}" type="pres">
      <dgm:prSet presAssocID="{F1D22E3A-1FBC-428C-BAA1-D7F21A029F56}" presName="rootComposite" presStyleCnt="0"/>
      <dgm:spPr/>
    </dgm:pt>
    <dgm:pt modelId="{EE4A12A4-B0F8-4E2D-AC8E-A67C239162CC}" type="pres">
      <dgm:prSet presAssocID="{F1D22E3A-1FBC-428C-BAA1-D7F21A029F56}" presName="rootText" presStyleLbl="node2" presStyleIdx="1" presStyleCnt="4" custScaleX="138992" custScaleY="487699" custLinFactNeighborX="1907" custLinFactNeighborY="-2578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0C7114D-6426-4ABB-A761-5B31F69E3B8A}" type="pres">
      <dgm:prSet presAssocID="{F1D22E3A-1FBC-428C-BAA1-D7F21A029F56}" presName="rootConnector" presStyleLbl="node2" presStyleIdx="1" presStyleCnt="4"/>
      <dgm:spPr/>
      <dgm:t>
        <a:bodyPr/>
        <a:lstStyle/>
        <a:p>
          <a:endParaRPr lang="ru-RU"/>
        </a:p>
      </dgm:t>
    </dgm:pt>
    <dgm:pt modelId="{98919951-DFDD-46BE-BB30-B84C6E643D00}" type="pres">
      <dgm:prSet presAssocID="{F1D22E3A-1FBC-428C-BAA1-D7F21A029F56}" presName="hierChild4" presStyleCnt="0"/>
      <dgm:spPr/>
    </dgm:pt>
    <dgm:pt modelId="{F2E4DED1-1C65-42CD-93AA-5BDCE3382CF3}" type="pres">
      <dgm:prSet presAssocID="{F1D22E3A-1FBC-428C-BAA1-D7F21A029F56}" presName="hierChild5" presStyleCnt="0"/>
      <dgm:spPr/>
    </dgm:pt>
    <dgm:pt modelId="{B31F929C-54C6-42B5-AD39-AAC074B7216A}" type="pres">
      <dgm:prSet presAssocID="{B287133B-7C38-4AE8-9A45-45FBF71E3AFF}" presName="Name37" presStyleLbl="parChTrans1D2" presStyleIdx="2" presStyleCnt="4"/>
      <dgm:spPr/>
      <dgm:t>
        <a:bodyPr/>
        <a:lstStyle/>
        <a:p>
          <a:endParaRPr lang="ru-RU"/>
        </a:p>
      </dgm:t>
    </dgm:pt>
    <dgm:pt modelId="{96A5EACB-1FAB-4C69-8E57-41867FC6D539}" type="pres">
      <dgm:prSet presAssocID="{74D5A5C8-17F5-46EE-B5CA-92A94E150B26}" presName="hierRoot2" presStyleCnt="0">
        <dgm:presLayoutVars>
          <dgm:hierBranch val="init"/>
        </dgm:presLayoutVars>
      </dgm:prSet>
      <dgm:spPr/>
    </dgm:pt>
    <dgm:pt modelId="{AF3503EE-006A-43B6-9275-96AC0E571BA1}" type="pres">
      <dgm:prSet presAssocID="{74D5A5C8-17F5-46EE-B5CA-92A94E150B26}" presName="rootComposite" presStyleCnt="0"/>
      <dgm:spPr/>
    </dgm:pt>
    <dgm:pt modelId="{6099E52A-4CEF-4427-AF48-75CC297A77D4}" type="pres">
      <dgm:prSet presAssocID="{74D5A5C8-17F5-46EE-B5CA-92A94E150B26}" presName="rootText" presStyleLbl="node2" presStyleIdx="2" presStyleCnt="4" custScaleX="217806" custScaleY="499097" custLinFactNeighborX="-6422" custLinFactNeighborY="-2578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E70BB1D-9D86-4FE3-9CEA-CFD2F92F569E}" type="pres">
      <dgm:prSet presAssocID="{74D5A5C8-17F5-46EE-B5CA-92A94E150B26}" presName="rootConnector" presStyleLbl="node2" presStyleIdx="2" presStyleCnt="4"/>
      <dgm:spPr/>
      <dgm:t>
        <a:bodyPr/>
        <a:lstStyle/>
        <a:p>
          <a:endParaRPr lang="ru-RU"/>
        </a:p>
      </dgm:t>
    </dgm:pt>
    <dgm:pt modelId="{921618CD-7BEC-4CF4-9B48-800AA6451FD6}" type="pres">
      <dgm:prSet presAssocID="{74D5A5C8-17F5-46EE-B5CA-92A94E150B26}" presName="hierChild4" presStyleCnt="0"/>
      <dgm:spPr/>
    </dgm:pt>
    <dgm:pt modelId="{A2A86387-A73F-4AD7-A5FC-CF3FC3CB1AF3}" type="pres">
      <dgm:prSet presAssocID="{74D5A5C8-17F5-46EE-B5CA-92A94E150B26}" presName="hierChild5" presStyleCnt="0"/>
      <dgm:spPr/>
    </dgm:pt>
    <dgm:pt modelId="{E50E1997-85B4-4CC2-A987-4253AE6084AA}" type="pres">
      <dgm:prSet presAssocID="{102BC7BB-AE3D-46AD-875C-A929981F2D80}" presName="Name37" presStyleLbl="parChTrans1D2" presStyleIdx="3" presStyleCnt="4"/>
      <dgm:spPr/>
      <dgm:t>
        <a:bodyPr/>
        <a:lstStyle/>
        <a:p>
          <a:endParaRPr lang="ru-RU"/>
        </a:p>
      </dgm:t>
    </dgm:pt>
    <dgm:pt modelId="{71C5A82B-5488-4AB3-9A26-A54253E2419A}" type="pres">
      <dgm:prSet presAssocID="{57CBDA87-BCE3-4569-8EDD-78E4A26E1821}" presName="hierRoot2" presStyleCnt="0">
        <dgm:presLayoutVars>
          <dgm:hierBranch val="init"/>
        </dgm:presLayoutVars>
      </dgm:prSet>
      <dgm:spPr/>
    </dgm:pt>
    <dgm:pt modelId="{A224729E-7E5E-47C0-BB1A-3AFF057209B2}" type="pres">
      <dgm:prSet presAssocID="{57CBDA87-BCE3-4569-8EDD-78E4A26E1821}" presName="rootComposite" presStyleCnt="0"/>
      <dgm:spPr/>
    </dgm:pt>
    <dgm:pt modelId="{60D0E55F-5CF1-4469-838C-35C8B498FC79}" type="pres">
      <dgm:prSet presAssocID="{57CBDA87-BCE3-4569-8EDD-78E4A26E1821}" presName="rootText" presStyleLbl="node2" presStyleIdx="3" presStyleCnt="4" custScaleX="123221" custScaleY="499097" custLinFactNeighborX="-5259" custLinFactNeighborY="-2578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CB714CB-204B-4267-B58C-C1FCDBA62285}" type="pres">
      <dgm:prSet presAssocID="{57CBDA87-BCE3-4569-8EDD-78E4A26E1821}" presName="rootConnector" presStyleLbl="node2" presStyleIdx="3" presStyleCnt="4"/>
      <dgm:spPr/>
      <dgm:t>
        <a:bodyPr/>
        <a:lstStyle/>
        <a:p>
          <a:endParaRPr lang="ru-RU"/>
        </a:p>
      </dgm:t>
    </dgm:pt>
    <dgm:pt modelId="{4B9BB11D-44C7-4036-A424-E048B58AC39B}" type="pres">
      <dgm:prSet presAssocID="{57CBDA87-BCE3-4569-8EDD-78E4A26E1821}" presName="hierChild4" presStyleCnt="0"/>
      <dgm:spPr/>
    </dgm:pt>
    <dgm:pt modelId="{3FAE5393-4E3E-48D0-BAD9-B9C2F62B01A6}" type="pres">
      <dgm:prSet presAssocID="{57CBDA87-BCE3-4569-8EDD-78E4A26E1821}" presName="hierChild5" presStyleCnt="0"/>
      <dgm:spPr/>
    </dgm:pt>
    <dgm:pt modelId="{62924FBB-415A-471B-A212-8793CE1B7FF6}" type="pres">
      <dgm:prSet presAssocID="{8FFAAC58-91D0-4A2B-A6DB-E5F82A96A188}" presName="hierChild3" presStyleCnt="0"/>
      <dgm:spPr/>
    </dgm:pt>
  </dgm:ptLst>
  <dgm:cxnLst>
    <dgm:cxn modelId="{A2C43930-C371-4ED4-A822-B0D71000D6CB}" srcId="{8FFAAC58-91D0-4A2B-A6DB-E5F82A96A188}" destId="{F1D22E3A-1FBC-428C-BAA1-D7F21A029F56}" srcOrd="1" destOrd="0" parTransId="{41117159-EA12-4E83-98EA-013BB83DE772}" sibTransId="{4BBFB8C2-8A6A-4E8B-B7F9-854A8B2A80D7}"/>
    <dgm:cxn modelId="{8374C0AA-2516-437C-BAA9-DED54E521B0E}" type="presOf" srcId="{57CBDA87-BCE3-4569-8EDD-78E4A26E1821}" destId="{9CB714CB-204B-4267-B58C-C1FCDBA62285}" srcOrd="1" destOrd="0" presId="urn:microsoft.com/office/officeart/2005/8/layout/orgChart1"/>
    <dgm:cxn modelId="{B24C0477-DD73-45E8-8D39-4A83B8608567}" srcId="{8FFAAC58-91D0-4A2B-A6DB-E5F82A96A188}" destId="{74D5A5C8-17F5-46EE-B5CA-92A94E150B26}" srcOrd="2" destOrd="0" parTransId="{B287133B-7C38-4AE8-9A45-45FBF71E3AFF}" sibTransId="{C95AB61E-6C3D-4D5C-A613-D272C2814928}"/>
    <dgm:cxn modelId="{EA4160BD-D7D7-4A4F-B881-4E65A2505845}" type="presOf" srcId="{74D5A5C8-17F5-46EE-B5CA-92A94E150B26}" destId="{BE70BB1D-9D86-4FE3-9CEA-CFD2F92F569E}" srcOrd="1" destOrd="0" presId="urn:microsoft.com/office/officeart/2005/8/layout/orgChart1"/>
    <dgm:cxn modelId="{DAA5ED3A-5514-43FB-B241-4427A9C7E82A}" type="presOf" srcId="{168BB4A4-A517-4ABB-9AAE-187AC297018D}" destId="{C3B31E28-54C2-49DE-B37C-58CF62597073}" srcOrd="1" destOrd="0" presId="urn:microsoft.com/office/officeart/2005/8/layout/orgChart1"/>
    <dgm:cxn modelId="{CDC04177-0E2B-4FF7-A814-C5FD50931EA7}" srcId="{8FFAAC58-91D0-4A2B-A6DB-E5F82A96A188}" destId="{168BB4A4-A517-4ABB-9AAE-187AC297018D}" srcOrd="0" destOrd="0" parTransId="{E3D65D1C-BAD7-4606-893C-DD9FC61FE180}" sibTransId="{57E2FEDB-094A-4826-A0DA-87BAED4112A4}"/>
    <dgm:cxn modelId="{431EEDAF-1921-4688-ADB0-D13D62F1CA8D}" type="presOf" srcId="{B287133B-7C38-4AE8-9A45-45FBF71E3AFF}" destId="{B31F929C-54C6-42B5-AD39-AAC074B7216A}" srcOrd="0" destOrd="0" presId="urn:microsoft.com/office/officeart/2005/8/layout/orgChart1"/>
    <dgm:cxn modelId="{86B66AF4-CA93-4524-97CD-1CCAAF8997AF}" type="presOf" srcId="{102BC7BB-AE3D-46AD-875C-A929981F2D80}" destId="{E50E1997-85B4-4CC2-A987-4253AE6084AA}" srcOrd="0" destOrd="0" presId="urn:microsoft.com/office/officeart/2005/8/layout/orgChart1"/>
    <dgm:cxn modelId="{5A0B5ED7-50FE-4645-A7EA-1A6208AFEFF6}" type="presOf" srcId="{E3D65D1C-BAD7-4606-893C-DD9FC61FE180}" destId="{B691E272-FDF4-44A1-88CC-36D2113C1A49}" srcOrd="0" destOrd="0" presId="urn:microsoft.com/office/officeart/2005/8/layout/orgChart1"/>
    <dgm:cxn modelId="{E68F02E4-AEB3-487C-A99F-27DFDD66E73B}" type="presOf" srcId="{F1D22E3A-1FBC-428C-BAA1-D7F21A029F56}" destId="{EE4A12A4-B0F8-4E2D-AC8E-A67C239162CC}" srcOrd="0" destOrd="0" presId="urn:microsoft.com/office/officeart/2005/8/layout/orgChart1"/>
    <dgm:cxn modelId="{85887F1E-0782-442A-8B4C-312DD9B6E75F}" type="presOf" srcId="{8FFAAC58-91D0-4A2B-A6DB-E5F82A96A188}" destId="{44500B96-8522-4E59-A65E-D5065DC3432E}" srcOrd="1" destOrd="0" presId="urn:microsoft.com/office/officeart/2005/8/layout/orgChart1"/>
    <dgm:cxn modelId="{A5B44835-84D8-4E4E-BB54-F285651D65A3}" type="presOf" srcId="{41117159-EA12-4E83-98EA-013BB83DE772}" destId="{723D9248-0A05-4C4F-BDDA-9F3221FDEA65}" srcOrd="0" destOrd="0" presId="urn:microsoft.com/office/officeart/2005/8/layout/orgChart1"/>
    <dgm:cxn modelId="{A432D32B-5B47-4FE8-BF8E-6E9088788534}" type="presOf" srcId="{13E4E252-2CE0-4262-B29F-2CC36FE432A7}" destId="{6CC73C52-8387-47D0-AA6E-93944A61EAF9}" srcOrd="0" destOrd="0" presId="urn:microsoft.com/office/officeart/2005/8/layout/orgChart1"/>
    <dgm:cxn modelId="{E67679F1-EED4-469E-8102-F67CA0CCF87F}" srcId="{8FFAAC58-91D0-4A2B-A6DB-E5F82A96A188}" destId="{57CBDA87-BCE3-4569-8EDD-78E4A26E1821}" srcOrd="3" destOrd="0" parTransId="{102BC7BB-AE3D-46AD-875C-A929981F2D80}" sibTransId="{4F3D5ACE-02A0-46CC-B54B-7331FF288023}"/>
    <dgm:cxn modelId="{0DBF6B29-20E1-4F55-8E4A-4D770D30EF50}" type="presOf" srcId="{168BB4A4-A517-4ABB-9AAE-187AC297018D}" destId="{FDE47BBC-60FE-4EE8-820F-AFC51DD3C422}" srcOrd="0" destOrd="0" presId="urn:microsoft.com/office/officeart/2005/8/layout/orgChart1"/>
    <dgm:cxn modelId="{95691CA8-3E7A-4916-AA1A-D692DAA1D4AC}" srcId="{13E4E252-2CE0-4262-B29F-2CC36FE432A7}" destId="{8FFAAC58-91D0-4A2B-A6DB-E5F82A96A188}" srcOrd="0" destOrd="0" parTransId="{54558027-96FE-4B9F-8FC1-DC4C6C5D13E4}" sibTransId="{63187BE1-E143-4D8C-8D45-626428EDCC75}"/>
    <dgm:cxn modelId="{F73EE930-2D1C-4E93-8BC0-98C65EEDD9E1}" type="presOf" srcId="{F1D22E3A-1FBC-428C-BAA1-D7F21A029F56}" destId="{60C7114D-6426-4ABB-A761-5B31F69E3B8A}" srcOrd="1" destOrd="0" presId="urn:microsoft.com/office/officeart/2005/8/layout/orgChart1"/>
    <dgm:cxn modelId="{A0B01E22-C99A-458A-A830-3C86D9B29AA7}" type="presOf" srcId="{57CBDA87-BCE3-4569-8EDD-78E4A26E1821}" destId="{60D0E55F-5CF1-4469-838C-35C8B498FC79}" srcOrd="0" destOrd="0" presId="urn:microsoft.com/office/officeart/2005/8/layout/orgChart1"/>
    <dgm:cxn modelId="{2E71B3E1-2CB8-40B4-B734-3D1841BA03E3}" type="presOf" srcId="{8FFAAC58-91D0-4A2B-A6DB-E5F82A96A188}" destId="{5D8A5DF2-0717-4552-88C7-0F53F96A2CAE}" srcOrd="0" destOrd="0" presId="urn:microsoft.com/office/officeart/2005/8/layout/orgChart1"/>
    <dgm:cxn modelId="{F5A7E567-28E2-4CE5-80F4-6B2A1E301EDE}" type="presOf" srcId="{74D5A5C8-17F5-46EE-B5CA-92A94E150B26}" destId="{6099E52A-4CEF-4427-AF48-75CC297A77D4}" srcOrd="0" destOrd="0" presId="urn:microsoft.com/office/officeart/2005/8/layout/orgChart1"/>
    <dgm:cxn modelId="{2C1DFE43-F060-4927-9CA6-7C88FF09C847}" type="presParOf" srcId="{6CC73C52-8387-47D0-AA6E-93944A61EAF9}" destId="{D36BBDF9-49A5-4A8B-8BE2-A4CD48EEF009}" srcOrd="0" destOrd="0" presId="urn:microsoft.com/office/officeart/2005/8/layout/orgChart1"/>
    <dgm:cxn modelId="{5A244197-F6F6-4B04-ABD5-96C3749F3F60}" type="presParOf" srcId="{D36BBDF9-49A5-4A8B-8BE2-A4CD48EEF009}" destId="{36934D92-2762-4A68-9CB4-78A21659888B}" srcOrd="0" destOrd="0" presId="urn:microsoft.com/office/officeart/2005/8/layout/orgChart1"/>
    <dgm:cxn modelId="{DFCAFCA5-5375-4AB5-84E5-05C267ED2A2B}" type="presParOf" srcId="{36934D92-2762-4A68-9CB4-78A21659888B}" destId="{5D8A5DF2-0717-4552-88C7-0F53F96A2CAE}" srcOrd="0" destOrd="0" presId="urn:microsoft.com/office/officeart/2005/8/layout/orgChart1"/>
    <dgm:cxn modelId="{F757153B-F8C6-4D8F-989D-10905693952E}" type="presParOf" srcId="{36934D92-2762-4A68-9CB4-78A21659888B}" destId="{44500B96-8522-4E59-A65E-D5065DC3432E}" srcOrd="1" destOrd="0" presId="urn:microsoft.com/office/officeart/2005/8/layout/orgChart1"/>
    <dgm:cxn modelId="{66655566-EB05-48FB-A1BA-5E1FE81D6880}" type="presParOf" srcId="{D36BBDF9-49A5-4A8B-8BE2-A4CD48EEF009}" destId="{2F60819C-947C-4B96-B95D-0CE41A1DD3DF}" srcOrd="1" destOrd="0" presId="urn:microsoft.com/office/officeart/2005/8/layout/orgChart1"/>
    <dgm:cxn modelId="{6371C61B-3D84-41A5-938D-D1879F7B2921}" type="presParOf" srcId="{2F60819C-947C-4B96-B95D-0CE41A1DD3DF}" destId="{B691E272-FDF4-44A1-88CC-36D2113C1A49}" srcOrd="0" destOrd="0" presId="urn:microsoft.com/office/officeart/2005/8/layout/orgChart1"/>
    <dgm:cxn modelId="{8BDAE189-C688-4F6D-A40B-1FFCAA4A1834}" type="presParOf" srcId="{2F60819C-947C-4B96-B95D-0CE41A1DD3DF}" destId="{8C239158-536D-4336-A4EE-3EB91FFC81DA}" srcOrd="1" destOrd="0" presId="urn:microsoft.com/office/officeart/2005/8/layout/orgChart1"/>
    <dgm:cxn modelId="{976083B1-E6DC-4172-805F-CFF2D72E88BE}" type="presParOf" srcId="{8C239158-536D-4336-A4EE-3EB91FFC81DA}" destId="{0C19687F-B310-4BEA-846A-4B7F321F775C}" srcOrd="0" destOrd="0" presId="urn:microsoft.com/office/officeart/2005/8/layout/orgChart1"/>
    <dgm:cxn modelId="{6919C7F8-67DC-48F9-B7EA-48958386CA17}" type="presParOf" srcId="{0C19687F-B310-4BEA-846A-4B7F321F775C}" destId="{FDE47BBC-60FE-4EE8-820F-AFC51DD3C422}" srcOrd="0" destOrd="0" presId="urn:microsoft.com/office/officeart/2005/8/layout/orgChart1"/>
    <dgm:cxn modelId="{4060E678-843E-4C64-9452-6A1330729A43}" type="presParOf" srcId="{0C19687F-B310-4BEA-846A-4B7F321F775C}" destId="{C3B31E28-54C2-49DE-B37C-58CF62597073}" srcOrd="1" destOrd="0" presId="urn:microsoft.com/office/officeart/2005/8/layout/orgChart1"/>
    <dgm:cxn modelId="{0204EBBD-1437-4C7E-B0BC-D33A6501A307}" type="presParOf" srcId="{8C239158-536D-4336-A4EE-3EB91FFC81DA}" destId="{1739E6E4-D810-4A1A-A295-F4914CA98238}" srcOrd="1" destOrd="0" presId="urn:microsoft.com/office/officeart/2005/8/layout/orgChart1"/>
    <dgm:cxn modelId="{26119707-DD1D-472E-89DD-E2CA933F7CDE}" type="presParOf" srcId="{8C239158-536D-4336-A4EE-3EB91FFC81DA}" destId="{13000DA8-3092-4F3E-AB2C-D63D2D24B10C}" srcOrd="2" destOrd="0" presId="urn:microsoft.com/office/officeart/2005/8/layout/orgChart1"/>
    <dgm:cxn modelId="{7E94D56D-E157-4BE9-A683-983A2FAD6836}" type="presParOf" srcId="{2F60819C-947C-4B96-B95D-0CE41A1DD3DF}" destId="{723D9248-0A05-4C4F-BDDA-9F3221FDEA65}" srcOrd="2" destOrd="0" presId="urn:microsoft.com/office/officeart/2005/8/layout/orgChart1"/>
    <dgm:cxn modelId="{C09A9305-26DE-4BDF-A0AA-8B1F2BAD1626}" type="presParOf" srcId="{2F60819C-947C-4B96-B95D-0CE41A1DD3DF}" destId="{9DB00EF3-4E37-44A5-B8BB-7D3A6204B393}" srcOrd="3" destOrd="0" presId="urn:microsoft.com/office/officeart/2005/8/layout/orgChart1"/>
    <dgm:cxn modelId="{C253B95C-BB27-4F57-84EA-16B52526B841}" type="presParOf" srcId="{9DB00EF3-4E37-44A5-B8BB-7D3A6204B393}" destId="{AC346190-B558-4F60-8213-C2DFD0C95303}" srcOrd="0" destOrd="0" presId="urn:microsoft.com/office/officeart/2005/8/layout/orgChart1"/>
    <dgm:cxn modelId="{6A8B393F-39BB-474B-9B63-F8497701B91F}" type="presParOf" srcId="{AC346190-B558-4F60-8213-C2DFD0C95303}" destId="{EE4A12A4-B0F8-4E2D-AC8E-A67C239162CC}" srcOrd="0" destOrd="0" presId="urn:microsoft.com/office/officeart/2005/8/layout/orgChart1"/>
    <dgm:cxn modelId="{256E8D87-0E59-4F8F-8A63-63AAE91BEEBD}" type="presParOf" srcId="{AC346190-B558-4F60-8213-C2DFD0C95303}" destId="{60C7114D-6426-4ABB-A761-5B31F69E3B8A}" srcOrd="1" destOrd="0" presId="urn:microsoft.com/office/officeart/2005/8/layout/orgChart1"/>
    <dgm:cxn modelId="{BD029455-B4B2-4DD5-B343-E53F9F0DD031}" type="presParOf" srcId="{9DB00EF3-4E37-44A5-B8BB-7D3A6204B393}" destId="{98919951-DFDD-46BE-BB30-B84C6E643D00}" srcOrd="1" destOrd="0" presId="urn:microsoft.com/office/officeart/2005/8/layout/orgChart1"/>
    <dgm:cxn modelId="{EC4ABAC0-7F39-4A1D-914A-A6FB95FFF5D8}" type="presParOf" srcId="{9DB00EF3-4E37-44A5-B8BB-7D3A6204B393}" destId="{F2E4DED1-1C65-42CD-93AA-5BDCE3382CF3}" srcOrd="2" destOrd="0" presId="urn:microsoft.com/office/officeart/2005/8/layout/orgChart1"/>
    <dgm:cxn modelId="{F3EBB861-EA25-41A7-BDF2-6EE820C5DC45}" type="presParOf" srcId="{2F60819C-947C-4B96-B95D-0CE41A1DD3DF}" destId="{B31F929C-54C6-42B5-AD39-AAC074B7216A}" srcOrd="4" destOrd="0" presId="urn:microsoft.com/office/officeart/2005/8/layout/orgChart1"/>
    <dgm:cxn modelId="{D1163FCB-DF6B-439C-BF9C-4E9F22455C9D}" type="presParOf" srcId="{2F60819C-947C-4B96-B95D-0CE41A1DD3DF}" destId="{96A5EACB-1FAB-4C69-8E57-41867FC6D539}" srcOrd="5" destOrd="0" presId="urn:microsoft.com/office/officeart/2005/8/layout/orgChart1"/>
    <dgm:cxn modelId="{9C7796E3-18AA-4E84-AD12-864060E4AD84}" type="presParOf" srcId="{96A5EACB-1FAB-4C69-8E57-41867FC6D539}" destId="{AF3503EE-006A-43B6-9275-96AC0E571BA1}" srcOrd="0" destOrd="0" presId="urn:microsoft.com/office/officeart/2005/8/layout/orgChart1"/>
    <dgm:cxn modelId="{F5537112-5A8C-450A-A632-9A02B24B19D6}" type="presParOf" srcId="{AF3503EE-006A-43B6-9275-96AC0E571BA1}" destId="{6099E52A-4CEF-4427-AF48-75CC297A77D4}" srcOrd="0" destOrd="0" presId="urn:microsoft.com/office/officeart/2005/8/layout/orgChart1"/>
    <dgm:cxn modelId="{47E7805D-696D-40AF-B1FF-A8EDECE885E9}" type="presParOf" srcId="{AF3503EE-006A-43B6-9275-96AC0E571BA1}" destId="{BE70BB1D-9D86-4FE3-9CEA-CFD2F92F569E}" srcOrd="1" destOrd="0" presId="urn:microsoft.com/office/officeart/2005/8/layout/orgChart1"/>
    <dgm:cxn modelId="{361D0E59-AEBE-4720-9617-BBF6DBCFE1A6}" type="presParOf" srcId="{96A5EACB-1FAB-4C69-8E57-41867FC6D539}" destId="{921618CD-7BEC-4CF4-9B48-800AA6451FD6}" srcOrd="1" destOrd="0" presId="urn:microsoft.com/office/officeart/2005/8/layout/orgChart1"/>
    <dgm:cxn modelId="{BE7C8D1E-C463-4975-87A9-B92956C049F6}" type="presParOf" srcId="{96A5EACB-1FAB-4C69-8E57-41867FC6D539}" destId="{A2A86387-A73F-4AD7-A5FC-CF3FC3CB1AF3}" srcOrd="2" destOrd="0" presId="urn:microsoft.com/office/officeart/2005/8/layout/orgChart1"/>
    <dgm:cxn modelId="{A0912AFB-6F76-47E1-92CB-AA58D7380E5F}" type="presParOf" srcId="{2F60819C-947C-4B96-B95D-0CE41A1DD3DF}" destId="{E50E1997-85B4-4CC2-A987-4253AE6084AA}" srcOrd="6" destOrd="0" presId="urn:microsoft.com/office/officeart/2005/8/layout/orgChart1"/>
    <dgm:cxn modelId="{A339FDB7-C40B-413F-8D8E-D92B7E209322}" type="presParOf" srcId="{2F60819C-947C-4B96-B95D-0CE41A1DD3DF}" destId="{71C5A82B-5488-4AB3-9A26-A54253E2419A}" srcOrd="7" destOrd="0" presId="urn:microsoft.com/office/officeart/2005/8/layout/orgChart1"/>
    <dgm:cxn modelId="{980FF30F-8A5F-40B8-B9B9-24C1B2063611}" type="presParOf" srcId="{71C5A82B-5488-4AB3-9A26-A54253E2419A}" destId="{A224729E-7E5E-47C0-BB1A-3AFF057209B2}" srcOrd="0" destOrd="0" presId="urn:microsoft.com/office/officeart/2005/8/layout/orgChart1"/>
    <dgm:cxn modelId="{8EF32975-50C2-4DEC-A359-2E195B377D3A}" type="presParOf" srcId="{A224729E-7E5E-47C0-BB1A-3AFF057209B2}" destId="{60D0E55F-5CF1-4469-838C-35C8B498FC79}" srcOrd="0" destOrd="0" presId="urn:microsoft.com/office/officeart/2005/8/layout/orgChart1"/>
    <dgm:cxn modelId="{06C0C3DC-E978-4DE3-BA9A-6F952785DA9B}" type="presParOf" srcId="{A224729E-7E5E-47C0-BB1A-3AFF057209B2}" destId="{9CB714CB-204B-4267-B58C-C1FCDBA62285}" srcOrd="1" destOrd="0" presId="urn:microsoft.com/office/officeart/2005/8/layout/orgChart1"/>
    <dgm:cxn modelId="{4569CDFE-38E9-4DFB-833D-F059D83ABC06}" type="presParOf" srcId="{71C5A82B-5488-4AB3-9A26-A54253E2419A}" destId="{4B9BB11D-44C7-4036-A424-E048B58AC39B}" srcOrd="1" destOrd="0" presId="urn:microsoft.com/office/officeart/2005/8/layout/orgChart1"/>
    <dgm:cxn modelId="{A2B334D6-17F5-449C-95D9-4A62A8918BB2}" type="presParOf" srcId="{71C5A82B-5488-4AB3-9A26-A54253E2419A}" destId="{3FAE5393-4E3E-48D0-BAD9-B9C2F62B01A6}" srcOrd="2" destOrd="0" presId="urn:microsoft.com/office/officeart/2005/8/layout/orgChart1"/>
    <dgm:cxn modelId="{D3561918-4EAB-4FCB-A67A-271AA55FC5C5}" type="presParOf" srcId="{D36BBDF9-49A5-4A8B-8BE2-A4CD48EEF009}" destId="{62924FBB-415A-471B-A212-8793CE1B7FF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10D4C20-94EB-44D9-BCCA-25D022797E04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D186DB-EF71-4964-95B5-FD38970124E8}">
      <dgm:prSet phldrT="[Текст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bg1"/>
              </a:solidFill>
            </a:rPr>
            <a:t>Национальная экономика</a:t>
          </a:r>
        </a:p>
        <a:p>
          <a:r>
            <a:rPr lang="ru-RU" sz="1500" dirty="0" smtClean="0">
              <a:solidFill>
                <a:schemeClr val="bg1"/>
              </a:solidFill>
            </a:rPr>
            <a:t>35,9 млн. рублей</a:t>
          </a:r>
          <a:endParaRPr lang="ru-RU" sz="1500" dirty="0">
            <a:solidFill>
              <a:schemeClr val="bg1"/>
            </a:solidFill>
          </a:endParaRPr>
        </a:p>
      </dgm:t>
    </dgm:pt>
    <dgm:pt modelId="{4DC52510-98AE-49C9-8B58-29BC606F0352}" type="parTrans" cxnId="{0A800BD0-45DE-4383-BD09-509FFE405E3F}">
      <dgm:prSet/>
      <dgm:spPr/>
      <dgm:t>
        <a:bodyPr/>
        <a:lstStyle/>
        <a:p>
          <a:endParaRPr lang="ru-RU"/>
        </a:p>
      </dgm:t>
    </dgm:pt>
    <dgm:pt modelId="{56383580-D787-433A-B2E4-C943B2D44CBD}" type="sibTrans" cxnId="{0A800BD0-45DE-4383-BD09-509FFE405E3F}">
      <dgm:prSet/>
      <dgm:spPr/>
      <dgm:t>
        <a:bodyPr/>
        <a:lstStyle/>
        <a:p>
          <a:endParaRPr lang="ru-RU"/>
        </a:p>
      </dgm:t>
    </dgm:pt>
    <dgm:pt modelId="{0E5F25FF-B0B0-45D2-84AB-5CFD1035ABC6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Сельское хозяйство и рыболовство</a:t>
          </a:r>
        </a:p>
        <a:p>
          <a:r>
            <a:rPr lang="ru-RU" dirty="0" smtClean="0"/>
            <a:t>12,1 млн. рублей</a:t>
          </a:r>
          <a:endParaRPr lang="ru-RU" dirty="0"/>
        </a:p>
      </dgm:t>
    </dgm:pt>
    <dgm:pt modelId="{078EF721-6C0A-42FC-91C2-0A6C6A8016F3}" type="parTrans" cxnId="{3FE4528A-BC10-4566-820D-5338C1A20F37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148E5075-C26A-4BC0-B935-815764DAFC90}" type="sibTrans" cxnId="{3FE4528A-BC10-4566-820D-5338C1A20F37}">
      <dgm:prSet/>
      <dgm:spPr/>
      <dgm:t>
        <a:bodyPr/>
        <a:lstStyle/>
        <a:p>
          <a:endParaRPr lang="ru-RU"/>
        </a:p>
      </dgm:t>
    </dgm:pt>
    <dgm:pt modelId="{E5DDF739-CF5C-404B-94A4-B71B68943A34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Другие вопросы в области национальной экономики</a:t>
          </a:r>
        </a:p>
        <a:p>
          <a:r>
            <a:rPr lang="ru-RU" dirty="0" smtClean="0"/>
            <a:t>9,7 млн. рублей</a:t>
          </a:r>
          <a:endParaRPr lang="ru-RU" dirty="0"/>
        </a:p>
      </dgm:t>
    </dgm:pt>
    <dgm:pt modelId="{2F444035-C805-4FD7-BAD6-718B67E4FC95}" type="parTrans" cxnId="{73322571-88C7-4C5F-84B2-F2A72FD6E359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6E515179-8598-47A6-9E2F-75F3E890861E}" type="sibTrans" cxnId="{73322571-88C7-4C5F-84B2-F2A72FD6E359}">
      <dgm:prSet/>
      <dgm:spPr/>
      <dgm:t>
        <a:bodyPr/>
        <a:lstStyle/>
        <a:p>
          <a:endParaRPr lang="ru-RU"/>
        </a:p>
      </dgm:t>
    </dgm:pt>
    <dgm:pt modelId="{427EA533-B9FD-43B3-8B82-C1A56D7F81E3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Дорожное хозяйство и дорожные фонды</a:t>
          </a:r>
        </a:p>
        <a:p>
          <a:r>
            <a:rPr lang="ru-RU" dirty="0" smtClean="0"/>
            <a:t>8,6 млн. рублей</a:t>
          </a:r>
          <a:endParaRPr lang="ru-RU" dirty="0"/>
        </a:p>
      </dgm:t>
    </dgm:pt>
    <dgm:pt modelId="{64FDD300-5492-41C2-A969-B6D2FB6A07EB}" type="parTrans" cxnId="{0AB81CD2-5092-4BB2-AC81-2A4D7B26FC72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641B592E-BBFA-4C0D-8517-D30996E7807F}" type="sibTrans" cxnId="{0AB81CD2-5092-4BB2-AC81-2A4D7B26FC72}">
      <dgm:prSet/>
      <dgm:spPr/>
      <dgm:t>
        <a:bodyPr/>
        <a:lstStyle/>
        <a:p>
          <a:endParaRPr lang="ru-RU"/>
        </a:p>
      </dgm:t>
    </dgm:pt>
    <dgm:pt modelId="{3718C92F-A1B2-4D76-A666-E666002E886A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smtClean="0"/>
            <a:t>Связь </a:t>
          </a:r>
          <a:r>
            <a:rPr lang="ru-RU" b="1" dirty="0" smtClean="0"/>
            <a:t>и информатика </a:t>
          </a:r>
        </a:p>
        <a:p>
          <a:r>
            <a:rPr lang="ru-RU" b="1" dirty="0" smtClean="0"/>
            <a:t>2</a:t>
          </a:r>
          <a:r>
            <a:rPr lang="ru-RU" dirty="0" smtClean="0"/>
            <a:t>,4 млн. рублей </a:t>
          </a:r>
          <a:endParaRPr lang="ru-RU" dirty="0"/>
        </a:p>
      </dgm:t>
    </dgm:pt>
    <dgm:pt modelId="{99EA9EE8-1975-42B5-B59E-CF1462738969}" type="parTrans" cxnId="{F3088AAB-AAB4-4CFB-B431-C31B1E8EBF52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20271F0F-0C4B-425B-B33B-B2146B315238}" type="sibTrans" cxnId="{F3088AAB-AAB4-4CFB-B431-C31B1E8EBF52}">
      <dgm:prSet/>
      <dgm:spPr/>
      <dgm:t>
        <a:bodyPr/>
        <a:lstStyle/>
        <a:p>
          <a:endParaRPr lang="ru-RU"/>
        </a:p>
      </dgm:t>
    </dgm:pt>
    <dgm:pt modelId="{5DB7BC57-B7DC-48E7-8EAA-42988904C0F2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Водное хозяйство 3,1 млн. рублей</a:t>
          </a:r>
          <a:endParaRPr lang="ru-RU" dirty="0"/>
        </a:p>
      </dgm:t>
    </dgm:pt>
    <dgm:pt modelId="{C4B9B2CC-E0DA-42B7-A9BE-24C5AC4A29BA}" type="parTrans" cxnId="{B1556129-D63B-40A8-A7B7-31325502B141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4BB5BEA5-EBB6-4568-887D-E0802D5B14F6}" type="sibTrans" cxnId="{B1556129-D63B-40A8-A7B7-31325502B141}">
      <dgm:prSet/>
      <dgm:spPr/>
      <dgm:t>
        <a:bodyPr/>
        <a:lstStyle/>
        <a:p>
          <a:endParaRPr lang="ru-RU"/>
        </a:p>
      </dgm:t>
    </dgm:pt>
    <dgm:pt modelId="{0FF41323-BC08-4C18-A424-7A91702D9B76}" type="pres">
      <dgm:prSet presAssocID="{210D4C20-94EB-44D9-BCCA-25D022797E0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930C7C-3B8C-45F5-B507-FB7F207F576D}" type="pres">
      <dgm:prSet presAssocID="{5DD186DB-EF71-4964-95B5-FD38970124E8}" presName="centerShape" presStyleLbl="node0" presStyleIdx="0" presStyleCnt="1" custLinFactNeighborX="-971" custLinFactNeighborY="10958"/>
      <dgm:spPr/>
      <dgm:t>
        <a:bodyPr/>
        <a:lstStyle/>
        <a:p>
          <a:endParaRPr lang="ru-RU"/>
        </a:p>
      </dgm:t>
    </dgm:pt>
    <dgm:pt modelId="{4ED67D55-BB67-453F-9587-DF56D5F6F77D}" type="pres">
      <dgm:prSet presAssocID="{078EF721-6C0A-42FC-91C2-0A6C6A8016F3}" presName="parTrans" presStyleLbl="sibTrans2D1" presStyleIdx="0" presStyleCnt="5" custAng="70243" custScaleX="200881" custLinFactNeighborX="-1715" custLinFactNeighborY="11123"/>
      <dgm:spPr/>
      <dgm:t>
        <a:bodyPr/>
        <a:lstStyle/>
        <a:p>
          <a:endParaRPr lang="ru-RU"/>
        </a:p>
      </dgm:t>
    </dgm:pt>
    <dgm:pt modelId="{5130F9D0-EE8C-48CD-A240-483A456471C2}" type="pres">
      <dgm:prSet presAssocID="{078EF721-6C0A-42FC-91C2-0A6C6A8016F3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6A19263D-7EBC-409A-9486-5DDEFA3EDB4F}" type="pres">
      <dgm:prSet presAssocID="{0E5F25FF-B0B0-45D2-84AB-5CFD1035ABC6}" presName="node" presStyleLbl="node1" presStyleIdx="0" presStyleCnt="5" custScaleX="151182" custScaleY="71299" custRadScaleRad="73925" custRadScaleInc="-83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E10C558-919B-4E57-9AE5-D2EF837C8A22}" type="pres">
      <dgm:prSet presAssocID="{C4B9B2CC-E0DA-42B7-A9BE-24C5AC4A29BA}" presName="parTrans" presStyleLbl="sibTrans2D1" presStyleIdx="1" presStyleCnt="5" custAng="21346113" custScaleX="182496" custLinFactNeighborX="-46055" custLinFactNeighborY="-17702"/>
      <dgm:spPr/>
      <dgm:t>
        <a:bodyPr/>
        <a:lstStyle/>
        <a:p>
          <a:endParaRPr lang="ru-RU"/>
        </a:p>
      </dgm:t>
    </dgm:pt>
    <dgm:pt modelId="{2253477D-B78C-4DE0-B7D9-270C7D596157}" type="pres">
      <dgm:prSet presAssocID="{C4B9B2CC-E0DA-42B7-A9BE-24C5AC4A29BA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8F338C65-C6B1-4AAC-8C40-E40BA44BBCFE}" type="pres">
      <dgm:prSet presAssocID="{5DB7BC57-B7DC-48E7-8EAA-42988904C0F2}" presName="node" presStyleLbl="node1" presStyleIdx="1" presStyleCnt="5" custScaleX="138830" custScaleY="61002" custRadScaleRad="106665" custRadScaleInc="2930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B0049E9-5CF0-486F-8D1A-5A7163AC098F}" type="pres">
      <dgm:prSet presAssocID="{99EA9EE8-1975-42B5-B59E-CF1462738969}" presName="parTrans" presStyleLbl="sibTrans2D1" presStyleIdx="2" presStyleCnt="5" custAng="10984038" custFlipVert="1" custFlipHor="1" custScaleX="171095" custScaleY="95759" custLinFactNeighborX="-33604" custLinFactNeighborY="-36130"/>
      <dgm:spPr/>
      <dgm:t>
        <a:bodyPr/>
        <a:lstStyle/>
        <a:p>
          <a:endParaRPr lang="ru-RU"/>
        </a:p>
      </dgm:t>
    </dgm:pt>
    <dgm:pt modelId="{4F5B3379-2F95-46DF-803A-8103B5A6FCE5}" type="pres">
      <dgm:prSet presAssocID="{99EA9EE8-1975-42B5-B59E-CF1462738969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0A37DC11-F8F9-4A44-B984-B2B2FD8BB9E5}" type="pres">
      <dgm:prSet presAssocID="{3718C92F-A1B2-4D76-A666-E666002E886A}" presName="node" presStyleLbl="node1" presStyleIdx="2" presStyleCnt="5" custScaleX="133091" custScaleY="73109" custRadScaleRad="121214" custRadScaleInc="-3405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3A078723-9853-41A2-B992-F332C4E38C94}" type="pres">
      <dgm:prSet presAssocID="{2F444035-C805-4FD7-BAD6-718B67E4FC95}" presName="parTrans" presStyleLbl="sibTrans2D1" presStyleIdx="3" presStyleCnt="5" custAng="236069" custScaleX="159603" custLinFactNeighborX="-1260" custLinFactNeighborY="-32341"/>
      <dgm:spPr/>
      <dgm:t>
        <a:bodyPr/>
        <a:lstStyle/>
        <a:p>
          <a:endParaRPr lang="ru-RU"/>
        </a:p>
      </dgm:t>
    </dgm:pt>
    <dgm:pt modelId="{A38D2182-617E-4537-BF01-50D5DFD4B16B}" type="pres">
      <dgm:prSet presAssocID="{2F444035-C805-4FD7-BAD6-718B67E4FC95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B9A0AEC9-7548-49B6-A93C-63E513B49228}" type="pres">
      <dgm:prSet presAssocID="{E5DDF739-CF5C-404B-94A4-B71B68943A34}" presName="node" presStyleLbl="node1" presStyleIdx="3" presStyleCnt="5" custScaleX="140594" custScaleY="73804" custRadScaleRad="120989" custRadScaleInc="3335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447E1FC-4452-48D4-BB7B-DDAD2FB5113D}" type="pres">
      <dgm:prSet presAssocID="{64FDD300-5492-41C2-A969-B6D2FB6A07EB}" presName="parTrans" presStyleLbl="sibTrans2D1" presStyleIdx="4" presStyleCnt="5" custScaleX="181494" custLinFactNeighborX="44556" custLinFactNeighborY="-21902"/>
      <dgm:spPr/>
      <dgm:t>
        <a:bodyPr/>
        <a:lstStyle/>
        <a:p>
          <a:endParaRPr lang="ru-RU"/>
        </a:p>
      </dgm:t>
    </dgm:pt>
    <dgm:pt modelId="{E20AC5A6-0AB8-48F9-9665-FAC39CE93AC6}" type="pres">
      <dgm:prSet presAssocID="{64FDD300-5492-41C2-A969-B6D2FB6A07EB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5D5A0308-535B-4DE8-BC90-151F4E3498AE}" type="pres">
      <dgm:prSet presAssocID="{427EA533-B9FD-43B3-8B82-C1A56D7F81E3}" presName="node" presStyleLbl="node1" presStyleIdx="4" presStyleCnt="5" custScaleX="136374" custScaleY="73804" custRadScaleRad="110962" custRadScaleInc="-2905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3D8D3DB5-0A7C-4C80-854D-8D1F1971B837}" type="presOf" srcId="{3718C92F-A1B2-4D76-A666-E666002E886A}" destId="{0A37DC11-F8F9-4A44-B984-B2B2FD8BB9E5}" srcOrd="0" destOrd="0" presId="urn:microsoft.com/office/officeart/2005/8/layout/radial5"/>
    <dgm:cxn modelId="{3680BE8C-A0BF-4B31-BD44-0E7C5EC95466}" type="presOf" srcId="{5DD186DB-EF71-4964-95B5-FD38970124E8}" destId="{4A930C7C-3B8C-45F5-B507-FB7F207F576D}" srcOrd="0" destOrd="0" presId="urn:microsoft.com/office/officeart/2005/8/layout/radial5"/>
    <dgm:cxn modelId="{B1556129-D63B-40A8-A7B7-31325502B141}" srcId="{5DD186DB-EF71-4964-95B5-FD38970124E8}" destId="{5DB7BC57-B7DC-48E7-8EAA-42988904C0F2}" srcOrd="1" destOrd="0" parTransId="{C4B9B2CC-E0DA-42B7-A9BE-24C5AC4A29BA}" sibTransId="{4BB5BEA5-EBB6-4568-887D-E0802D5B14F6}"/>
    <dgm:cxn modelId="{3FE4528A-BC10-4566-820D-5338C1A20F37}" srcId="{5DD186DB-EF71-4964-95B5-FD38970124E8}" destId="{0E5F25FF-B0B0-45D2-84AB-5CFD1035ABC6}" srcOrd="0" destOrd="0" parTransId="{078EF721-6C0A-42FC-91C2-0A6C6A8016F3}" sibTransId="{148E5075-C26A-4BC0-B935-815764DAFC90}"/>
    <dgm:cxn modelId="{7C6DB078-2D62-41DB-A141-37213963835F}" type="presOf" srcId="{5DB7BC57-B7DC-48E7-8EAA-42988904C0F2}" destId="{8F338C65-C6B1-4AAC-8C40-E40BA44BBCFE}" srcOrd="0" destOrd="0" presId="urn:microsoft.com/office/officeart/2005/8/layout/radial5"/>
    <dgm:cxn modelId="{5491478A-F11F-4945-A338-2949CA819198}" type="presOf" srcId="{64FDD300-5492-41C2-A969-B6D2FB6A07EB}" destId="{4447E1FC-4452-48D4-BB7B-DDAD2FB5113D}" srcOrd="0" destOrd="0" presId="urn:microsoft.com/office/officeart/2005/8/layout/radial5"/>
    <dgm:cxn modelId="{F3088AAB-AAB4-4CFB-B431-C31B1E8EBF52}" srcId="{5DD186DB-EF71-4964-95B5-FD38970124E8}" destId="{3718C92F-A1B2-4D76-A666-E666002E886A}" srcOrd="2" destOrd="0" parTransId="{99EA9EE8-1975-42B5-B59E-CF1462738969}" sibTransId="{20271F0F-0C4B-425B-B33B-B2146B315238}"/>
    <dgm:cxn modelId="{7E8F05A6-EAAE-41E0-93BD-8A6561627994}" type="presOf" srcId="{0E5F25FF-B0B0-45D2-84AB-5CFD1035ABC6}" destId="{6A19263D-7EBC-409A-9486-5DDEFA3EDB4F}" srcOrd="0" destOrd="0" presId="urn:microsoft.com/office/officeart/2005/8/layout/radial5"/>
    <dgm:cxn modelId="{4A87C1D3-4400-40B3-B10B-DA5A502DAEF0}" type="presOf" srcId="{2F444035-C805-4FD7-BAD6-718B67E4FC95}" destId="{A38D2182-617E-4537-BF01-50D5DFD4B16B}" srcOrd="1" destOrd="0" presId="urn:microsoft.com/office/officeart/2005/8/layout/radial5"/>
    <dgm:cxn modelId="{951F79D1-62FD-4D9A-B7E2-26D5EFABE279}" type="presOf" srcId="{2F444035-C805-4FD7-BAD6-718B67E4FC95}" destId="{3A078723-9853-41A2-B992-F332C4E38C94}" srcOrd="0" destOrd="0" presId="urn:microsoft.com/office/officeart/2005/8/layout/radial5"/>
    <dgm:cxn modelId="{2D2473A4-27A1-44CA-8623-875BAFAB9571}" type="presOf" srcId="{99EA9EE8-1975-42B5-B59E-CF1462738969}" destId="{AB0049E9-5CF0-486F-8D1A-5A7163AC098F}" srcOrd="0" destOrd="0" presId="urn:microsoft.com/office/officeart/2005/8/layout/radial5"/>
    <dgm:cxn modelId="{273B5E62-E2FD-4DEA-BEA6-DD4344200C14}" type="presOf" srcId="{64FDD300-5492-41C2-A969-B6D2FB6A07EB}" destId="{E20AC5A6-0AB8-48F9-9665-FAC39CE93AC6}" srcOrd="1" destOrd="0" presId="urn:microsoft.com/office/officeart/2005/8/layout/radial5"/>
    <dgm:cxn modelId="{279D190A-FD1B-4807-A54F-12CB69C4D169}" type="presOf" srcId="{99EA9EE8-1975-42B5-B59E-CF1462738969}" destId="{4F5B3379-2F95-46DF-803A-8103B5A6FCE5}" srcOrd="1" destOrd="0" presId="urn:microsoft.com/office/officeart/2005/8/layout/radial5"/>
    <dgm:cxn modelId="{73322571-88C7-4C5F-84B2-F2A72FD6E359}" srcId="{5DD186DB-EF71-4964-95B5-FD38970124E8}" destId="{E5DDF739-CF5C-404B-94A4-B71B68943A34}" srcOrd="3" destOrd="0" parTransId="{2F444035-C805-4FD7-BAD6-718B67E4FC95}" sibTransId="{6E515179-8598-47A6-9E2F-75F3E890861E}"/>
    <dgm:cxn modelId="{F0194062-1417-49B8-A04D-719FA3D4E6A2}" type="presOf" srcId="{C4B9B2CC-E0DA-42B7-A9BE-24C5AC4A29BA}" destId="{FE10C558-919B-4E57-9AE5-D2EF837C8A22}" srcOrd="0" destOrd="0" presId="urn:microsoft.com/office/officeart/2005/8/layout/radial5"/>
    <dgm:cxn modelId="{0AB81CD2-5092-4BB2-AC81-2A4D7B26FC72}" srcId="{5DD186DB-EF71-4964-95B5-FD38970124E8}" destId="{427EA533-B9FD-43B3-8B82-C1A56D7F81E3}" srcOrd="4" destOrd="0" parTransId="{64FDD300-5492-41C2-A969-B6D2FB6A07EB}" sibTransId="{641B592E-BBFA-4C0D-8517-D30996E7807F}"/>
    <dgm:cxn modelId="{AD4C5AC8-BEC2-4535-9234-4877D29649D6}" type="presOf" srcId="{E5DDF739-CF5C-404B-94A4-B71B68943A34}" destId="{B9A0AEC9-7548-49B6-A93C-63E513B49228}" srcOrd="0" destOrd="0" presId="urn:microsoft.com/office/officeart/2005/8/layout/radial5"/>
    <dgm:cxn modelId="{67978216-DD30-4AE3-8B72-B610ECF1B7BA}" type="presOf" srcId="{078EF721-6C0A-42FC-91C2-0A6C6A8016F3}" destId="{4ED67D55-BB67-453F-9587-DF56D5F6F77D}" srcOrd="0" destOrd="0" presId="urn:microsoft.com/office/officeart/2005/8/layout/radial5"/>
    <dgm:cxn modelId="{8DA5BC13-D0FE-4B88-ACEB-0F16ACD11740}" type="presOf" srcId="{210D4C20-94EB-44D9-BCCA-25D022797E04}" destId="{0FF41323-BC08-4C18-A424-7A91702D9B76}" srcOrd="0" destOrd="0" presId="urn:microsoft.com/office/officeart/2005/8/layout/radial5"/>
    <dgm:cxn modelId="{EDF2F1B1-EE97-4CC9-8A42-A5B18834669F}" type="presOf" srcId="{427EA533-B9FD-43B3-8B82-C1A56D7F81E3}" destId="{5D5A0308-535B-4DE8-BC90-151F4E3498AE}" srcOrd="0" destOrd="0" presId="urn:microsoft.com/office/officeart/2005/8/layout/radial5"/>
    <dgm:cxn modelId="{0A800BD0-45DE-4383-BD09-509FFE405E3F}" srcId="{210D4C20-94EB-44D9-BCCA-25D022797E04}" destId="{5DD186DB-EF71-4964-95B5-FD38970124E8}" srcOrd="0" destOrd="0" parTransId="{4DC52510-98AE-49C9-8B58-29BC606F0352}" sibTransId="{56383580-D787-433A-B2E4-C943B2D44CBD}"/>
    <dgm:cxn modelId="{453B9427-8B7D-4616-A320-C585A82ADBA8}" type="presOf" srcId="{078EF721-6C0A-42FC-91C2-0A6C6A8016F3}" destId="{5130F9D0-EE8C-48CD-A240-483A456471C2}" srcOrd="1" destOrd="0" presId="urn:microsoft.com/office/officeart/2005/8/layout/radial5"/>
    <dgm:cxn modelId="{2589C67E-084D-45AB-9138-3627CF2E32D0}" type="presOf" srcId="{C4B9B2CC-E0DA-42B7-A9BE-24C5AC4A29BA}" destId="{2253477D-B78C-4DE0-B7D9-270C7D596157}" srcOrd="1" destOrd="0" presId="urn:microsoft.com/office/officeart/2005/8/layout/radial5"/>
    <dgm:cxn modelId="{61529E20-9882-473A-9803-90A89B4CF43F}" type="presParOf" srcId="{0FF41323-BC08-4C18-A424-7A91702D9B76}" destId="{4A930C7C-3B8C-45F5-B507-FB7F207F576D}" srcOrd="0" destOrd="0" presId="urn:microsoft.com/office/officeart/2005/8/layout/radial5"/>
    <dgm:cxn modelId="{D6BC2DDD-9D5A-458C-A555-3D6EED9145D1}" type="presParOf" srcId="{0FF41323-BC08-4C18-A424-7A91702D9B76}" destId="{4ED67D55-BB67-453F-9587-DF56D5F6F77D}" srcOrd="1" destOrd="0" presId="urn:microsoft.com/office/officeart/2005/8/layout/radial5"/>
    <dgm:cxn modelId="{DD178E98-4417-4CDB-A591-20ED7AB7939A}" type="presParOf" srcId="{4ED67D55-BB67-453F-9587-DF56D5F6F77D}" destId="{5130F9D0-EE8C-48CD-A240-483A456471C2}" srcOrd="0" destOrd="0" presId="urn:microsoft.com/office/officeart/2005/8/layout/radial5"/>
    <dgm:cxn modelId="{58DFCD51-B9EB-4517-B68F-774CCCA497DC}" type="presParOf" srcId="{0FF41323-BC08-4C18-A424-7A91702D9B76}" destId="{6A19263D-7EBC-409A-9486-5DDEFA3EDB4F}" srcOrd="2" destOrd="0" presId="urn:microsoft.com/office/officeart/2005/8/layout/radial5"/>
    <dgm:cxn modelId="{15D20CE4-96F2-47F3-91E1-1D5BCEDD9F67}" type="presParOf" srcId="{0FF41323-BC08-4C18-A424-7A91702D9B76}" destId="{FE10C558-919B-4E57-9AE5-D2EF837C8A22}" srcOrd="3" destOrd="0" presId="urn:microsoft.com/office/officeart/2005/8/layout/radial5"/>
    <dgm:cxn modelId="{70A7E346-5C5A-47BC-ACA6-0BC0DC684CD7}" type="presParOf" srcId="{FE10C558-919B-4E57-9AE5-D2EF837C8A22}" destId="{2253477D-B78C-4DE0-B7D9-270C7D596157}" srcOrd="0" destOrd="0" presId="urn:microsoft.com/office/officeart/2005/8/layout/radial5"/>
    <dgm:cxn modelId="{ED503B69-E2E9-40A2-B406-8238590B170C}" type="presParOf" srcId="{0FF41323-BC08-4C18-A424-7A91702D9B76}" destId="{8F338C65-C6B1-4AAC-8C40-E40BA44BBCFE}" srcOrd="4" destOrd="0" presId="urn:microsoft.com/office/officeart/2005/8/layout/radial5"/>
    <dgm:cxn modelId="{EE7FEBD7-100D-4BCA-9CC7-2D3CA66EEF79}" type="presParOf" srcId="{0FF41323-BC08-4C18-A424-7A91702D9B76}" destId="{AB0049E9-5CF0-486F-8D1A-5A7163AC098F}" srcOrd="5" destOrd="0" presId="urn:microsoft.com/office/officeart/2005/8/layout/radial5"/>
    <dgm:cxn modelId="{09A78682-A941-4034-9DE4-BACECC1DD156}" type="presParOf" srcId="{AB0049E9-5CF0-486F-8D1A-5A7163AC098F}" destId="{4F5B3379-2F95-46DF-803A-8103B5A6FCE5}" srcOrd="0" destOrd="0" presId="urn:microsoft.com/office/officeart/2005/8/layout/radial5"/>
    <dgm:cxn modelId="{AAB91E66-6822-4586-9829-DC0D46E874B4}" type="presParOf" srcId="{0FF41323-BC08-4C18-A424-7A91702D9B76}" destId="{0A37DC11-F8F9-4A44-B984-B2B2FD8BB9E5}" srcOrd="6" destOrd="0" presId="urn:microsoft.com/office/officeart/2005/8/layout/radial5"/>
    <dgm:cxn modelId="{D10636D5-F629-4168-BEFD-3D1E0173FB5D}" type="presParOf" srcId="{0FF41323-BC08-4C18-A424-7A91702D9B76}" destId="{3A078723-9853-41A2-B992-F332C4E38C94}" srcOrd="7" destOrd="0" presId="urn:microsoft.com/office/officeart/2005/8/layout/radial5"/>
    <dgm:cxn modelId="{B621F869-372C-406C-A053-BDA4358784AD}" type="presParOf" srcId="{3A078723-9853-41A2-B992-F332C4E38C94}" destId="{A38D2182-617E-4537-BF01-50D5DFD4B16B}" srcOrd="0" destOrd="0" presId="urn:microsoft.com/office/officeart/2005/8/layout/radial5"/>
    <dgm:cxn modelId="{7C57988C-B130-4565-9E26-2C444650B570}" type="presParOf" srcId="{0FF41323-BC08-4C18-A424-7A91702D9B76}" destId="{B9A0AEC9-7548-49B6-A93C-63E513B49228}" srcOrd="8" destOrd="0" presId="urn:microsoft.com/office/officeart/2005/8/layout/radial5"/>
    <dgm:cxn modelId="{9690FA45-2217-47A0-A41B-F111E79966AB}" type="presParOf" srcId="{0FF41323-BC08-4C18-A424-7A91702D9B76}" destId="{4447E1FC-4452-48D4-BB7B-DDAD2FB5113D}" srcOrd="9" destOrd="0" presId="urn:microsoft.com/office/officeart/2005/8/layout/radial5"/>
    <dgm:cxn modelId="{842EF889-D560-41A8-9F85-C04D878F19FF}" type="presParOf" srcId="{4447E1FC-4452-48D4-BB7B-DDAD2FB5113D}" destId="{E20AC5A6-0AB8-48F9-9665-FAC39CE93AC6}" srcOrd="0" destOrd="0" presId="urn:microsoft.com/office/officeart/2005/8/layout/radial5"/>
    <dgm:cxn modelId="{21794C22-2ECF-4D83-8177-8D79C9930D6E}" type="presParOf" srcId="{0FF41323-BC08-4C18-A424-7A91702D9B76}" destId="{5D5A0308-535B-4DE8-BC90-151F4E3498AE}" srcOrd="10" destOrd="0" presId="urn:microsoft.com/office/officeart/2005/8/layout/radial5"/>
  </dgm:cxnLst>
  <dgm:bg>
    <a:blipFill dpi="0" rotWithShape="1">
      <a:blip xmlns:r="http://schemas.openxmlformats.org/officeDocument/2006/relationships" r:embed="rId1">
        <a:alphaModFix amt="36000"/>
      </a:blip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79F616B-3C4B-4350-B48E-F3FD71D06BD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4BEA9-694B-44EA-9AE9-2D7A417B2541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Жилищное хозяйство</a:t>
          </a:r>
        </a:p>
        <a:p>
          <a:r>
            <a:rPr lang="ru-RU" dirty="0" smtClean="0"/>
            <a:t>74,5 млн. рублей</a:t>
          </a:r>
          <a:endParaRPr lang="ru-RU" dirty="0"/>
        </a:p>
      </dgm:t>
    </dgm:pt>
    <dgm:pt modelId="{852653E2-3989-40F9-875E-70C0E85405A5}" type="parTrans" cxnId="{6D585F23-0105-47B7-BCA7-2C56B32B3EF1}">
      <dgm:prSet/>
      <dgm:spPr/>
      <dgm:t>
        <a:bodyPr/>
        <a:lstStyle/>
        <a:p>
          <a:endParaRPr lang="ru-RU"/>
        </a:p>
      </dgm:t>
    </dgm:pt>
    <dgm:pt modelId="{6BB2D542-B7F8-46DB-85F5-5DA08799FA11}" type="sibTrans" cxnId="{6D585F23-0105-47B7-BCA7-2C56B32B3EF1}">
      <dgm:prSet/>
      <dgm:spPr/>
      <dgm:t>
        <a:bodyPr/>
        <a:lstStyle/>
        <a:p>
          <a:endParaRPr lang="ru-RU"/>
        </a:p>
      </dgm:t>
    </dgm:pt>
    <dgm:pt modelId="{3A2D69FB-B616-45CF-8F5D-65742A310531}">
      <dgm:prSet phldrT="[Текст]"/>
      <dgm:spPr/>
      <dgm:t>
        <a:bodyPr/>
        <a:lstStyle/>
        <a:p>
          <a:r>
            <a:rPr lang="ru-RU" dirty="0" smtClean="0"/>
            <a:t>обеспечение жилыми помещениями 66 –х детей-сирот и детей, оставшихся без попечения родителей 74,0 млн. рублей;</a:t>
          </a:r>
          <a:endParaRPr lang="ru-RU" dirty="0">
            <a:solidFill>
              <a:schemeClr val="tx1"/>
            </a:solidFill>
          </a:endParaRPr>
        </a:p>
      </dgm:t>
    </dgm:pt>
    <dgm:pt modelId="{8A73AA07-6096-4482-BA4B-010DC75BAFC4}" type="parTrans" cxnId="{A8E9AB74-FD92-42DC-AA9F-B9F4457B69CA}">
      <dgm:prSet/>
      <dgm:spPr/>
      <dgm:t>
        <a:bodyPr/>
        <a:lstStyle/>
        <a:p>
          <a:endParaRPr lang="ru-RU"/>
        </a:p>
      </dgm:t>
    </dgm:pt>
    <dgm:pt modelId="{50CBD175-8DA2-4D04-A45A-A0E73B0153A0}" type="sibTrans" cxnId="{A8E9AB74-FD92-42DC-AA9F-B9F4457B69CA}">
      <dgm:prSet/>
      <dgm:spPr/>
      <dgm:t>
        <a:bodyPr/>
        <a:lstStyle/>
        <a:p>
          <a:endParaRPr lang="ru-RU"/>
        </a:p>
      </dgm:t>
    </dgm:pt>
    <dgm:pt modelId="{92EA96BB-5A37-4AC6-9379-FB90037111D8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Коммунальное хозяйство</a:t>
          </a:r>
        </a:p>
        <a:p>
          <a:r>
            <a:rPr lang="ru-RU" dirty="0" smtClean="0"/>
            <a:t>14,1 млн. рублей</a:t>
          </a:r>
          <a:endParaRPr lang="ru-RU" dirty="0"/>
        </a:p>
      </dgm:t>
    </dgm:pt>
    <dgm:pt modelId="{1F01589A-3242-4094-B9EB-FB026DD3C37C}" type="parTrans" cxnId="{0ED136D3-002D-4123-B0BE-BFE887B9B741}">
      <dgm:prSet/>
      <dgm:spPr/>
      <dgm:t>
        <a:bodyPr/>
        <a:lstStyle/>
        <a:p>
          <a:endParaRPr lang="ru-RU"/>
        </a:p>
      </dgm:t>
    </dgm:pt>
    <dgm:pt modelId="{F8273529-1F61-4C37-9EE4-39D8EDFA3C2F}" type="sibTrans" cxnId="{0ED136D3-002D-4123-B0BE-BFE887B9B741}">
      <dgm:prSet/>
      <dgm:spPr/>
      <dgm:t>
        <a:bodyPr/>
        <a:lstStyle/>
        <a:p>
          <a:endParaRPr lang="ru-RU"/>
        </a:p>
      </dgm:t>
    </dgm:pt>
    <dgm:pt modelId="{E29649C9-C724-42A5-AB9D-21320C659419}">
      <dgm:prSet phldrT="[Текст]"/>
      <dgm:spPr/>
      <dgm:t>
        <a:bodyPr/>
        <a:lstStyle/>
        <a:p>
          <a:endParaRPr lang="ru-RU" dirty="0"/>
        </a:p>
      </dgm:t>
    </dgm:pt>
    <dgm:pt modelId="{3A1B5B39-7CCA-4F91-8713-0D150D154B92}" type="parTrans" cxnId="{1DF9A451-14EB-4E02-9A13-EE69D0EE6687}">
      <dgm:prSet/>
      <dgm:spPr/>
      <dgm:t>
        <a:bodyPr/>
        <a:lstStyle/>
        <a:p>
          <a:endParaRPr lang="ru-RU"/>
        </a:p>
      </dgm:t>
    </dgm:pt>
    <dgm:pt modelId="{2A2357F7-5B75-4CA3-814D-4E3488AEB7FD}" type="sibTrans" cxnId="{1DF9A451-14EB-4E02-9A13-EE69D0EE6687}">
      <dgm:prSet/>
      <dgm:spPr/>
      <dgm:t>
        <a:bodyPr/>
        <a:lstStyle/>
        <a:p>
          <a:endParaRPr lang="ru-RU"/>
        </a:p>
      </dgm:t>
    </dgm:pt>
    <dgm:pt modelId="{C129F1B5-29EC-414B-9D85-268948EE3F71}">
      <dgm:prSet phldrT="[Текст]"/>
      <dgm:spPr/>
      <dgm:t>
        <a:bodyPr/>
        <a:lstStyle/>
        <a:p>
          <a:r>
            <a:rPr lang="ru-RU" dirty="0" smtClean="0"/>
            <a:t>на прочие мероприятия в области коммунального хозяйства 1,9 млн. рублей;</a:t>
          </a:r>
          <a:endParaRPr lang="ru-RU" dirty="0">
            <a:solidFill>
              <a:schemeClr val="tx1"/>
            </a:solidFill>
          </a:endParaRPr>
        </a:p>
      </dgm:t>
    </dgm:pt>
    <dgm:pt modelId="{AEAC4CFA-BA16-46B0-8B46-13FBA56AE25C}" type="sibTrans" cxnId="{00EED4F3-2BF9-4F32-8DC3-CBD2ED4E8907}">
      <dgm:prSet/>
      <dgm:spPr/>
      <dgm:t>
        <a:bodyPr/>
        <a:lstStyle/>
        <a:p>
          <a:endParaRPr lang="ru-RU"/>
        </a:p>
      </dgm:t>
    </dgm:pt>
    <dgm:pt modelId="{7A976D80-4053-49B7-89E9-56AE8484575C}" type="parTrans" cxnId="{00EED4F3-2BF9-4F32-8DC3-CBD2ED4E8907}">
      <dgm:prSet/>
      <dgm:spPr/>
      <dgm:t>
        <a:bodyPr/>
        <a:lstStyle/>
        <a:p>
          <a:endParaRPr lang="ru-RU"/>
        </a:p>
      </dgm:t>
    </dgm:pt>
    <dgm:pt modelId="{682B1183-75A8-4480-9B7A-48E54EA7E0B7}">
      <dgm:prSet phldrT="[Текст]"/>
      <dgm:spPr/>
      <dgm:t>
        <a:bodyPr/>
        <a:lstStyle/>
        <a:p>
          <a:r>
            <a:rPr lang="ru-RU" dirty="0" smtClean="0"/>
            <a:t>мероприятия по организации газоснабжения населения 5,2 млн. рублей;</a:t>
          </a:r>
          <a:endParaRPr lang="ru-RU" dirty="0">
            <a:solidFill>
              <a:schemeClr val="tx1"/>
            </a:solidFill>
          </a:endParaRPr>
        </a:p>
      </dgm:t>
    </dgm:pt>
    <dgm:pt modelId="{A396AAD3-E510-484D-AEC0-CA77B28C92F3}" type="parTrans" cxnId="{906DACF9-7896-4E14-8074-6BDE6AECE7CF}">
      <dgm:prSet/>
      <dgm:spPr/>
      <dgm:t>
        <a:bodyPr/>
        <a:lstStyle/>
        <a:p>
          <a:endParaRPr lang="ru-RU"/>
        </a:p>
      </dgm:t>
    </dgm:pt>
    <dgm:pt modelId="{E7155233-2DAA-4EA6-9833-51E88E0A1B8F}" type="sibTrans" cxnId="{906DACF9-7896-4E14-8074-6BDE6AECE7CF}">
      <dgm:prSet/>
      <dgm:spPr/>
      <dgm:t>
        <a:bodyPr/>
        <a:lstStyle/>
        <a:p>
          <a:endParaRPr lang="ru-RU"/>
        </a:p>
      </dgm:t>
    </dgm:pt>
    <dgm:pt modelId="{C0448CBB-A022-448F-8E9D-56E706261FA0}">
      <dgm:prSet phldrT="[Текст]"/>
      <dgm:spPr/>
      <dgm:t>
        <a:bodyPr/>
        <a:lstStyle/>
        <a:p>
          <a:r>
            <a:rPr lang="ru-RU" dirty="0" smtClean="0"/>
            <a:t>подготовка к осенне-зимнему периоду 7,0 млн. рублей.</a:t>
          </a:r>
          <a:endParaRPr lang="ru-RU" dirty="0">
            <a:solidFill>
              <a:schemeClr val="tx1"/>
            </a:solidFill>
          </a:endParaRPr>
        </a:p>
      </dgm:t>
    </dgm:pt>
    <dgm:pt modelId="{E40D6C84-B330-43ED-BAB3-FC6C58E602FA}" type="parTrans" cxnId="{36AD5996-B435-475F-95F1-D670737CDAA1}">
      <dgm:prSet/>
      <dgm:spPr/>
      <dgm:t>
        <a:bodyPr/>
        <a:lstStyle/>
        <a:p>
          <a:endParaRPr lang="ru-RU"/>
        </a:p>
      </dgm:t>
    </dgm:pt>
    <dgm:pt modelId="{8AAC2D97-93FE-4A3D-9973-64FA927567D2}" type="sibTrans" cxnId="{36AD5996-B435-475F-95F1-D670737CDAA1}">
      <dgm:prSet/>
      <dgm:spPr/>
      <dgm:t>
        <a:bodyPr/>
        <a:lstStyle/>
        <a:p>
          <a:endParaRPr lang="ru-RU"/>
        </a:p>
      </dgm:t>
    </dgm:pt>
    <dgm:pt modelId="{FD135EB1-4C86-4BA9-8047-01153713198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мероприятия по развитию общественной инфраструктуры 0,5 млн. рублей.</a:t>
          </a:r>
          <a:endParaRPr lang="ru-RU" dirty="0">
            <a:solidFill>
              <a:schemeClr val="tx1"/>
            </a:solidFill>
          </a:endParaRPr>
        </a:p>
      </dgm:t>
    </dgm:pt>
    <dgm:pt modelId="{4124576E-4F64-4F61-A026-3D8E9C6125EC}" type="parTrans" cxnId="{0867398A-A760-4F89-9006-BFF40200E409}">
      <dgm:prSet/>
      <dgm:spPr/>
      <dgm:t>
        <a:bodyPr/>
        <a:lstStyle/>
        <a:p>
          <a:endParaRPr lang="ru-RU"/>
        </a:p>
      </dgm:t>
    </dgm:pt>
    <dgm:pt modelId="{D7987EB3-4F94-48A9-8483-2A6F52ECB486}" type="sibTrans" cxnId="{0867398A-A760-4F89-9006-BFF40200E409}">
      <dgm:prSet/>
      <dgm:spPr/>
      <dgm:t>
        <a:bodyPr/>
        <a:lstStyle/>
        <a:p>
          <a:endParaRPr lang="ru-RU"/>
        </a:p>
      </dgm:t>
    </dgm:pt>
    <dgm:pt modelId="{B740A857-6D38-49B4-9E1E-52991A30E098}" type="pres">
      <dgm:prSet presAssocID="{F79F616B-3C4B-4350-B48E-F3FD71D06B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3390B-0330-4232-9667-4F416CF6F43E}" type="pres">
      <dgm:prSet presAssocID="{A424BEA9-694B-44EA-9AE9-2D7A417B2541}" presName="composite" presStyleCnt="0"/>
      <dgm:spPr/>
    </dgm:pt>
    <dgm:pt modelId="{689EB9EB-8823-473A-B16F-0961FBFCCF9A}" type="pres">
      <dgm:prSet presAssocID="{A424BEA9-694B-44EA-9AE9-2D7A417B254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F9F27-5E5C-4795-8B66-56C5637C2146}" type="pres">
      <dgm:prSet presAssocID="{A424BEA9-694B-44EA-9AE9-2D7A417B2541}" presName="desTx" presStyleLbl="alignAccFollowNode1" presStyleIdx="0" presStyleCnt="2" custScaleY="100000" custLinFactNeighborX="-1507" custLinFactNeighborY="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AF02E-4514-45B7-87D7-38356F4A4C66}" type="pres">
      <dgm:prSet presAssocID="{6BB2D542-B7F8-46DB-85F5-5DA08799FA11}" presName="space" presStyleCnt="0"/>
      <dgm:spPr/>
    </dgm:pt>
    <dgm:pt modelId="{3DA4DF0B-BF67-432D-AEDF-82F902F2674C}" type="pres">
      <dgm:prSet presAssocID="{92EA96BB-5A37-4AC6-9379-FB90037111D8}" presName="composite" presStyleCnt="0"/>
      <dgm:spPr/>
    </dgm:pt>
    <dgm:pt modelId="{551622F1-B117-469E-A594-213BE96E4C61}" type="pres">
      <dgm:prSet presAssocID="{92EA96BB-5A37-4AC6-9379-FB90037111D8}" presName="parTx" presStyleLbl="alignNode1" presStyleIdx="1" presStyleCnt="2" custLinFactNeighborX="-16" custLinFactNeighborY="11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9839B-9F78-4E12-9BA4-053F9D65E44D}" type="pres">
      <dgm:prSet presAssocID="{92EA96BB-5A37-4AC6-9379-FB90037111D8}" presName="desTx" presStyleLbl="alignAccFollowNode1" presStyleIdx="1" presStyleCnt="2" custScaleY="101495" custLinFactNeighborX="1076" custLinFactNeighborY="1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6DACF9-7896-4E14-8074-6BDE6AECE7CF}" srcId="{92EA96BB-5A37-4AC6-9379-FB90037111D8}" destId="{682B1183-75A8-4480-9B7A-48E54EA7E0B7}" srcOrd="1" destOrd="0" parTransId="{A396AAD3-E510-484D-AEC0-CA77B28C92F3}" sibTransId="{E7155233-2DAA-4EA6-9833-51E88E0A1B8F}"/>
    <dgm:cxn modelId="{00EED4F3-2BF9-4F32-8DC3-CBD2ED4E8907}" srcId="{92EA96BB-5A37-4AC6-9379-FB90037111D8}" destId="{C129F1B5-29EC-414B-9D85-268948EE3F71}" srcOrd="0" destOrd="0" parTransId="{7A976D80-4053-49B7-89E9-56AE8484575C}" sibTransId="{AEAC4CFA-BA16-46B0-8B46-13FBA56AE25C}"/>
    <dgm:cxn modelId="{F7E565E4-BA61-4EF0-922D-61076260EDA9}" type="presOf" srcId="{FD135EB1-4C86-4BA9-8047-011537131980}" destId="{239F9F27-5E5C-4795-8B66-56C5637C2146}" srcOrd="0" destOrd="1" presId="urn:microsoft.com/office/officeart/2005/8/layout/hList1"/>
    <dgm:cxn modelId="{6D585F23-0105-47B7-BCA7-2C56B32B3EF1}" srcId="{F79F616B-3C4B-4350-B48E-F3FD71D06BDB}" destId="{A424BEA9-694B-44EA-9AE9-2D7A417B2541}" srcOrd="0" destOrd="0" parTransId="{852653E2-3989-40F9-875E-70C0E85405A5}" sibTransId="{6BB2D542-B7F8-46DB-85F5-5DA08799FA11}"/>
    <dgm:cxn modelId="{36AD5996-B435-475F-95F1-D670737CDAA1}" srcId="{92EA96BB-5A37-4AC6-9379-FB90037111D8}" destId="{C0448CBB-A022-448F-8E9D-56E706261FA0}" srcOrd="2" destOrd="0" parTransId="{E40D6C84-B330-43ED-BAB3-FC6C58E602FA}" sibTransId="{8AAC2D97-93FE-4A3D-9973-64FA927567D2}"/>
    <dgm:cxn modelId="{A8E9AB74-FD92-42DC-AA9F-B9F4457B69CA}" srcId="{A424BEA9-694B-44EA-9AE9-2D7A417B2541}" destId="{3A2D69FB-B616-45CF-8F5D-65742A310531}" srcOrd="0" destOrd="0" parTransId="{8A73AA07-6096-4482-BA4B-010DC75BAFC4}" sibTransId="{50CBD175-8DA2-4D04-A45A-A0E73B0153A0}"/>
    <dgm:cxn modelId="{F4BC053D-94C7-4A3B-9814-87DBACA402B4}" type="presOf" srcId="{C0448CBB-A022-448F-8E9D-56E706261FA0}" destId="{7019839B-9F78-4E12-9BA4-053F9D65E44D}" srcOrd="0" destOrd="2" presId="urn:microsoft.com/office/officeart/2005/8/layout/hList1"/>
    <dgm:cxn modelId="{0ED136D3-002D-4123-B0BE-BFE887B9B741}" srcId="{F79F616B-3C4B-4350-B48E-F3FD71D06BDB}" destId="{92EA96BB-5A37-4AC6-9379-FB90037111D8}" srcOrd="1" destOrd="0" parTransId="{1F01589A-3242-4094-B9EB-FB026DD3C37C}" sibTransId="{F8273529-1F61-4C37-9EE4-39D8EDFA3C2F}"/>
    <dgm:cxn modelId="{D2F58E3A-84E5-4B06-95DE-0126AF68D0EA}" type="presOf" srcId="{A424BEA9-694B-44EA-9AE9-2D7A417B2541}" destId="{689EB9EB-8823-473A-B16F-0961FBFCCF9A}" srcOrd="0" destOrd="0" presId="urn:microsoft.com/office/officeart/2005/8/layout/hList1"/>
    <dgm:cxn modelId="{0432BA6F-83BA-4CED-9610-CD8F61C70DBF}" type="presOf" srcId="{E29649C9-C724-42A5-AB9D-21320C659419}" destId="{239F9F27-5E5C-4795-8B66-56C5637C2146}" srcOrd="0" destOrd="2" presId="urn:microsoft.com/office/officeart/2005/8/layout/hList1"/>
    <dgm:cxn modelId="{25D44228-F4F0-43B3-A15A-98B58A2FF539}" type="presOf" srcId="{C129F1B5-29EC-414B-9D85-268948EE3F71}" destId="{7019839B-9F78-4E12-9BA4-053F9D65E44D}" srcOrd="0" destOrd="0" presId="urn:microsoft.com/office/officeart/2005/8/layout/hList1"/>
    <dgm:cxn modelId="{0867398A-A760-4F89-9006-BFF40200E409}" srcId="{A424BEA9-694B-44EA-9AE9-2D7A417B2541}" destId="{FD135EB1-4C86-4BA9-8047-011537131980}" srcOrd="1" destOrd="0" parTransId="{4124576E-4F64-4F61-A026-3D8E9C6125EC}" sibTransId="{D7987EB3-4F94-48A9-8483-2A6F52ECB486}"/>
    <dgm:cxn modelId="{1DF9A451-14EB-4E02-9A13-EE69D0EE6687}" srcId="{A424BEA9-694B-44EA-9AE9-2D7A417B2541}" destId="{E29649C9-C724-42A5-AB9D-21320C659419}" srcOrd="2" destOrd="0" parTransId="{3A1B5B39-7CCA-4F91-8713-0D150D154B92}" sibTransId="{2A2357F7-5B75-4CA3-814D-4E3488AEB7FD}"/>
    <dgm:cxn modelId="{97B8B972-5591-4A72-8099-18D113211CD4}" type="presOf" srcId="{92EA96BB-5A37-4AC6-9379-FB90037111D8}" destId="{551622F1-B117-469E-A594-213BE96E4C61}" srcOrd="0" destOrd="0" presId="urn:microsoft.com/office/officeart/2005/8/layout/hList1"/>
    <dgm:cxn modelId="{C338AD9C-2B3F-4B2D-AB64-500B366A81A2}" type="presOf" srcId="{F79F616B-3C4B-4350-B48E-F3FD71D06BDB}" destId="{B740A857-6D38-49B4-9E1E-52991A30E098}" srcOrd="0" destOrd="0" presId="urn:microsoft.com/office/officeart/2005/8/layout/hList1"/>
    <dgm:cxn modelId="{A82AB594-DEA0-4DBE-8659-3093CBFB7DEB}" type="presOf" srcId="{3A2D69FB-B616-45CF-8F5D-65742A310531}" destId="{239F9F27-5E5C-4795-8B66-56C5637C2146}" srcOrd="0" destOrd="0" presId="urn:microsoft.com/office/officeart/2005/8/layout/hList1"/>
    <dgm:cxn modelId="{5ABBAD15-3F11-42AC-AC4D-6E1366D458C2}" type="presOf" srcId="{682B1183-75A8-4480-9B7A-48E54EA7E0B7}" destId="{7019839B-9F78-4E12-9BA4-053F9D65E44D}" srcOrd="0" destOrd="1" presId="urn:microsoft.com/office/officeart/2005/8/layout/hList1"/>
    <dgm:cxn modelId="{6B792C08-612C-4F4A-AF95-D1DAC370C9DD}" type="presParOf" srcId="{B740A857-6D38-49B4-9E1E-52991A30E098}" destId="{8D93390B-0330-4232-9667-4F416CF6F43E}" srcOrd="0" destOrd="0" presId="urn:microsoft.com/office/officeart/2005/8/layout/hList1"/>
    <dgm:cxn modelId="{2A305917-2EC3-4FA2-9D9E-952F091F3CC1}" type="presParOf" srcId="{8D93390B-0330-4232-9667-4F416CF6F43E}" destId="{689EB9EB-8823-473A-B16F-0961FBFCCF9A}" srcOrd="0" destOrd="0" presId="urn:microsoft.com/office/officeart/2005/8/layout/hList1"/>
    <dgm:cxn modelId="{2682B1C5-22E4-4B61-A64F-2A22BA0E42B5}" type="presParOf" srcId="{8D93390B-0330-4232-9667-4F416CF6F43E}" destId="{239F9F27-5E5C-4795-8B66-56C5637C2146}" srcOrd="1" destOrd="0" presId="urn:microsoft.com/office/officeart/2005/8/layout/hList1"/>
    <dgm:cxn modelId="{A6692941-8738-4D53-9A3B-C78D638123F4}" type="presParOf" srcId="{B740A857-6D38-49B4-9E1E-52991A30E098}" destId="{7F5AF02E-4514-45B7-87D7-38356F4A4C66}" srcOrd="1" destOrd="0" presId="urn:microsoft.com/office/officeart/2005/8/layout/hList1"/>
    <dgm:cxn modelId="{6517BF70-B435-41D4-A62D-2E2A7CC25E64}" type="presParOf" srcId="{B740A857-6D38-49B4-9E1E-52991A30E098}" destId="{3DA4DF0B-BF67-432D-AEDF-82F902F2674C}" srcOrd="2" destOrd="0" presId="urn:microsoft.com/office/officeart/2005/8/layout/hList1"/>
    <dgm:cxn modelId="{A56BA039-914B-4D27-AB0F-42E37490C99C}" type="presParOf" srcId="{3DA4DF0B-BF67-432D-AEDF-82F902F2674C}" destId="{551622F1-B117-469E-A594-213BE96E4C61}" srcOrd="0" destOrd="0" presId="urn:microsoft.com/office/officeart/2005/8/layout/hList1"/>
    <dgm:cxn modelId="{A6AB8538-1D8D-4011-9493-41BD50CDDF01}" type="presParOf" srcId="{3DA4DF0B-BF67-432D-AEDF-82F902F2674C}" destId="{7019839B-9F78-4E12-9BA4-053F9D65E44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F0587-3D01-4B73-A6F8-E614788E697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49A8D0-582F-4D93-AC59-3AC13244AB56}">
      <dgm:prSet phldrT="[Текст]"/>
      <dgm:spPr/>
      <dgm:t>
        <a:bodyPr/>
        <a:lstStyle/>
        <a:p>
          <a:r>
            <a:rPr lang="ru-RU" dirty="0" smtClean="0"/>
            <a:t>НДФЛ</a:t>
          </a:r>
          <a:endParaRPr lang="ru-RU" dirty="0"/>
        </a:p>
      </dgm:t>
    </dgm:pt>
    <dgm:pt modelId="{1C4E66A8-2BF6-433F-8ADC-1AC3CA1DEBD8}" type="parTrans" cxnId="{5C79899E-52D5-4D85-AE49-F5E2D25DB50B}">
      <dgm:prSet/>
      <dgm:spPr/>
      <dgm:t>
        <a:bodyPr/>
        <a:lstStyle/>
        <a:p>
          <a:endParaRPr lang="ru-RU"/>
        </a:p>
      </dgm:t>
    </dgm:pt>
    <dgm:pt modelId="{118B5CF8-12B5-4793-80A8-DE95C691532E}" type="sibTrans" cxnId="{5C79899E-52D5-4D85-AE49-F5E2D25DB50B}">
      <dgm:prSet/>
      <dgm:spPr/>
      <dgm:t>
        <a:bodyPr/>
        <a:lstStyle/>
        <a:p>
          <a:endParaRPr lang="ru-RU"/>
        </a:p>
      </dgm:t>
    </dgm:pt>
    <dgm:pt modelId="{C7A309D2-35BD-4F09-AB8B-64B75B2C7B8D}">
      <dgm:prSet phldrT="[Текст]"/>
      <dgm:spPr/>
      <dgm:t>
        <a:bodyPr/>
        <a:lstStyle/>
        <a:p>
          <a:r>
            <a:rPr lang="ru-RU" dirty="0" smtClean="0"/>
            <a:t>13% бюджеты поселений</a:t>
          </a:r>
          <a:endParaRPr lang="ru-RU" dirty="0"/>
        </a:p>
      </dgm:t>
    </dgm:pt>
    <dgm:pt modelId="{DD255BBD-8960-4843-824D-AA49B7BC979C}" type="parTrans" cxnId="{933BA6F4-51C2-41A0-A920-C6D03DF48C05}">
      <dgm:prSet/>
      <dgm:spPr/>
      <dgm:t>
        <a:bodyPr/>
        <a:lstStyle/>
        <a:p>
          <a:endParaRPr lang="ru-RU"/>
        </a:p>
      </dgm:t>
    </dgm:pt>
    <dgm:pt modelId="{2B5879BF-4238-4778-9C6B-F5FB48D1768F}" type="sibTrans" cxnId="{933BA6F4-51C2-41A0-A920-C6D03DF48C05}">
      <dgm:prSet/>
      <dgm:spPr/>
      <dgm:t>
        <a:bodyPr/>
        <a:lstStyle/>
        <a:p>
          <a:endParaRPr lang="ru-RU"/>
        </a:p>
      </dgm:t>
    </dgm:pt>
    <dgm:pt modelId="{5C443C72-C73E-4098-BACE-62D3E30A75E0}">
      <dgm:prSet phldrT="[Текст]"/>
      <dgm:spPr/>
      <dgm:t>
        <a:bodyPr/>
        <a:lstStyle/>
        <a:p>
          <a:r>
            <a:rPr lang="ru-RU" dirty="0" smtClean="0"/>
            <a:t>50,8% краевой бюджет</a:t>
          </a:r>
          <a:endParaRPr lang="ru-RU" dirty="0"/>
        </a:p>
      </dgm:t>
    </dgm:pt>
    <dgm:pt modelId="{CBA4594D-38C1-4981-B0CE-ECB504DDAB24}" type="parTrans" cxnId="{6C0AE760-5A3F-4854-A963-444422421FA7}">
      <dgm:prSet/>
      <dgm:spPr/>
      <dgm:t>
        <a:bodyPr/>
        <a:lstStyle/>
        <a:p>
          <a:endParaRPr lang="ru-RU"/>
        </a:p>
      </dgm:t>
    </dgm:pt>
    <dgm:pt modelId="{E8C7D431-51F7-4B67-872E-02683A035FE4}" type="sibTrans" cxnId="{6C0AE760-5A3F-4854-A963-444422421FA7}">
      <dgm:prSet/>
      <dgm:spPr/>
      <dgm:t>
        <a:bodyPr/>
        <a:lstStyle/>
        <a:p>
          <a:endParaRPr lang="ru-RU"/>
        </a:p>
      </dgm:t>
    </dgm:pt>
    <dgm:pt modelId="{A5E75463-3C70-4E6A-90FA-47E8ED12AC48}">
      <dgm:prSet phldrT="[Текст]"/>
      <dgm:spPr/>
      <dgm:t>
        <a:bodyPr/>
        <a:lstStyle/>
        <a:p>
          <a:r>
            <a:rPr lang="ru-RU" dirty="0" smtClean="0"/>
            <a:t>ЕСХН</a:t>
          </a:r>
          <a:endParaRPr lang="ru-RU" dirty="0"/>
        </a:p>
      </dgm:t>
    </dgm:pt>
    <dgm:pt modelId="{2551795D-CC4F-4095-86B3-AD7CCBFD8696}" type="parTrans" cxnId="{7705EF8D-7E60-443E-BFD8-B8C4C75A395F}">
      <dgm:prSet/>
      <dgm:spPr/>
      <dgm:t>
        <a:bodyPr/>
        <a:lstStyle/>
        <a:p>
          <a:endParaRPr lang="ru-RU"/>
        </a:p>
      </dgm:t>
    </dgm:pt>
    <dgm:pt modelId="{7BA918B5-F42C-4893-815A-72A8E2B2013C}" type="sibTrans" cxnId="{7705EF8D-7E60-443E-BFD8-B8C4C75A395F}">
      <dgm:prSet/>
      <dgm:spPr/>
      <dgm:t>
        <a:bodyPr/>
        <a:lstStyle/>
        <a:p>
          <a:endParaRPr lang="ru-RU"/>
        </a:p>
      </dgm:t>
    </dgm:pt>
    <dgm:pt modelId="{E2D75CA6-0347-491B-B828-85A124B0EA94}">
      <dgm:prSet phldrT="[Текст]"/>
      <dgm:spPr/>
      <dgm:t>
        <a:bodyPr/>
        <a:lstStyle/>
        <a:p>
          <a:r>
            <a:rPr lang="ru-RU" dirty="0" smtClean="0"/>
            <a:t>50% бюджеты поселений</a:t>
          </a:r>
          <a:endParaRPr lang="ru-RU" dirty="0"/>
        </a:p>
      </dgm:t>
    </dgm:pt>
    <dgm:pt modelId="{735F54DC-5754-46E6-8A5D-A52A99ED0215}" type="parTrans" cxnId="{AECD86CE-E625-405D-ABAB-98214F2EF6E4}">
      <dgm:prSet/>
      <dgm:spPr/>
      <dgm:t>
        <a:bodyPr/>
        <a:lstStyle/>
        <a:p>
          <a:endParaRPr lang="ru-RU"/>
        </a:p>
      </dgm:t>
    </dgm:pt>
    <dgm:pt modelId="{C25CE5B1-CD4D-4180-B6D1-479F98CC3C17}" type="sibTrans" cxnId="{AECD86CE-E625-405D-ABAB-98214F2EF6E4}">
      <dgm:prSet/>
      <dgm:spPr/>
      <dgm:t>
        <a:bodyPr/>
        <a:lstStyle/>
        <a:p>
          <a:endParaRPr lang="ru-RU"/>
        </a:p>
      </dgm:t>
    </dgm:pt>
    <dgm:pt modelId="{758DEAA6-1B38-43FC-A5C5-833C8D81D0E3}">
      <dgm:prSet phldrT="[Текст]"/>
      <dgm:spPr/>
      <dgm:t>
        <a:bodyPr/>
        <a:lstStyle/>
        <a:p>
          <a:r>
            <a:rPr lang="ru-RU" dirty="0" smtClean="0"/>
            <a:t>50% районный бюджет</a:t>
          </a:r>
          <a:endParaRPr lang="ru-RU" dirty="0"/>
        </a:p>
      </dgm:t>
    </dgm:pt>
    <dgm:pt modelId="{17358DD6-512D-409D-B4EA-4EE03F6FDC9F}" type="parTrans" cxnId="{9D2ECB29-E68C-46F2-A598-C082CEC79838}">
      <dgm:prSet/>
      <dgm:spPr/>
      <dgm:t>
        <a:bodyPr/>
        <a:lstStyle/>
        <a:p>
          <a:endParaRPr lang="ru-RU"/>
        </a:p>
      </dgm:t>
    </dgm:pt>
    <dgm:pt modelId="{D810AD0F-F90E-4B7F-9F21-D356265CF19C}" type="sibTrans" cxnId="{9D2ECB29-E68C-46F2-A598-C082CEC79838}">
      <dgm:prSet/>
      <dgm:spPr/>
      <dgm:t>
        <a:bodyPr/>
        <a:lstStyle/>
        <a:p>
          <a:endParaRPr lang="ru-RU"/>
        </a:p>
      </dgm:t>
    </dgm:pt>
    <dgm:pt modelId="{BF22C8F8-31FD-4448-9F53-C4D8E5192783}">
      <dgm:prSet/>
      <dgm:spPr/>
      <dgm:t>
        <a:bodyPr/>
        <a:lstStyle/>
        <a:p>
          <a:r>
            <a:rPr lang="ru-RU" dirty="0" smtClean="0"/>
            <a:t>36,2% районный бюджет</a:t>
          </a:r>
          <a:endParaRPr lang="ru-RU" dirty="0"/>
        </a:p>
      </dgm:t>
    </dgm:pt>
    <dgm:pt modelId="{7EEC9BC7-130A-4334-A1A2-1A429EB20AE9}" type="parTrans" cxnId="{366EEE93-182E-484E-9F8F-F532D6FFFF16}">
      <dgm:prSet/>
      <dgm:spPr/>
      <dgm:t>
        <a:bodyPr/>
        <a:lstStyle/>
        <a:p>
          <a:endParaRPr lang="ru-RU"/>
        </a:p>
      </dgm:t>
    </dgm:pt>
    <dgm:pt modelId="{CB6CBD6D-772F-46DD-A045-039B07AD6115}" type="sibTrans" cxnId="{366EEE93-182E-484E-9F8F-F532D6FFFF16}">
      <dgm:prSet/>
      <dgm:spPr/>
      <dgm:t>
        <a:bodyPr/>
        <a:lstStyle/>
        <a:p>
          <a:endParaRPr lang="ru-RU"/>
        </a:p>
      </dgm:t>
    </dgm:pt>
    <dgm:pt modelId="{FB77AC69-1D65-4C2F-B2B5-E025612D0750}" type="pres">
      <dgm:prSet presAssocID="{EAEF0587-3D01-4B73-A6F8-E614788E697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7F9961A-757C-4639-A6C5-5AF924F6079B}" type="pres">
      <dgm:prSet presAssocID="{BA49A8D0-582F-4D93-AC59-3AC13244AB56}" presName="root" presStyleCnt="0"/>
      <dgm:spPr/>
    </dgm:pt>
    <dgm:pt modelId="{A2843BF4-8AF8-4F86-A80A-BA52BE50096B}" type="pres">
      <dgm:prSet presAssocID="{BA49A8D0-582F-4D93-AC59-3AC13244AB56}" presName="rootComposite" presStyleCnt="0"/>
      <dgm:spPr/>
    </dgm:pt>
    <dgm:pt modelId="{D86FCEB0-CD20-45B3-91CC-ED3D7D2C8BF0}" type="pres">
      <dgm:prSet presAssocID="{BA49A8D0-582F-4D93-AC59-3AC13244AB56}" presName="rootText" presStyleLbl="node1" presStyleIdx="0" presStyleCnt="2"/>
      <dgm:spPr/>
      <dgm:t>
        <a:bodyPr/>
        <a:lstStyle/>
        <a:p>
          <a:endParaRPr lang="ru-RU"/>
        </a:p>
      </dgm:t>
    </dgm:pt>
    <dgm:pt modelId="{639BF89A-14CF-48D6-833B-B84CF29F0257}" type="pres">
      <dgm:prSet presAssocID="{BA49A8D0-582F-4D93-AC59-3AC13244AB56}" presName="rootConnector" presStyleLbl="node1" presStyleIdx="0" presStyleCnt="2"/>
      <dgm:spPr/>
      <dgm:t>
        <a:bodyPr/>
        <a:lstStyle/>
        <a:p>
          <a:endParaRPr lang="ru-RU"/>
        </a:p>
      </dgm:t>
    </dgm:pt>
    <dgm:pt modelId="{B7296EF2-3519-4939-B913-928D5B1899EC}" type="pres">
      <dgm:prSet presAssocID="{BA49A8D0-582F-4D93-AC59-3AC13244AB56}" presName="childShape" presStyleCnt="0"/>
      <dgm:spPr/>
    </dgm:pt>
    <dgm:pt modelId="{F249090F-D6D5-422B-982C-D99BDE437621}" type="pres">
      <dgm:prSet presAssocID="{DD255BBD-8960-4843-824D-AA49B7BC979C}" presName="Name13" presStyleLbl="parChTrans1D2" presStyleIdx="0" presStyleCnt="5"/>
      <dgm:spPr/>
      <dgm:t>
        <a:bodyPr/>
        <a:lstStyle/>
        <a:p>
          <a:endParaRPr lang="ru-RU"/>
        </a:p>
      </dgm:t>
    </dgm:pt>
    <dgm:pt modelId="{C749113F-080C-40FD-A341-999C151AC7F9}" type="pres">
      <dgm:prSet presAssocID="{C7A309D2-35BD-4F09-AB8B-64B75B2C7B8D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1E862-1058-4226-ACF7-618BA892A415}" type="pres">
      <dgm:prSet presAssocID="{7EEC9BC7-130A-4334-A1A2-1A429EB20AE9}" presName="Name13" presStyleLbl="parChTrans1D2" presStyleIdx="1" presStyleCnt="5"/>
      <dgm:spPr/>
      <dgm:t>
        <a:bodyPr/>
        <a:lstStyle/>
        <a:p>
          <a:endParaRPr lang="ru-RU"/>
        </a:p>
      </dgm:t>
    </dgm:pt>
    <dgm:pt modelId="{8787C2F2-25DC-4141-8CC5-0206AD41DD1F}" type="pres">
      <dgm:prSet presAssocID="{BF22C8F8-31FD-4448-9F53-C4D8E5192783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80B29F-1587-4300-A37D-C39B1E2A63BE}" type="pres">
      <dgm:prSet presAssocID="{CBA4594D-38C1-4981-B0CE-ECB504DDAB24}" presName="Name13" presStyleLbl="parChTrans1D2" presStyleIdx="2" presStyleCnt="5"/>
      <dgm:spPr/>
      <dgm:t>
        <a:bodyPr/>
        <a:lstStyle/>
        <a:p>
          <a:endParaRPr lang="ru-RU"/>
        </a:p>
      </dgm:t>
    </dgm:pt>
    <dgm:pt modelId="{F745FDC1-930B-48F7-8A3E-79DDCA96C695}" type="pres">
      <dgm:prSet presAssocID="{5C443C72-C73E-4098-BACE-62D3E30A75E0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A1784-781B-4A9D-99A0-0E82BF0D1A9F}" type="pres">
      <dgm:prSet presAssocID="{A5E75463-3C70-4E6A-90FA-47E8ED12AC48}" presName="root" presStyleCnt="0"/>
      <dgm:spPr/>
    </dgm:pt>
    <dgm:pt modelId="{1CBD990A-7DDD-47DC-AC36-9CF05F1D0253}" type="pres">
      <dgm:prSet presAssocID="{A5E75463-3C70-4E6A-90FA-47E8ED12AC48}" presName="rootComposite" presStyleCnt="0"/>
      <dgm:spPr/>
    </dgm:pt>
    <dgm:pt modelId="{D626DAA2-1651-40F5-A30B-A7C8B083B4F0}" type="pres">
      <dgm:prSet presAssocID="{A5E75463-3C70-4E6A-90FA-47E8ED12AC48}" presName="rootText" presStyleLbl="node1" presStyleIdx="1" presStyleCnt="2"/>
      <dgm:spPr/>
      <dgm:t>
        <a:bodyPr/>
        <a:lstStyle/>
        <a:p>
          <a:endParaRPr lang="ru-RU"/>
        </a:p>
      </dgm:t>
    </dgm:pt>
    <dgm:pt modelId="{D6F372B8-49F5-4F5F-AEBF-844E1032F196}" type="pres">
      <dgm:prSet presAssocID="{A5E75463-3C70-4E6A-90FA-47E8ED12AC48}" presName="rootConnector" presStyleLbl="node1" presStyleIdx="1" presStyleCnt="2"/>
      <dgm:spPr/>
      <dgm:t>
        <a:bodyPr/>
        <a:lstStyle/>
        <a:p>
          <a:endParaRPr lang="ru-RU"/>
        </a:p>
      </dgm:t>
    </dgm:pt>
    <dgm:pt modelId="{098A3781-BE7B-4322-97A3-21FA113D98C8}" type="pres">
      <dgm:prSet presAssocID="{A5E75463-3C70-4E6A-90FA-47E8ED12AC48}" presName="childShape" presStyleCnt="0"/>
      <dgm:spPr/>
    </dgm:pt>
    <dgm:pt modelId="{8C0CB91F-9BC2-4576-96F0-C1D2E853CB20}" type="pres">
      <dgm:prSet presAssocID="{735F54DC-5754-46E6-8A5D-A52A99ED0215}" presName="Name13" presStyleLbl="parChTrans1D2" presStyleIdx="3" presStyleCnt="5"/>
      <dgm:spPr/>
      <dgm:t>
        <a:bodyPr/>
        <a:lstStyle/>
        <a:p>
          <a:endParaRPr lang="ru-RU"/>
        </a:p>
      </dgm:t>
    </dgm:pt>
    <dgm:pt modelId="{1C9A2BA2-D878-449C-AC8E-E1F6F778ABDA}" type="pres">
      <dgm:prSet presAssocID="{E2D75CA6-0347-491B-B828-85A124B0EA94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2E54B-4D62-4621-A922-D771FEE0D85C}" type="pres">
      <dgm:prSet presAssocID="{17358DD6-512D-409D-B4EA-4EE03F6FDC9F}" presName="Name13" presStyleLbl="parChTrans1D2" presStyleIdx="4" presStyleCnt="5"/>
      <dgm:spPr/>
      <dgm:t>
        <a:bodyPr/>
        <a:lstStyle/>
        <a:p>
          <a:endParaRPr lang="ru-RU"/>
        </a:p>
      </dgm:t>
    </dgm:pt>
    <dgm:pt modelId="{7928E958-434F-44D9-BF8B-9AD3FDA96423}" type="pres">
      <dgm:prSet presAssocID="{758DEAA6-1B38-43FC-A5C5-833C8D81D0E3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6C5BBF-1A27-4D3F-96CA-DFCC32D578CD}" type="presOf" srcId="{CBA4594D-38C1-4981-B0CE-ECB504DDAB24}" destId="{7E80B29F-1587-4300-A37D-C39B1E2A63BE}" srcOrd="0" destOrd="0" presId="urn:microsoft.com/office/officeart/2005/8/layout/hierarchy3"/>
    <dgm:cxn modelId="{366EEE93-182E-484E-9F8F-F532D6FFFF16}" srcId="{BA49A8D0-582F-4D93-AC59-3AC13244AB56}" destId="{BF22C8F8-31FD-4448-9F53-C4D8E5192783}" srcOrd="1" destOrd="0" parTransId="{7EEC9BC7-130A-4334-A1A2-1A429EB20AE9}" sibTransId="{CB6CBD6D-772F-46DD-A045-039B07AD6115}"/>
    <dgm:cxn modelId="{76465A35-9B44-424C-A0E9-E5DDB7D888DB}" type="presOf" srcId="{A5E75463-3C70-4E6A-90FA-47E8ED12AC48}" destId="{D6F372B8-49F5-4F5F-AEBF-844E1032F196}" srcOrd="1" destOrd="0" presId="urn:microsoft.com/office/officeart/2005/8/layout/hierarchy3"/>
    <dgm:cxn modelId="{B1DDE29D-E2F4-4CCD-BC9D-7B6C2A6A2B1B}" type="presOf" srcId="{DD255BBD-8960-4843-824D-AA49B7BC979C}" destId="{F249090F-D6D5-422B-982C-D99BDE437621}" srcOrd="0" destOrd="0" presId="urn:microsoft.com/office/officeart/2005/8/layout/hierarchy3"/>
    <dgm:cxn modelId="{83CEF5EE-4959-4D23-9849-A052F21850CD}" type="presOf" srcId="{BF22C8F8-31FD-4448-9F53-C4D8E5192783}" destId="{8787C2F2-25DC-4141-8CC5-0206AD41DD1F}" srcOrd="0" destOrd="0" presId="urn:microsoft.com/office/officeart/2005/8/layout/hierarchy3"/>
    <dgm:cxn modelId="{95E8B4AF-8B81-4B66-9168-96D39E51AAED}" type="presOf" srcId="{EAEF0587-3D01-4B73-A6F8-E614788E6971}" destId="{FB77AC69-1D65-4C2F-B2B5-E025612D0750}" srcOrd="0" destOrd="0" presId="urn:microsoft.com/office/officeart/2005/8/layout/hierarchy3"/>
    <dgm:cxn modelId="{6C0AE760-5A3F-4854-A963-444422421FA7}" srcId="{BA49A8D0-582F-4D93-AC59-3AC13244AB56}" destId="{5C443C72-C73E-4098-BACE-62D3E30A75E0}" srcOrd="2" destOrd="0" parTransId="{CBA4594D-38C1-4981-B0CE-ECB504DDAB24}" sibTransId="{E8C7D431-51F7-4B67-872E-02683A035FE4}"/>
    <dgm:cxn modelId="{5C79899E-52D5-4D85-AE49-F5E2D25DB50B}" srcId="{EAEF0587-3D01-4B73-A6F8-E614788E6971}" destId="{BA49A8D0-582F-4D93-AC59-3AC13244AB56}" srcOrd="0" destOrd="0" parTransId="{1C4E66A8-2BF6-433F-8ADC-1AC3CA1DEBD8}" sibTransId="{118B5CF8-12B5-4793-80A8-DE95C691532E}"/>
    <dgm:cxn modelId="{7705EF8D-7E60-443E-BFD8-B8C4C75A395F}" srcId="{EAEF0587-3D01-4B73-A6F8-E614788E6971}" destId="{A5E75463-3C70-4E6A-90FA-47E8ED12AC48}" srcOrd="1" destOrd="0" parTransId="{2551795D-CC4F-4095-86B3-AD7CCBFD8696}" sibTransId="{7BA918B5-F42C-4893-815A-72A8E2B2013C}"/>
    <dgm:cxn modelId="{900CB735-91C0-46D5-BAEC-B25CBE0BF7FE}" type="presOf" srcId="{BA49A8D0-582F-4D93-AC59-3AC13244AB56}" destId="{D86FCEB0-CD20-45B3-91CC-ED3D7D2C8BF0}" srcOrd="0" destOrd="0" presId="urn:microsoft.com/office/officeart/2005/8/layout/hierarchy3"/>
    <dgm:cxn modelId="{215EBBE7-0A1F-4751-83A5-36D91C252C3F}" type="presOf" srcId="{5C443C72-C73E-4098-BACE-62D3E30A75E0}" destId="{F745FDC1-930B-48F7-8A3E-79DDCA96C695}" srcOrd="0" destOrd="0" presId="urn:microsoft.com/office/officeart/2005/8/layout/hierarchy3"/>
    <dgm:cxn modelId="{FCF6E83E-A827-4EBB-9005-AE8DCB738405}" type="presOf" srcId="{C7A309D2-35BD-4F09-AB8B-64B75B2C7B8D}" destId="{C749113F-080C-40FD-A341-999C151AC7F9}" srcOrd="0" destOrd="0" presId="urn:microsoft.com/office/officeart/2005/8/layout/hierarchy3"/>
    <dgm:cxn modelId="{0F8A928B-8950-4E2B-8DE4-24BACB50D106}" type="presOf" srcId="{7EEC9BC7-130A-4334-A1A2-1A429EB20AE9}" destId="{3641E862-1058-4226-ACF7-618BA892A415}" srcOrd="0" destOrd="0" presId="urn:microsoft.com/office/officeart/2005/8/layout/hierarchy3"/>
    <dgm:cxn modelId="{F05DDC64-89C7-4468-B71A-E91E52B91F06}" type="presOf" srcId="{A5E75463-3C70-4E6A-90FA-47E8ED12AC48}" destId="{D626DAA2-1651-40F5-A30B-A7C8B083B4F0}" srcOrd="0" destOrd="0" presId="urn:microsoft.com/office/officeart/2005/8/layout/hierarchy3"/>
    <dgm:cxn modelId="{AECD86CE-E625-405D-ABAB-98214F2EF6E4}" srcId="{A5E75463-3C70-4E6A-90FA-47E8ED12AC48}" destId="{E2D75CA6-0347-491B-B828-85A124B0EA94}" srcOrd="0" destOrd="0" parTransId="{735F54DC-5754-46E6-8A5D-A52A99ED0215}" sibTransId="{C25CE5B1-CD4D-4180-B6D1-479F98CC3C17}"/>
    <dgm:cxn modelId="{AEEF5A23-5677-4B57-B1A3-7300057AF221}" type="presOf" srcId="{BA49A8D0-582F-4D93-AC59-3AC13244AB56}" destId="{639BF89A-14CF-48D6-833B-B84CF29F0257}" srcOrd="1" destOrd="0" presId="urn:microsoft.com/office/officeart/2005/8/layout/hierarchy3"/>
    <dgm:cxn modelId="{933BA6F4-51C2-41A0-A920-C6D03DF48C05}" srcId="{BA49A8D0-582F-4D93-AC59-3AC13244AB56}" destId="{C7A309D2-35BD-4F09-AB8B-64B75B2C7B8D}" srcOrd="0" destOrd="0" parTransId="{DD255BBD-8960-4843-824D-AA49B7BC979C}" sibTransId="{2B5879BF-4238-4778-9C6B-F5FB48D1768F}"/>
    <dgm:cxn modelId="{AE1DE3EF-8086-4CE7-83C6-AFE70DD4F606}" type="presOf" srcId="{E2D75CA6-0347-491B-B828-85A124B0EA94}" destId="{1C9A2BA2-D878-449C-AC8E-E1F6F778ABDA}" srcOrd="0" destOrd="0" presId="urn:microsoft.com/office/officeart/2005/8/layout/hierarchy3"/>
    <dgm:cxn modelId="{2FDAD646-6DC7-411E-A50C-5996B8D4AC97}" type="presOf" srcId="{735F54DC-5754-46E6-8A5D-A52A99ED0215}" destId="{8C0CB91F-9BC2-4576-96F0-C1D2E853CB20}" srcOrd="0" destOrd="0" presId="urn:microsoft.com/office/officeart/2005/8/layout/hierarchy3"/>
    <dgm:cxn modelId="{CE6BC20B-8FBE-4CA1-A53D-6D9BB6BA0BEF}" type="presOf" srcId="{758DEAA6-1B38-43FC-A5C5-833C8D81D0E3}" destId="{7928E958-434F-44D9-BF8B-9AD3FDA96423}" srcOrd="0" destOrd="0" presId="urn:microsoft.com/office/officeart/2005/8/layout/hierarchy3"/>
    <dgm:cxn modelId="{B7E8CBD5-0611-4127-B6D0-C230045B9D8A}" type="presOf" srcId="{17358DD6-512D-409D-B4EA-4EE03F6FDC9F}" destId="{6ED2E54B-4D62-4621-A922-D771FEE0D85C}" srcOrd="0" destOrd="0" presId="urn:microsoft.com/office/officeart/2005/8/layout/hierarchy3"/>
    <dgm:cxn modelId="{9D2ECB29-E68C-46F2-A598-C082CEC79838}" srcId="{A5E75463-3C70-4E6A-90FA-47E8ED12AC48}" destId="{758DEAA6-1B38-43FC-A5C5-833C8D81D0E3}" srcOrd="1" destOrd="0" parTransId="{17358DD6-512D-409D-B4EA-4EE03F6FDC9F}" sibTransId="{D810AD0F-F90E-4B7F-9F21-D356265CF19C}"/>
    <dgm:cxn modelId="{F4226708-ADDE-47CC-94E5-BBDD347BDD6F}" type="presParOf" srcId="{FB77AC69-1D65-4C2F-B2B5-E025612D0750}" destId="{87F9961A-757C-4639-A6C5-5AF924F6079B}" srcOrd="0" destOrd="0" presId="urn:microsoft.com/office/officeart/2005/8/layout/hierarchy3"/>
    <dgm:cxn modelId="{D209988B-BC90-4A0E-94FB-26DA96AC68AB}" type="presParOf" srcId="{87F9961A-757C-4639-A6C5-5AF924F6079B}" destId="{A2843BF4-8AF8-4F86-A80A-BA52BE50096B}" srcOrd="0" destOrd="0" presId="urn:microsoft.com/office/officeart/2005/8/layout/hierarchy3"/>
    <dgm:cxn modelId="{A09E9955-4D8B-4EEE-AE14-AFD53F061080}" type="presParOf" srcId="{A2843BF4-8AF8-4F86-A80A-BA52BE50096B}" destId="{D86FCEB0-CD20-45B3-91CC-ED3D7D2C8BF0}" srcOrd="0" destOrd="0" presId="urn:microsoft.com/office/officeart/2005/8/layout/hierarchy3"/>
    <dgm:cxn modelId="{B4F0D079-B58E-4F0C-BBCD-5B6A5A1CE244}" type="presParOf" srcId="{A2843BF4-8AF8-4F86-A80A-BA52BE50096B}" destId="{639BF89A-14CF-48D6-833B-B84CF29F0257}" srcOrd="1" destOrd="0" presId="urn:microsoft.com/office/officeart/2005/8/layout/hierarchy3"/>
    <dgm:cxn modelId="{A287D37A-9501-492F-B215-D09A5F7C85FE}" type="presParOf" srcId="{87F9961A-757C-4639-A6C5-5AF924F6079B}" destId="{B7296EF2-3519-4939-B913-928D5B1899EC}" srcOrd="1" destOrd="0" presId="urn:microsoft.com/office/officeart/2005/8/layout/hierarchy3"/>
    <dgm:cxn modelId="{51E3109F-2022-41A7-9A6E-D9B1DED500FE}" type="presParOf" srcId="{B7296EF2-3519-4939-B913-928D5B1899EC}" destId="{F249090F-D6D5-422B-982C-D99BDE437621}" srcOrd="0" destOrd="0" presId="urn:microsoft.com/office/officeart/2005/8/layout/hierarchy3"/>
    <dgm:cxn modelId="{E8AE943F-31B4-4E03-910E-96DFA4B2A01C}" type="presParOf" srcId="{B7296EF2-3519-4939-B913-928D5B1899EC}" destId="{C749113F-080C-40FD-A341-999C151AC7F9}" srcOrd="1" destOrd="0" presId="urn:microsoft.com/office/officeart/2005/8/layout/hierarchy3"/>
    <dgm:cxn modelId="{0EAC4477-EF1F-4089-B8E5-02F0025616B5}" type="presParOf" srcId="{B7296EF2-3519-4939-B913-928D5B1899EC}" destId="{3641E862-1058-4226-ACF7-618BA892A415}" srcOrd="2" destOrd="0" presId="urn:microsoft.com/office/officeart/2005/8/layout/hierarchy3"/>
    <dgm:cxn modelId="{A62BE189-0CEB-4ADD-A627-637A73E016B5}" type="presParOf" srcId="{B7296EF2-3519-4939-B913-928D5B1899EC}" destId="{8787C2F2-25DC-4141-8CC5-0206AD41DD1F}" srcOrd="3" destOrd="0" presId="urn:microsoft.com/office/officeart/2005/8/layout/hierarchy3"/>
    <dgm:cxn modelId="{9DFC04A6-A0CE-4EE9-9A78-91A885FE5540}" type="presParOf" srcId="{B7296EF2-3519-4939-B913-928D5B1899EC}" destId="{7E80B29F-1587-4300-A37D-C39B1E2A63BE}" srcOrd="4" destOrd="0" presId="urn:microsoft.com/office/officeart/2005/8/layout/hierarchy3"/>
    <dgm:cxn modelId="{0F9CDA83-02CB-4C50-91D6-7B9DE117F44E}" type="presParOf" srcId="{B7296EF2-3519-4939-B913-928D5B1899EC}" destId="{F745FDC1-930B-48F7-8A3E-79DDCA96C695}" srcOrd="5" destOrd="0" presId="urn:microsoft.com/office/officeart/2005/8/layout/hierarchy3"/>
    <dgm:cxn modelId="{CA0A36CB-99AF-46B2-924F-C3C36C2D6280}" type="presParOf" srcId="{FB77AC69-1D65-4C2F-B2B5-E025612D0750}" destId="{B3BA1784-781B-4A9D-99A0-0E82BF0D1A9F}" srcOrd="1" destOrd="0" presId="urn:microsoft.com/office/officeart/2005/8/layout/hierarchy3"/>
    <dgm:cxn modelId="{47D781CF-8BAD-40F8-ABEE-508E1B626C9B}" type="presParOf" srcId="{B3BA1784-781B-4A9D-99A0-0E82BF0D1A9F}" destId="{1CBD990A-7DDD-47DC-AC36-9CF05F1D0253}" srcOrd="0" destOrd="0" presId="urn:microsoft.com/office/officeart/2005/8/layout/hierarchy3"/>
    <dgm:cxn modelId="{AB072EA5-62E3-479F-A568-D4126AC6B8D0}" type="presParOf" srcId="{1CBD990A-7DDD-47DC-AC36-9CF05F1D0253}" destId="{D626DAA2-1651-40F5-A30B-A7C8B083B4F0}" srcOrd="0" destOrd="0" presId="urn:microsoft.com/office/officeart/2005/8/layout/hierarchy3"/>
    <dgm:cxn modelId="{5FE49B9C-5442-41DA-B64A-8D035B77FDEF}" type="presParOf" srcId="{1CBD990A-7DDD-47DC-AC36-9CF05F1D0253}" destId="{D6F372B8-49F5-4F5F-AEBF-844E1032F196}" srcOrd="1" destOrd="0" presId="urn:microsoft.com/office/officeart/2005/8/layout/hierarchy3"/>
    <dgm:cxn modelId="{F98648E6-BB88-4D68-ABBF-F381CBD7A2DD}" type="presParOf" srcId="{B3BA1784-781B-4A9D-99A0-0E82BF0D1A9F}" destId="{098A3781-BE7B-4322-97A3-21FA113D98C8}" srcOrd="1" destOrd="0" presId="urn:microsoft.com/office/officeart/2005/8/layout/hierarchy3"/>
    <dgm:cxn modelId="{C7594CE8-7965-444E-920D-D52ECCD2FED1}" type="presParOf" srcId="{098A3781-BE7B-4322-97A3-21FA113D98C8}" destId="{8C0CB91F-9BC2-4576-96F0-C1D2E853CB20}" srcOrd="0" destOrd="0" presId="urn:microsoft.com/office/officeart/2005/8/layout/hierarchy3"/>
    <dgm:cxn modelId="{EC588F5A-9C1D-4AF5-BA0E-20954755114B}" type="presParOf" srcId="{098A3781-BE7B-4322-97A3-21FA113D98C8}" destId="{1C9A2BA2-D878-449C-AC8E-E1F6F778ABDA}" srcOrd="1" destOrd="0" presId="urn:microsoft.com/office/officeart/2005/8/layout/hierarchy3"/>
    <dgm:cxn modelId="{AD35C8E0-0F46-43AC-BC07-B2ECD5F757E2}" type="presParOf" srcId="{098A3781-BE7B-4322-97A3-21FA113D98C8}" destId="{6ED2E54B-4D62-4621-A922-D771FEE0D85C}" srcOrd="2" destOrd="0" presId="urn:microsoft.com/office/officeart/2005/8/layout/hierarchy3"/>
    <dgm:cxn modelId="{41B9A532-7AD2-454C-96E2-D5873C9EFE87}" type="presParOf" srcId="{098A3781-BE7B-4322-97A3-21FA113D98C8}" destId="{7928E958-434F-44D9-BF8B-9AD3FDA9642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2FA961-EEDE-4A85-BFB7-6ED53D786BB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7861FF-0FB3-4427-B293-77368F066118}">
      <dgm:prSet phldrT="[Текст]"/>
      <dgm:spPr/>
      <dgm:t>
        <a:bodyPr/>
        <a:lstStyle/>
        <a:p>
          <a:r>
            <a:rPr lang="ru-RU" dirty="0" smtClean="0"/>
            <a:t>Арендная плата за земли до разграничения государственной собственности</a:t>
          </a:r>
          <a:endParaRPr lang="ru-RU" dirty="0"/>
        </a:p>
      </dgm:t>
    </dgm:pt>
    <dgm:pt modelId="{4E163348-7DBA-4B1B-B594-8A95187128FC}" type="parTrans" cxnId="{C2CFE37F-F0AA-4BBF-A8DB-0537465BF351}">
      <dgm:prSet/>
      <dgm:spPr/>
      <dgm:t>
        <a:bodyPr/>
        <a:lstStyle/>
        <a:p>
          <a:endParaRPr lang="ru-RU"/>
        </a:p>
      </dgm:t>
    </dgm:pt>
    <dgm:pt modelId="{6A7AC4E9-25F0-43A6-A3B9-42EBBABBC110}" type="sibTrans" cxnId="{C2CFE37F-F0AA-4BBF-A8DB-0537465BF351}">
      <dgm:prSet/>
      <dgm:spPr/>
      <dgm:t>
        <a:bodyPr/>
        <a:lstStyle/>
        <a:p>
          <a:endParaRPr lang="ru-RU"/>
        </a:p>
      </dgm:t>
    </dgm:pt>
    <dgm:pt modelId="{7C6CAF03-FD58-473F-BE49-21EC6DC3B49B}">
      <dgm:prSet phldrT="[Текст]" custT="1"/>
      <dgm:spPr/>
      <dgm:t>
        <a:bodyPr/>
        <a:lstStyle/>
        <a:p>
          <a:r>
            <a:rPr lang="ru-RU" sz="1100" dirty="0" smtClean="0"/>
            <a:t>50% бюджеты поселений</a:t>
          </a:r>
          <a:endParaRPr lang="ru-RU" sz="1100" dirty="0"/>
        </a:p>
      </dgm:t>
    </dgm:pt>
    <dgm:pt modelId="{B55FC426-A1DB-4899-B81D-9DA98B869FA3}" type="parTrans" cxnId="{E87CB562-F1A2-45CB-96AE-1420678856AB}">
      <dgm:prSet/>
      <dgm:spPr/>
      <dgm:t>
        <a:bodyPr/>
        <a:lstStyle/>
        <a:p>
          <a:endParaRPr lang="ru-RU"/>
        </a:p>
      </dgm:t>
    </dgm:pt>
    <dgm:pt modelId="{B06BE1A8-E42D-484F-B2AC-E63D6D544621}" type="sibTrans" cxnId="{E87CB562-F1A2-45CB-96AE-1420678856AB}">
      <dgm:prSet/>
      <dgm:spPr/>
      <dgm:t>
        <a:bodyPr/>
        <a:lstStyle/>
        <a:p>
          <a:endParaRPr lang="ru-RU"/>
        </a:p>
      </dgm:t>
    </dgm:pt>
    <dgm:pt modelId="{131FE234-52E5-44B7-A672-8292075FCA6E}">
      <dgm:prSet phldrT="[Текст]" custT="1"/>
      <dgm:spPr/>
      <dgm:t>
        <a:bodyPr/>
        <a:lstStyle/>
        <a:p>
          <a:r>
            <a:rPr lang="ru-RU" sz="1100" dirty="0" smtClean="0"/>
            <a:t>50% районный бюджет</a:t>
          </a:r>
          <a:endParaRPr lang="ru-RU" sz="1100" dirty="0"/>
        </a:p>
      </dgm:t>
    </dgm:pt>
    <dgm:pt modelId="{2FA92B1C-46C5-44D2-ABC5-9EB0EE799FD5}" type="parTrans" cxnId="{18B91BAB-7C88-4533-8E8C-B492064AAFF8}">
      <dgm:prSet/>
      <dgm:spPr/>
      <dgm:t>
        <a:bodyPr/>
        <a:lstStyle/>
        <a:p>
          <a:endParaRPr lang="ru-RU"/>
        </a:p>
      </dgm:t>
    </dgm:pt>
    <dgm:pt modelId="{93F7283D-BB49-4A2C-829F-16D47E20B20D}" type="sibTrans" cxnId="{18B91BAB-7C88-4533-8E8C-B492064AAFF8}">
      <dgm:prSet/>
      <dgm:spPr/>
      <dgm:t>
        <a:bodyPr/>
        <a:lstStyle/>
        <a:p>
          <a:endParaRPr lang="ru-RU"/>
        </a:p>
      </dgm:t>
    </dgm:pt>
    <dgm:pt modelId="{1B4E1A84-46C2-474E-A942-6B9042EF14B0}">
      <dgm:prSet phldrT="[Текст]"/>
      <dgm:spPr/>
      <dgm:t>
        <a:bodyPr/>
        <a:lstStyle/>
        <a:p>
          <a:r>
            <a:rPr lang="ru-RU" dirty="0" smtClean="0"/>
            <a:t>Продажа земельных участков государственная собственность на которые не разграничена</a:t>
          </a:r>
          <a:endParaRPr lang="ru-RU" dirty="0"/>
        </a:p>
      </dgm:t>
    </dgm:pt>
    <dgm:pt modelId="{5A369AE8-76DE-4C27-9D92-898369B41EE5}" type="parTrans" cxnId="{0C9808C6-A23F-4312-A799-577A836D21A3}">
      <dgm:prSet/>
      <dgm:spPr/>
      <dgm:t>
        <a:bodyPr/>
        <a:lstStyle/>
        <a:p>
          <a:endParaRPr lang="ru-RU"/>
        </a:p>
      </dgm:t>
    </dgm:pt>
    <dgm:pt modelId="{84A0EEC9-447D-471E-9887-692D373B2E79}" type="sibTrans" cxnId="{0C9808C6-A23F-4312-A799-577A836D21A3}">
      <dgm:prSet/>
      <dgm:spPr/>
      <dgm:t>
        <a:bodyPr/>
        <a:lstStyle/>
        <a:p>
          <a:endParaRPr lang="ru-RU"/>
        </a:p>
      </dgm:t>
    </dgm:pt>
    <dgm:pt modelId="{34B6FFD9-30E6-4CB2-9427-2E136099E00E}">
      <dgm:prSet phldrT="[Текст]" custT="1"/>
      <dgm:spPr/>
      <dgm:t>
        <a:bodyPr/>
        <a:lstStyle/>
        <a:p>
          <a:r>
            <a:rPr lang="ru-RU" sz="1100" dirty="0" smtClean="0"/>
            <a:t>50% бюджеты поселений</a:t>
          </a:r>
          <a:endParaRPr lang="ru-RU" sz="1100" dirty="0"/>
        </a:p>
      </dgm:t>
    </dgm:pt>
    <dgm:pt modelId="{FB37E744-774F-4E9C-9F45-10540064DD7D}" type="parTrans" cxnId="{B27F3EDA-6F52-4478-B146-92680781A4FB}">
      <dgm:prSet/>
      <dgm:spPr/>
      <dgm:t>
        <a:bodyPr/>
        <a:lstStyle/>
        <a:p>
          <a:endParaRPr lang="ru-RU"/>
        </a:p>
      </dgm:t>
    </dgm:pt>
    <dgm:pt modelId="{8B7ABBED-B6C6-4266-81FC-880EAE393AEB}" type="sibTrans" cxnId="{B27F3EDA-6F52-4478-B146-92680781A4FB}">
      <dgm:prSet/>
      <dgm:spPr/>
      <dgm:t>
        <a:bodyPr/>
        <a:lstStyle/>
        <a:p>
          <a:endParaRPr lang="ru-RU"/>
        </a:p>
      </dgm:t>
    </dgm:pt>
    <dgm:pt modelId="{B4CE14EE-4926-4F47-B115-F2DA75598585}">
      <dgm:prSet phldrT="[Текст]" custT="1"/>
      <dgm:spPr/>
      <dgm:t>
        <a:bodyPr/>
        <a:lstStyle/>
        <a:p>
          <a:r>
            <a:rPr lang="ru-RU" sz="1100" dirty="0" smtClean="0"/>
            <a:t>50% районный бюджет</a:t>
          </a:r>
          <a:endParaRPr lang="ru-RU" sz="1100" dirty="0"/>
        </a:p>
      </dgm:t>
    </dgm:pt>
    <dgm:pt modelId="{53482D91-4C7D-4875-BC5F-EFB1F4AC147A}" type="parTrans" cxnId="{848EFC3E-13FB-4840-A7CE-E6B5539FF33C}">
      <dgm:prSet/>
      <dgm:spPr/>
      <dgm:t>
        <a:bodyPr/>
        <a:lstStyle/>
        <a:p>
          <a:endParaRPr lang="ru-RU"/>
        </a:p>
      </dgm:t>
    </dgm:pt>
    <dgm:pt modelId="{763AB734-EC65-4E71-BC58-BC1836A3BC3A}" type="sibTrans" cxnId="{848EFC3E-13FB-4840-A7CE-E6B5539FF33C}">
      <dgm:prSet/>
      <dgm:spPr/>
      <dgm:t>
        <a:bodyPr/>
        <a:lstStyle/>
        <a:p>
          <a:endParaRPr lang="ru-RU"/>
        </a:p>
      </dgm:t>
    </dgm:pt>
    <dgm:pt modelId="{B858042F-3C7C-4E37-B5F4-C15DC42C2D21}" type="pres">
      <dgm:prSet presAssocID="{B02FA961-EEDE-4A85-BFB7-6ED53D786BB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68D0716-1EE4-4D74-B571-392A7D5DC62E}" type="pres">
      <dgm:prSet presAssocID="{E17861FF-0FB3-4427-B293-77368F066118}" presName="root" presStyleCnt="0"/>
      <dgm:spPr/>
    </dgm:pt>
    <dgm:pt modelId="{BFF28D1C-FA11-4289-BA5E-9340189A1B8C}" type="pres">
      <dgm:prSet presAssocID="{E17861FF-0FB3-4427-B293-77368F066118}" presName="rootComposite" presStyleCnt="0"/>
      <dgm:spPr/>
    </dgm:pt>
    <dgm:pt modelId="{14B5BE36-CB61-4607-B068-8FA093BFAF91}" type="pres">
      <dgm:prSet presAssocID="{E17861FF-0FB3-4427-B293-77368F066118}" presName="rootText" presStyleLbl="node1" presStyleIdx="0" presStyleCnt="2"/>
      <dgm:spPr/>
      <dgm:t>
        <a:bodyPr/>
        <a:lstStyle/>
        <a:p>
          <a:endParaRPr lang="ru-RU"/>
        </a:p>
      </dgm:t>
    </dgm:pt>
    <dgm:pt modelId="{8CA3A00E-D19D-465B-8CEA-6720F9B566B7}" type="pres">
      <dgm:prSet presAssocID="{E17861FF-0FB3-4427-B293-77368F066118}" presName="rootConnector" presStyleLbl="node1" presStyleIdx="0" presStyleCnt="2"/>
      <dgm:spPr/>
      <dgm:t>
        <a:bodyPr/>
        <a:lstStyle/>
        <a:p>
          <a:endParaRPr lang="ru-RU"/>
        </a:p>
      </dgm:t>
    </dgm:pt>
    <dgm:pt modelId="{5FE93FE4-4681-4535-A3F1-11666948EA0D}" type="pres">
      <dgm:prSet presAssocID="{E17861FF-0FB3-4427-B293-77368F066118}" presName="childShape" presStyleCnt="0"/>
      <dgm:spPr/>
    </dgm:pt>
    <dgm:pt modelId="{0702F09E-7924-4744-B5AA-460CA9DB906F}" type="pres">
      <dgm:prSet presAssocID="{B55FC426-A1DB-4899-B81D-9DA98B869FA3}" presName="Name13" presStyleLbl="parChTrans1D2" presStyleIdx="0" presStyleCnt="4"/>
      <dgm:spPr/>
      <dgm:t>
        <a:bodyPr/>
        <a:lstStyle/>
        <a:p>
          <a:endParaRPr lang="ru-RU"/>
        </a:p>
      </dgm:t>
    </dgm:pt>
    <dgm:pt modelId="{FDFEAE13-94E9-4628-B5FD-CA568810C519}" type="pres">
      <dgm:prSet presAssocID="{7C6CAF03-FD58-473F-BE49-21EC6DC3B49B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BA109-A336-4B5C-95ED-44706DA478EF}" type="pres">
      <dgm:prSet presAssocID="{2FA92B1C-46C5-44D2-ABC5-9EB0EE799FD5}" presName="Name13" presStyleLbl="parChTrans1D2" presStyleIdx="1" presStyleCnt="4"/>
      <dgm:spPr/>
      <dgm:t>
        <a:bodyPr/>
        <a:lstStyle/>
        <a:p>
          <a:endParaRPr lang="ru-RU"/>
        </a:p>
      </dgm:t>
    </dgm:pt>
    <dgm:pt modelId="{75F4316E-1E67-44D8-8F6E-004EB390A173}" type="pres">
      <dgm:prSet presAssocID="{131FE234-52E5-44B7-A672-8292075FCA6E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30055-1FC3-4FC5-8676-A5FB653B904C}" type="pres">
      <dgm:prSet presAssocID="{1B4E1A84-46C2-474E-A942-6B9042EF14B0}" presName="root" presStyleCnt="0"/>
      <dgm:spPr/>
    </dgm:pt>
    <dgm:pt modelId="{91116AEF-500B-4332-8B7B-F49AB07FAA47}" type="pres">
      <dgm:prSet presAssocID="{1B4E1A84-46C2-474E-A942-6B9042EF14B0}" presName="rootComposite" presStyleCnt="0"/>
      <dgm:spPr/>
    </dgm:pt>
    <dgm:pt modelId="{89B9E48B-CE83-403A-B3C0-BC9EF945587B}" type="pres">
      <dgm:prSet presAssocID="{1B4E1A84-46C2-474E-A942-6B9042EF14B0}" presName="rootText" presStyleLbl="node1" presStyleIdx="1" presStyleCnt="2"/>
      <dgm:spPr/>
      <dgm:t>
        <a:bodyPr/>
        <a:lstStyle/>
        <a:p>
          <a:endParaRPr lang="ru-RU"/>
        </a:p>
      </dgm:t>
    </dgm:pt>
    <dgm:pt modelId="{D774D417-9C66-4229-8034-83FA073403C4}" type="pres">
      <dgm:prSet presAssocID="{1B4E1A84-46C2-474E-A942-6B9042EF14B0}" presName="rootConnector" presStyleLbl="node1" presStyleIdx="1" presStyleCnt="2"/>
      <dgm:spPr/>
      <dgm:t>
        <a:bodyPr/>
        <a:lstStyle/>
        <a:p>
          <a:endParaRPr lang="ru-RU"/>
        </a:p>
      </dgm:t>
    </dgm:pt>
    <dgm:pt modelId="{65202CCE-9FF0-4E65-9EE3-B19417814AE7}" type="pres">
      <dgm:prSet presAssocID="{1B4E1A84-46C2-474E-A942-6B9042EF14B0}" presName="childShape" presStyleCnt="0"/>
      <dgm:spPr/>
    </dgm:pt>
    <dgm:pt modelId="{79AA21E7-EA35-4F0A-A9EB-2DD9811E9C45}" type="pres">
      <dgm:prSet presAssocID="{FB37E744-774F-4E9C-9F45-10540064DD7D}" presName="Name13" presStyleLbl="parChTrans1D2" presStyleIdx="2" presStyleCnt="4"/>
      <dgm:spPr/>
      <dgm:t>
        <a:bodyPr/>
        <a:lstStyle/>
        <a:p>
          <a:endParaRPr lang="ru-RU"/>
        </a:p>
      </dgm:t>
    </dgm:pt>
    <dgm:pt modelId="{391AD874-CFF8-4F9B-B850-2EE6941A7EEC}" type="pres">
      <dgm:prSet presAssocID="{34B6FFD9-30E6-4CB2-9427-2E136099E00E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DC9D8-1038-4A1D-A8A9-B10E5822C5D7}" type="pres">
      <dgm:prSet presAssocID="{53482D91-4C7D-4875-BC5F-EFB1F4AC147A}" presName="Name13" presStyleLbl="parChTrans1D2" presStyleIdx="3" presStyleCnt="4"/>
      <dgm:spPr/>
      <dgm:t>
        <a:bodyPr/>
        <a:lstStyle/>
        <a:p>
          <a:endParaRPr lang="ru-RU"/>
        </a:p>
      </dgm:t>
    </dgm:pt>
    <dgm:pt modelId="{AF84E40B-0FF5-4DB8-9DD0-5091795F59D1}" type="pres">
      <dgm:prSet presAssocID="{B4CE14EE-4926-4F47-B115-F2DA75598585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ABC451-F7E5-4BF0-9CCC-772A4316C7BF}" type="presOf" srcId="{7C6CAF03-FD58-473F-BE49-21EC6DC3B49B}" destId="{FDFEAE13-94E9-4628-B5FD-CA568810C519}" srcOrd="0" destOrd="0" presId="urn:microsoft.com/office/officeart/2005/8/layout/hierarchy3"/>
    <dgm:cxn modelId="{3EECF2FE-5814-42BA-BCAE-59C4176A1E74}" type="presOf" srcId="{B02FA961-EEDE-4A85-BFB7-6ED53D786BB8}" destId="{B858042F-3C7C-4E37-B5F4-C15DC42C2D21}" srcOrd="0" destOrd="0" presId="urn:microsoft.com/office/officeart/2005/8/layout/hierarchy3"/>
    <dgm:cxn modelId="{C2CFE37F-F0AA-4BBF-A8DB-0537465BF351}" srcId="{B02FA961-EEDE-4A85-BFB7-6ED53D786BB8}" destId="{E17861FF-0FB3-4427-B293-77368F066118}" srcOrd="0" destOrd="0" parTransId="{4E163348-7DBA-4B1B-B594-8A95187128FC}" sibTransId="{6A7AC4E9-25F0-43A6-A3B9-42EBBABBC110}"/>
    <dgm:cxn modelId="{89846317-A47E-49AA-8C25-AAA4EBFB857A}" type="presOf" srcId="{2FA92B1C-46C5-44D2-ABC5-9EB0EE799FD5}" destId="{09BBA109-A336-4B5C-95ED-44706DA478EF}" srcOrd="0" destOrd="0" presId="urn:microsoft.com/office/officeart/2005/8/layout/hierarchy3"/>
    <dgm:cxn modelId="{0C9808C6-A23F-4312-A799-577A836D21A3}" srcId="{B02FA961-EEDE-4A85-BFB7-6ED53D786BB8}" destId="{1B4E1A84-46C2-474E-A942-6B9042EF14B0}" srcOrd="1" destOrd="0" parTransId="{5A369AE8-76DE-4C27-9D92-898369B41EE5}" sibTransId="{84A0EEC9-447D-471E-9887-692D373B2E79}"/>
    <dgm:cxn modelId="{C90DE601-A603-4F32-8AA8-7B2CAFF4473F}" type="presOf" srcId="{E17861FF-0FB3-4427-B293-77368F066118}" destId="{8CA3A00E-D19D-465B-8CEA-6720F9B566B7}" srcOrd="1" destOrd="0" presId="urn:microsoft.com/office/officeart/2005/8/layout/hierarchy3"/>
    <dgm:cxn modelId="{45D1B3CA-C85D-48BF-A2C1-20F829934C33}" type="presOf" srcId="{131FE234-52E5-44B7-A672-8292075FCA6E}" destId="{75F4316E-1E67-44D8-8F6E-004EB390A173}" srcOrd="0" destOrd="0" presId="urn:microsoft.com/office/officeart/2005/8/layout/hierarchy3"/>
    <dgm:cxn modelId="{C18A8409-9446-4040-8A05-132B4AAFEF7B}" type="presOf" srcId="{34B6FFD9-30E6-4CB2-9427-2E136099E00E}" destId="{391AD874-CFF8-4F9B-B850-2EE6941A7EEC}" srcOrd="0" destOrd="0" presId="urn:microsoft.com/office/officeart/2005/8/layout/hierarchy3"/>
    <dgm:cxn modelId="{18B91BAB-7C88-4533-8E8C-B492064AAFF8}" srcId="{E17861FF-0FB3-4427-B293-77368F066118}" destId="{131FE234-52E5-44B7-A672-8292075FCA6E}" srcOrd="1" destOrd="0" parTransId="{2FA92B1C-46C5-44D2-ABC5-9EB0EE799FD5}" sibTransId="{93F7283D-BB49-4A2C-829F-16D47E20B20D}"/>
    <dgm:cxn modelId="{25E963B9-1214-41E8-97D3-04E14F8615FC}" type="presOf" srcId="{53482D91-4C7D-4875-BC5F-EFB1F4AC147A}" destId="{6AFDC9D8-1038-4A1D-A8A9-B10E5822C5D7}" srcOrd="0" destOrd="0" presId="urn:microsoft.com/office/officeart/2005/8/layout/hierarchy3"/>
    <dgm:cxn modelId="{E87CB562-F1A2-45CB-96AE-1420678856AB}" srcId="{E17861FF-0FB3-4427-B293-77368F066118}" destId="{7C6CAF03-FD58-473F-BE49-21EC6DC3B49B}" srcOrd="0" destOrd="0" parTransId="{B55FC426-A1DB-4899-B81D-9DA98B869FA3}" sibTransId="{B06BE1A8-E42D-484F-B2AC-E63D6D544621}"/>
    <dgm:cxn modelId="{8A14A199-E633-4965-81C7-4AFB9BCA3D3E}" type="presOf" srcId="{1B4E1A84-46C2-474E-A942-6B9042EF14B0}" destId="{89B9E48B-CE83-403A-B3C0-BC9EF945587B}" srcOrd="0" destOrd="0" presId="urn:microsoft.com/office/officeart/2005/8/layout/hierarchy3"/>
    <dgm:cxn modelId="{B27F3EDA-6F52-4478-B146-92680781A4FB}" srcId="{1B4E1A84-46C2-474E-A942-6B9042EF14B0}" destId="{34B6FFD9-30E6-4CB2-9427-2E136099E00E}" srcOrd="0" destOrd="0" parTransId="{FB37E744-774F-4E9C-9F45-10540064DD7D}" sibTransId="{8B7ABBED-B6C6-4266-81FC-880EAE393AEB}"/>
    <dgm:cxn modelId="{21EE2774-3592-4715-B388-159F91D4BAD4}" type="presOf" srcId="{B4CE14EE-4926-4F47-B115-F2DA75598585}" destId="{AF84E40B-0FF5-4DB8-9DD0-5091795F59D1}" srcOrd="0" destOrd="0" presId="urn:microsoft.com/office/officeart/2005/8/layout/hierarchy3"/>
    <dgm:cxn modelId="{EEE68845-5A5F-46E3-B579-714FF0DDCE2B}" type="presOf" srcId="{E17861FF-0FB3-4427-B293-77368F066118}" destId="{14B5BE36-CB61-4607-B068-8FA093BFAF91}" srcOrd="0" destOrd="0" presId="urn:microsoft.com/office/officeart/2005/8/layout/hierarchy3"/>
    <dgm:cxn modelId="{6060E490-2D26-4C8D-9E92-3AE7698017AB}" type="presOf" srcId="{1B4E1A84-46C2-474E-A942-6B9042EF14B0}" destId="{D774D417-9C66-4229-8034-83FA073403C4}" srcOrd="1" destOrd="0" presId="urn:microsoft.com/office/officeart/2005/8/layout/hierarchy3"/>
    <dgm:cxn modelId="{4690C1FB-5DE6-4DFA-8BB1-1C0B8D856083}" type="presOf" srcId="{FB37E744-774F-4E9C-9F45-10540064DD7D}" destId="{79AA21E7-EA35-4F0A-A9EB-2DD9811E9C45}" srcOrd="0" destOrd="0" presId="urn:microsoft.com/office/officeart/2005/8/layout/hierarchy3"/>
    <dgm:cxn modelId="{848EFC3E-13FB-4840-A7CE-E6B5539FF33C}" srcId="{1B4E1A84-46C2-474E-A942-6B9042EF14B0}" destId="{B4CE14EE-4926-4F47-B115-F2DA75598585}" srcOrd="1" destOrd="0" parTransId="{53482D91-4C7D-4875-BC5F-EFB1F4AC147A}" sibTransId="{763AB734-EC65-4E71-BC58-BC1836A3BC3A}"/>
    <dgm:cxn modelId="{9984A00A-5A80-4117-B969-A493C54AC061}" type="presOf" srcId="{B55FC426-A1DB-4899-B81D-9DA98B869FA3}" destId="{0702F09E-7924-4744-B5AA-460CA9DB906F}" srcOrd="0" destOrd="0" presId="urn:microsoft.com/office/officeart/2005/8/layout/hierarchy3"/>
    <dgm:cxn modelId="{97535204-1D1C-4991-A11B-D6785E41902C}" type="presParOf" srcId="{B858042F-3C7C-4E37-B5F4-C15DC42C2D21}" destId="{B68D0716-1EE4-4D74-B571-392A7D5DC62E}" srcOrd="0" destOrd="0" presId="urn:microsoft.com/office/officeart/2005/8/layout/hierarchy3"/>
    <dgm:cxn modelId="{FE805669-CBFE-4129-A0F3-8035D00E0165}" type="presParOf" srcId="{B68D0716-1EE4-4D74-B571-392A7D5DC62E}" destId="{BFF28D1C-FA11-4289-BA5E-9340189A1B8C}" srcOrd="0" destOrd="0" presId="urn:microsoft.com/office/officeart/2005/8/layout/hierarchy3"/>
    <dgm:cxn modelId="{A0509E27-4CAB-4C55-9703-57CE62D56C8F}" type="presParOf" srcId="{BFF28D1C-FA11-4289-BA5E-9340189A1B8C}" destId="{14B5BE36-CB61-4607-B068-8FA093BFAF91}" srcOrd="0" destOrd="0" presId="urn:microsoft.com/office/officeart/2005/8/layout/hierarchy3"/>
    <dgm:cxn modelId="{44746DE3-026A-4100-80A3-6DBC12F413D3}" type="presParOf" srcId="{BFF28D1C-FA11-4289-BA5E-9340189A1B8C}" destId="{8CA3A00E-D19D-465B-8CEA-6720F9B566B7}" srcOrd="1" destOrd="0" presId="urn:microsoft.com/office/officeart/2005/8/layout/hierarchy3"/>
    <dgm:cxn modelId="{05D1BBE5-37DD-4A7A-A4FF-7C260C7867B0}" type="presParOf" srcId="{B68D0716-1EE4-4D74-B571-392A7D5DC62E}" destId="{5FE93FE4-4681-4535-A3F1-11666948EA0D}" srcOrd="1" destOrd="0" presId="urn:microsoft.com/office/officeart/2005/8/layout/hierarchy3"/>
    <dgm:cxn modelId="{92C3DB95-A27B-41B0-AE36-73EB1E0CF73C}" type="presParOf" srcId="{5FE93FE4-4681-4535-A3F1-11666948EA0D}" destId="{0702F09E-7924-4744-B5AA-460CA9DB906F}" srcOrd="0" destOrd="0" presId="urn:microsoft.com/office/officeart/2005/8/layout/hierarchy3"/>
    <dgm:cxn modelId="{DDAD0E67-5B75-4606-B7D1-4A222889F20A}" type="presParOf" srcId="{5FE93FE4-4681-4535-A3F1-11666948EA0D}" destId="{FDFEAE13-94E9-4628-B5FD-CA568810C519}" srcOrd="1" destOrd="0" presId="urn:microsoft.com/office/officeart/2005/8/layout/hierarchy3"/>
    <dgm:cxn modelId="{07DAFD45-D9D5-45E7-8C20-876747F5C8E6}" type="presParOf" srcId="{5FE93FE4-4681-4535-A3F1-11666948EA0D}" destId="{09BBA109-A336-4B5C-95ED-44706DA478EF}" srcOrd="2" destOrd="0" presId="urn:microsoft.com/office/officeart/2005/8/layout/hierarchy3"/>
    <dgm:cxn modelId="{ACD5792B-2923-4C32-8BB8-7EFCB715FED3}" type="presParOf" srcId="{5FE93FE4-4681-4535-A3F1-11666948EA0D}" destId="{75F4316E-1E67-44D8-8F6E-004EB390A173}" srcOrd="3" destOrd="0" presId="urn:microsoft.com/office/officeart/2005/8/layout/hierarchy3"/>
    <dgm:cxn modelId="{AFDDAB7B-DA4B-41C0-88AF-F81927EC28E3}" type="presParOf" srcId="{B858042F-3C7C-4E37-B5F4-C15DC42C2D21}" destId="{FC930055-1FC3-4FC5-8676-A5FB653B904C}" srcOrd="1" destOrd="0" presId="urn:microsoft.com/office/officeart/2005/8/layout/hierarchy3"/>
    <dgm:cxn modelId="{60493FA3-E9CA-4A60-B711-4C2CEA25B7E4}" type="presParOf" srcId="{FC930055-1FC3-4FC5-8676-A5FB653B904C}" destId="{91116AEF-500B-4332-8B7B-F49AB07FAA47}" srcOrd="0" destOrd="0" presId="urn:microsoft.com/office/officeart/2005/8/layout/hierarchy3"/>
    <dgm:cxn modelId="{14457D0F-8BDA-42B4-A617-4572A67C2A1C}" type="presParOf" srcId="{91116AEF-500B-4332-8B7B-F49AB07FAA47}" destId="{89B9E48B-CE83-403A-B3C0-BC9EF945587B}" srcOrd="0" destOrd="0" presId="urn:microsoft.com/office/officeart/2005/8/layout/hierarchy3"/>
    <dgm:cxn modelId="{5D3F9598-79E6-4FAA-AB07-58646DA65101}" type="presParOf" srcId="{91116AEF-500B-4332-8B7B-F49AB07FAA47}" destId="{D774D417-9C66-4229-8034-83FA073403C4}" srcOrd="1" destOrd="0" presId="urn:microsoft.com/office/officeart/2005/8/layout/hierarchy3"/>
    <dgm:cxn modelId="{BECEC4B8-E860-4ED0-BD53-14A7B99AEB14}" type="presParOf" srcId="{FC930055-1FC3-4FC5-8676-A5FB653B904C}" destId="{65202CCE-9FF0-4E65-9EE3-B19417814AE7}" srcOrd="1" destOrd="0" presId="urn:microsoft.com/office/officeart/2005/8/layout/hierarchy3"/>
    <dgm:cxn modelId="{9EB15935-2C37-4544-B76E-64C50504CE03}" type="presParOf" srcId="{65202CCE-9FF0-4E65-9EE3-B19417814AE7}" destId="{79AA21E7-EA35-4F0A-A9EB-2DD9811E9C45}" srcOrd="0" destOrd="0" presId="urn:microsoft.com/office/officeart/2005/8/layout/hierarchy3"/>
    <dgm:cxn modelId="{BEC5FCF5-7836-485F-8669-4A8592269AA5}" type="presParOf" srcId="{65202CCE-9FF0-4E65-9EE3-B19417814AE7}" destId="{391AD874-CFF8-4F9B-B850-2EE6941A7EEC}" srcOrd="1" destOrd="0" presId="urn:microsoft.com/office/officeart/2005/8/layout/hierarchy3"/>
    <dgm:cxn modelId="{5B9E349C-142B-4C1B-9349-0A52FE337C9D}" type="presParOf" srcId="{65202CCE-9FF0-4E65-9EE3-B19417814AE7}" destId="{6AFDC9D8-1038-4A1D-A8A9-B10E5822C5D7}" srcOrd="2" destOrd="0" presId="urn:microsoft.com/office/officeart/2005/8/layout/hierarchy3"/>
    <dgm:cxn modelId="{C377B78A-85ED-43BF-973E-BFFDC1A4FFDB}" type="presParOf" srcId="{65202CCE-9FF0-4E65-9EE3-B19417814AE7}" destId="{AF84E40B-0FF5-4DB8-9DD0-5091795F59D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797651-65E7-4C13-8958-B511130FF110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47E51C-223F-432E-A114-56754BFA1E1C}">
      <dgm:prSet phldrT="[Текст]"/>
      <dgm:spPr/>
      <dgm:t>
        <a:bodyPr/>
        <a:lstStyle/>
        <a:p>
          <a:r>
            <a:rPr lang="ru-RU" dirty="0" smtClean="0"/>
            <a:t>Налог на прибыль организаций зачисляемой в бюджет субъекта РФ</a:t>
          </a:r>
          <a:endParaRPr lang="ru-RU" dirty="0"/>
        </a:p>
      </dgm:t>
    </dgm:pt>
    <dgm:pt modelId="{54755149-F608-4412-A80C-9AAD9BE65477}" type="parTrans" cxnId="{B0560F90-6952-473E-9FC2-004CD3DFCDD6}">
      <dgm:prSet/>
      <dgm:spPr/>
      <dgm:t>
        <a:bodyPr/>
        <a:lstStyle/>
        <a:p>
          <a:endParaRPr lang="ru-RU"/>
        </a:p>
      </dgm:t>
    </dgm:pt>
    <dgm:pt modelId="{E28757F2-A2F0-42DA-9F9B-6AF6C40E8D24}" type="sibTrans" cxnId="{B0560F90-6952-473E-9FC2-004CD3DFCDD6}">
      <dgm:prSet/>
      <dgm:spPr/>
      <dgm:t>
        <a:bodyPr/>
        <a:lstStyle/>
        <a:p>
          <a:endParaRPr lang="ru-RU"/>
        </a:p>
      </dgm:t>
    </dgm:pt>
    <dgm:pt modelId="{43156356-1AD5-42DF-B2BC-80E227AD7D22}">
      <dgm:prSet phldrT="[Текст]" custT="1"/>
      <dgm:spPr/>
      <dgm:t>
        <a:bodyPr/>
        <a:lstStyle/>
        <a:p>
          <a:r>
            <a:rPr lang="ru-RU" sz="1100" dirty="0" smtClean="0"/>
            <a:t>4,5% районный бюджет</a:t>
          </a:r>
          <a:endParaRPr lang="ru-RU" sz="1100" dirty="0"/>
        </a:p>
      </dgm:t>
    </dgm:pt>
    <dgm:pt modelId="{11873614-EB65-4446-B69C-FCEE284CB611}" type="parTrans" cxnId="{09B619B1-D1D1-431E-9B2D-D47E2CB71E45}">
      <dgm:prSet/>
      <dgm:spPr/>
      <dgm:t>
        <a:bodyPr/>
        <a:lstStyle/>
        <a:p>
          <a:endParaRPr lang="ru-RU"/>
        </a:p>
      </dgm:t>
    </dgm:pt>
    <dgm:pt modelId="{95545043-128A-4850-B8CC-42D35AE04C67}" type="sibTrans" cxnId="{09B619B1-D1D1-431E-9B2D-D47E2CB71E45}">
      <dgm:prSet/>
      <dgm:spPr/>
      <dgm:t>
        <a:bodyPr/>
        <a:lstStyle/>
        <a:p>
          <a:endParaRPr lang="ru-RU"/>
        </a:p>
      </dgm:t>
    </dgm:pt>
    <dgm:pt modelId="{0915D9E2-558B-421C-B4A4-7F924C547608}">
      <dgm:prSet phldrT="[Текст]" custT="1"/>
      <dgm:spPr/>
      <dgm:t>
        <a:bodyPr/>
        <a:lstStyle/>
        <a:p>
          <a:r>
            <a:rPr lang="ru-RU" sz="1100" dirty="0" smtClean="0"/>
            <a:t>85,5% краевой бюджет</a:t>
          </a:r>
          <a:endParaRPr lang="ru-RU" sz="1100" dirty="0"/>
        </a:p>
      </dgm:t>
    </dgm:pt>
    <dgm:pt modelId="{A156A017-58F0-41EE-BFE8-C252F06E5EEA}" type="parTrans" cxnId="{2195A31B-C070-4467-B47E-902914054612}">
      <dgm:prSet/>
      <dgm:spPr/>
      <dgm:t>
        <a:bodyPr/>
        <a:lstStyle/>
        <a:p>
          <a:endParaRPr lang="ru-RU"/>
        </a:p>
      </dgm:t>
    </dgm:pt>
    <dgm:pt modelId="{64D569B4-8058-415B-B422-6C61A1CFA2C6}" type="sibTrans" cxnId="{2195A31B-C070-4467-B47E-902914054612}">
      <dgm:prSet/>
      <dgm:spPr/>
      <dgm:t>
        <a:bodyPr/>
        <a:lstStyle/>
        <a:p>
          <a:endParaRPr lang="ru-RU"/>
        </a:p>
      </dgm:t>
    </dgm:pt>
    <dgm:pt modelId="{E1FC3283-D6B8-4AA1-B50C-7276D7AA90CC}">
      <dgm:prSet phldrT="[Текст]"/>
      <dgm:spPr/>
      <dgm:t>
        <a:bodyPr/>
        <a:lstStyle/>
        <a:p>
          <a:r>
            <a:rPr lang="ru-RU" dirty="0" smtClean="0"/>
            <a:t>Плата за негативное воздействие на окружающую среду</a:t>
          </a:r>
          <a:endParaRPr lang="ru-RU" dirty="0"/>
        </a:p>
      </dgm:t>
    </dgm:pt>
    <dgm:pt modelId="{30C1E93B-0CB1-4452-A106-61932D02A607}" type="parTrans" cxnId="{6C53B37D-090A-498F-ACB5-D04D076008DE}">
      <dgm:prSet/>
      <dgm:spPr/>
      <dgm:t>
        <a:bodyPr/>
        <a:lstStyle/>
        <a:p>
          <a:endParaRPr lang="ru-RU"/>
        </a:p>
      </dgm:t>
    </dgm:pt>
    <dgm:pt modelId="{E42279E2-DE00-447D-98D2-21E9757FECF8}" type="sibTrans" cxnId="{6C53B37D-090A-498F-ACB5-D04D076008DE}">
      <dgm:prSet/>
      <dgm:spPr/>
      <dgm:t>
        <a:bodyPr/>
        <a:lstStyle/>
        <a:p>
          <a:endParaRPr lang="ru-RU"/>
        </a:p>
      </dgm:t>
    </dgm:pt>
    <dgm:pt modelId="{5F7EDF75-446C-4270-B069-0B20A495FA05}">
      <dgm:prSet phldrT="[Текст]" custT="1"/>
      <dgm:spPr/>
      <dgm:t>
        <a:bodyPr/>
        <a:lstStyle/>
        <a:p>
          <a:r>
            <a:rPr lang="ru-RU" sz="1100" dirty="0" smtClean="0"/>
            <a:t>40% районный бюджет</a:t>
          </a:r>
          <a:endParaRPr lang="ru-RU" sz="1100" dirty="0"/>
        </a:p>
      </dgm:t>
    </dgm:pt>
    <dgm:pt modelId="{1D784F4D-E6E8-4B30-980E-B03EF2BFD8ED}" type="parTrans" cxnId="{5EF5C131-F3EE-4BB6-A217-8D4F9ADADC7F}">
      <dgm:prSet/>
      <dgm:spPr/>
      <dgm:t>
        <a:bodyPr/>
        <a:lstStyle/>
        <a:p>
          <a:endParaRPr lang="ru-RU"/>
        </a:p>
      </dgm:t>
    </dgm:pt>
    <dgm:pt modelId="{C7A1BB8B-0D78-4E3E-8C4E-2F54B7C1E34E}" type="sibTrans" cxnId="{5EF5C131-F3EE-4BB6-A217-8D4F9ADADC7F}">
      <dgm:prSet/>
      <dgm:spPr/>
      <dgm:t>
        <a:bodyPr/>
        <a:lstStyle/>
        <a:p>
          <a:endParaRPr lang="ru-RU"/>
        </a:p>
      </dgm:t>
    </dgm:pt>
    <dgm:pt modelId="{F50E3BD4-4C37-427B-8039-D310D346C913}">
      <dgm:prSet phldrT="[Текст]" custT="1"/>
      <dgm:spPr/>
      <dgm:t>
        <a:bodyPr/>
        <a:lstStyle/>
        <a:p>
          <a:r>
            <a:rPr lang="ru-RU" sz="1100" dirty="0" smtClean="0"/>
            <a:t>40% краевой бюджет</a:t>
          </a:r>
          <a:endParaRPr lang="ru-RU" sz="1100" dirty="0"/>
        </a:p>
      </dgm:t>
    </dgm:pt>
    <dgm:pt modelId="{4729A208-31F3-4C2D-A032-52BFF50EDB0A}" type="parTrans" cxnId="{B1DB5282-D8DB-4FEB-AF16-640EB9D0B7DD}">
      <dgm:prSet/>
      <dgm:spPr/>
      <dgm:t>
        <a:bodyPr/>
        <a:lstStyle/>
        <a:p>
          <a:endParaRPr lang="ru-RU"/>
        </a:p>
      </dgm:t>
    </dgm:pt>
    <dgm:pt modelId="{0A8DA449-61C8-4F0E-AA2A-74468B344A9C}" type="sibTrans" cxnId="{B1DB5282-D8DB-4FEB-AF16-640EB9D0B7DD}">
      <dgm:prSet/>
      <dgm:spPr/>
      <dgm:t>
        <a:bodyPr/>
        <a:lstStyle/>
        <a:p>
          <a:endParaRPr lang="ru-RU"/>
        </a:p>
      </dgm:t>
    </dgm:pt>
    <dgm:pt modelId="{18D3AF04-A78D-490F-ACD0-06344AA834A8}">
      <dgm:prSet custT="1"/>
      <dgm:spPr/>
      <dgm:t>
        <a:bodyPr/>
        <a:lstStyle/>
        <a:p>
          <a:r>
            <a:rPr lang="ru-RU" sz="1100" dirty="0" smtClean="0"/>
            <a:t>20% федеральный бюджет</a:t>
          </a:r>
          <a:endParaRPr lang="ru-RU" sz="1100" dirty="0"/>
        </a:p>
      </dgm:t>
    </dgm:pt>
    <dgm:pt modelId="{A993260F-DF9D-405C-A8E2-4D2C68102919}" type="parTrans" cxnId="{285300E9-873A-4D38-8826-827A0E339B54}">
      <dgm:prSet/>
      <dgm:spPr/>
      <dgm:t>
        <a:bodyPr/>
        <a:lstStyle/>
        <a:p>
          <a:endParaRPr lang="ru-RU"/>
        </a:p>
      </dgm:t>
    </dgm:pt>
    <dgm:pt modelId="{890BB407-5F69-47E3-A8E9-B5CA90E3BA54}" type="sibTrans" cxnId="{285300E9-873A-4D38-8826-827A0E339B54}">
      <dgm:prSet/>
      <dgm:spPr/>
      <dgm:t>
        <a:bodyPr/>
        <a:lstStyle/>
        <a:p>
          <a:endParaRPr lang="ru-RU"/>
        </a:p>
      </dgm:t>
    </dgm:pt>
    <dgm:pt modelId="{5E136A57-1994-4CBB-8F19-0DCBEE201741}" type="pres">
      <dgm:prSet presAssocID="{F7797651-65E7-4C13-8958-B511130FF11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B26E382-C227-4567-839B-17625118D225}" type="pres">
      <dgm:prSet presAssocID="{5E47E51C-223F-432E-A114-56754BFA1E1C}" presName="root" presStyleCnt="0"/>
      <dgm:spPr/>
      <dgm:t>
        <a:bodyPr/>
        <a:lstStyle/>
        <a:p>
          <a:endParaRPr lang="ru-RU"/>
        </a:p>
      </dgm:t>
    </dgm:pt>
    <dgm:pt modelId="{5DBF98DF-3E54-4456-BE56-735C89C7F547}" type="pres">
      <dgm:prSet presAssocID="{5E47E51C-223F-432E-A114-56754BFA1E1C}" presName="rootComposite" presStyleCnt="0"/>
      <dgm:spPr/>
      <dgm:t>
        <a:bodyPr/>
        <a:lstStyle/>
        <a:p>
          <a:endParaRPr lang="ru-RU"/>
        </a:p>
      </dgm:t>
    </dgm:pt>
    <dgm:pt modelId="{76563ADE-F092-48AF-AFCB-72E8CA830E63}" type="pres">
      <dgm:prSet presAssocID="{5E47E51C-223F-432E-A114-56754BFA1E1C}" presName="rootText" presStyleLbl="node1" presStyleIdx="0" presStyleCnt="2"/>
      <dgm:spPr/>
      <dgm:t>
        <a:bodyPr/>
        <a:lstStyle/>
        <a:p>
          <a:endParaRPr lang="ru-RU"/>
        </a:p>
      </dgm:t>
    </dgm:pt>
    <dgm:pt modelId="{A3CF5C1C-48D8-4482-BBEB-5853D1DE862F}" type="pres">
      <dgm:prSet presAssocID="{5E47E51C-223F-432E-A114-56754BFA1E1C}" presName="rootConnector" presStyleLbl="node1" presStyleIdx="0" presStyleCnt="2"/>
      <dgm:spPr/>
      <dgm:t>
        <a:bodyPr/>
        <a:lstStyle/>
        <a:p>
          <a:endParaRPr lang="ru-RU"/>
        </a:p>
      </dgm:t>
    </dgm:pt>
    <dgm:pt modelId="{BA39F8DD-2704-46BA-9BDA-77A916F6ED6B}" type="pres">
      <dgm:prSet presAssocID="{5E47E51C-223F-432E-A114-56754BFA1E1C}" presName="childShape" presStyleCnt="0"/>
      <dgm:spPr/>
      <dgm:t>
        <a:bodyPr/>
        <a:lstStyle/>
        <a:p>
          <a:endParaRPr lang="ru-RU"/>
        </a:p>
      </dgm:t>
    </dgm:pt>
    <dgm:pt modelId="{558F0570-7548-441F-A402-4A217CCE181B}" type="pres">
      <dgm:prSet presAssocID="{11873614-EB65-4446-B69C-FCEE284CB611}" presName="Name13" presStyleLbl="parChTrans1D2" presStyleIdx="0" presStyleCnt="5"/>
      <dgm:spPr/>
      <dgm:t>
        <a:bodyPr/>
        <a:lstStyle/>
        <a:p>
          <a:endParaRPr lang="ru-RU"/>
        </a:p>
      </dgm:t>
    </dgm:pt>
    <dgm:pt modelId="{73CD7E2B-A138-4402-9B46-5DF405A91CEF}" type="pres">
      <dgm:prSet presAssocID="{43156356-1AD5-42DF-B2BC-80E227AD7D22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48C7A-842F-4C78-9D1A-1CD0B5CB4676}" type="pres">
      <dgm:prSet presAssocID="{A156A017-58F0-41EE-BFE8-C252F06E5EEA}" presName="Name13" presStyleLbl="parChTrans1D2" presStyleIdx="1" presStyleCnt="5"/>
      <dgm:spPr/>
      <dgm:t>
        <a:bodyPr/>
        <a:lstStyle/>
        <a:p>
          <a:endParaRPr lang="ru-RU"/>
        </a:p>
      </dgm:t>
    </dgm:pt>
    <dgm:pt modelId="{A20B5FEA-7D60-4703-9626-EA66F8346848}" type="pres">
      <dgm:prSet presAssocID="{0915D9E2-558B-421C-B4A4-7F924C547608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B241D-3253-4444-B8E0-FCD49FEB5D9A}" type="pres">
      <dgm:prSet presAssocID="{E1FC3283-D6B8-4AA1-B50C-7276D7AA90CC}" presName="root" presStyleCnt="0"/>
      <dgm:spPr/>
      <dgm:t>
        <a:bodyPr/>
        <a:lstStyle/>
        <a:p>
          <a:endParaRPr lang="ru-RU"/>
        </a:p>
      </dgm:t>
    </dgm:pt>
    <dgm:pt modelId="{BC18A59D-E30E-40E9-BD27-848D2A6F762B}" type="pres">
      <dgm:prSet presAssocID="{E1FC3283-D6B8-4AA1-B50C-7276D7AA90CC}" presName="rootComposite" presStyleCnt="0"/>
      <dgm:spPr/>
      <dgm:t>
        <a:bodyPr/>
        <a:lstStyle/>
        <a:p>
          <a:endParaRPr lang="ru-RU"/>
        </a:p>
      </dgm:t>
    </dgm:pt>
    <dgm:pt modelId="{F609F4B8-5519-4D3F-B987-A34FF66192EC}" type="pres">
      <dgm:prSet presAssocID="{E1FC3283-D6B8-4AA1-B50C-7276D7AA90CC}" presName="rootText" presStyleLbl="node1" presStyleIdx="1" presStyleCnt="2"/>
      <dgm:spPr/>
      <dgm:t>
        <a:bodyPr/>
        <a:lstStyle/>
        <a:p>
          <a:endParaRPr lang="ru-RU"/>
        </a:p>
      </dgm:t>
    </dgm:pt>
    <dgm:pt modelId="{B5A23F94-F573-4048-ABC4-0071BA16FE73}" type="pres">
      <dgm:prSet presAssocID="{E1FC3283-D6B8-4AA1-B50C-7276D7AA90CC}" presName="rootConnector" presStyleLbl="node1" presStyleIdx="1" presStyleCnt="2"/>
      <dgm:spPr/>
      <dgm:t>
        <a:bodyPr/>
        <a:lstStyle/>
        <a:p>
          <a:endParaRPr lang="ru-RU"/>
        </a:p>
      </dgm:t>
    </dgm:pt>
    <dgm:pt modelId="{1CFB0D6C-43DC-4B5D-B476-A3C37B0BEB7E}" type="pres">
      <dgm:prSet presAssocID="{E1FC3283-D6B8-4AA1-B50C-7276D7AA90CC}" presName="childShape" presStyleCnt="0"/>
      <dgm:spPr/>
      <dgm:t>
        <a:bodyPr/>
        <a:lstStyle/>
        <a:p>
          <a:endParaRPr lang="ru-RU"/>
        </a:p>
      </dgm:t>
    </dgm:pt>
    <dgm:pt modelId="{CEAB0CD6-7343-4546-BEF7-2F11AD57DFE1}" type="pres">
      <dgm:prSet presAssocID="{1D784F4D-E6E8-4B30-980E-B03EF2BFD8ED}" presName="Name13" presStyleLbl="parChTrans1D2" presStyleIdx="2" presStyleCnt="5"/>
      <dgm:spPr/>
      <dgm:t>
        <a:bodyPr/>
        <a:lstStyle/>
        <a:p>
          <a:endParaRPr lang="ru-RU"/>
        </a:p>
      </dgm:t>
    </dgm:pt>
    <dgm:pt modelId="{B55205C3-96D4-4FFD-91CA-0839493D1F5E}" type="pres">
      <dgm:prSet presAssocID="{5F7EDF75-446C-4270-B069-0B20A495FA05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2772A-5971-419B-B2F1-C52528D4CBD5}" type="pres">
      <dgm:prSet presAssocID="{4729A208-31F3-4C2D-A032-52BFF50EDB0A}" presName="Name13" presStyleLbl="parChTrans1D2" presStyleIdx="3" presStyleCnt="5"/>
      <dgm:spPr/>
      <dgm:t>
        <a:bodyPr/>
        <a:lstStyle/>
        <a:p>
          <a:endParaRPr lang="ru-RU"/>
        </a:p>
      </dgm:t>
    </dgm:pt>
    <dgm:pt modelId="{C4E3B617-B5F8-42A9-A452-D51D42466EF3}" type="pres">
      <dgm:prSet presAssocID="{F50E3BD4-4C37-427B-8039-D310D346C913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76997-44A4-4D06-985D-F77D6D8E7B29}" type="pres">
      <dgm:prSet presAssocID="{A993260F-DF9D-405C-A8E2-4D2C68102919}" presName="Name13" presStyleLbl="parChTrans1D2" presStyleIdx="4" presStyleCnt="5"/>
      <dgm:spPr/>
      <dgm:t>
        <a:bodyPr/>
        <a:lstStyle/>
        <a:p>
          <a:endParaRPr lang="ru-RU"/>
        </a:p>
      </dgm:t>
    </dgm:pt>
    <dgm:pt modelId="{607886F8-95FE-4668-BAEE-3E7633AECD11}" type="pres">
      <dgm:prSet presAssocID="{18D3AF04-A78D-490F-ACD0-06344AA834A8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26E4D4-3AD1-417C-AA1A-1DBCF090E77E}" type="presOf" srcId="{43156356-1AD5-42DF-B2BC-80E227AD7D22}" destId="{73CD7E2B-A138-4402-9B46-5DF405A91CEF}" srcOrd="0" destOrd="0" presId="urn:microsoft.com/office/officeart/2005/8/layout/hierarchy3"/>
    <dgm:cxn modelId="{6C53B37D-090A-498F-ACB5-D04D076008DE}" srcId="{F7797651-65E7-4C13-8958-B511130FF110}" destId="{E1FC3283-D6B8-4AA1-B50C-7276D7AA90CC}" srcOrd="1" destOrd="0" parTransId="{30C1E93B-0CB1-4452-A106-61932D02A607}" sibTransId="{E42279E2-DE00-447D-98D2-21E9757FECF8}"/>
    <dgm:cxn modelId="{4C38665B-D2E9-4387-8075-D2047C05A2AC}" type="presOf" srcId="{1D784F4D-E6E8-4B30-980E-B03EF2BFD8ED}" destId="{CEAB0CD6-7343-4546-BEF7-2F11AD57DFE1}" srcOrd="0" destOrd="0" presId="urn:microsoft.com/office/officeart/2005/8/layout/hierarchy3"/>
    <dgm:cxn modelId="{40F81AD4-BC90-427B-AADD-1A338C13CA8D}" type="presOf" srcId="{F50E3BD4-4C37-427B-8039-D310D346C913}" destId="{C4E3B617-B5F8-42A9-A452-D51D42466EF3}" srcOrd="0" destOrd="0" presId="urn:microsoft.com/office/officeart/2005/8/layout/hierarchy3"/>
    <dgm:cxn modelId="{B1DB5282-D8DB-4FEB-AF16-640EB9D0B7DD}" srcId="{E1FC3283-D6B8-4AA1-B50C-7276D7AA90CC}" destId="{F50E3BD4-4C37-427B-8039-D310D346C913}" srcOrd="1" destOrd="0" parTransId="{4729A208-31F3-4C2D-A032-52BFF50EDB0A}" sibTransId="{0A8DA449-61C8-4F0E-AA2A-74468B344A9C}"/>
    <dgm:cxn modelId="{03FED786-B85D-478E-AB05-B23229BD9312}" type="presOf" srcId="{5E47E51C-223F-432E-A114-56754BFA1E1C}" destId="{A3CF5C1C-48D8-4482-BBEB-5853D1DE862F}" srcOrd="1" destOrd="0" presId="urn:microsoft.com/office/officeart/2005/8/layout/hierarchy3"/>
    <dgm:cxn modelId="{CEEB7B22-1FCD-460A-BFF7-B7DD7DBBD64B}" type="presOf" srcId="{F7797651-65E7-4C13-8958-B511130FF110}" destId="{5E136A57-1994-4CBB-8F19-0DCBEE201741}" srcOrd="0" destOrd="0" presId="urn:microsoft.com/office/officeart/2005/8/layout/hierarchy3"/>
    <dgm:cxn modelId="{5EF5C131-F3EE-4BB6-A217-8D4F9ADADC7F}" srcId="{E1FC3283-D6B8-4AA1-B50C-7276D7AA90CC}" destId="{5F7EDF75-446C-4270-B069-0B20A495FA05}" srcOrd="0" destOrd="0" parTransId="{1D784F4D-E6E8-4B30-980E-B03EF2BFD8ED}" sibTransId="{C7A1BB8B-0D78-4E3E-8C4E-2F54B7C1E34E}"/>
    <dgm:cxn modelId="{20593F95-8F60-4738-B9B5-10D4C738828C}" type="presOf" srcId="{4729A208-31F3-4C2D-A032-52BFF50EDB0A}" destId="{2FE2772A-5971-419B-B2F1-C52528D4CBD5}" srcOrd="0" destOrd="0" presId="urn:microsoft.com/office/officeart/2005/8/layout/hierarchy3"/>
    <dgm:cxn modelId="{CA930F3F-5EC2-4C7B-A1C2-45EDF44FE5B8}" type="presOf" srcId="{E1FC3283-D6B8-4AA1-B50C-7276D7AA90CC}" destId="{B5A23F94-F573-4048-ABC4-0071BA16FE73}" srcOrd="1" destOrd="0" presId="urn:microsoft.com/office/officeart/2005/8/layout/hierarchy3"/>
    <dgm:cxn modelId="{77484F34-9ED9-4499-B62E-324D218699E2}" type="presOf" srcId="{11873614-EB65-4446-B69C-FCEE284CB611}" destId="{558F0570-7548-441F-A402-4A217CCE181B}" srcOrd="0" destOrd="0" presId="urn:microsoft.com/office/officeart/2005/8/layout/hierarchy3"/>
    <dgm:cxn modelId="{B0560F90-6952-473E-9FC2-004CD3DFCDD6}" srcId="{F7797651-65E7-4C13-8958-B511130FF110}" destId="{5E47E51C-223F-432E-A114-56754BFA1E1C}" srcOrd="0" destOrd="0" parTransId="{54755149-F608-4412-A80C-9AAD9BE65477}" sibTransId="{E28757F2-A2F0-42DA-9F9B-6AF6C40E8D24}"/>
    <dgm:cxn modelId="{FCD521EC-D808-442F-A2DE-F382C9476CCC}" type="presOf" srcId="{A993260F-DF9D-405C-A8E2-4D2C68102919}" destId="{7AC76997-44A4-4D06-985D-F77D6D8E7B29}" srcOrd="0" destOrd="0" presId="urn:microsoft.com/office/officeart/2005/8/layout/hierarchy3"/>
    <dgm:cxn modelId="{2195A31B-C070-4467-B47E-902914054612}" srcId="{5E47E51C-223F-432E-A114-56754BFA1E1C}" destId="{0915D9E2-558B-421C-B4A4-7F924C547608}" srcOrd="1" destOrd="0" parTransId="{A156A017-58F0-41EE-BFE8-C252F06E5EEA}" sibTransId="{64D569B4-8058-415B-B422-6C61A1CFA2C6}"/>
    <dgm:cxn modelId="{EEBFD57D-885A-4288-B651-F53AC25B0281}" type="presOf" srcId="{5F7EDF75-446C-4270-B069-0B20A495FA05}" destId="{B55205C3-96D4-4FFD-91CA-0839493D1F5E}" srcOrd="0" destOrd="0" presId="urn:microsoft.com/office/officeart/2005/8/layout/hierarchy3"/>
    <dgm:cxn modelId="{285300E9-873A-4D38-8826-827A0E339B54}" srcId="{E1FC3283-D6B8-4AA1-B50C-7276D7AA90CC}" destId="{18D3AF04-A78D-490F-ACD0-06344AA834A8}" srcOrd="2" destOrd="0" parTransId="{A993260F-DF9D-405C-A8E2-4D2C68102919}" sibTransId="{890BB407-5F69-47E3-A8E9-B5CA90E3BA54}"/>
    <dgm:cxn modelId="{4B753E29-FCD7-48EB-AD90-9C1907A011E9}" type="presOf" srcId="{A156A017-58F0-41EE-BFE8-C252F06E5EEA}" destId="{5BF48C7A-842F-4C78-9D1A-1CD0B5CB4676}" srcOrd="0" destOrd="0" presId="urn:microsoft.com/office/officeart/2005/8/layout/hierarchy3"/>
    <dgm:cxn modelId="{09B619B1-D1D1-431E-9B2D-D47E2CB71E45}" srcId="{5E47E51C-223F-432E-A114-56754BFA1E1C}" destId="{43156356-1AD5-42DF-B2BC-80E227AD7D22}" srcOrd="0" destOrd="0" parTransId="{11873614-EB65-4446-B69C-FCEE284CB611}" sibTransId="{95545043-128A-4850-B8CC-42D35AE04C67}"/>
    <dgm:cxn modelId="{15DA08F6-763B-42FF-AE9B-DB4B9258F533}" type="presOf" srcId="{5E47E51C-223F-432E-A114-56754BFA1E1C}" destId="{76563ADE-F092-48AF-AFCB-72E8CA830E63}" srcOrd="0" destOrd="0" presId="urn:microsoft.com/office/officeart/2005/8/layout/hierarchy3"/>
    <dgm:cxn modelId="{176E1208-6AE1-45FD-8D2C-54DE7AD154B6}" type="presOf" srcId="{18D3AF04-A78D-490F-ACD0-06344AA834A8}" destId="{607886F8-95FE-4668-BAEE-3E7633AECD11}" srcOrd="0" destOrd="0" presId="urn:microsoft.com/office/officeart/2005/8/layout/hierarchy3"/>
    <dgm:cxn modelId="{03C12D7D-CA5F-4AAA-ADF6-DEB0EBD438E5}" type="presOf" srcId="{0915D9E2-558B-421C-B4A4-7F924C547608}" destId="{A20B5FEA-7D60-4703-9626-EA66F8346848}" srcOrd="0" destOrd="0" presId="urn:microsoft.com/office/officeart/2005/8/layout/hierarchy3"/>
    <dgm:cxn modelId="{20495479-A02D-4613-86B1-F63CA0879B1E}" type="presOf" srcId="{E1FC3283-D6B8-4AA1-B50C-7276D7AA90CC}" destId="{F609F4B8-5519-4D3F-B987-A34FF66192EC}" srcOrd="0" destOrd="0" presId="urn:microsoft.com/office/officeart/2005/8/layout/hierarchy3"/>
    <dgm:cxn modelId="{D0696D3F-3788-4EA8-A878-8F17FF52E232}" type="presParOf" srcId="{5E136A57-1994-4CBB-8F19-0DCBEE201741}" destId="{DB26E382-C227-4567-839B-17625118D225}" srcOrd="0" destOrd="0" presId="urn:microsoft.com/office/officeart/2005/8/layout/hierarchy3"/>
    <dgm:cxn modelId="{0BDEF3B4-A776-4D3D-BC06-697AD03CFB06}" type="presParOf" srcId="{DB26E382-C227-4567-839B-17625118D225}" destId="{5DBF98DF-3E54-4456-BE56-735C89C7F547}" srcOrd="0" destOrd="0" presId="urn:microsoft.com/office/officeart/2005/8/layout/hierarchy3"/>
    <dgm:cxn modelId="{F770777A-BEB8-468C-BEC7-530FA615F577}" type="presParOf" srcId="{5DBF98DF-3E54-4456-BE56-735C89C7F547}" destId="{76563ADE-F092-48AF-AFCB-72E8CA830E63}" srcOrd="0" destOrd="0" presId="urn:microsoft.com/office/officeart/2005/8/layout/hierarchy3"/>
    <dgm:cxn modelId="{D5622205-EB6F-465B-8BB5-83B5AB6F0BAE}" type="presParOf" srcId="{5DBF98DF-3E54-4456-BE56-735C89C7F547}" destId="{A3CF5C1C-48D8-4482-BBEB-5853D1DE862F}" srcOrd="1" destOrd="0" presId="urn:microsoft.com/office/officeart/2005/8/layout/hierarchy3"/>
    <dgm:cxn modelId="{2B2C6C20-0D58-4C41-B62F-8529D7CCE0B1}" type="presParOf" srcId="{DB26E382-C227-4567-839B-17625118D225}" destId="{BA39F8DD-2704-46BA-9BDA-77A916F6ED6B}" srcOrd="1" destOrd="0" presId="urn:microsoft.com/office/officeart/2005/8/layout/hierarchy3"/>
    <dgm:cxn modelId="{E56CB67C-A3CF-4D26-BDD0-7EFF4F0F7D49}" type="presParOf" srcId="{BA39F8DD-2704-46BA-9BDA-77A916F6ED6B}" destId="{558F0570-7548-441F-A402-4A217CCE181B}" srcOrd="0" destOrd="0" presId="urn:microsoft.com/office/officeart/2005/8/layout/hierarchy3"/>
    <dgm:cxn modelId="{CF643798-0E55-449A-9DC8-BF8D1F4DC1BD}" type="presParOf" srcId="{BA39F8DD-2704-46BA-9BDA-77A916F6ED6B}" destId="{73CD7E2B-A138-4402-9B46-5DF405A91CEF}" srcOrd="1" destOrd="0" presId="urn:microsoft.com/office/officeart/2005/8/layout/hierarchy3"/>
    <dgm:cxn modelId="{F15C86F8-91A6-4CD8-9C9C-CF356946ECA9}" type="presParOf" srcId="{BA39F8DD-2704-46BA-9BDA-77A916F6ED6B}" destId="{5BF48C7A-842F-4C78-9D1A-1CD0B5CB4676}" srcOrd="2" destOrd="0" presId="urn:microsoft.com/office/officeart/2005/8/layout/hierarchy3"/>
    <dgm:cxn modelId="{F65E8729-AA66-4461-A5E2-6408691C6F95}" type="presParOf" srcId="{BA39F8DD-2704-46BA-9BDA-77A916F6ED6B}" destId="{A20B5FEA-7D60-4703-9626-EA66F8346848}" srcOrd="3" destOrd="0" presId="urn:microsoft.com/office/officeart/2005/8/layout/hierarchy3"/>
    <dgm:cxn modelId="{8351D4B9-900C-4889-B1C4-D4F1FA56C0C0}" type="presParOf" srcId="{5E136A57-1994-4CBB-8F19-0DCBEE201741}" destId="{B4EB241D-3253-4444-B8E0-FCD49FEB5D9A}" srcOrd="1" destOrd="0" presId="urn:microsoft.com/office/officeart/2005/8/layout/hierarchy3"/>
    <dgm:cxn modelId="{7332AC72-2B57-4240-BE11-EFB49FC8EB25}" type="presParOf" srcId="{B4EB241D-3253-4444-B8E0-FCD49FEB5D9A}" destId="{BC18A59D-E30E-40E9-BD27-848D2A6F762B}" srcOrd="0" destOrd="0" presId="urn:microsoft.com/office/officeart/2005/8/layout/hierarchy3"/>
    <dgm:cxn modelId="{3F1726DE-C268-43BE-AA31-56ADCE3012BB}" type="presParOf" srcId="{BC18A59D-E30E-40E9-BD27-848D2A6F762B}" destId="{F609F4B8-5519-4D3F-B987-A34FF66192EC}" srcOrd="0" destOrd="0" presId="urn:microsoft.com/office/officeart/2005/8/layout/hierarchy3"/>
    <dgm:cxn modelId="{31813FDC-6986-4D42-885B-8E79C7D1FFA3}" type="presParOf" srcId="{BC18A59D-E30E-40E9-BD27-848D2A6F762B}" destId="{B5A23F94-F573-4048-ABC4-0071BA16FE73}" srcOrd="1" destOrd="0" presId="urn:microsoft.com/office/officeart/2005/8/layout/hierarchy3"/>
    <dgm:cxn modelId="{B2061C91-433A-4AFB-925C-EAE651D376AE}" type="presParOf" srcId="{B4EB241D-3253-4444-B8E0-FCD49FEB5D9A}" destId="{1CFB0D6C-43DC-4B5D-B476-A3C37B0BEB7E}" srcOrd="1" destOrd="0" presId="urn:microsoft.com/office/officeart/2005/8/layout/hierarchy3"/>
    <dgm:cxn modelId="{B9E5E59A-39FF-4E0D-92DD-C596F1B406A6}" type="presParOf" srcId="{1CFB0D6C-43DC-4B5D-B476-A3C37B0BEB7E}" destId="{CEAB0CD6-7343-4546-BEF7-2F11AD57DFE1}" srcOrd="0" destOrd="0" presId="urn:microsoft.com/office/officeart/2005/8/layout/hierarchy3"/>
    <dgm:cxn modelId="{E0850C04-9489-4B24-8703-8D2C41148694}" type="presParOf" srcId="{1CFB0D6C-43DC-4B5D-B476-A3C37B0BEB7E}" destId="{B55205C3-96D4-4FFD-91CA-0839493D1F5E}" srcOrd="1" destOrd="0" presId="urn:microsoft.com/office/officeart/2005/8/layout/hierarchy3"/>
    <dgm:cxn modelId="{55628FE9-5625-4FE3-B218-9A99E55E57EB}" type="presParOf" srcId="{1CFB0D6C-43DC-4B5D-B476-A3C37B0BEB7E}" destId="{2FE2772A-5971-419B-B2F1-C52528D4CBD5}" srcOrd="2" destOrd="0" presId="urn:microsoft.com/office/officeart/2005/8/layout/hierarchy3"/>
    <dgm:cxn modelId="{727388AC-B406-436F-AAF8-AC1E0AC2DE70}" type="presParOf" srcId="{1CFB0D6C-43DC-4B5D-B476-A3C37B0BEB7E}" destId="{C4E3B617-B5F8-42A9-A452-D51D42466EF3}" srcOrd="3" destOrd="0" presId="urn:microsoft.com/office/officeart/2005/8/layout/hierarchy3"/>
    <dgm:cxn modelId="{F2C5669F-5FCC-4B10-A162-0FF0E3E3A11A}" type="presParOf" srcId="{1CFB0D6C-43DC-4B5D-B476-A3C37B0BEB7E}" destId="{7AC76997-44A4-4D06-985D-F77D6D8E7B29}" srcOrd="4" destOrd="0" presId="urn:microsoft.com/office/officeart/2005/8/layout/hierarchy3"/>
    <dgm:cxn modelId="{862306C3-F606-495D-A16F-7DD8A3794E08}" type="presParOf" srcId="{1CFB0D6C-43DC-4B5D-B476-A3C37B0BEB7E}" destId="{607886F8-95FE-4668-BAEE-3E7633AECD1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0CD9FC-617C-41B4-BCB4-24EE55D8BEF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BF811F-10E8-4A15-BBC4-B21AB64D541A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Налоговые доходы</a:t>
          </a:r>
        </a:p>
        <a:p>
          <a:endParaRPr lang="ru-RU" dirty="0"/>
        </a:p>
      </dgm:t>
    </dgm:pt>
    <dgm:pt modelId="{48897171-0109-465E-B865-2B4F4294FA9F}" type="parTrans" cxnId="{7EFBE369-BEB7-495F-B9E7-B8F7824091FF}">
      <dgm:prSet/>
      <dgm:spPr/>
      <dgm:t>
        <a:bodyPr/>
        <a:lstStyle/>
        <a:p>
          <a:endParaRPr lang="ru-RU"/>
        </a:p>
      </dgm:t>
    </dgm:pt>
    <dgm:pt modelId="{02EAFD8E-1593-42C7-9376-02FD64833690}" type="sibTrans" cxnId="{7EFBE369-BEB7-495F-B9E7-B8F7824091FF}">
      <dgm:prSet/>
      <dgm:spPr/>
      <dgm:t>
        <a:bodyPr/>
        <a:lstStyle/>
        <a:p>
          <a:endParaRPr lang="ru-RU"/>
        </a:p>
      </dgm:t>
    </dgm:pt>
    <dgm:pt modelId="{14035FE5-7B84-4D11-8223-6AFFB41A6D29}">
      <dgm:prSet phldrT="[Текст]"/>
      <dgm:spPr/>
      <dgm:t>
        <a:bodyPr/>
        <a:lstStyle/>
        <a:p>
          <a:r>
            <a:rPr lang="ru-RU" dirty="0" smtClean="0"/>
            <a:t>Налог на прибыль организаций, налог на доходы физических лиц, единый налог на вменённый доход, единый сельскохозяйственный налог, государственная пошлина</a:t>
          </a:r>
          <a:endParaRPr lang="ru-RU" dirty="0"/>
        </a:p>
      </dgm:t>
    </dgm:pt>
    <dgm:pt modelId="{41473A57-8C5F-42EA-9A18-39BEE21FF9C4}" type="parTrans" cxnId="{D90FF2E1-4449-4228-B3BD-A964455EBC14}">
      <dgm:prSet/>
      <dgm:spPr/>
      <dgm:t>
        <a:bodyPr/>
        <a:lstStyle/>
        <a:p>
          <a:endParaRPr lang="ru-RU"/>
        </a:p>
      </dgm:t>
    </dgm:pt>
    <dgm:pt modelId="{10D85180-7954-43BB-8668-5CBACE813FE6}" type="sibTrans" cxnId="{D90FF2E1-4449-4228-B3BD-A964455EBC14}">
      <dgm:prSet/>
      <dgm:spPr/>
      <dgm:t>
        <a:bodyPr/>
        <a:lstStyle/>
        <a:p>
          <a:endParaRPr lang="ru-RU"/>
        </a:p>
      </dgm:t>
    </dgm:pt>
    <dgm:pt modelId="{2B45D59B-5CC0-42A3-BDF0-7FC3320ABB09}">
      <dgm:prSet phldrT="[Текст]"/>
      <dgm:spPr/>
      <dgm:t>
        <a:bodyPr/>
        <a:lstStyle/>
        <a:p>
          <a:r>
            <a:rPr lang="ru-RU" dirty="0" smtClean="0"/>
            <a:t>Неналоговые доходы</a:t>
          </a:r>
          <a:endParaRPr lang="ru-RU" dirty="0"/>
        </a:p>
      </dgm:t>
    </dgm:pt>
    <dgm:pt modelId="{7EE16F96-7663-49A6-BD5C-AFDCBBB78578}" type="parTrans" cxnId="{E2656AB8-D48F-45EF-9BB6-75B4740BFA5F}">
      <dgm:prSet/>
      <dgm:spPr/>
      <dgm:t>
        <a:bodyPr/>
        <a:lstStyle/>
        <a:p>
          <a:endParaRPr lang="ru-RU"/>
        </a:p>
      </dgm:t>
    </dgm:pt>
    <dgm:pt modelId="{9CE637AA-EDFC-43A1-8892-B9D0F5E9F245}" type="sibTrans" cxnId="{E2656AB8-D48F-45EF-9BB6-75B4740BFA5F}">
      <dgm:prSet/>
      <dgm:spPr/>
      <dgm:t>
        <a:bodyPr/>
        <a:lstStyle/>
        <a:p>
          <a:endParaRPr lang="ru-RU"/>
        </a:p>
      </dgm:t>
    </dgm:pt>
    <dgm:pt modelId="{B64AB755-679C-4286-BD0D-5C9C9F1BC7FC}">
      <dgm:prSet phldrT="[Текст]"/>
      <dgm:spPr/>
      <dgm:t>
        <a:bodyPr/>
        <a:lstStyle/>
        <a:p>
          <a:r>
            <a:rPr lang="ru-RU" dirty="0" smtClean="0"/>
            <a:t>Доходы от использования муниципального имущества, штрафы, продажа муниципального имущества, доходы от оказания платных услуг, плата за негативное воздействие на окружающую среду, платежи </a:t>
          </a:r>
          <a:r>
            <a:rPr lang="ru-RU" dirty="0" err="1" smtClean="0"/>
            <a:t>МУПов</a:t>
          </a:r>
          <a:r>
            <a:rPr lang="ru-RU" dirty="0" smtClean="0"/>
            <a:t> </a:t>
          </a:r>
          <a:endParaRPr lang="ru-RU" dirty="0"/>
        </a:p>
      </dgm:t>
    </dgm:pt>
    <dgm:pt modelId="{D482200E-D9D3-4CF3-B362-6F2D7F62B2B6}" type="parTrans" cxnId="{BF5F4F29-BBFF-486F-AA7A-A2112B0BF4FB}">
      <dgm:prSet/>
      <dgm:spPr/>
      <dgm:t>
        <a:bodyPr/>
        <a:lstStyle/>
        <a:p>
          <a:endParaRPr lang="ru-RU"/>
        </a:p>
      </dgm:t>
    </dgm:pt>
    <dgm:pt modelId="{45951338-E5EB-444A-8DA1-3CF67C3E259E}" type="sibTrans" cxnId="{BF5F4F29-BBFF-486F-AA7A-A2112B0BF4FB}">
      <dgm:prSet/>
      <dgm:spPr/>
      <dgm:t>
        <a:bodyPr/>
        <a:lstStyle/>
        <a:p>
          <a:endParaRPr lang="ru-RU"/>
        </a:p>
      </dgm:t>
    </dgm:pt>
    <dgm:pt modelId="{9646BB8A-5E14-4CFB-B646-472B75AF011C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err="1" smtClean="0"/>
            <a:t>Безмозмездные</a:t>
          </a:r>
          <a:r>
            <a:rPr lang="ru-RU" dirty="0" smtClean="0"/>
            <a:t> поступления</a:t>
          </a:r>
        </a:p>
        <a:p>
          <a:endParaRPr lang="ru-RU" dirty="0"/>
        </a:p>
      </dgm:t>
    </dgm:pt>
    <dgm:pt modelId="{48B32576-1F1B-4BF3-888C-1BA70BEDE566}" type="parTrans" cxnId="{40095396-8DF0-45B4-BD80-FFBA1C7DF983}">
      <dgm:prSet/>
      <dgm:spPr/>
      <dgm:t>
        <a:bodyPr/>
        <a:lstStyle/>
        <a:p>
          <a:endParaRPr lang="ru-RU"/>
        </a:p>
      </dgm:t>
    </dgm:pt>
    <dgm:pt modelId="{2E95D6F5-A802-4DE3-B557-820B8AC8037D}" type="sibTrans" cxnId="{40095396-8DF0-45B4-BD80-FFBA1C7DF983}">
      <dgm:prSet/>
      <dgm:spPr/>
      <dgm:t>
        <a:bodyPr/>
        <a:lstStyle/>
        <a:p>
          <a:endParaRPr lang="ru-RU"/>
        </a:p>
      </dgm:t>
    </dgm:pt>
    <dgm:pt modelId="{6765718E-B35B-479C-904C-6A5182540A78}">
      <dgm:prSet phldrT="[Текст]"/>
      <dgm:spPr/>
      <dgm:t>
        <a:bodyPr/>
        <a:lstStyle/>
        <a:p>
          <a:r>
            <a:rPr lang="ru-RU" dirty="0" smtClean="0"/>
            <a:t>дотации, субвенции, субсидии, иные межбюджетные трансферты, прочие безвозмездные поступления, доходы от возвратов остатков субсидий и субвенций прошлых лет</a:t>
          </a:r>
          <a:endParaRPr lang="ru-RU" dirty="0"/>
        </a:p>
      </dgm:t>
    </dgm:pt>
    <dgm:pt modelId="{DA47062F-7715-4A84-BC24-DE1E93C7E790}" type="parTrans" cxnId="{A10C3653-319A-4327-A0DF-2DB81B343DB8}">
      <dgm:prSet/>
      <dgm:spPr/>
      <dgm:t>
        <a:bodyPr/>
        <a:lstStyle/>
        <a:p>
          <a:endParaRPr lang="ru-RU"/>
        </a:p>
      </dgm:t>
    </dgm:pt>
    <dgm:pt modelId="{AE194B86-FBAC-4EF7-8584-910B2FBA8D8F}" type="sibTrans" cxnId="{A10C3653-319A-4327-A0DF-2DB81B343DB8}">
      <dgm:prSet/>
      <dgm:spPr/>
      <dgm:t>
        <a:bodyPr/>
        <a:lstStyle/>
        <a:p>
          <a:endParaRPr lang="ru-RU"/>
        </a:p>
      </dgm:t>
    </dgm:pt>
    <dgm:pt modelId="{178A10A1-0590-42AB-8749-A50AC3D88E67}" type="pres">
      <dgm:prSet presAssocID="{CA0CD9FC-617C-41B4-BCB4-24EE55D8BEF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95D705-1063-4E74-8CA4-25AC1AF099D2}" type="pres">
      <dgm:prSet presAssocID="{A1BF811F-10E8-4A15-BBC4-B21AB64D541A}" presName="composite" presStyleCnt="0"/>
      <dgm:spPr/>
    </dgm:pt>
    <dgm:pt modelId="{5EBA3C99-B358-46D2-80B0-4656E783D90C}" type="pres">
      <dgm:prSet presAssocID="{A1BF811F-10E8-4A15-BBC4-B21AB64D541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1D760-4258-4243-870E-B75CA131ED95}" type="pres">
      <dgm:prSet presAssocID="{A1BF811F-10E8-4A15-BBC4-B21AB64D541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64D64-5818-4194-946D-9064DB1392C2}" type="pres">
      <dgm:prSet presAssocID="{02EAFD8E-1593-42C7-9376-02FD64833690}" presName="sp" presStyleCnt="0"/>
      <dgm:spPr/>
    </dgm:pt>
    <dgm:pt modelId="{182F1280-B937-437F-A7F3-458A8E52E5AF}" type="pres">
      <dgm:prSet presAssocID="{2B45D59B-5CC0-42A3-BDF0-7FC3320ABB09}" presName="composite" presStyleCnt="0"/>
      <dgm:spPr/>
    </dgm:pt>
    <dgm:pt modelId="{A2CFEFE9-7521-41A3-8C40-3F7129EA4A9D}" type="pres">
      <dgm:prSet presAssocID="{2B45D59B-5CC0-42A3-BDF0-7FC3320ABB0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9A28B-B6A2-4229-B4B2-6D7E45F21110}" type="pres">
      <dgm:prSet presAssocID="{2B45D59B-5CC0-42A3-BDF0-7FC3320ABB0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5502F-F6E6-4F9A-A525-36092757A518}" type="pres">
      <dgm:prSet presAssocID="{9CE637AA-EDFC-43A1-8892-B9D0F5E9F245}" presName="sp" presStyleCnt="0"/>
      <dgm:spPr/>
    </dgm:pt>
    <dgm:pt modelId="{7BDBE72E-F7DF-40C6-A8E9-A7DD9EEEE338}" type="pres">
      <dgm:prSet presAssocID="{9646BB8A-5E14-4CFB-B646-472B75AF011C}" presName="composite" presStyleCnt="0"/>
      <dgm:spPr/>
    </dgm:pt>
    <dgm:pt modelId="{8D5FE20F-556C-4709-BB95-BEFFB64E2CD5}" type="pres">
      <dgm:prSet presAssocID="{9646BB8A-5E14-4CFB-B646-472B75AF011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8B2D4-5166-4982-BD3E-B32D93428E41}" type="pres">
      <dgm:prSet presAssocID="{9646BB8A-5E14-4CFB-B646-472B75AF011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095396-8DF0-45B4-BD80-FFBA1C7DF983}" srcId="{CA0CD9FC-617C-41B4-BCB4-24EE55D8BEF9}" destId="{9646BB8A-5E14-4CFB-B646-472B75AF011C}" srcOrd="2" destOrd="0" parTransId="{48B32576-1F1B-4BF3-888C-1BA70BEDE566}" sibTransId="{2E95D6F5-A802-4DE3-B557-820B8AC8037D}"/>
    <dgm:cxn modelId="{31D94457-C81F-47FE-A719-5029B2831D2E}" type="presOf" srcId="{2B45D59B-5CC0-42A3-BDF0-7FC3320ABB09}" destId="{A2CFEFE9-7521-41A3-8C40-3F7129EA4A9D}" srcOrd="0" destOrd="0" presId="urn:microsoft.com/office/officeart/2005/8/layout/chevron2"/>
    <dgm:cxn modelId="{71FD85BE-081E-48D1-AE1B-8FFE87A3B194}" type="presOf" srcId="{A1BF811F-10E8-4A15-BBC4-B21AB64D541A}" destId="{5EBA3C99-B358-46D2-80B0-4656E783D90C}" srcOrd="0" destOrd="0" presId="urn:microsoft.com/office/officeart/2005/8/layout/chevron2"/>
    <dgm:cxn modelId="{7EFBE369-BEB7-495F-B9E7-B8F7824091FF}" srcId="{CA0CD9FC-617C-41B4-BCB4-24EE55D8BEF9}" destId="{A1BF811F-10E8-4A15-BBC4-B21AB64D541A}" srcOrd="0" destOrd="0" parTransId="{48897171-0109-465E-B865-2B4F4294FA9F}" sibTransId="{02EAFD8E-1593-42C7-9376-02FD64833690}"/>
    <dgm:cxn modelId="{A10C3653-319A-4327-A0DF-2DB81B343DB8}" srcId="{9646BB8A-5E14-4CFB-B646-472B75AF011C}" destId="{6765718E-B35B-479C-904C-6A5182540A78}" srcOrd="0" destOrd="0" parTransId="{DA47062F-7715-4A84-BC24-DE1E93C7E790}" sibTransId="{AE194B86-FBAC-4EF7-8584-910B2FBA8D8F}"/>
    <dgm:cxn modelId="{DDA63B1F-EFBB-4735-8154-011B7A47D113}" type="presOf" srcId="{6765718E-B35B-479C-904C-6A5182540A78}" destId="{82B8B2D4-5166-4982-BD3E-B32D93428E41}" srcOrd="0" destOrd="0" presId="urn:microsoft.com/office/officeart/2005/8/layout/chevron2"/>
    <dgm:cxn modelId="{BF5F4F29-BBFF-486F-AA7A-A2112B0BF4FB}" srcId="{2B45D59B-5CC0-42A3-BDF0-7FC3320ABB09}" destId="{B64AB755-679C-4286-BD0D-5C9C9F1BC7FC}" srcOrd="0" destOrd="0" parTransId="{D482200E-D9D3-4CF3-B362-6F2D7F62B2B6}" sibTransId="{45951338-E5EB-444A-8DA1-3CF67C3E259E}"/>
    <dgm:cxn modelId="{74DBE795-47B5-4EE9-A3D2-1E7755049B9B}" type="presOf" srcId="{9646BB8A-5E14-4CFB-B646-472B75AF011C}" destId="{8D5FE20F-556C-4709-BB95-BEFFB64E2CD5}" srcOrd="0" destOrd="0" presId="urn:microsoft.com/office/officeart/2005/8/layout/chevron2"/>
    <dgm:cxn modelId="{E2656AB8-D48F-45EF-9BB6-75B4740BFA5F}" srcId="{CA0CD9FC-617C-41B4-BCB4-24EE55D8BEF9}" destId="{2B45D59B-5CC0-42A3-BDF0-7FC3320ABB09}" srcOrd="1" destOrd="0" parTransId="{7EE16F96-7663-49A6-BD5C-AFDCBBB78578}" sibTransId="{9CE637AA-EDFC-43A1-8892-B9D0F5E9F245}"/>
    <dgm:cxn modelId="{C637134A-F345-45D5-858B-17345C1D25BE}" type="presOf" srcId="{B64AB755-679C-4286-BD0D-5C9C9F1BC7FC}" destId="{1839A28B-B6A2-4229-B4B2-6D7E45F21110}" srcOrd="0" destOrd="0" presId="urn:microsoft.com/office/officeart/2005/8/layout/chevron2"/>
    <dgm:cxn modelId="{0E49404E-F70A-4082-B860-326A54624001}" type="presOf" srcId="{14035FE5-7B84-4D11-8223-6AFFB41A6D29}" destId="{F0C1D760-4258-4243-870E-B75CA131ED95}" srcOrd="0" destOrd="0" presId="urn:microsoft.com/office/officeart/2005/8/layout/chevron2"/>
    <dgm:cxn modelId="{829F8B41-375E-4094-B4B3-F7227E63196D}" type="presOf" srcId="{CA0CD9FC-617C-41B4-BCB4-24EE55D8BEF9}" destId="{178A10A1-0590-42AB-8749-A50AC3D88E67}" srcOrd="0" destOrd="0" presId="urn:microsoft.com/office/officeart/2005/8/layout/chevron2"/>
    <dgm:cxn modelId="{D90FF2E1-4449-4228-B3BD-A964455EBC14}" srcId="{A1BF811F-10E8-4A15-BBC4-B21AB64D541A}" destId="{14035FE5-7B84-4D11-8223-6AFFB41A6D29}" srcOrd="0" destOrd="0" parTransId="{41473A57-8C5F-42EA-9A18-39BEE21FF9C4}" sibTransId="{10D85180-7954-43BB-8668-5CBACE813FE6}"/>
    <dgm:cxn modelId="{0E7C760D-1CB8-4941-BCE9-F53DAA3281AB}" type="presParOf" srcId="{178A10A1-0590-42AB-8749-A50AC3D88E67}" destId="{4695D705-1063-4E74-8CA4-25AC1AF099D2}" srcOrd="0" destOrd="0" presId="urn:microsoft.com/office/officeart/2005/8/layout/chevron2"/>
    <dgm:cxn modelId="{DB1DD5AA-3418-4BEE-ACE6-3E25E8DA4DE2}" type="presParOf" srcId="{4695D705-1063-4E74-8CA4-25AC1AF099D2}" destId="{5EBA3C99-B358-46D2-80B0-4656E783D90C}" srcOrd="0" destOrd="0" presId="urn:microsoft.com/office/officeart/2005/8/layout/chevron2"/>
    <dgm:cxn modelId="{C6856D2D-5418-463C-A175-FCC0702E855C}" type="presParOf" srcId="{4695D705-1063-4E74-8CA4-25AC1AF099D2}" destId="{F0C1D760-4258-4243-870E-B75CA131ED95}" srcOrd="1" destOrd="0" presId="urn:microsoft.com/office/officeart/2005/8/layout/chevron2"/>
    <dgm:cxn modelId="{DA373174-96C0-410A-8547-D1AE5B23B3C3}" type="presParOf" srcId="{178A10A1-0590-42AB-8749-A50AC3D88E67}" destId="{C4164D64-5818-4194-946D-9064DB1392C2}" srcOrd="1" destOrd="0" presId="urn:microsoft.com/office/officeart/2005/8/layout/chevron2"/>
    <dgm:cxn modelId="{064F0673-95A9-44E3-A953-E1996F561A3C}" type="presParOf" srcId="{178A10A1-0590-42AB-8749-A50AC3D88E67}" destId="{182F1280-B937-437F-A7F3-458A8E52E5AF}" srcOrd="2" destOrd="0" presId="urn:microsoft.com/office/officeart/2005/8/layout/chevron2"/>
    <dgm:cxn modelId="{BF273796-8B1A-42EB-81B9-A776A6F3AA49}" type="presParOf" srcId="{182F1280-B937-437F-A7F3-458A8E52E5AF}" destId="{A2CFEFE9-7521-41A3-8C40-3F7129EA4A9D}" srcOrd="0" destOrd="0" presId="urn:microsoft.com/office/officeart/2005/8/layout/chevron2"/>
    <dgm:cxn modelId="{0B907CAF-C7DB-4C21-9E54-1EE6804D48AC}" type="presParOf" srcId="{182F1280-B937-437F-A7F3-458A8E52E5AF}" destId="{1839A28B-B6A2-4229-B4B2-6D7E45F21110}" srcOrd="1" destOrd="0" presId="urn:microsoft.com/office/officeart/2005/8/layout/chevron2"/>
    <dgm:cxn modelId="{ADBAA498-0C98-469F-B344-8C61B8B59786}" type="presParOf" srcId="{178A10A1-0590-42AB-8749-A50AC3D88E67}" destId="{B775502F-F6E6-4F9A-A525-36092757A518}" srcOrd="3" destOrd="0" presId="urn:microsoft.com/office/officeart/2005/8/layout/chevron2"/>
    <dgm:cxn modelId="{7CF212E7-AE56-4F5D-B82C-4C6F94EF944C}" type="presParOf" srcId="{178A10A1-0590-42AB-8749-A50AC3D88E67}" destId="{7BDBE72E-F7DF-40C6-A8E9-A7DD9EEEE338}" srcOrd="4" destOrd="0" presId="urn:microsoft.com/office/officeart/2005/8/layout/chevron2"/>
    <dgm:cxn modelId="{2A3958DF-BDD8-41CB-A295-2793AB8F6B71}" type="presParOf" srcId="{7BDBE72E-F7DF-40C6-A8E9-A7DD9EEEE338}" destId="{8D5FE20F-556C-4709-BB95-BEFFB64E2CD5}" srcOrd="0" destOrd="0" presId="urn:microsoft.com/office/officeart/2005/8/layout/chevron2"/>
    <dgm:cxn modelId="{9B680336-FEE2-4213-9D05-77850A1BC31E}" type="presParOf" srcId="{7BDBE72E-F7DF-40C6-A8E9-A7DD9EEEE338}" destId="{82B8B2D4-5166-4982-BD3E-B32D93428E4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AE29D1-62F4-4B0D-9013-90F3F0DB41F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0243E8-DEDA-4611-919C-1A16126C0CDC}">
      <dgm:prSet phldrT="[Текст]" custT="1"/>
      <dgm:spPr/>
      <dgm:t>
        <a:bodyPr/>
        <a:lstStyle/>
        <a:p>
          <a:r>
            <a:rPr lang="ru-RU" sz="5600" dirty="0" smtClean="0"/>
            <a:t>Доходы </a:t>
          </a:r>
          <a:r>
            <a:rPr lang="ru-RU" sz="4800" dirty="0" smtClean="0"/>
            <a:t>бюджета</a:t>
          </a:r>
          <a:endParaRPr lang="ru-RU" sz="4800" dirty="0"/>
        </a:p>
      </dgm:t>
    </dgm:pt>
    <dgm:pt modelId="{9E6BD97B-CB0E-4F78-BA47-8347935A371C}" type="parTrans" cxnId="{0DE1066B-23EB-4230-8B20-8F0D0A28E392}">
      <dgm:prSet/>
      <dgm:spPr/>
      <dgm:t>
        <a:bodyPr/>
        <a:lstStyle/>
        <a:p>
          <a:endParaRPr lang="ru-RU"/>
        </a:p>
      </dgm:t>
    </dgm:pt>
    <dgm:pt modelId="{C6B7CFE8-3186-47B8-ADB9-2A36DD41E387}" type="sibTrans" cxnId="{0DE1066B-23EB-4230-8B20-8F0D0A28E392}">
      <dgm:prSet/>
      <dgm:spPr/>
      <dgm:t>
        <a:bodyPr/>
        <a:lstStyle/>
        <a:p>
          <a:endParaRPr lang="ru-RU"/>
        </a:p>
      </dgm:t>
    </dgm:pt>
    <dgm:pt modelId="{149E0783-E691-470A-A468-FB2B8BF5AA74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Налоговые доходы – 291,2 млн. руб.</a:t>
          </a:r>
          <a:endParaRPr lang="ru-RU" dirty="0"/>
        </a:p>
      </dgm:t>
    </dgm:pt>
    <dgm:pt modelId="{DFD83A09-1866-4537-B8D3-4D4C13060FDA}" type="parTrans" cxnId="{A4E4788F-510A-447F-A8A8-920CC209F4CB}">
      <dgm:prSet/>
      <dgm:spPr/>
      <dgm:t>
        <a:bodyPr/>
        <a:lstStyle/>
        <a:p>
          <a:endParaRPr lang="ru-RU"/>
        </a:p>
      </dgm:t>
    </dgm:pt>
    <dgm:pt modelId="{71463C3E-5777-407B-90AC-49195B7A6FDA}" type="sibTrans" cxnId="{A4E4788F-510A-447F-A8A8-920CC209F4CB}">
      <dgm:prSet/>
      <dgm:spPr/>
      <dgm:t>
        <a:bodyPr/>
        <a:lstStyle/>
        <a:p>
          <a:endParaRPr lang="ru-RU"/>
        </a:p>
      </dgm:t>
    </dgm:pt>
    <dgm:pt modelId="{7704B5FE-BB0F-4A6F-820B-1BA28F52DE90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Неналоговые доходы – 42,7 млн. руб. </a:t>
          </a:r>
          <a:endParaRPr lang="ru-RU" dirty="0"/>
        </a:p>
      </dgm:t>
    </dgm:pt>
    <dgm:pt modelId="{BD965F05-0082-48C6-B7AF-8D9C34727A76}" type="parTrans" cxnId="{5C7C3EFB-0846-4C38-9254-68FDFD29FEA0}">
      <dgm:prSet/>
      <dgm:spPr/>
      <dgm:t>
        <a:bodyPr/>
        <a:lstStyle/>
        <a:p>
          <a:endParaRPr lang="ru-RU"/>
        </a:p>
      </dgm:t>
    </dgm:pt>
    <dgm:pt modelId="{A272F1A4-AB86-4795-8A3F-6D7BDA346E8A}" type="sibTrans" cxnId="{5C7C3EFB-0846-4C38-9254-68FDFD29FEA0}">
      <dgm:prSet/>
      <dgm:spPr/>
      <dgm:t>
        <a:bodyPr/>
        <a:lstStyle/>
        <a:p>
          <a:endParaRPr lang="ru-RU"/>
        </a:p>
      </dgm:t>
    </dgm:pt>
    <dgm:pt modelId="{187431F7-D3D2-45F1-A37C-D4E68BC27743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Безвозмездные поступления из других уровней бюджетной системы – 986,4 млн. руб.</a:t>
          </a:r>
          <a:endParaRPr lang="ru-RU" dirty="0"/>
        </a:p>
      </dgm:t>
    </dgm:pt>
    <dgm:pt modelId="{8ADCE6E6-B381-4DDF-8FE6-2E07AA778C30}" type="parTrans" cxnId="{A7AFBC55-7F2D-4BB1-A0EA-8C87B6C77E3E}">
      <dgm:prSet/>
      <dgm:spPr/>
      <dgm:t>
        <a:bodyPr/>
        <a:lstStyle/>
        <a:p>
          <a:endParaRPr lang="ru-RU"/>
        </a:p>
      </dgm:t>
    </dgm:pt>
    <dgm:pt modelId="{73E86E81-6E7A-4C72-8B0A-0F8987D2CD6F}" type="sibTrans" cxnId="{A7AFBC55-7F2D-4BB1-A0EA-8C87B6C77E3E}">
      <dgm:prSet/>
      <dgm:spPr/>
      <dgm:t>
        <a:bodyPr/>
        <a:lstStyle/>
        <a:p>
          <a:endParaRPr lang="ru-RU"/>
        </a:p>
      </dgm:t>
    </dgm:pt>
    <dgm:pt modelId="{89937A24-7F48-47A1-92A0-B5C5EBF87F01}" type="pres">
      <dgm:prSet presAssocID="{E9AE29D1-62F4-4B0D-9013-90F3F0DB41F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968FDB-929F-4143-8336-6FFC9D7410AF}" type="pres">
      <dgm:prSet presAssocID="{B30243E8-DEDA-4611-919C-1A16126C0CDC}" presName="root1" presStyleCnt="0"/>
      <dgm:spPr/>
    </dgm:pt>
    <dgm:pt modelId="{619AD098-A9CC-4A4E-9722-983B224C1012}" type="pres">
      <dgm:prSet presAssocID="{B30243E8-DEDA-4611-919C-1A16126C0CDC}" presName="LevelOneTextNode" presStyleLbl="node0" presStyleIdx="0" presStyleCnt="1" custScaleY="965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DCD159-0B1E-40EA-AF9B-F2DE1BA3FF85}" type="pres">
      <dgm:prSet presAssocID="{B30243E8-DEDA-4611-919C-1A16126C0CDC}" presName="level2hierChild" presStyleCnt="0"/>
      <dgm:spPr/>
    </dgm:pt>
    <dgm:pt modelId="{A306F9C5-07FF-4964-9A3D-3F1634BBDB3E}" type="pres">
      <dgm:prSet presAssocID="{DFD83A09-1866-4537-B8D3-4D4C13060FDA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F5DF38CF-31A3-4E3B-8A3F-873E674925DE}" type="pres">
      <dgm:prSet presAssocID="{DFD83A09-1866-4537-B8D3-4D4C13060FDA}" presName="connTx" presStyleLbl="parChTrans1D2" presStyleIdx="0" presStyleCnt="3"/>
      <dgm:spPr/>
      <dgm:t>
        <a:bodyPr/>
        <a:lstStyle/>
        <a:p>
          <a:endParaRPr lang="ru-RU"/>
        </a:p>
      </dgm:t>
    </dgm:pt>
    <dgm:pt modelId="{F777D3F3-9FA9-4446-8DB0-5C517060DAB7}" type="pres">
      <dgm:prSet presAssocID="{149E0783-E691-470A-A468-FB2B8BF5AA74}" presName="root2" presStyleCnt="0"/>
      <dgm:spPr/>
    </dgm:pt>
    <dgm:pt modelId="{71636D87-063C-471D-9954-F9BCD4BE732E}" type="pres">
      <dgm:prSet presAssocID="{149E0783-E691-470A-A468-FB2B8BF5AA74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045C6C-F7CD-4AFD-9B0C-F487354E15A7}" type="pres">
      <dgm:prSet presAssocID="{149E0783-E691-470A-A468-FB2B8BF5AA74}" presName="level3hierChild" presStyleCnt="0"/>
      <dgm:spPr/>
    </dgm:pt>
    <dgm:pt modelId="{22455721-1CEA-4DCC-BB51-DA13421A4086}" type="pres">
      <dgm:prSet presAssocID="{BD965F05-0082-48C6-B7AF-8D9C34727A76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5CCCC4F9-5163-423D-A3A9-78CF073C6687}" type="pres">
      <dgm:prSet presAssocID="{BD965F05-0082-48C6-B7AF-8D9C34727A76}" presName="connTx" presStyleLbl="parChTrans1D2" presStyleIdx="1" presStyleCnt="3"/>
      <dgm:spPr/>
      <dgm:t>
        <a:bodyPr/>
        <a:lstStyle/>
        <a:p>
          <a:endParaRPr lang="ru-RU"/>
        </a:p>
      </dgm:t>
    </dgm:pt>
    <dgm:pt modelId="{69F58AB8-51C0-4275-A219-1D53F2B77A4A}" type="pres">
      <dgm:prSet presAssocID="{7704B5FE-BB0F-4A6F-820B-1BA28F52DE90}" presName="root2" presStyleCnt="0"/>
      <dgm:spPr/>
    </dgm:pt>
    <dgm:pt modelId="{B1FBD795-EC2E-4185-B9AF-2D0D4F7745C9}" type="pres">
      <dgm:prSet presAssocID="{7704B5FE-BB0F-4A6F-820B-1BA28F52DE90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8B4810-87D2-43CC-9A08-8DD8DB49C1A8}" type="pres">
      <dgm:prSet presAssocID="{7704B5FE-BB0F-4A6F-820B-1BA28F52DE90}" presName="level3hierChild" presStyleCnt="0"/>
      <dgm:spPr/>
    </dgm:pt>
    <dgm:pt modelId="{828790FD-8358-4B8B-8254-885ACBEEAB44}" type="pres">
      <dgm:prSet presAssocID="{8ADCE6E6-B381-4DDF-8FE6-2E07AA778C30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41824FCA-B59B-4FB6-A5F9-0DA1462D5B7D}" type="pres">
      <dgm:prSet presAssocID="{8ADCE6E6-B381-4DDF-8FE6-2E07AA778C3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EE157FB6-4149-4BFA-B7EC-E8C9A90033AF}" type="pres">
      <dgm:prSet presAssocID="{187431F7-D3D2-45F1-A37C-D4E68BC27743}" presName="root2" presStyleCnt="0"/>
      <dgm:spPr/>
    </dgm:pt>
    <dgm:pt modelId="{233C79C4-884B-4FF9-9DBC-E95C3D5CE3F9}" type="pres">
      <dgm:prSet presAssocID="{187431F7-D3D2-45F1-A37C-D4E68BC27743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1DE1B6-20FC-4807-A0D7-2CAED6C13A2A}" type="pres">
      <dgm:prSet presAssocID="{187431F7-D3D2-45F1-A37C-D4E68BC27743}" presName="level3hierChild" presStyleCnt="0"/>
      <dgm:spPr/>
    </dgm:pt>
  </dgm:ptLst>
  <dgm:cxnLst>
    <dgm:cxn modelId="{B36B9C05-6AD2-4FCE-A31A-E90819C81F01}" type="presOf" srcId="{E9AE29D1-62F4-4B0D-9013-90F3F0DB41F9}" destId="{89937A24-7F48-47A1-92A0-B5C5EBF87F01}" srcOrd="0" destOrd="0" presId="urn:microsoft.com/office/officeart/2008/layout/HorizontalMultiLevelHierarchy"/>
    <dgm:cxn modelId="{409D31D6-A4D2-4D7D-B5A5-BF198CF2C1AF}" type="presOf" srcId="{8ADCE6E6-B381-4DDF-8FE6-2E07AA778C30}" destId="{41824FCA-B59B-4FB6-A5F9-0DA1462D5B7D}" srcOrd="1" destOrd="0" presId="urn:microsoft.com/office/officeart/2008/layout/HorizontalMultiLevelHierarchy"/>
    <dgm:cxn modelId="{2A996DA7-89BE-4AEC-9F3D-A2B377E357A8}" type="presOf" srcId="{B30243E8-DEDA-4611-919C-1A16126C0CDC}" destId="{619AD098-A9CC-4A4E-9722-983B224C1012}" srcOrd="0" destOrd="0" presId="urn:microsoft.com/office/officeart/2008/layout/HorizontalMultiLevelHierarchy"/>
    <dgm:cxn modelId="{F0485184-E4E6-4B9A-82DA-89ED9B7F190C}" type="presOf" srcId="{BD965F05-0082-48C6-B7AF-8D9C34727A76}" destId="{22455721-1CEA-4DCC-BB51-DA13421A4086}" srcOrd="0" destOrd="0" presId="urn:microsoft.com/office/officeart/2008/layout/HorizontalMultiLevelHierarchy"/>
    <dgm:cxn modelId="{996724E8-CE15-49C1-88F2-C271C7544A4A}" type="presOf" srcId="{DFD83A09-1866-4537-B8D3-4D4C13060FDA}" destId="{F5DF38CF-31A3-4E3B-8A3F-873E674925DE}" srcOrd="1" destOrd="0" presId="urn:microsoft.com/office/officeart/2008/layout/HorizontalMultiLevelHierarchy"/>
    <dgm:cxn modelId="{5AFDC5B0-636B-4359-9CF5-70BD6E181CFF}" type="presOf" srcId="{149E0783-E691-470A-A468-FB2B8BF5AA74}" destId="{71636D87-063C-471D-9954-F9BCD4BE732E}" srcOrd="0" destOrd="0" presId="urn:microsoft.com/office/officeart/2008/layout/HorizontalMultiLevelHierarchy"/>
    <dgm:cxn modelId="{5C7C3EFB-0846-4C38-9254-68FDFD29FEA0}" srcId="{B30243E8-DEDA-4611-919C-1A16126C0CDC}" destId="{7704B5FE-BB0F-4A6F-820B-1BA28F52DE90}" srcOrd="1" destOrd="0" parTransId="{BD965F05-0082-48C6-B7AF-8D9C34727A76}" sibTransId="{A272F1A4-AB86-4795-8A3F-6D7BDA346E8A}"/>
    <dgm:cxn modelId="{74C4C227-D01F-4504-9824-6C4CD347F596}" type="presOf" srcId="{187431F7-D3D2-45F1-A37C-D4E68BC27743}" destId="{233C79C4-884B-4FF9-9DBC-E95C3D5CE3F9}" srcOrd="0" destOrd="0" presId="urn:microsoft.com/office/officeart/2008/layout/HorizontalMultiLevelHierarchy"/>
    <dgm:cxn modelId="{5F7B38CF-E48D-4BF5-88AE-574DB0B27273}" type="presOf" srcId="{BD965F05-0082-48C6-B7AF-8D9C34727A76}" destId="{5CCCC4F9-5163-423D-A3A9-78CF073C6687}" srcOrd="1" destOrd="0" presId="urn:microsoft.com/office/officeart/2008/layout/HorizontalMultiLevelHierarchy"/>
    <dgm:cxn modelId="{DB5D39BE-61AC-467D-AFB9-64D6812A33A1}" type="presOf" srcId="{7704B5FE-BB0F-4A6F-820B-1BA28F52DE90}" destId="{B1FBD795-EC2E-4185-B9AF-2D0D4F7745C9}" srcOrd="0" destOrd="0" presId="urn:microsoft.com/office/officeart/2008/layout/HorizontalMultiLevelHierarchy"/>
    <dgm:cxn modelId="{FFEAB9B8-2D70-494A-BAB2-E6893309EA14}" type="presOf" srcId="{8ADCE6E6-B381-4DDF-8FE6-2E07AA778C30}" destId="{828790FD-8358-4B8B-8254-885ACBEEAB44}" srcOrd="0" destOrd="0" presId="urn:microsoft.com/office/officeart/2008/layout/HorizontalMultiLevelHierarchy"/>
    <dgm:cxn modelId="{A4E4788F-510A-447F-A8A8-920CC209F4CB}" srcId="{B30243E8-DEDA-4611-919C-1A16126C0CDC}" destId="{149E0783-E691-470A-A468-FB2B8BF5AA74}" srcOrd="0" destOrd="0" parTransId="{DFD83A09-1866-4537-B8D3-4D4C13060FDA}" sibTransId="{71463C3E-5777-407B-90AC-49195B7A6FDA}"/>
    <dgm:cxn modelId="{A7AFBC55-7F2D-4BB1-A0EA-8C87B6C77E3E}" srcId="{B30243E8-DEDA-4611-919C-1A16126C0CDC}" destId="{187431F7-D3D2-45F1-A37C-D4E68BC27743}" srcOrd="2" destOrd="0" parTransId="{8ADCE6E6-B381-4DDF-8FE6-2E07AA778C30}" sibTransId="{73E86E81-6E7A-4C72-8B0A-0F8987D2CD6F}"/>
    <dgm:cxn modelId="{0DE1066B-23EB-4230-8B20-8F0D0A28E392}" srcId="{E9AE29D1-62F4-4B0D-9013-90F3F0DB41F9}" destId="{B30243E8-DEDA-4611-919C-1A16126C0CDC}" srcOrd="0" destOrd="0" parTransId="{9E6BD97B-CB0E-4F78-BA47-8347935A371C}" sibTransId="{C6B7CFE8-3186-47B8-ADB9-2A36DD41E387}"/>
    <dgm:cxn modelId="{DC17D12A-BB0C-4D95-9A37-DD58E7995D31}" type="presOf" srcId="{DFD83A09-1866-4537-B8D3-4D4C13060FDA}" destId="{A306F9C5-07FF-4964-9A3D-3F1634BBDB3E}" srcOrd="0" destOrd="0" presId="urn:microsoft.com/office/officeart/2008/layout/HorizontalMultiLevelHierarchy"/>
    <dgm:cxn modelId="{CB10AED5-7C5D-4C0A-8A42-CAD74BAFAD4C}" type="presParOf" srcId="{89937A24-7F48-47A1-92A0-B5C5EBF87F01}" destId="{8F968FDB-929F-4143-8336-6FFC9D7410AF}" srcOrd="0" destOrd="0" presId="urn:microsoft.com/office/officeart/2008/layout/HorizontalMultiLevelHierarchy"/>
    <dgm:cxn modelId="{8AE8B262-470D-4235-ABDA-FAB8C523E0BF}" type="presParOf" srcId="{8F968FDB-929F-4143-8336-6FFC9D7410AF}" destId="{619AD098-A9CC-4A4E-9722-983B224C1012}" srcOrd="0" destOrd="0" presId="urn:microsoft.com/office/officeart/2008/layout/HorizontalMultiLevelHierarchy"/>
    <dgm:cxn modelId="{E860CE2D-1BCC-4F76-8759-7B99B79FE858}" type="presParOf" srcId="{8F968FDB-929F-4143-8336-6FFC9D7410AF}" destId="{1ADCD159-0B1E-40EA-AF9B-F2DE1BA3FF85}" srcOrd="1" destOrd="0" presId="urn:microsoft.com/office/officeart/2008/layout/HorizontalMultiLevelHierarchy"/>
    <dgm:cxn modelId="{9B6A3D2B-642B-41E2-9627-84CF42543A57}" type="presParOf" srcId="{1ADCD159-0B1E-40EA-AF9B-F2DE1BA3FF85}" destId="{A306F9C5-07FF-4964-9A3D-3F1634BBDB3E}" srcOrd="0" destOrd="0" presId="urn:microsoft.com/office/officeart/2008/layout/HorizontalMultiLevelHierarchy"/>
    <dgm:cxn modelId="{8D51486E-B093-4E00-9061-CE232FB1BBDB}" type="presParOf" srcId="{A306F9C5-07FF-4964-9A3D-3F1634BBDB3E}" destId="{F5DF38CF-31A3-4E3B-8A3F-873E674925DE}" srcOrd="0" destOrd="0" presId="urn:microsoft.com/office/officeart/2008/layout/HorizontalMultiLevelHierarchy"/>
    <dgm:cxn modelId="{27944781-D2C1-4A78-8655-2CE05B73962B}" type="presParOf" srcId="{1ADCD159-0B1E-40EA-AF9B-F2DE1BA3FF85}" destId="{F777D3F3-9FA9-4446-8DB0-5C517060DAB7}" srcOrd="1" destOrd="0" presId="urn:microsoft.com/office/officeart/2008/layout/HorizontalMultiLevelHierarchy"/>
    <dgm:cxn modelId="{E1BF955F-B4E9-42F4-80FE-34FE91F4032D}" type="presParOf" srcId="{F777D3F3-9FA9-4446-8DB0-5C517060DAB7}" destId="{71636D87-063C-471D-9954-F9BCD4BE732E}" srcOrd="0" destOrd="0" presId="urn:microsoft.com/office/officeart/2008/layout/HorizontalMultiLevelHierarchy"/>
    <dgm:cxn modelId="{8A03A569-3C4E-4D29-A48F-87BA2E2F895E}" type="presParOf" srcId="{F777D3F3-9FA9-4446-8DB0-5C517060DAB7}" destId="{D6045C6C-F7CD-4AFD-9B0C-F487354E15A7}" srcOrd="1" destOrd="0" presId="urn:microsoft.com/office/officeart/2008/layout/HorizontalMultiLevelHierarchy"/>
    <dgm:cxn modelId="{772B7A78-B7BF-4F6D-8845-0C582CE81A92}" type="presParOf" srcId="{1ADCD159-0B1E-40EA-AF9B-F2DE1BA3FF85}" destId="{22455721-1CEA-4DCC-BB51-DA13421A4086}" srcOrd="2" destOrd="0" presId="urn:microsoft.com/office/officeart/2008/layout/HorizontalMultiLevelHierarchy"/>
    <dgm:cxn modelId="{CEEB50E8-459E-4AC5-99F7-09CBB47D81DF}" type="presParOf" srcId="{22455721-1CEA-4DCC-BB51-DA13421A4086}" destId="{5CCCC4F9-5163-423D-A3A9-78CF073C6687}" srcOrd="0" destOrd="0" presId="urn:microsoft.com/office/officeart/2008/layout/HorizontalMultiLevelHierarchy"/>
    <dgm:cxn modelId="{CFA664CA-A772-4340-8C1D-8EC87AA6DB78}" type="presParOf" srcId="{1ADCD159-0B1E-40EA-AF9B-F2DE1BA3FF85}" destId="{69F58AB8-51C0-4275-A219-1D53F2B77A4A}" srcOrd="3" destOrd="0" presId="urn:microsoft.com/office/officeart/2008/layout/HorizontalMultiLevelHierarchy"/>
    <dgm:cxn modelId="{693975FD-2B4F-4C17-87C1-8ABD5714B954}" type="presParOf" srcId="{69F58AB8-51C0-4275-A219-1D53F2B77A4A}" destId="{B1FBD795-EC2E-4185-B9AF-2D0D4F7745C9}" srcOrd="0" destOrd="0" presId="urn:microsoft.com/office/officeart/2008/layout/HorizontalMultiLevelHierarchy"/>
    <dgm:cxn modelId="{BFBC60D7-F412-446E-A8F9-7A7372F30C52}" type="presParOf" srcId="{69F58AB8-51C0-4275-A219-1D53F2B77A4A}" destId="{A48B4810-87D2-43CC-9A08-8DD8DB49C1A8}" srcOrd="1" destOrd="0" presId="urn:microsoft.com/office/officeart/2008/layout/HorizontalMultiLevelHierarchy"/>
    <dgm:cxn modelId="{77373F8E-E5D8-4BE3-A8D5-832073175663}" type="presParOf" srcId="{1ADCD159-0B1E-40EA-AF9B-F2DE1BA3FF85}" destId="{828790FD-8358-4B8B-8254-885ACBEEAB44}" srcOrd="4" destOrd="0" presId="urn:microsoft.com/office/officeart/2008/layout/HorizontalMultiLevelHierarchy"/>
    <dgm:cxn modelId="{AE10CF22-E49A-4B05-9D85-611C9462F7F7}" type="presParOf" srcId="{828790FD-8358-4B8B-8254-885ACBEEAB44}" destId="{41824FCA-B59B-4FB6-A5F9-0DA1462D5B7D}" srcOrd="0" destOrd="0" presId="urn:microsoft.com/office/officeart/2008/layout/HorizontalMultiLevelHierarchy"/>
    <dgm:cxn modelId="{78A51EDC-E92F-4AF3-8F1D-922E512C29B7}" type="presParOf" srcId="{1ADCD159-0B1E-40EA-AF9B-F2DE1BA3FF85}" destId="{EE157FB6-4149-4BFA-B7EC-E8C9A90033AF}" srcOrd="5" destOrd="0" presId="urn:microsoft.com/office/officeart/2008/layout/HorizontalMultiLevelHierarchy"/>
    <dgm:cxn modelId="{76D1A171-2CE0-4714-B7DC-400666D54329}" type="presParOf" srcId="{EE157FB6-4149-4BFA-B7EC-E8C9A90033AF}" destId="{233C79C4-884B-4FF9-9DBC-E95C3D5CE3F9}" srcOrd="0" destOrd="0" presId="urn:microsoft.com/office/officeart/2008/layout/HorizontalMultiLevelHierarchy"/>
    <dgm:cxn modelId="{B456B3EB-5416-4BAF-9E31-4FA9FB1E3150}" type="presParOf" srcId="{EE157FB6-4149-4BFA-B7EC-E8C9A90033AF}" destId="{571DE1B6-20FC-4807-A0D7-2CAED6C13A2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9F616B-3C4B-4350-B48E-F3FD71D06BD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4BEA9-694B-44EA-9AE9-2D7A417B2541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Дошкольное образование</a:t>
          </a:r>
        </a:p>
        <a:p>
          <a:r>
            <a:rPr lang="ru-RU" dirty="0" smtClean="0"/>
            <a:t>256,9 млн. рублей</a:t>
          </a:r>
          <a:endParaRPr lang="ru-RU" dirty="0"/>
        </a:p>
      </dgm:t>
    </dgm:pt>
    <dgm:pt modelId="{852653E2-3989-40F9-875E-70C0E85405A5}" type="parTrans" cxnId="{6D585F23-0105-47B7-BCA7-2C56B32B3EF1}">
      <dgm:prSet/>
      <dgm:spPr/>
      <dgm:t>
        <a:bodyPr/>
        <a:lstStyle/>
        <a:p>
          <a:endParaRPr lang="ru-RU"/>
        </a:p>
      </dgm:t>
    </dgm:pt>
    <dgm:pt modelId="{6BB2D542-B7F8-46DB-85F5-5DA08799FA11}" type="sibTrans" cxnId="{6D585F23-0105-47B7-BCA7-2C56B32B3EF1}">
      <dgm:prSet/>
      <dgm:spPr/>
      <dgm:t>
        <a:bodyPr/>
        <a:lstStyle/>
        <a:p>
          <a:endParaRPr lang="ru-RU"/>
        </a:p>
      </dgm:t>
    </dgm:pt>
    <dgm:pt modelId="{3A2D69FB-B616-45CF-8F5D-65742A310531}">
      <dgm:prSet phldrT="[Текст]"/>
      <dgm:spPr/>
      <dgm:t>
        <a:bodyPr/>
        <a:lstStyle/>
        <a:p>
          <a:r>
            <a:rPr lang="ru-RU" dirty="0" smtClean="0"/>
            <a:t>в 32 детских садах среднесписочная численность детей увеличена с 3464 в 2013 году до 3748 в 2014 году. За счет эффективного использования муниципального имущества;</a:t>
          </a:r>
          <a:endParaRPr lang="ru-RU" dirty="0">
            <a:solidFill>
              <a:schemeClr val="tx1"/>
            </a:solidFill>
          </a:endParaRPr>
        </a:p>
      </dgm:t>
    </dgm:pt>
    <dgm:pt modelId="{8A73AA07-6096-4482-BA4B-010DC75BAFC4}" type="parTrans" cxnId="{A8E9AB74-FD92-42DC-AA9F-B9F4457B69CA}">
      <dgm:prSet/>
      <dgm:spPr/>
      <dgm:t>
        <a:bodyPr/>
        <a:lstStyle/>
        <a:p>
          <a:endParaRPr lang="ru-RU"/>
        </a:p>
      </dgm:t>
    </dgm:pt>
    <dgm:pt modelId="{50CBD175-8DA2-4D04-A45A-A0E73B0153A0}" type="sibTrans" cxnId="{A8E9AB74-FD92-42DC-AA9F-B9F4457B69CA}">
      <dgm:prSet/>
      <dgm:spPr/>
      <dgm:t>
        <a:bodyPr/>
        <a:lstStyle/>
        <a:p>
          <a:endParaRPr lang="ru-RU"/>
        </a:p>
      </dgm:t>
    </dgm:pt>
    <dgm:pt modelId="{92EA96BB-5A37-4AC6-9379-FB90037111D8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Общее образование</a:t>
          </a:r>
        </a:p>
        <a:p>
          <a:r>
            <a:rPr lang="ru-RU" dirty="0" smtClean="0"/>
            <a:t>536,3 млн. рублей</a:t>
          </a:r>
          <a:endParaRPr lang="ru-RU" dirty="0"/>
        </a:p>
      </dgm:t>
    </dgm:pt>
    <dgm:pt modelId="{1F01589A-3242-4094-B9EB-FB026DD3C37C}" type="parTrans" cxnId="{0ED136D3-002D-4123-B0BE-BFE887B9B741}">
      <dgm:prSet/>
      <dgm:spPr/>
      <dgm:t>
        <a:bodyPr/>
        <a:lstStyle/>
        <a:p>
          <a:endParaRPr lang="ru-RU"/>
        </a:p>
      </dgm:t>
    </dgm:pt>
    <dgm:pt modelId="{F8273529-1F61-4C37-9EE4-39D8EDFA3C2F}" type="sibTrans" cxnId="{0ED136D3-002D-4123-B0BE-BFE887B9B741}">
      <dgm:prSet/>
      <dgm:spPr/>
      <dgm:t>
        <a:bodyPr/>
        <a:lstStyle/>
        <a:p>
          <a:endParaRPr lang="ru-RU"/>
        </a:p>
      </dgm:t>
    </dgm:pt>
    <dgm:pt modelId="{93A19B62-10CD-4A89-BB61-FB2AAEA56F61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Молодёжная политика и оздоровление детей</a:t>
          </a:r>
        </a:p>
        <a:p>
          <a:r>
            <a:rPr lang="ru-RU" dirty="0" smtClean="0"/>
            <a:t>12,2 млн. рублей</a:t>
          </a:r>
          <a:endParaRPr lang="ru-RU" dirty="0"/>
        </a:p>
      </dgm:t>
    </dgm:pt>
    <dgm:pt modelId="{5460D7AB-0E0B-4FCC-BC66-B1A7A88FA9EE}" type="parTrans" cxnId="{18D6C995-9853-4E74-9ACB-8E7494BC685B}">
      <dgm:prSet/>
      <dgm:spPr/>
      <dgm:t>
        <a:bodyPr/>
        <a:lstStyle/>
        <a:p>
          <a:endParaRPr lang="ru-RU"/>
        </a:p>
      </dgm:t>
    </dgm:pt>
    <dgm:pt modelId="{DB113C92-FFE7-4C98-8F9F-2D27DD4A505E}" type="sibTrans" cxnId="{18D6C995-9853-4E74-9ACB-8E7494BC685B}">
      <dgm:prSet/>
      <dgm:spPr/>
      <dgm:t>
        <a:bodyPr/>
        <a:lstStyle/>
        <a:p>
          <a:endParaRPr lang="ru-RU"/>
        </a:p>
      </dgm:t>
    </dgm:pt>
    <dgm:pt modelId="{B59F107A-8456-4113-846B-B1D01C70A8F6}">
      <dgm:prSet phldrT="[Текст]"/>
      <dgm:spPr/>
      <dgm:t>
        <a:bodyPr/>
        <a:lstStyle/>
        <a:p>
          <a:r>
            <a:rPr lang="ru-RU" dirty="0" smtClean="0"/>
            <a:t>руководство и управление в сфере установленных функций органов  местного самоуправления  1,5  млн. рублей;</a:t>
          </a:r>
          <a:endParaRPr lang="ru-RU" dirty="0">
            <a:solidFill>
              <a:schemeClr val="tx1"/>
            </a:solidFill>
          </a:endParaRPr>
        </a:p>
      </dgm:t>
    </dgm:pt>
    <dgm:pt modelId="{53C7D4AD-0471-490F-8B22-E2A3D6B25C10}" type="parTrans" cxnId="{5DB869B7-538D-496E-B203-EE67E8390DDE}">
      <dgm:prSet/>
      <dgm:spPr/>
      <dgm:t>
        <a:bodyPr/>
        <a:lstStyle/>
        <a:p>
          <a:endParaRPr lang="ru-RU"/>
        </a:p>
      </dgm:t>
    </dgm:pt>
    <dgm:pt modelId="{7A622F45-2CF8-4C91-A79A-22E639336EFD}" type="sibTrans" cxnId="{5DB869B7-538D-496E-B203-EE67E8390DDE}">
      <dgm:prSet/>
      <dgm:spPr/>
      <dgm:t>
        <a:bodyPr/>
        <a:lstStyle/>
        <a:p>
          <a:endParaRPr lang="ru-RU"/>
        </a:p>
      </dgm:t>
    </dgm:pt>
    <dgm:pt modelId="{E29649C9-C724-42A5-AB9D-21320C659419}">
      <dgm:prSet phldrT="[Текст]"/>
      <dgm:spPr/>
      <dgm:t>
        <a:bodyPr/>
        <a:lstStyle/>
        <a:p>
          <a:endParaRPr lang="ru-RU" dirty="0"/>
        </a:p>
      </dgm:t>
    </dgm:pt>
    <dgm:pt modelId="{3A1B5B39-7CCA-4F91-8713-0D150D154B92}" type="parTrans" cxnId="{1DF9A451-14EB-4E02-9A13-EE69D0EE6687}">
      <dgm:prSet/>
      <dgm:spPr/>
      <dgm:t>
        <a:bodyPr/>
        <a:lstStyle/>
        <a:p>
          <a:endParaRPr lang="ru-RU"/>
        </a:p>
      </dgm:t>
    </dgm:pt>
    <dgm:pt modelId="{2A2357F7-5B75-4CA3-814D-4E3488AEB7FD}" type="sibTrans" cxnId="{1DF9A451-14EB-4E02-9A13-EE69D0EE6687}">
      <dgm:prSet/>
      <dgm:spPr/>
      <dgm:t>
        <a:bodyPr/>
        <a:lstStyle/>
        <a:p>
          <a:endParaRPr lang="ru-RU"/>
        </a:p>
      </dgm:t>
    </dgm:pt>
    <dgm:pt modelId="{C255DEF5-4EE4-4F5B-AB7D-817CB2C1FC6B}">
      <dgm:prSet phldrT="[Текст]"/>
      <dgm:spPr/>
      <dgm:t>
        <a:bodyPr/>
        <a:lstStyle/>
        <a:p>
          <a:endParaRPr lang="ru-RU" dirty="0"/>
        </a:p>
      </dgm:t>
    </dgm:pt>
    <dgm:pt modelId="{E7F2A90D-6124-4740-9720-54DECA3E75AF}" type="parTrans" cxnId="{BAE681A9-6486-404F-8E55-DD77A2A67BD7}">
      <dgm:prSet/>
      <dgm:spPr/>
      <dgm:t>
        <a:bodyPr/>
        <a:lstStyle/>
        <a:p>
          <a:endParaRPr lang="ru-RU"/>
        </a:p>
      </dgm:t>
    </dgm:pt>
    <dgm:pt modelId="{CFCF9658-30B7-46C4-B7A8-74F04A8B7AF6}" type="sibTrans" cxnId="{BAE681A9-6486-404F-8E55-DD77A2A67BD7}">
      <dgm:prSet/>
      <dgm:spPr/>
      <dgm:t>
        <a:bodyPr/>
        <a:lstStyle/>
        <a:p>
          <a:endParaRPr lang="ru-RU"/>
        </a:p>
      </dgm:t>
    </dgm:pt>
    <dgm:pt modelId="{7D250B85-88E8-4D34-8ABE-10139A95BAA8}">
      <dgm:prSet/>
      <dgm:spPr/>
      <dgm:t>
        <a:bodyPr/>
        <a:lstStyle/>
        <a:p>
          <a:r>
            <a:rPr lang="ru-RU" dirty="0" smtClean="0"/>
            <a:t>руководство и управление в сфере установленных функций органов  местного самоуправления 3,7  млн. рублей;</a:t>
          </a:r>
          <a:endParaRPr lang="ru-RU" dirty="0">
            <a:solidFill>
              <a:schemeClr val="tx1"/>
            </a:solidFill>
          </a:endParaRPr>
        </a:p>
      </dgm:t>
    </dgm:pt>
    <dgm:pt modelId="{A8EC9E3C-035D-4250-B4BC-3665156C74A4}" type="parTrans" cxnId="{5C159169-E0A5-4A70-986C-9A76608CB38F}">
      <dgm:prSet/>
      <dgm:spPr/>
      <dgm:t>
        <a:bodyPr/>
        <a:lstStyle/>
        <a:p>
          <a:endParaRPr lang="ru-RU"/>
        </a:p>
      </dgm:t>
    </dgm:pt>
    <dgm:pt modelId="{7B9CB6AE-69FC-4FDF-9D82-6F8EB98B7A3B}" type="sibTrans" cxnId="{5C159169-E0A5-4A70-986C-9A76608CB38F}">
      <dgm:prSet/>
      <dgm:spPr/>
      <dgm:t>
        <a:bodyPr/>
        <a:lstStyle/>
        <a:p>
          <a:endParaRPr lang="ru-RU"/>
        </a:p>
      </dgm:t>
    </dgm:pt>
    <dgm:pt modelId="{C46DBDD1-CA1E-401A-B12A-796E110CA4D9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Другие вопросы в области образования 46,1 тыс. рублей</a:t>
          </a:r>
        </a:p>
      </dgm:t>
    </dgm:pt>
    <dgm:pt modelId="{56A866DD-C919-4354-B26C-80B4E5C6A1D4}" type="sibTrans" cxnId="{DB4DD283-98A8-488F-9155-36EE6B2DCEF0}">
      <dgm:prSet/>
      <dgm:spPr/>
      <dgm:t>
        <a:bodyPr/>
        <a:lstStyle/>
        <a:p>
          <a:endParaRPr lang="ru-RU"/>
        </a:p>
      </dgm:t>
    </dgm:pt>
    <dgm:pt modelId="{3EBB1997-F7B3-426F-8F53-53FDC07BE930}" type="parTrans" cxnId="{DB4DD283-98A8-488F-9155-36EE6B2DCEF0}">
      <dgm:prSet/>
      <dgm:spPr/>
      <dgm:t>
        <a:bodyPr/>
        <a:lstStyle/>
        <a:p>
          <a:endParaRPr lang="ru-RU"/>
        </a:p>
      </dgm:t>
    </dgm:pt>
    <dgm:pt modelId="{AD27C315-C2A3-4D18-BC57-65A4257C575B}">
      <dgm:prSet phldrT="[Текст]"/>
      <dgm:spPr/>
      <dgm:t>
        <a:bodyPr/>
        <a:lstStyle/>
        <a:p>
          <a:r>
            <a:rPr lang="ru-RU" dirty="0" smtClean="0"/>
            <a:t>в районе функционирует 25 учреждений с количеством учащихся 9165;</a:t>
          </a:r>
          <a:endParaRPr lang="ru-RU" dirty="0">
            <a:solidFill>
              <a:schemeClr val="tx1"/>
            </a:solidFill>
          </a:endParaRPr>
        </a:p>
      </dgm:t>
    </dgm:pt>
    <dgm:pt modelId="{5D028C20-360E-4936-AE14-F72811C809C3}" type="parTrans" cxnId="{B389C4CF-77BE-418F-9865-BE441D6871E9}">
      <dgm:prSet/>
      <dgm:spPr/>
      <dgm:t>
        <a:bodyPr/>
        <a:lstStyle/>
        <a:p>
          <a:endParaRPr lang="ru-RU"/>
        </a:p>
      </dgm:t>
    </dgm:pt>
    <dgm:pt modelId="{F40E53E6-1177-4D79-9559-6F29965084EB}" type="sibTrans" cxnId="{B389C4CF-77BE-418F-9865-BE441D6871E9}">
      <dgm:prSet/>
      <dgm:spPr/>
      <dgm:t>
        <a:bodyPr/>
        <a:lstStyle/>
        <a:p>
          <a:endParaRPr lang="ru-RU"/>
        </a:p>
      </dgm:t>
    </dgm:pt>
    <dgm:pt modelId="{21AD50B1-1481-4D98-9E98-9D1E763E4713}">
      <dgm:prSet/>
      <dgm:spPr/>
      <dgm:t>
        <a:bodyPr/>
        <a:lstStyle/>
        <a:p>
          <a:r>
            <a:rPr lang="ru-RU" dirty="0" smtClean="0"/>
            <a:t>2 спортивные школы, центр развития творчества детей и юношества, 1 музыкальная и 3 школы искусств, где занимается 4873 детей. (музыкальные и школы искусств 1224, спортшколы 2187, центр детского творчества 1462);</a:t>
          </a:r>
          <a:endParaRPr lang="ru-RU" dirty="0"/>
        </a:p>
      </dgm:t>
    </dgm:pt>
    <dgm:pt modelId="{D1D53A03-01A2-4862-9B7C-EFDFCCD43AFD}" type="parTrans" cxnId="{B7B84056-010D-4CE5-B383-83FC89C4C294}">
      <dgm:prSet/>
      <dgm:spPr/>
      <dgm:t>
        <a:bodyPr/>
        <a:lstStyle/>
        <a:p>
          <a:endParaRPr lang="ru-RU"/>
        </a:p>
      </dgm:t>
    </dgm:pt>
    <dgm:pt modelId="{DC02897D-8E9C-4120-A372-488372C0D1E9}" type="sibTrans" cxnId="{B7B84056-010D-4CE5-B383-83FC89C4C294}">
      <dgm:prSet/>
      <dgm:spPr/>
      <dgm:t>
        <a:bodyPr/>
        <a:lstStyle/>
        <a:p>
          <a:endParaRPr lang="ru-RU"/>
        </a:p>
      </dgm:t>
    </dgm:pt>
    <dgm:pt modelId="{0DB802CD-67F0-4FBC-AFEE-BD4BB205C392}">
      <dgm:prSet/>
      <dgm:spPr/>
      <dgm:t>
        <a:bodyPr/>
        <a:lstStyle/>
        <a:p>
          <a:r>
            <a:rPr lang="ru-RU" dirty="0" smtClean="0"/>
            <a:t>из краевого бюджета перечислены средства на решение социально- значимых вопросов - 1,5 млн. рублей на капитальный и текущий ремонт, благоустройство территории, материально-техническое обеспечение ДОУ №17,19,47,49.</a:t>
          </a:r>
          <a:endParaRPr lang="ru-RU" dirty="0"/>
        </a:p>
      </dgm:t>
    </dgm:pt>
    <dgm:pt modelId="{B53A2964-B0E6-45DB-9A00-DFA372F6423C}" type="parTrans" cxnId="{C3727521-516F-4F27-99B3-3031B45FD0A5}">
      <dgm:prSet/>
      <dgm:spPr/>
      <dgm:t>
        <a:bodyPr/>
        <a:lstStyle/>
        <a:p>
          <a:endParaRPr lang="ru-RU"/>
        </a:p>
      </dgm:t>
    </dgm:pt>
    <dgm:pt modelId="{A02CF218-8EC3-4F93-94EF-0309B88C3243}" type="sibTrans" cxnId="{C3727521-516F-4F27-99B3-3031B45FD0A5}">
      <dgm:prSet/>
      <dgm:spPr/>
      <dgm:t>
        <a:bodyPr/>
        <a:lstStyle/>
        <a:p>
          <a:endParaRPr lang="ru-RU"/>
        </a:p>
      </dgm:t>
    </dgm:pt>
    <dgm:pt modelId="{04D5B437-FEEF-4501-9BFC-7EDDB9ACD5EC}">
      <dgm:prSet/>
      <dgm:spPr/>
      <dgm:t>
        <a:bodyPr/>
        <a:lstStyle/>
        <a:p>
          <a:r>
            <a:rPr lang="ru-RU" dirty="0" smtClean="0"/>
            <a:t>из краевого бюджета перечислены средства на решение социально- значимых вопросов в сумме 3,1 млн. рублей;</a:t>
          </a:r>
          <a:endParaRPr lang="ru-RU" dirty="0"/>
        </a:p>
      </dgm:t>
    </dgm:pt>
    <dgm:pt modelId="{90962B52-F9EC-4410-86DE-CBEBA1ABCACD}" type="parTrans" cxnId="{AA672F6E-FF3B-46D0-B96D-B15CAE17F361}">
      <dgm:prSet/>
      <dgm:spPr/>
      <dgm:t>
        <a:bodyPr/>
        <a:lstStyle/>
        <a:p>
          <a:endParaRPr lang="ru-RU"/>
        </a:p>
      </dgm:t>
    </dgm:pt>
    <dgm:pt modelId="{F1E0CAAC-0F3D-496B-B1BD-8A395BA81A7A}" type="sibTrans" cxnId="{AA672F6E-FF3B-46D0-B96D-B15CAE17F361}">
      <dgm:prSet/>
      <dgm:spPr/>
      <dgm:t>
        <a:bodyPr/>
        <a:lstStyle/>
        <a:p>
          <a:endParaRPr lang="ru-RU"/>
        </a:p>
      </dgm:t>
    </dgm:pt>
    <dgm:pt modelId="{3EAF66A3-6FE4-432C-BA9B-C5AB343A6CA5}">
      <dgm:prSet/>
      <dgm:spPr/>
      <dgm:t>
        <a:bodyPr/>
        <a:lstStyle/>
        <a:p>
          <a:r>
            <a:rPr lang="ru-RU" dirty="0" smtClean="0"/>
            <a:t>мероприятия в области образования – 15,0 млн. рублей.</a:t>
          </a:r>
          <a:endParaRPr lang="ru-RU" dirty="0"/>
        </a:p>
      </dgm:t>
    </dgm:pt>
    <dgm:pt modelId="{15FB42AD-337E-469A-A75C-8B0098E2BE8A}" type="parTrans" cxnId="{691DA943-EDA3-4E7B-98EC-6FC99A5DFC03}">
      <dgm:prSet/>
      <dgm:spPr/>
      <dgm:t>
        <a:bodyPr/>
        <a:lstStyle/>
        <a:p>
          <a:endParaRPr lang="ru-RU"/>
        </a:p>
      </dgm:t>
    </dgm:pt>
    <dgm:pt modelId="{BC6C7763-229C-4A33-B4E3-A841590C00D5}" type="sibTrans" cxnId="{691DA943-EDA3-4E7B-98EC-6FC99A5DFC03}">
      <dgm:prSet/>
      <dgm:spPr/>
      <dgm:t>
        <a:bodyPr/>
        <a:lstStyle/>
        <a:p>
          <a:endParaRPr lang="ru-RU"/>
        </a:p>
      </dgm:t>
    </dgm:pt>
    <dgm:pt modelId="{45866E3E-13D7-46F3-B1E0-468337787B70}">
      <dgm:prSet/>
      <dgm:spPr/>
      <dgm:t>
        <a:bodyPr/>
        <a:lstStyle/>
        <a:p>
          <a:r>
            <a:rPr lang="ru-RU" dirty="0" smtClean="0"/>
            <a:t>учебно-методические кабинеты, централизованные бухгалтерии 17,7 млн. рублей;</a:t>
          </a:r>
          <a:endParaRPr lang="ru-RU" dirty="0">
            <a:solidFill>
              <a:schemeClr val="tx1"/>
            </a:solidFill>
          </a:endParaRPr>
        </a:p>
      </dgm:t>
    </dgm:pt>
    <dgm:pt modelId="{70CD0152-8C51-4DDF-8578-45DA61290E4E}" type="parTrans" cxnId="{45B0AC7F-5E3E-4A5C-9055-9EAB98B9D531}">
      <dgm:prSet/>
      <dgm:spPr/>
      <dgm:t>
        <a:bodyPr/>
        <a:lstStyle/>
        <a:p>
          <a:endParaRPr lang="ru-RU"/>
        </a:p>
      </dgm:t>
    </dgm:pt>
    <dgm:pt modelId="{4198230D-57AD-4D6E-84F5-7D4AEC6A88AC}" type="sibTrans" cxnId="{45B0AC7F-5E3E-4A5C-9055-9EAB98B9D531}">
      <dgm:prSet/>
      <dgm:spPr/>
      <dgm:t>
        <a:bodyPr/>
        <a:lstStyle/>
        <a:p>
          <a:endParaRPr lang="ru-RU"/>
        </a:p>
      </dgm:t>
    </dgm:pt>
    <dgm:pt modelId="{909D79EE-575E-4A36-99A7-FADD1FF40E88}">
      <dgm:prSet/>
      <dgm:spPr/>
      <dgm:t>
        <a:bodyPr/>
        <a:lstStyle/>
        <a:p>
          <a:r>
            <a:rPr lang="ru-RU" dirty="0" smtClean="0"/>
            <a:t>мероприятия в области образования 24,7млн. рублей. </a:t>
          </a:r>
          <a:endParaRPr lang="ru-RU" dirty="0">
            <a:solidFill>
              <a:schemeClr val="tx1"/>
            </a:solidFill>
          </a:endParaRPr>
        </a:p>
      </dgm:t>
    </dgm:pt>
    <dgm:pt modelId="{0B7A5334-AB0A-4A01-98FC-F09C3BA44691}" type="parTrans" cxnId="{A6BF0166-0294-46AF-9F85-931A74C6A09B}">
      <dgm:prSet/>
      <dgm:spPr/>
      <dgm:t>
        <a:bodyPr/>
        <a:lstStyle/>
        <a:p>
          <a:endParaRPr lang="ru-RU"/>
        </a:p>
      </dgm:t>
    </dgm:pt>
    <dgm:pt modelId="{946EEE6F-B3CE-42F0-8F52-A78EAE15F05F}" type="sibTrans" cxnId="{A6BF0166-0294-46AF-9F85-931A74C6A09B}">
      <dgm:prSet/>
      <dgm:spPr/>
      <dgm:t>
        <a:bodyPr/>
        <a:lstStyle/>
        <a:p>
          <a:endParaRPr lang="ru-RU"/>
        </a:p>
      </dgm:t>
    </dgm:pt>
    <dgm:pt modelId="{7075AFEC-F4D0-43CA-B7F7-96F79DD37AD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содержание комплексного молодежного центра 3,5 млн. рублей;</a:t>
          </a:r>
          <a:endParaRPr lang="ru-RU" dirty="0">
            <a:solidFill>
              <a:schemeClr val="tx1"/>
            </a:solidFill>
          </a:endParaRPr>
        </a:p>
      </dgm:t>
    </dgm:pt>
    <dgm:pt modelId="{E478915C-4F75-4CAE-8862-6B7CB4B617FD}" type="parTrans" cxnId="{CC38AA64-99FF-4B1A-8242-A49DE9E8405A}">
      <dgm:prSet/>
      <dgm:spPr/>
      <dgm:t>
        <a:bodyPr/>
        <a:lstStyle/>
        <a:p>
          <a:endParaRPr lang="ru-RU"/>
        </a:p>
      </dgm:t>
    </dgm:pt>
    <dgm:pt modelId="{B024752A-7A73-458F-A2B5-B6B9662397F9}" type="sibTrans" cxnId="{CC38AA64-99FF-4B1A-8242-A49DE9E8405A}">
      <dgm:prSet/>
      <dgm:spPr/>
      <dgm:t>
        <a:bodyPr/>
        <a:lstStyle/>
        <a:p>
          <a:endParaRPr lang="ru-RU"/>
        </a:p>
      </dgm:t>
    </dgm:pt>
    <dgm:pt modelId="{31D4C020-20DF-41BE-BAC3-C76B98CE52F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мероприятия в области молодежной политики 7,2 млн. рублей.</a:t>
          </a:r>
          <a:endParaRPr lang="ru-RU" dirty="0">
            <a:solidFill>
              <a:schemeClr val="tx1"/>
            </a:solidFill>
          </a:endParaRPr>
        </a:p>
      </dgm:t>
    </dgm:pt>
    <dgm:pt modelId="{D64478AC-40C7-4EAF-A73D-0307CC83FF87}" type="parTrans" cxnId="{E5186AE6-5116-4E14-AE18-04CA8FCEF72F}">
      <dgm:prSet/>
      <dgm:spPr/>
      <dgm:t>
        <a:bodyPr/>
        <a:lstStyle/>
        <a:p>
          <a:endParaRPr lang="ru-RU"/>
        </a:p>
      </dgm:t>
    </dgm:pt>
    <dgm:pt modelId="{608D8870-99C2-41DB-B658-3DB8C28CB9D0}" type="sibTrans" cxnId="{E5186AE6-5116-4E14-AE18-04CA8FCEF72F}">
      <dgm:prSet/>
      <dgm:spPr/>
      <dgm:t>
        <a:bodyPr/>
        <a:lstStyle/>
        <a:p>
          <a:endParaRPr lang="ru-RU"/>
        </a:p>
      </dgm:t>
    </dgm:pt>
    <dgm:pt modelId="{B740A857-6D38-49B4-9E1E-52991A30E098}" type="pres">
      <dgm:prSet presAssocID="{F79F616B-3C4B-4350-B48E-F3FD71D06B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3390B-0330-4232-9667-4F416CF6F43E}" type="pres">
      <dgm:prSet presAssocID="{A424BEA9-694B-44EA-9AE9-2D7A417B2541}" presName="composite" presStyleCnt="0"/>
      <dgm:spPr/>
    </dgm:pt>
    <dgm:pt modelId="{689EB9EB-8823-473A-B16F-0961FBFCCF9A}" type="pres">
      <dgm:prSet presAssocID="{A424BEA9-694B-44EA-9AE9-2D7A417B2541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F9F27-5E5C-4795-8B66-56C5637C2146}" type="pres">
      <dgm:prSet presAssocID="{A424BEA9-694B-44EA-9AE9-2D7A417B2541}" presName="desTx" presStyleLbl="alignAccFollowNode1" presStyleIdx="0" presStyleCnt="4" custLinFactNeighborX="-1507" custLinFactNeighborY="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AF02E-4514-45B7-87D7-38356F4A4C66}" type="pres">
      <dgm:prSet presAssocID="{6BB2D542-B7F8-46DB-85F5-5DA08799FA11}" presName="space" presStyleCnt="0"/>
      <dgm:spPr/>
    </dgm:pt>
    <dgm:pt modelId="{3DA4DF0B-BF67-432D-AEDF-82F902F2674C}" type="pres">
      <dgm:prSet presAssocID="{92EA96BB-5A37-4AC6-9379-FB90037111D8}" presName="composite" presStyleCnt="0"/>
      <dgm:spPr/>
    </dgm:pt>
    <dgm:pt modelId="{551622F1-B117-469E-A594-213BE96E4C61}" type="pres">
      <dgm:prSet presAssocID="{92EA96BB-5A37-4AC6-9379-FB90037111D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9839B-9F78-4E12-9BA4-053F9D65E44D}" type="pres">
      <dgm:prSet presAssocID="{92EA96BB-5A37-4AC6-9379-FB90037111D8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2A24C-EA28-4E62-94E7-DBC4AC928BED}" type="pres">
      <dgm:prSet presAssocID="{F8273529-1F61-4C37-9EE4-39D8EDFA3C2F}" presName="space" presStyleCnt="0"/>
      <dgm:spPr/>
    </dgm:pt>
    <dgm:pt modelId="{EB92200B-E59E-470A-9438-8097AF700AAA}" type="pres">
      <dgm:prSet presAssocID="{93A19B62-10CD-4A89-BB61-FB2AAEA56F61}" presName="composite" presStyleCnt="0"/>
      <dgm:spPr/>
    </dgm:pt>
    <dgm:pt modelId="{B9382F3C-78E7-43D4-B0ED-5B59C467B48E}" type="pres">
      <dgm:prSet presAssocID="{93A19B62-10CD-4A89-BB61-FB2AAEA56F61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0365B-CF0D-4877-812C-1A99D8566769}" type="pres">
      <dgm:prSet presAssocID="{93A19B62-10CD-4A89-BB61-FB2AAEA56F61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4ADAC-92BF-4B15-AE76-83C6E0639524}" type="pres">
      <dgm:prSet presAssocID="{DB113C92-FFE7-4C98-8F9F-2D27DD4A505E}" presName="space" presStyleCnt="0"/>
      <dgm:spPr/>
    </dgm:pt>
    <dgm:pt modelId="{A391948D-1AF0-4E81-98B3-4F829AE7B985}" type="pres">
      <dgm:prSet presAssocID="{C46DBDD1-CA1E-401A-B12A-796E110CA4D9}" presName="composite" presStyleCnt="0"/>
      <dgm:spPr/>
    </dgm:pt>
    <dgm:pt modelId="{BA1FD1B4-4546-46DA-9E47-4F2FB56333A7}" type="pres">
      <dgm:prSet presAssocID="{C46DBDD1-CA1E-401A-B12A-796E110CA4D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83B5F-9A25-4D9E-BF94-02AAAC2DF325}" type="pres">
      <dgm:prSet presAssocID="{C46DBDD1-CA1E-401A-B12A-796E110CA4D9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38AA64-99FF-4B1A-8242-A49DE9E8405A}" srcId="{93A19B62-10CD-4A89-BB61-FB2AAEA56F61}" destId="{7075AFEC-F4D0-43CA-B7F7-96F79DD37AD1}" srcOrd="1" destOrd="0" parTransId="{E478915C-4F75-4CAE-8862-6B7CB4B617FD}" sibTransId="{B024752A-7A73-458F-A2B5-B6B9662397F9}"/>
    <dgm:cxn modelId="{6D585F23-0105-47B7-BCA7-2C56B32B3EF1}" srcId="{F79F616B-3C4B-4350-B48E-F3FD71D06BDB}" destId="{A424BEA9-694B-44EA-9AE9-2D7A417B2541}" srcOrd="0" destOrd="0" parTransId="{852653E2-3989-40F9-875E-70C0E85405A5}" sibTransId="{6BB2D542-B7F8-46DB-85F5-5DA08799FA11}"/>
    <dgm:cxn modelId="{44A89E46-6C13-4298-8F42-479FC94D1E19}" type="presOf" srcId="{04D5B437-FEEF-4501-9BFC-7EDDB9ACD5EC}" destId="{7019839B-9F78-4E12-9BA4-053F9D65E44D}" srcOrd="0" destOrd="1" presId="urn:microsoft.com/office/officeart/2005/8/layout/hList1"/>
    <dgm:cxn modelId="{0ED136D3-002D-4123-B0BE-BFE887B9B741}" srcId="{F79F616B-3C4B-4350-B48E-F3FD71D06BDB}" destId="{92EA96BB-5A37-4AC6-9379-FB90037111D8}" srcOrd="1" destOrd="0" parTransId="{1F01589A-3242-4094-B9EB-FB026DD3C37C}" sibTransId="{F8273529-1F61-4C37-9EE4-39D8EDFA3C2F}"/>
    <dgm:cxn modelId="{AE4779D2-9774-46EE-86B3-B9A346F0E722}" type="presOf" srcId="{B59F107A-8456-4113-846B-B1D01C70A8F6}" destId="{01A0365B-CF0D-4877-812C-1A99D8566769}" srcOrd="0" destOrd="0" presId="urn:microsoft.com/office/officeart/2005/8/layout/hList1"/>
    <dgm:cxn modelId="{B7B84056-010D-4CE5-B383-83FC89C4C294}" srcId="{92EA96BB-5A37-4AC6-9379-FB90037111D8}" destId="{21AD50B1-1481-4D98-9E98-9D1E763E4713}" srcOrd="2" destOrd="0" parTransId="{D1D53A03-01A2-4862-9B7C-EFDFCCD43AFD}" sibTransId="{DC02897D-8E9C-4120-A372-488372C0D1E9}"/>
    <dgm:cxn modelId="{8CD0D7B7-3AC0-491D-A0EE-348CB4363C45}" type="presOf" srcId="{21AD50B1-1481-4D98-9E98-9D1E763E4713}" destId="{7019839B-9F78-4E12-9BA4-053F9D65E44D}" srcOrd="0" destOrd="2" presId="urn:microsoft.com/office/officeart/2005/8/layout/hList1"/>
    <dgm:cxn modelId="{BAE681A9-6486-404F-8E55-DD77A2A67BD7}" srcId="{A424BEA9-694B-44EA-9AE9-2D7A417B2541}" destId="{C255DEF5-4EE4-4F5B-AB7D-817CB2C1FC6B}" srcOrd="2" destOrd="0" parTransId="{E7F2A90D-6124-4740-9720-54DECA3E75AF}" sibTransId="{CFCF9658-30B7-46C4-B7A8-74F04A8B7AF6}"/>
    <dgm:cxn modelId="{A8E9AB74-FD92-42DC-AA9F-B9F4457B69CA}" srcId="{A424BEA9-694B-44EA-9AE9-2D7A417B2541}" destId="{3A2D69FB-B616-45CF-8F5D-65742A310531}" srcOrd="0" destOrd="0" parTransId="{8A73AA07-6096-4482-BA4B-010DC75BAFC4}" sibTransId="{50CBD175-8DA2-4D04-A45A-A0E73B0153A0}"/>
    <dgm:cxn modelId="{17AAAC2F-BB87-4324-A783-756A7A9CE9DE}" type="presOf" srcId="{7D250B85-88E8-4D34-8ABE-10139A95BAA8}" destId="{75C83B5F-9A25-4D9E-BF94-02AAAC2DF325}" srcOrd="0" destOrd="0" presId="urn:microsoft.com/office/officeart/2005/8/layout/hList1"/>
    <dgm:cxn modelId="{1DF9A451-14EB-4E02-9A13-EE69D0EE6687}" srcId="{A424BEA9-694B-44EA-9AE9-2D7A417B2541}" destId="{E29649C9-C724-42A5-AB9D-21320C659419}" srcOrd="3" destOrd="0" parTransId="{3A1B5B39-7CCA-4F91-8713-0D150D154B92}" sibTransId="{2A2357F7-5B75-4CA3-814D-4E3488AEB7FD}"/>
    <dgm:cxn modelId="{5DB869B7-538D-496E-B203-EE67E8390DDE}" srcId="{93A19B62-10CD-4A89-BB61-FB2AAEA56F61}" destId="{B59F107A-8456-4113-846B-B1D01C70A8F6}" srcOrd="0" destOrd="0" parTransId="{53C7D4AD-0471-490F-8B22-E2A3D6B25C10}" sibTransId="{7A622F45-2CF8-4C91-A79A-22E639336EFD}"/>
    <dgm:cxn modelId="{691DA943-EDA3-4E7B-98EC-6FC99A5DFC03}" srcId="{92EA96BB-5A37-4AC6-9379-FB90037111D8}" destId="{3EAF66A3-6FE4-432C-BA9B-C5AB343A6CA5}" srcOrd="3" destOrd="0" parTransId="{15FB42AD-337E-469A-A75C-8B0098E2BE8A}" sibTransId="{BC6C7763-229C-4A33-B4E3-A841590C00D5}"/>
    <dgm:cxn modelId="{DB4DD283-98A8-488F-9155-36EE6B2DCEF0}" srcId="{F79F616B-3C4B-4350-B48E-F3FD71D06BDB}" destId="{C46DBDD1-CA1E-401A-B12A-796E110CA4D9}" srcOrd="3" destOrd="0" parTransId="{3EBB1997-F7B3-426F-8F53-53FDC07BE930}" sibTransId="{56A866DD-C919-4354-B26C-80B4E5C6A1D4}"/>
    <dgm:cxn modelId="{E5186AE6-5116-4E14-AE18-04CA8FCEF72F}" srcId="{93A19B62-10CD-4A89-BB61-FB2AAEA56F61}" destId="{31D4C020-20DF-41BE-BAC3-C76B98CE52F0}" srcOrd="2" destOrd="0" parTransId="{D64478AC-40C7-4EAF-A73D-0307CC83FF87}" sibTransId="{608D8870-99C2-41DB-B658-3DB8C28CB9D0}"/>
    <dgm:cxn modelId="{EF8D7FD6-F222-40B9-99B5-C7CBCC842B1D}" type="presOf" srcId="{909D79EE-575E-4A36-99A7-FADD1FF40E88}" destId="{75C83B5F-9A25-4D9E-BF94-02AAAC2DF325}" srcOrd="0" destOrd="2" presId="urn:microsoft.com/office/officeart/2005/8/layout/hList1"/>
    <dgm:cxn modelId="{6A2BE0F2-8049-4BE9-981A-7570E41131DC}" type="presOf" srcId="{92EA96BB-5A37-4AC6-9379-FB90037111D8}" destId="{551622F1-B117-469E-A594-213BE96E4C61}" srcOrd="0" destOrd="0" presId="urn:microsoft.com/office/officeart/2005/8/layout/hList1"/>
    <dgm:cxn modelId="{A6BF0166-0294-46AF-9F85-931A74C6A09B}" srcId="{C46DBDD1-CA1E-401A-B12A-796E110CA4D9}" destId="{909D79EE-575E-4A36-99A7-FADD1FF40E88}" srcOrd="2" destOrd="0" parTransId="{0B7A5334-AB0A-4A01-98FC-F09C3BA44691}" sibTransId="{946EEE6F-B3CE-42F0-8F52-A78EAE15F05F}"/>
    <dgm:cxn modelId="{EBD9548E-3CBC-443B-BC70-E2D5245196D6}" type="presOf" srcId="{A424BEA9-694B-44EA-9AE9-2D7A417B2541}" destId="{689EB9EB-8823-473A-B16F-0961FBFCCF9A}" srcOrd="0" destOrd="0" presId="urn:microsoft.com/office/officeart/2005/8/layout/hList1"/>
    <dgm:cxn modelId="{45B0AC7F-5E3E-4A5C-9055-9EAB98B9D531}" srcId="{C46DBDD1-CA1E-401A-B12A-796E110CA4D9}" destId="{45866E3E-13D7-46F3-B1E0-468337787B70}" srcOrd="1" destOrd="0" parTransId="{70CD0152-8C51-4DDF-8578-45DA61290E4E}" sibTransId="{4198230D-57AD-4D6E-84F5-7D4AEC6A88AC}"/>
    <dgm:cxn modelId="{1AE0DB89-B43D-447F-8D47-CF18680AE316}" type="presOf" srcId="{0DB802CD-67F0-4FBC-AFEE-BD4BB205C392}" destId="{239F9F27-5E5C-4795-8B66-56C5637C2146}" srcOrd="0" destOrd="1" presId="urn:microsoft.com/office/officeart/2005/8/layout/hList1"/>
    <dgm:cxn modelId="{36CB1036-090B-4830-A38C-A2573BB6C688}" type="presOf" srcId="{45866E3E-13D7-46F3-B1E0-468337787B70}" destId="{75C83B5F-9A25-4D9E-BF94-02AAAC2DF325}" srcOrd="0" destOrd="1" presId="urn:microsoft.com/office/officeart/2005/8/layout/hList1"/>
    <dgm:cxn modelId="{90B65683-ECBE-4E22-B6BF-E3463E9598FB}" type="presOf" srcId="{7075AFEC-F4D0-43CA-B7F7-96F79DD37AD1}" destId="{01A0365B-CF0D-4877-812C-1A99D8566769}" srcOrd="0" destOrd="1" presId="urn:microsoft.com/office/officeart/2005/8/layout/hList1"/>
    <dgm:cxn modelId="{35EED4A9-97F2-45AB-9F9D-DD350A065305}" type="presOf" srcId="{93A19B62-10CD-4A89-BB61-FB2AAEA56F61}" destId="{B9382F3C-78E7-43D4-B0ED-5B59C467B48E}" srcOrd="0" destOrd="0" presId="urn:microsoft.com/office/officeart/2005/8/layout/hList1"/>
    <dgm:cxn modelId="{18D6C995-9853-4E74-9ACB-8E7494BC685B}" srcId="{F79F616B-3C4B-4350-B48E-F3FD71D06BDB}" destId="{93A19B62-10CD-4A89-BB61-FB2AAEA56F61}" srcOrd="2" destOrd="0" parTransId="{5460D7AB-0E0B-4FCC-BC66-B1A7A88FA9EE}" sibTransId="{DB113C92-FFE7-4C98-8F9F-2D27DD4A505E}"/>
    <dgm:cxn modelId="{C3727521-516F-4F27-99B3-3031B45FD0A5}" srcId="{A424BEA9-694B-44EA-9AE9-2D7A417B2541}" destId="{0DB802CD-67F0-4FBC-AFEE-BD4BB205C392}" srcOrd="1" destOrd="0" parTransId="{B53A2964-B0E6-45DB-9A00-DFA372F6423C}" sibTransId="{A02CF218-8EC3-4F93-94EF-0309B88C3243}"/>
    <dgm:cxn modelId="{6F43E78E-A812-4A45-B3F2-248D75990E6B}" type="presOf" srcId="{E29649C9-C724-42A5-AB9D-21320C659419}" destId="{239F9F27-5E5C-4795-8B66-56C5637C2146}" srcOrd="0" destOrd="3" presId="urn:microsoft.com/office/officeart/2005/8/layout/hList1"/>
    <dgm:cxn modelId="{23802A3C-4521-4B6A-A487-FBA3A73738FE}" type="presOf" srcId="{C46DBDD1-CA1E-401A-B12A-796E110CA4D9}" destId="{BA1FD1B4-4546-46DA-9E47-4F2FB56333A7}" srcOrd="0" destOrd="0" presId="urn:microsoft.com/office/officeart/2005/8/layout/hList1"/>
    <dgm:cxn modelId="{5C159169-E0A5-4A70-986C-9A76608CB38F}" srcId="{C46DBDD1-CA1E-401A-B12A-796E110CA4D9}" destId="{7D250B85-88E8-4D34-8ABE-10139A95BAA8}" srcOrd="0" destOrd="0" parTransId="{A8EC9E3C-035D-4250-B4BC-3665156C74A4}" sibTransId="{7B9CB6AE-69FC-4FDF-9D82-6F8EB98B7A3B}"/>
    <dgm:cxn modelId="{9AAF0253-A408-4D3B-8640-DFAF1484F92F}" type="presOf" srcId="{F79F616B-3C4B-4350-B48E-F3FD71D06BDB}" destId="{B740A857-6D38-49B4-9E1E-52991A30E098}" srcOrd="0" destOrd="0" presId="urn:microsoft.com/office/officeart/2005/8/layout/hList1"/>
    <dgm:cxn modelId="{33CB789E-24FD-4606-9B5A-865DBABEC470}" type="presOf" srcId="{3A2D69FB-B616-45CF-8F5D-65742A310531}" destId="{239F9F27-5E5C-4795-8B66-56C5637C2146}" srcOrd="0" destOrd="0" presId="urn:microsoft.com/office/officeart/2005/8/layout/hList1"/>
    <dgm:cxn modelId="{9A3A6804-E4E0-4E6A-BA47-543F08FCBDBA}" type="presOf" srcId="{31D4C020-20DF-41BE-BAC3-C76B98CE52F0}" destId="{01A0365B-CF0D-4877-812C-1A99D8566769}" srcOrd="0" destOrd="2" presId="urn:microsoft.com/office/officeart/2005/8/layout/hList1"/>
    <dgm:cxn modelId="{CEDB8620-59F9-481C-9EE4-7168DE96874F}" type="presOf" srcId="{AD27C315-C2A3-4D18-BC57-65A4257C575B}" destId="{7019839B-9F78-4E12-9BA4-053F9D65E44D}" srcOrd="0" destOrd="0" presId="urn:microsoft.com/office/officeart/2005/8/layout/hList1"/>
    <dgm:cxn modelId="{481A94A5-642A-4F36-AFAC-AC4D60547EA3}" type="presOf" srcId="{C255DEF5-4EE4-4F5B-AB7D-817CB2C1FC6B}" destId="{239F9F27-5E5C-4795-8B66-56C5637C2146}" srcOrd="0" destOrd="2" presId="urn:microsoft.com/office/officeart/2005/8/layout/hList1"/>
    <dgm:cxn modelId="{B389C4CF-77BE-418F-9865-BE441D6871E9}" srcId="{92EA96BB-5A37-4AC6-9379-FB90037111D8}" destId="{AD27C315-C2A3-4D18-BC57-65A4257C575B}" srcOrd="0" destOrd="0" parTransId="{5D028C20-360E-4936-AE14-F72811C809C3}" sibTransId="{F40E53E6-1177-4D79-9559-6F29965084EB}"/>
    <dgm:cxn modelId="{AA672F6E-FF3B-46D0-B96D-B15CAE17F361}" srcId="{92EA96BB-5A37-4AC6-9379-FB90037111D8}" destId="{04D5B437-FEEF-4501-9BFC-7EDDB9ACD5EC}" srcOrd="1" destOrd="0" parTransId="{90962B52-F9EC-4410-86DE-CBEBA1ABCACD}" sibTransId="{F1E0CAAC-0F3D-496B-B1BD-8A395BA81A7A}"/>
    <dgm:cxn modelId="{7BC025A3-0F4D-46B4-A2AD-0EB5A6C1F36B}" type="presOf" srcId="{3EAF66A3-6FE4-432C-BA9B-C5AB343A6CA5}" destId="{7019839B-9F78-4E12-9BA4-053F9D65E44D}" srcOrd="0" destOrd="3" presId="urn:microsoft.com/office/officeart/2005/8/layout/hList1"/>
    <dgm:cxn modelId="{0CA2ADA9-BFEF-4DC5-AA80-D2E084F92B01}" type="presParOf" srcId="{B740A857-6D38-49B4-9E1E-52991A30E098}" destId="{8D93390B-0330-4232-9667-4F416CF6F43E}" srcOrd="0" destOrd="0" presId="urn:microsoft.com/office/officeart/2005/8/layout/hList1"/>
    <dgm:cxn modelId="{3A4A796D-BE8B-4A74-9B10-6B87357C5C7A}" type="presParOf" srcId="{8D93390B-0330-4232-9667-4F416CF6F43E}" destId="{689EB9EB-8823-473A-B16F-0961FBFCCF9A}" srcOrd="0" destOrd="0" presId="urn:microsoft.com/office/officeart/2005/8/layout/hList1"/>
    <dgm:cxn modelId="{F3A9631A-27D4-40D9-B5C4-24656A0CCB08}" type="presParOf" srcId="{8D93390B-0330-4232-9667-4F416CF6F43E}" destId="{239F9F27-5E5C-4795-8B66-56C5637C2146}" srcOrd="1" destOrd="0" presId="urn:microsoft.com/office/officeart/2005/8/layout/hList1"/>
    <dgm:cxn modelId="{876BE281-E552-4604-BE31-D94DEB6422E3}" type="presParOf" srcId="{B740A857-6D38-49B4-9E1E-52991A30E098}" destId="{7F5AF02E-4514-45B7-87D7-38356F4A4C66}" srcOrd="1" destOrd="0" presId="urn:microsoft.com/office/officeart/2005/8/layout/hList1"/>
    <dgm:cxn modelId="{4E970EB3-1FE0-4915-A57C-25168B77F33E}" type="presParOf" srcId="{B740A857-6D38-49B4-9E1E-52991A30E098}" destId="{3DA4DF0B-BF67-432D-AEDF-82F902F2674C}" srcOrd="2" destOrd="0" presId="urn:microsoft.com/office/officeart/2005/8/layout/hList1"/>
    <dgm:cxn modelId="{245CC193-E906-4CB2-A0EA-72E9C94AC1B6}" type="presParOf" srcId="{3DA4DF0B-BF67-432D-AEDF-82F902F2674C}" destId="{551622F1-B117-469E-A594-213BE96E4C61}" srcOrd="0" destOrd="0" presId="urn:microsoft.com/office/officeart/2005/8/layout/hList1"/>
    <dgm:cxn modelId="{BF72F9E9-645D-4063-AADA-9FA0BFB9D6C0}" type="presParOf" srcId="{3DA4DF0B-BF67-432D-AEDF-82F902F2674C}" destId="{7019839B-9F78-4E12-9BA4-053F9D65E44D}" srcOrd="1" destOrd="0" presId="urn:microsoft.com/office/officeart/2005/8/layout/hList1"/>
    <dgm:cxn modelId="{60186752-F8B1-4E77-B288-10C6A80C7666}" type="presParOf" srcId="{B740A857-6D38-49B4-9E1E-52991A30E098}" destId="{8B32A24C-EA28-4E62-94E7-DBC4AC928BED}" srcOrd="3" destOrd="0" presId="urn:microsoft.com/office/officeart/2005/8/layout/hList1"/>
    <dgm:cxn modelId="{4DC5A534-4D23-4033-AA5E-6F2C3180AAD2}" type="presParOf" srcId="{B740A857-6D38-49B4-9E1E-52991A30E098}" destId="{EB92200B-E59E-470A-9438-8097AF700AAA}" srcOrd="4" destOrd="0" presId="urn:microsoft.com/office/officeart/2005/8/layout/hList1"/>
    <dgm:cxn modelId="{7DA06479-D2A0-4090-BBC4-10311F306DCB}" type="presParOf" srcId="{EB92200B-E59E-470A-9438-8097AF700AAA}" destId="{B9382F3C-78E7-43D4-B0ED-5B59C467B48E}" srcOrd="0" destOrd="0" presId="urn:microsoft.com/office/officeart/2005/8/layout/hList1"/>
    <dgm:cxn modelId="{CFA3CDB3-9E11-49B1-951E-A08D8B2C7B6D}" type="presParOf" srcId="{EB92200B-E59E-470A-9438-8097AF700AAA}" destId="{01A0365B-CF0D-4877-812C-1A99D8566769}" srcOrd="1" destOrd="0" presId="urn:microsoft.com/office/officeart/2005/8/layout/hList1"/>
    <dgm:cxn modelId="{535D93D7-2BE8-4749-9D84-C88EC347A2C7}" type="presParOf" srcId="{B740A857-6D38-49B4-9E1E-52991A30E098}" destId="{5344ADAC-92BF-4B15-AE76-83C6E0639524}" srcOrd="5" destOrd="0" presId="urn:microsoft.com/office/officeart/2005/8/layout/hList1"/>
    <dgm:cxn modelId="{D0C4C360-A665-49B3-85D4-BD1E14A7B1A2}" type="presParOf" srcId="{B740A857-6D38-49B4-9E1E-52991A30E098}" destId="{A391948D-1AF0-4E81-98B3-4F829AE7B985}" srcOrd="6" destOrd="0" presId="urn:microsoft.com/office/officeart/2005/8/layout/hList1"/>
    <dgm:cxn modelId="{09E53C77-F2F6-4B74-B608-D903C5419741}" type="presParOf" srcId="{A391948D-1AF0-4E81-98B3-4F829AE7B985}" destId="{BA1FD1B4-4546-46DA-9E47-4F2FB56333A7}" srcOrd="0" destOrd="0" presId="urn:microsoft.com/office/officeart/2005/8/layout/hList1"/>
    <dgm:cxn modelId="{C533825C-A35B-4A67-BD70-14AA86CE19E9}" type="presParOf" srcId="{A391948D-1AF0-4E81-98B3-4F829AE7B985}" destId="{75C83B5F-9A25-4D9E-BF94-02AAAC2DF32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87B76B-D642-4E48-B9A3-C69B361E850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6EC517-AB7F-4AF5-87C0-51277F0AAC4D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Другие вопросы в области образования</a:t>
          </a:r>
        </a:p>
        <a:p>
          <a:r>
            <a:rPr lang="en-US" dirty="0" smtClean="0"/>
            <a:t>46</a:t>
          </a:r>
          <a:r>
            <a:rPr lang="ru-RU" dirty="0" smtClean="0"/>
            <a:t>,</a:t>
          </a:r>
          <a:r>
            <a:rPr lang="en-US" dirty="0" smtClean="0"/>
            <a:t>1</a:t>
          </a:r>
          <a:r>
            <a:rPr lang="ru-RU" dirty="0" smtClean="0"/>
            <a:t> млн. рублей</a:t>
          </a:r>
          <a:endParaRPr lang="ru-RU" dirty="0"/>
        </a:p>
      </dgm:t>
    </dgm:pt>
    <dgm:pt modelId="{84611F1A-F1CB-4119-BA80-D547D19CAFC9}" type="parTrans" cxnId="{458E6DEA-F741-40F6-AEBD-95182CAACBB6}">
      <dgm:prSet/>
      <dgm:spPr/>
      <dgm:t>
        <a:bodyPr/>
        <a:lstStyle/>
        <a:p>
          <a:endParaRPr lang="ru-RU"/>
        </a:p>
      </dgm:t>
    </dgm:pt>
    <dgm:pt modelId="{70FC7D57-392F-4A4F-82F4-27E6476BB9EB}" type="sibTrans" cxnId="{458E6DEA-F741-40F6-AEBD-95182CAACBB6}">
      <dgm:prSet/>
      <dgm:spPr/>
      <dgm:t>
        <a:bodyPr/>
        <a:lstStyle/>
        <a:p>
          <a:endParaRPr lang="ru-RU"/>
        </a:p>
      </dgm:t>
    </dgm:pt>
    <dgm:pt modelId="{E8BFDF3B-A3A6-424C-BBFA-AAB4DC8CD917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Мероприятия в области образования 24,7млн. рублей</a:t>
          </a:r>
          <a:endParaRPr lang="ru-RU" dirty="0"/>
        </a:p>
      </dgm:t>
    </dgm:pt>
    <dgm:pt modelId="{C3A9054F-F480-4E97-8FDE-5543B09DEB06}" type="parTrans" cxnId="{B0AAB7BC-2D64-4E88-B0BA-CF0E18921363}">
      <dgm:prSet/>
      <dgm:spPr/>
      <dgm:t>
        <a:bodyPr/>
        <a:lstStyle/>
        <a:p>
          <a:endParaRPr lang="ru-RU"/>
        </a:p>
      </dgm:t>
    </dgm:pt>
    <dgm:pt modelId="{5B1904FF-2ABE-4096-9A14-9873EE5447BA}" type="sibTrans" cxnId="{B0AAB7BC-2D64-4E88-B0BA-CF0E18921363}">
      <dgm:prSet/>
      <dgm:spPr/>
      <dgm:t>
        <a:bodyPr/>
        <a:lstStyle/>
        <a:p>
          <a:endParaRPr lang="ru-RU"/>
        </a:p>
      </dgm:t>
    </dgm:pt>
    <dgm:pt modelId="{4F86D4E4-1CBA-4B95-BE6A-839CC3A310F6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Руководство и управление в сфере установленных функций органов государственной власти субъектов Российской Федерации и органов местного самоуправления 3,7  млн. рублей</a:t>
          </a:r>
          <a:endParaRPr lang="ru-RU" dirty="0"/>
        </a:p>
      </dgm:t>
    </dgm:pt>
    <dgm:pt modelId="{8B994540-0F93-4EEE-BD72-1817DA1C7F87}" type="parTrans" cxnId="{55DA0CA3-ACB9-4CAF-8CE9-18525927DA33}">
      <dgm:prSet/>
      <dgm:spPr/>
      <dgm:t>
        <a:bodyPr/>
        <a:lstStyle/>
        <a:p>
          <a:endParaRPr lang="ru-RU"/>
        </a:p>
      </dgm:t>
    </dgm:pt>
    <dgm:pt modelId="{CDB9DD01-7CAC-4ADA-955E-FA92045C2948}" type="sibTrans" cxnId="{55DA0CA3-ACB9-4CAF-8CE9-18525927DA33}">
      <dgm:prSet/>
      <dgm:spPr/>
      <dgm:t>
        <a:bodyPr/>
        <a:lstStyle/>
        <a:p>
          <a:endParaRPr lang="ru-RU"/>
        </a:p>
      </dgm:t>
    </dgm:pt>
    <dgm:pt modelId="{5FBC9FFB-63A2-4E1F-9AF2-48BCE3CB9319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Учебно-методические кабинеты, централизованные бухгалтерии 17,7 млн. рублей</a:t>
          </a:r>
          <a:endParaRPr lang="ru-RU" dirty="0"/>
        </a:p>
      </dgm:t>
    </dgm:pt>
    <dgm:pt modelId="{EF67E558-7F11-4916-AE0E-99237FF2FA9F}" type="parTrans" cxnId="{0335660A-A4FA-4973-B454-4402FD36AE57}">
      <dgm:prSet/>
      <dgm:spPr/>
      <dgm:t>
        <a:bodyPr/>
        <a:lstStyle/>
        <a:p>
          <a:endParaRPr lang="ru-RU"/>
        </a:p>
      </dgm:t>
    </dgm:pt>
    <dgm:pt modelId="{E94542F6-34E4-4CDF-A0C1-FCAA294788FB}" type="sibTrans" cxnId="{0335660A-A4FA-4973-B454-4402FD36AE57}">
      <dgm:prSet/>
      <dgm:spPr/>
      <dgm:t>
        <a:bodyPr/>
        <a:lstStyle/>
        <a:p>
          <a:endParaRPr lang="ru-RU"/>
        </a:p>
      </dgm:t>
    </dgm:pt>
    <dgm:pt modelId="{53EB5B71-6A15-4C1C-B42B-894AF633B869}" type="pres">
      <dgm:prSet presAssocID="{A987B76B-D642-4E48-B9A3-C69B361E850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2F0C4F-74A2-426D-BC3B-D8D67902D4DA}" type="pres">
      <dgm:prSet presAssocID="{096EC517-AB7F-4AF5-87C0-51277F0AAC4D}" presName="centerShape" presStyleLbl="node0" presStyleIdx="0" presStyleCnt="1" custLinFactNeighborX="-2081" custLinFactNeighborY="524"/>
      <dgm:spPr/>
      <dgm:t>
        <a:bodyPr/>
        <a:lstStyle/>
        <a:p>
          <a:endParaRPr lang="ru-RU"/>
        </a:p>
      </dgm:t>
    </dgm:pt>
    <dgm:pt modelId="{34A68858-AF97-433C-9573-6D0D470333BC}" type="pres">
      <dgm:prSet presAssocID="{8B994540-0F93-4EEE-BD72-1817DA1C7F87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BF76D8AC-3421-4384-87F9-258419A00935}" type="pres">
      <dgm:prSet presAssocID="{4F86D4E4-1CBA-4B95-BE6A-839CC3A310F6}" presName="node" presStyleLbl="node1" presStyleIdx="0" presStyleCnt="3" custScaleX="147771" custRadScaleRad="94536" custRadScaleInc="84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9D21A-87F6-4BEC-84F4-9B2575B5253A}" type="pres">
      <dgm:prSet presAssocID="{EF67E558-7F11-4916-AE0E-99237FF2FA9F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302B172E-A29D-4A38-9CD0-F796CCDD7D98}" type="pres">
      <dgm:prSet presAssocID="{5FBC9FFB-63A2-4E1F-9AF2-48BCE3CB9319}" presName="node" presStyleLbl="node1" presStyleIdx="1" presStyleCnt="3" custRadScaleRad="103341" custRadScaleInc="-106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7A670-437B-4A94-8B28-63AC2A30C588}" type="pres">
      <dgm:prSet presAssocID="{C3A9054F-F480-4E97-8FDE-5543B09DEB06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99022412-CABF-4917-9D36-1579A2653F37}" type="pres">
      <dgm:prSet presAssocID="{E8BFDF3B-A3A6-424C-BBFA-AAB4DC8CD917}" presName="node" presStyleLbl="node1" presStyleIdx="2" presStyleCnt="3" custRadScaleRad="92581" custRadScaleInc="6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35660A-A4FA-4973-B454-4402FD36AE57}" srcId="{096EC517-AB7F-4AF5-87C0-51277F0AAC4D}" destId="{5FBC9FFB-63A2-4E1F-9AF2-48BCE3CB9319}" srcOrd="1" destOrd="0" parTransId="{EF67E558-7F11-4916-AE0E-99237FF2FA9F}" sibTransId="{E94542F6-34E4-4CDF-A0C1-FCAA294788FB}"/>
    <dgm:cxn modelId="{823442DC-BBFA-4865-A640-3FED5D29B287}" type="presOf" srcId="{096EC517-AB7F-4AF5-87C0-51277F0AAC4D}" destId="{482F0C4F-74A2-426D-BC3B-D8D67902D4DA}" srcOrd="0" destOrd="0" presId="urn:microsoft.com/office/officeart/2005/8/layout/radial4"/>
    <dgm:cxn modelId="{B0AAB7BC-2D64-4E88-B0BA-CF0E18921363}" srcId="{096EC517-AB7F-4AF5-87C0-51277F0AAC4D}" destId="{E8BFDF3B-A3A6-424C-BBFA-AAB4DC8CD917}" srcOrd="2" destOrd="0" parTransId="{C3A9054F-F480-4E97-8FDE-5543B09DEB06}" sibTransId="{5B1904FF-2ABE-4096-9A14-9873EE5447BA}"/>
    <dgm:cxn modelId="{11D00E47-AA50-46B9-B134-8D0A1FC4C269}" type="presOf" srcId="{E8BFDF3B-A3A6-424C-BBFA-AAB4DC8CD917}" destId="{99022412-CABF-4917-9D36-1579A2653F37}" srcOrd="0" destOrd="0" presId="urn:microsoft.com/office/officeart/2005/8/layout/radial4"/>
    <dgm:cxn modelId="{767F483D-19A1-45FA-8995-9EFBE95CB6F1}" type="presOf" srcId="{4F86D4E4-1CBA-4B95-BE6A-839CC3A310F6}" destId="{BF76D8AC-3421-4384-87F9-258419A00935}" srcOrd="0" destOrd="0" presId="urn:microsoft.com/office/officeart/2005/8/layout/radial4"/>
    <dgm:cxn modelId="{B8614C7C-9733-4A4C-89CE-C43C93782A47}" type="presOf" srcId="{EF67E558-7F11-4916-AE0E-99237FF2FA9F}" destId="{C5C9D21A-87F6-4BEC-84F4-9B2575B5253A}" srcOrd="0" destOrd="0" presId="urn:microsoft.com/office/officeart/2005/8/layout/radial4"/>
    <dgm:cxn modelId="{BC08194B-561A-4F41-8AAD-FE7C808FFD36}" type="presOf" srcId="{5FBC9FFB-63A2-4E1F-9AF2-48BCE3CB9319}" destId="{302B172E-A29D-4A38-9CD0-F796CCDD7D98}" srcOrd="0" destOrd="0" presId="urn:microsoft.com/office/officeart/2005/8/layout/radial4"/>
    <dgm:cxn modelId="{6D2F2CEC-B45C-4D02-A0D4-ECB603689798}" type="presOf" srcId="{C3A9054F-F480-4E97-8FDE-5543B09DEB06}" destId="{A907A670-437B-4A94-8B28-63AC2A30C588}" srcOrd="0" destOrd="0" presId="urn:microsoft.com/office/officeart/2005/8/layout/radial4"/>
    <dgm:cxn modelId="{C3EE2ACD-502C-42C8-822B-75CE7DC7DB26}" type="presOf" srcId="{A987B76B-D642-4E48-B9A3-C69B361E8504}" destId="{53EB5B71-6A15-4C1C-B42B-894AF633B869}" srcOrd="0" destOrd="0" presId="urn:microsoft.com/office/officeart/2005/8/layout/radial4"/>
    <dgm:cxn modelId="{C35D060B-EBB3-40D8-8D92-3AB443E621B3}" type="presOf" srcId="{8B994540-0F93-4EEE-BD72-1817DA1C7F87}" destId="{34A68858-AF97-433C-9573-6D0D470333BC}" srcOrd="0" destOrd="0" presId="urn:microsoft.com/office/officeart/2005/8/layout/radial4"/>
    <dgm:cxn modelId="{55DA0CA3-ACB9-4CAF-8CE9-18525927DA33}" srcId="{096EC517-AB7F-4AF5-87C0-51277F0AAC4D}" destId="{4F86D4E4-1CBA-4B95-BE6A-839CC3A310F6}" srcOrd="0" destOrd="0" parTransId="{8B994540-0F93-4EEE-BD72-1817DA1C7F87}" sibTransId="{CDB9DD01-7CAC-4ADA-955E-FA92045C2948}"/>
    <dgm:cxn modelId="{458E6DEA-F741-40F6-AEBD-95182CAACBB6}" srcId="{A987B76B-D642-4E48-B9A3-C69B361E8504}" destId="{096EC517-AB7F-4AF5-87C0-51277F0AAC4D}" srcOrd="0" destOrd="0" parTransId="{84611F1A-F1CB-4119-BA80-D547D19CAFC9}" sibTransId="{70FC7D57-392F-4A4F-82F4-27E6476BB9EB}"/>
    <dgm:cxn modelId="{6435BB7C-6E1F-439F-AFAB-9DA7D40054ED}" type="presParOf" srcId="{53EB5B71-6A15-4C1C-B42B-894AF633B869}" destId="{482F0C4F-74A2-426D-BC3B-D8D67902D4DA}" srcOrd="0" destOrd="0" presId="urn:microsoft.com/office/officeart/2005/8/layout/radial4"/>
    <dgm:cxn modelId="{AE8777C8-D4DA-4FB3-BBBF-80FC95F3CF02}" type="presParOf" srcId="{53EB5B71-6A15-4C1C-B42B-894AF633B869}" destId="{34A68858-AF97-433C-9573-6D0D470333BC}" srcOrd="1" destOrd="0" presId="urn:microsoft.com/office/officeart/2005/8/layout/radial4"/>
    <dgm:cxn modelId="{B3191EDC-36F6-4234-B088-2F48B2D21066}" type="presParOf" srcId="{53EB5B71-6A15-4C1C-B42B-894AF633B869}" destId="{BF76D8AC-3421-4384-87F9-258419A00935}" srcOrd="2" destOrd="0" presId="urn:microsoft.com/office/officeart/2005/8/layout/radial4"/>
    <dgm:cxn modelId="{F4E4AFBF-14E8-48C0-88E5-1E80502E5860}" type="presParOf" srcId="{53EB5B71-6A15-4C1C-B42B-894AF633B869}" destId="{C5C9D21A-87F6-4BEC-84F4-9B2575B5253A}" srcOrd="3" destOrd="0" presId="urn:microsoft.com/office/officeart/2005/8/layout/radial4"/>
    <dgm:cxn modelId="{F4627045-491B-43D0-8DBB-E52D21A42643}" type="presParOf" srcId="{53EB5B71-6A15-4C1C-B42B-894AF633B869}" destId="{302B172E-A29D-4A38-9CD0-F796CCDD7D98}" srcOrd="4" destOrd="0" presId="urn:microsoft.com/office/officeart/2005/8/layout/radial4"/>
    <dgm:cxn modelId="{B7873D13-A9B2-4918-8FCD-68CEB1FC95B5}" type="presParOf" srcId="{53EB5B71-6A15-4C1C-B42B-894AF633B869}" destId="{A907A670-437B-4A94-8B28-63AC2A30C588}" srcOrd="5" destOrd="0" presId="urn:microsoft.com/office/officeart/2005/8/layout/radial4"/>
    <dgm:cxn modelId="{9DBCBD4B-9102-4DF5-B86C-15487D232FCE}" type="presParOf" srcId="{53EB5B71-6A15-4C1C-B42B-894AF633B869}" destId="{99022412-CABF-4917-9D36-1579A2653F3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79F616B-3C4B-4350-B48E-F3FD71D06BD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4BEA9-694B-44EA-9AE9-2D7A417B2541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09 01 Стационарная медицинская помощь</a:t>
          </a:r>
        </a:p>
        <a:p>
          <a:r>
            <a:rPr lang="ru-RU" dirty="0" smtClean="0"/>
            <a:t>26,3 млн. рублей</a:t>
          </a:r>
          <a:endParaRPr lang="ru-RU" dirty="0"/>
        </a:p>
      </dgm:t>
    </dgm:pt>
    <dgm:pt modelId="{852653E2-3989-40F9-875E-70C0E85405A5}" type="parTrans" cxnId="{6D585F23-0105-47B7-BCA7-2C56B32B3EF1}">
      <dgm:prSet/>
      <dgm:spPr/>
      <dgm:t>
        <a:bodyPr/>
        <a:lstStyle/>
        <a:p>
          <a:endParaRPr lang="ru-RU"/>
        </a:p>
      </dgm:t>
    </dgm:pt>
    <dgm:pt modelId="{6BB2D542-B7F8-46DB-85F5-5DA08799FA11}" type="sibTrans" cxnId="{6D585F23-0105-47B7-BCA7-2C56B32B3EF1}">
      <dgm:prSet/>
      <dgm:spPr/>
      <dgm:t>
        <a:bodyPr/>
        <a:lstStyle/>
        <a:p>
          <a:endParaRPr lang="ru-RU"/>
        </a:p>
      </dgm:t>
    </dgm:pt>
    <dgm:pt modelId="{3A2D69FB-B616-45CF-8F5D-65742A310531}">
      <dgm:prSet phldrT="[Текст]"/>
      <dgm:spPr/>
      <dgm:t>
        <a:bodyPr/>
        <a:lstStyle/>
        <a:p>
          <a:r>
            <a:rPr lang="ru-RU" u="none" dirty="0" smtClean="0"/>
            <a:t>расходы на содержание 38 коек из них 18 наркологических, койки сестринского ухода 20, где пролечено 873  больных</a:t>
          </a:r>
          <a:endParaRPr lang="ru-RU" u="none" dirty="0">
            <a:solidFill>
              <a:schemeClr val="tx1"/>
            </a:solidFill>
          </a:endParaRPr>
        </a:p>
      </dgm:t>
    </dgm:pt>
    <dgm:pt modelId="{8A73AA07-6096-4482-BA4B-010DC75BAFC4}" type="parTrans" cxnId="{A8E9AB74-FD92-42DC-AA9F-B9F4457B69CA}">
      <dgm:prSet/>
      <dgm:spPr/>
      <dgm:t>
        <a:bodyPr/>
        <a:lstStyle/>
        <a:p>
          <a:endParaRPr lang="ru-RU"/>
        </a:p>
      </dgm:t>
    </dgm:pt>
    <dgm:pt modelId="{50CBD175-8DA2-4D04-A45A-A0E73B0153A0}" type="sibTrans" cxnId="{A8E9AB74-FD92-42DC-AA9F-B9F4457B69CA}">
      <dgm:prSet/>
      <dgm:spPr/>
      <dgm:t>
        <a:bodyPr/>
        <a:lstStyle/>
        <a:p>
          <a:endParaRPr lang="ru-RU"/>
        </a:p>
      </dgm:t>
    </dgm:pt>
    <dgm:pt modelId="{92EA96BB-5A37-4AC6-9379-FB90037111D8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09 02 Амбулаторная помощь</a:t>
          </a:r>
        </a:p>
        <a:p>
          <a:r>
            <a:rPr lang="ru-RU" dirty="0" smtClean="0"/>
            <a:t>9,9 млн. рублей</a:t>
          </a:r>
          <a:endParaRPr lang="ru-RU" dirty="0"/>
        </a:p>
      </dgm:t>
    </dgm:pt>
    <dgm:pt modelId="{1F01589A-3242-4094-B9EB-FB026DD3C37C}" type="parTrans" cxnId="{0ED136D3-002D-4123-B0BE-BFE887B9B741}">
      <dgm:prSet/>
      <dgm:spPr/>
      <dgm:t>
        <a:bodyPr/>
        <a:lstStyle/>
        <a:p>
          <a:endParaRPr lang="ru-RU"/>
        </a:p>
      </dgm:t>
    </dgm:pt>
    <dgm:pt modelId="{F8273529-1F61-4C37-9EE4-39D8EDFA3C2F}" type="sibTrans" cxnId="{0ED136D3-002D-4123-B0BE-BFE887B9B741}">
      <dgm:prSet/>
      <dgm:spPr/>
      <dgm:t>
        <a:bodyPr/>
        <a:lstStyle/>
        <a:p>
          <a:endParaRPr lang="ru-RU"/>
        </a:p>
      </dgm:t>
    </dgm:pt>
    <dgm:pt modelId="{E29649C9-C724-42A5-AB9D-21320C659419}">
      <dgm:prSet phldrT="[Текст]"/>
      <dgm:spPr/>
      <dgm:t>
        <a:bodyPr/>
        <a:lstStyle/>
        <a:p>
          <a:endParaRPr lang="ru-RU" dirty="0"/>
        </a:p>
      </dgm:t>
    </dgm:pt>
    <dgm:pt modelId="{3A1B5B39-7CCA-4F91-8713-0D150D154B92}" type="parTrans" cxnId="{1DF9A451-14EB-4E02-9A13-EE69D0EE6687}">
      <dgm:prSet/>
      <dgm:spPr/>
      <dgm:t>
        <a:bodyPr/>
        <a:lstStyle/>
        <a:p>
          <a:endParaRPr lang="ru-RU"/>
        </a:p>
      </dgm:t>
    </dgm:pt>
    <dgm:pt modelId="{2A2357F7-5B75-4CA3-814D-4E3488AEB7FD}" type="sibTrans" cxnId="{1DF9A451-14EB-4E02-9A13-EE69D0EE6687}">
      <dgm:prSet/>
      <dgm:spPr/>
      <dgm:t>
        <a:bodyPr/>
        <a:lstStyle/>
        <a:p>
          <a:endParaRPr lang="ru-RU"/>
        </a:p>
      </dgm:t>
    </dgm:pt>
    <dgm:pt modelId="{C255DEF5-4EE4-4F5B-AB7D-817CB2C1FC6B}">
      <dgm:prSet phldrT="[Текст]"/>
      <dgm:spPr/>
      <dgm:t>
        <a:bodyPr/>
        <a:lstStyle/>
        <a:p>
          <a:endParaRPr lang="ru-RU" dirty="0"/>
        </a:p>
      </dgm:t>
    </dgm:pt>
    <dgm:pt modelId="{E7F2A90D-6124-4740-9720-54DECA3E75AF}" type="parTrans" cxnId="{BAE681A9-6486-404F-8E55-DD77A2A67BD7}">
      <dgm:prSet/>
      <dgm:spPr/>
      <dgm:t>
        <a:bodyPr/>
        <a:lstStyle/>
        <a:p>
          <a:endParaRPr lang="ru-RU"/>
        </a:p>
      </dgm:t>
    </dgm:pt>
    <dgm:pt modelId="{CFCF9658-30B7-46C4-B7A8-74F04A8B7AF6}" type="sibTrans" cxnId="{BAE681A9-6486-404F-8E55-DD77A2A67BD7}">
      <dgm:prSet/>
      <dgm:spPr/>
      <dgm:t>
        <a:bodyPr/>
        <a:lstStyle/>
        <a:p>
          <a:endParaRPr lang="ru-RU"/>
        </a:p>
      </dgm:t>
    </dgm:pt>
    <dgm:pt modelId="{C129F1B5-29EC-414B-9D85-268948EE3F71}">
      <dgm:prSet phldrT="[Текст]"/>
      <dgm:spPr/>
      <dgm:t>
        <a:bodyPr/>
        <a:lstStyle/>
        <a:p>
          <a:r>
            <a:rPr lang="ru-RU" dirty="0" smtClean="0"/>
            <a:t>число посещений составило 28301;</a:t>
          </a:r>
          <a:endParaRPr lang="ru-RU" dirty="0">
            <a:solidFill>
              <a:schemeClr val="tx1"/>
            </a:solidFill>
          </a:endParaRPr>
        </a:p>
      </dgm:t>
    </dgm:pt>
    <dgm:pt modelId="{AEAC4CFA-BA16-46B0-8B46-13FBA56AE25C}" type="sibTrans" cxnId="{00EED4F3-2BF9-4F32-8DC3-CBD2ED4E8907}">
      <dgm:prSet/>
      <dgm:spPr/>
      <dgm:t>
        <a:bodyPr/>
        <a:lstStyle/>
        <a:p>
          <a:endParaRPr lang="ru-RU"/>
        </a:p>
      </dgm:t>
    </dgm:pt>
    <dgm:pt modelId="{7A976D80-4053-49B7-89E9-56AE8484575C}" type="parTrans" cxnId="{00EED4F3-2BF9-4F32-8DC3-CBD2ED4E8907}">
      <dgm:prSet/>
      <dgm:spPr/>
      <dgm:t>
        <a:bodyPr/>
        <a:lstStyle/>
        <a:p>
          <a:endParaRPr lang="ru-RU"/>
        </a:p>
      </dgm:t>
    </dgm:pt>
    <dgm:pt modelId="{93A19B62-10CD-4A89-BB61-FB2AAEA56F61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09 09 Другие вопросы в области здравоохранения 15,9 млн. рублей</a:t>
          </a:r>
          <a:endParaRPr lang="ru-RU" dirty="0"/>
        </a:p>
      </dgm:t>
    </dgm:pt>
    <dgm:pt modelId="{DB113C92-FFE7-4C98-8F9F-2D27DD4A505E}" type="sibTrans" cxnId="{18D6C995-9853-4E74-9ACB-8E7494BC685B}">
      <dgm:prSet/>
      <dgm:spPr/>
      <dgm:t>
        <a:bodyPr/>
        <a:lstStyle/>
        <a:p>
          <a:endParaRPr lang="ru-RU"/>
        </a:p>
      </dgm:t>
    </dgm:pt>
    <dgm:pt modelId="{5460D7AB-0E0B-4FCC-BC66-B1A7A88FA9EE}" type="parTrans" cxnId="{18D6C995-9853-4E74-9ACB-8E7494BC685B}">
      <dgm:prSet/>
      <dgm:spPr/>
      <dgm:t>
        <a:bodyPr/>
        <a:lstStyle/>
        <a:p>
          <a:endParaRPr lang="ru-RU"/>
        </a:p>
      </dgm:t>
    </dgm:pt>
    <dgm:pt modelId="{B59F107A-8456-4113-846B-B1D01C70A8F6}">
      <dgm:prSet phldrT="[Текст]"/>
      <dgm:spPr/>
      <dgm:t>
        <a:bodyPr/>
        <a:lstStyle/>
        <a:p>
          <a:r>
            <a:rPr lang="ru-RU" dirty="0" smtClean="0"/>
            <a:t>содержание централизованной бухгалтерии ЦРБ 12,4 млн. рублей;</a:t>
          </a:r>
          <a:endParaRPr lang="ru-RU" dirty="0">
            <a:solidFill>
              <a:schemeClr val="tx1"/>
            </a:solidFill>
          </a:endParaRPr>
        </a:p>
      </dgm:t>
    </dgm:pt>
    <dgm:pt modelId="{7A622F45-2CF8-4C91-A79A-22E639336EFD}" type="sibTrans" cxnId="{5DB869B7-538D-496E-B203-EE67E8390DDE}">
      <dgm:prSet/>
      <dgm:spPr/>
      <dgm:t>
        <a:bodyPr/>
        <a:lstStyle/>
        <a:p>
          <a:endParaRPr lang="ru-RU"/>
        </a:p>
      </dgm:t>
    </dgm:pt>
    <dgm:pt modelId="{53C7D4AD-0471-490F-8B22-E2A3D6B25C10}" type="parTrans" cxnId="{5DB869B7-538D-496E-B203-EE67E8390DDE}">
      <dgm:prSet/>
      <dgm:spPr/>
      <dgm:t>
        <a:bodyPr/>
        <a:lstStyle/>
        <a:p>
          <a:endParaRPr lang="ru-RU"/>
        </a:p>
      </dgm:t>
    </dgm:pt>
    <dgm:pt modelId="{75C1265D-37F3-4E80-9477-EE4636A7EC9C}">
      <dgm:prSet/>
      <dgm:spPr/>
      <dgm:t>
        <a:bodyPr/>
        <a:lstStyle/>
        <a:p>
          <a:r>
            <a:rPr lang="ru-RU" dirty="0" smtClean="0"/>
            <a:t>на реализацию ведомственной программ «Развитие здравоохранение </a:t>
          </a:r>
          <a:r>
            <a:rPr lang="ru-RU" dirty="0" err="1" smtClean="0"/>
            <a:t>Гулькевичского</a:t>
          </a:r>
          <a:r>
            <a:rPr lang="ru-RU" dirty="0" smtClean="0"/>
            <a:t> района» 1,2 млн. рублей (приобретение оборудования скорой помощи);</a:t>
          </a:r>
          <a:endParaRPr lang="ru-RU" dirty="0"/>
        </a:p>
      </dgm:t>
    </dgm:pt>
    <dgm:pt modelId="{88E96E43-5454-4C6F-85AD-50DA6127837E}" type="parTrans" cxnId="{5D5688E2-69DA-467F-A2F7-0E7E03BBA886}">
      <dgm:prSet/>
      <dgm:spPr/>
      <dgm:t>
        <a:bodyPr/>
        <a:lstStyle/>
        <a:p>
          <a:endParaRPr lang="ru-RU"/>
        </a:p>
      </dgm:t>
    </dgm:pt>
    <dgm:pt modelId="{B9A19241-5C11-4A3D-8F5A-0E2996DE3AD3}" type="sibTrans" cxnId="{5D5688E2-69DA-467F-A2F7-0E7E03BBA886}">
      <dgm:prSet/>
      <dgm:spPr/>
      <dgm:t>
        <a:bodyPr/>
        <a:lstStyle/>
        <a:p>
          <a:endParaRPr lang="ru-RU"/>
        </a:p>
      </dgm:t>
    </dgm:pt>
    <dgm:pt modelId="{91E867FF-CEBD-4F2D-B2D1-EBC247CBFAAB}">
      <dgm:prSet/>
      <dgm:spPr/>
      <dgm:t>
        <a:bodyPr/>
        <a:lstStyle/>
        <a:p>
          <a:r>
            <a:rPr lang="ru-RU" dirty="0" smtClean="0"/>
            <a:t>на реализацию мероприятий профилактики терроризма и экстремизма 1,6 млн. рублей;</a:t>
          </a:r>
          <a:endParaRPr lang="ru-RU" dirty="0"/>
        </a:p>
      </dgm:t>
    </dgm:pt>
    <dgm:pt modelId="{84DE945D-B0F6-4BEF-8933-F65E9D883ED9}" type="parTrans" cxnId="{DD79989E-74C9-4E10-86F1-5E3DB4640335}">
      <dgm:prSet/>
      <dgm:spPr/>
      <dgm:t>
        <a:bodyPr/>
        <a:lstStyle/>
        <a:p>
          <a:endParaRPr lang="ru-RU"/>
        </a:p>
      </dgm:t>
    </dgm:pt>
    <dgm:pt modelId="{27917A58-B488-4AEA-9F8D-A023E3317256}" type="sibTrans" cxnId="{DD79989E-74C9-4E10-86F1-5E3DB4640335}">
      <dgm:prSet/>
      <dgm:spPr/>
      <dgm:t>
        <a:bodyPr/>
        <a:lstStyle/>
        <a:p>
          <a:endParaRPr lang="ru-RU"/>
        </a:p>
      </dgm:t>
    </dgm:pt>
    <dgm:pt modelId="{C36C2986-FBA9-4A74-8ECE-FFBA63EBAFAF}">
      <dgm:prSet/>
      <dgm:spPr/>
      <dgm:t>
        <a:bodyPr/>
        <a:lstStyle/>
        <a:p>
          <a:r>
            <a:rPr lang="ru-RU" dirty="0" smtClean="0"/>
            <a:t>на компенсацию связанных с оказанием в 2014 году  скорой, в том числе скорой специализированной, медицинской помощи, и т.д.  гражданам Украины 0,7 млн. рублей.</a:t>
          </a:r>
          <a:endParaRPr lang="ru-RU" dirty="0"/>
        </a:p>
      </dgm:t>
    </dgm:pt>
    <dgm:pt modelId="{84FC3079-6FAB-4E83-B7DF-8FC5A82350C0}" type="parTrans" cxnId="{D795C95C-B10A-4F83-9583-28FD6461F968}">
      <dgm:prSet/>
      <dgm:spPr/>
      <dgm:t>
        <a:bodyPr/>
        <a:lstStyle/>
        <a:p>
          <a:endParaRPr lang="ru-RU"/>
        </a:p>
      </dgm:t>
    </dgm:pt>
    <dgm:pt modelId="{CCC785E0-DDD9-4F79-913B-E2AF05226F60}" type="sibTrans" cxnId="{D795C95C-B10A-4F83-9583-28FD6461F968}">
      <dgm:prSet/>
      <dgm:spPr/>
      <dgm:t>
        <a:bodyPr/>
        <a:lstStyle/>
        <a:p>
          <a:endParaRPr lang="ru-RU"/>
        </a:p>
      </dgm:t>
    </dgm:pt>
    <dgm:pt modelId="{EB85EE6D-1F89-4D72-AF37-988406DF1FDD}">
      <dgm:prSet/>
      <dgm:spPr/>
      <dgm:t>
        <a:bodyPr/>
        <a:lstStyle/>
        <a:p>
          <a:r>
            <a:rPr lang="ru-RU" dirty="0" smtClean="0"/>
            <a:t>337-м  гражданам района предоставлены меры социальной поддержки в бесплатном изготовлении и ремонте зубных протезов на сумму 2,4 млн. рублей;</a:t>
          </a:r>
          <a:endParaRPr lang="ru-RU" dirty="0"/>
        </a:p>
      </dgm:t>
    </dgm:pt>
    <dgm:pt modelId="{608C05D1-D672-4545-BD8A-7F39F822F654}" type="parTrans" cxnId="{428D1583-86C3-4751-842A-6F952F69FD54}">
      <dgm:prSet/>
      <dgm:spPr/>
      <dgm:t>
        <a:bodyPr/>
        <a:lstStyle/>
        <a:p>
          <a:endParaRPr lang="ru-RU"/>
        </a:p>
      </dgm:t>
    </dgm:pt>
    <dgm:pt modelId="{02CCB090-FE9B-4CE8-9251-563CC8E96DCA}" type="sibTrans" cxnId="{428D1583-86C3-4751-842A-6F952F69FD54}">
      <dgm:prSet/>
      <dgm:spPr/>
      <dgm:t>
        <a:bodyPr/>
        <a:lstStyle/>
        <a:p>
          <a:endParaRPr lang="ru-RU"/>
        </a:p>
      </dgm:t>
    </dgm:pt>
    <dgm:pt modelId="{AB8534FC-6ABF-48D5-8786-C50DBAD63FC5}">
      <dgm:prSet/>
      <dgm:spPr/>
      <dgm:t>
        <a:bodyPr/>
        <a:lstStyle/>
        <a:p>
          <a:r>
            <a:rPr lang="ru-RU" dirty="0" smtClean="0"/>
            <a:t>835-ти гражданам предоставлены меры социальной поддержки в обеспечении лекарственными средствами и изделиями медицинского назначения на сумму 7,2млн. рублей;</a:t>
          </a:r>
          <a:endParaRPr lang="ru-RU" dirty="0"/>
        </a:p>
      </dgm:t>
    </dgm:pt>
    <dgm:pt modelId="{0205AA82-A6DA-480B-A401-E4CE94AF21B7}" type="parTrans" cxnId="{74B78A5E-8173-420B-9E5D-4DA93AED82CA}">
      <dgm:prSet/>
      <dgm:spPr/>
      <dgm:t>
        <a:bodyPr/>
        <a:lstStyle/>
        <a:p>
          <a:endParaRPr lang="ru-RU"/>
        </a:p>
      </dgm:t>
    </dgm:pt>
    <dgm:pt modelId="{773E515A-A56A-4FA4-9FAD-577F4B4EBC56}" type="sibTrans" cxnId="{74B78A5E-8173-420B-9E5D-4DA93AED82CA}">
      <dgm:prSet/>
      <dgm:spPr/>
      <dgm:t>
        <a:bodyPr/>
        <a:lstStyle/>
        <a:p>
          <a:endParaRPr lang="ru-RU"/>
        </a:p>
      </dgm:t>
    </dgm:pt>
    <dgm:pt modelId="{E24C2580-5CA7-4FD2-9744-064056076CE4}">
      <dgm:prSet/>
      <dgm:spPr/>
      <dgm:t>
        <a:bodyPr/>
        <a:lstStyle/>
        <a:p>
          <a:r>
            <a:rPr lang="ru-RU" dirty="0" smtClean="0"/>
            <a:t>другие 0,3 млн. рублей.</a:t>
          </a:r>
          <a:endParaRPr lang="ru-RU" dirty="0"/>
        </a:p>
      </dgm:t>
    </dgm:pt>
    <dgm:pt modelId="{D37037F6-0DD3-46BD-9A41-E349FBA821CE}" type="parTrans" cxnId="{AAEB572D-ACBB-4D63-A176-546F1C45D312}">
      <dgm:prSet/>
      <dgm:spPr/>
      <dgm:t>
        <a:bodyPr/>
        <a:lstStyle/>
        <a:p>
          <a:endParaRPr lang="ru-RU"/>
        </a:p>
      </dgm:t>
    </dgm:pt>
    <dgm:pt modelId="{6959D10E-7D64-4DFD-A3BF-A505BE551B32}" type="sibTrans" cxnId="{AAEB572D-ACBB-4D63-A176-546F1C45D312}">
      <dgm:prSet/>
      <dgm:spPr/>
      <dgm:t>
        <a:bodyPr/>
        <a:lstStyle/>
        <a:p>
          <a:endParaRPr lang="ru-RU"/>
        </a:p>
      </dgm:t>
    </dgm:pt>
    <dgm:pt modelId="{B740A857-6D38-49B4-9E1E-52991A30E098}" type="pres">
      <dgm:prSet presAssocID="{F79F616B-3C4B-4350-B48E-F3FD71D06B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3390B-0330-4232-9667-4F416CF6F43E}" type="pres">
      <dgm:prSet presAssocID="{A424BEA9-694B-44EA-9AE9-2D7A417B2541}" presName="composite" presStyleCnt="0"/>
      <dgm:spPr/>
    </dgm:pt>
    <dgm:pt modelId="{689EB9EB-8823-473A-B16F-0961FBFCCF9A}" type="pres">
      <dgm:prSet presAssocID="{A424BEA9-694B-44EA-9AE9-2D7A417B254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F9F27-5E5C-4795-8B66-56C5637C2146}" type="pres">
      <dgm:prSet presAssocID="{A424BEA9-694B-44EA-9AE9-2D7A417B2541}" presName="desTx" presStyleLbl="alignAccFollowNode1" presStyleIdx="0" presStyleCnt="3" custScaleX="99763" custScaleY="100000" custLinFactNeighborX="-1507" custLinFactNeighborY="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AF02E-4514-45B7-87D7-38356F4A4C66}" type="pres">
      <dgm:prSet presAssocID="{6BB2D542-B7F8-46DB-85F5-5DA08799FA11}" presName="space" presStyleCnt="0"/>
      <dgm:spPr/>
    </dgm:pt>
    <dgm:pt modelId="{3DA4DF0B-BF67-432D-AEDF-82F902F2674C}" type="pres">
      <dgm:prSet presAssocID="{92EA96BB-5A37-4AC6-9379-FB90037111D8}" presName="composite" presStyleCnt="0"/>
      <dgm:spPr/>
    </dgm:pt>
    <dgm:pt modelId="{551622F1-B117-469E-A594-213BE96E4C61}" type="pres">
      <dgm:prSet presAssocID="{92EA96BB-5A37-4AC6-9379-FB90037111D8}" presName="parTx" presStyleLbl="alignNode1" presStyleIdx="1" presStyleCnt="3" custLinFactNeighborX="-16" custLinFactNeighborY="11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9839B-9F78-4E12-9BA4-053F9D65E44D}" type="pres">
      <dgm:prSet presAssocID="{92EA96BB-5A37-4AC6-9379-FB90037111D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2A24C-EA28-4E62-94E7-DBC4AC928BED}" type="pres">
      <dgm:prSet presAssocID="{F8273529-1F61-4C37-9EE4-39D8EDFA3C2F}" presName="space" presStyleCnt="0"/>
      <dgm:spPr/>
    </dgm:pt>
    <dgm:pt modelId="{EB92200B-E59E-470A-9438-8097AF700AAA}" type="pres">
      <dgm:prSet presAssocID="{93A19B62-10CD-4A89-BB61-FB2AAEA56F61}" presName="composite" presStyleCnt="0"/>
      <dgm:spPr/>
    </dgm:pt>
    <dgm:pt modelId="{B9382F3C-78E7-43D4-B0ED-5B59C467B48E}" type="pres">
      <dgm:prSet presAssocID="{93A19B62-10CD-4A89-BB61-FB2AAEA56F6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0365B-CF0D-4877-812C-1A99D8566769}" type="pres">
      <dgm:prSet presAssocID="{93A19B62-10CD-4A89-BB61-FB2AAEA56F6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5EB99C-3ED9-413F-945F-4F6734E8F2ED}" type="presOf" srcId="{EB85EE6D-1F89-4D72-AF37-988406DF1FDD}" destId="{7019839B-9F78-4E12-9BA4-053F9D65E44D}" srcOrd="0" destOrd="1" presId="urn:microsoft.com/office/officeart/2005/8/layout/hList1"/>
    <dgm:cxn modelId="{3021E3DF-915C-4FAC-BEC8-F394BD385BD5}" type="presOf" srcId="{75C1265D-37F3-4E80-9477-EE4636A7EC9C}" destId="{01A0365B-CF0D-4877-812C-1A99D8566769}" srcOrd="0" destOrd="1" presId="urn:microsoft.com/office/officeart/2005/8/layout/hList1"/>
    <dgm:cxn modelId="{7C8B0607-16F4-4E3D-9CA8-09840C5A696A}" type="presOf" srcId="{A424BEA9-694B-44EA-9AE9-2D7A417B2541}" destId="{689EB9EB-8823-473A-B16F-0961FBFCCF9A}" srcOrd="0" destOrd="0" presId="urn:microsoft.com/office/officeart/2005/8/layout/hList1"/>
    <dgm:cxn modelId="{55ECF167-9E83-4E4B-ACD9-5A44E9E95435}" type="presOf" srcId="{E24C2580-5CA7-4FD2-9744-064056076CE4}" destId="{7019839B-9F78-4E12-9BA4-053F9D65E44D}" srcOrd="0" destOrd="3" presId="urn:microsoft.com/office/officeart/2005/8/layout/hList1"/>
    <dgm:cxn modelId="{95CDEC3A-0608-464A-BBA4-5CD3A65DDBE6}" type="presOf" srcId="{93A19B62-10CD-4A89-BB61-FB2AAEA56F61}" destId="{B9382F3C-78E7-43D4-B0ED-5B59C467B48E}" srcOrd="0" destOrd="0" presId="urn:microsoft.com/office/officeart/2005/8/layout/hList1"/>
    <dgm:cxn modelId="{00EED4F3-2BF9-4F32-8DC3-CBD2ED4E8907}" srcId="{92EA96BB-5A37-4AC6-9379-FB90037111D8}" destId="{C129F1B5-29EC-414B-9D85-268948EE3F71}" srcOrd="0" destOrd="0" parTransId="{7A976D80-4053-49B7-89E9-56AE8484575C}" sibTransId="{AEAC4CFA-BA16-46B0-8B46-13FBA56AE25C}"/>
    <dgm:cxn modelId="{BAE681A9-6486-404F-8E55-DD77A2A67BD7}" srcId="{A424BEA9-694B-44EA-9AE9-2D7A417B2541}" destId="{C255DEF5-4EE4-4F5B-AB7D-817CB2C1FC6B}" srcOrd="1" destOrd="0" parTransId="{E7F2A90D-6124-4740-9720-54DECA3E75AF}" sibTransId="{CFCF9658-30B7-46C4-B7A8-74F04A8B7AF6}"/>
    <dgm:cxn modelId="{5DB869B7-538D-496E-B203-EE67E8390DDE}" srcId="{93A19B62-10CD-4A89-BB61-FB2AAEA56F61}" destId="{B59F107A-8456-4113-846B-B1D01C70A8F6}" srcOrd="0" destOrd="0" parTransId="{53C7D4AD-0471-490F-8B22-E2A3D6B25C10}" sibTransId="{7A622F45-2CF8-4C91-A79A-22E639336EFD}"/>
    <dgm:cxn modelId="{289EB3BA-D19A-44D6-A177-37F85CC721A1}" type="presOf" srcId="{3A2D69FB-B616-45CF-8F5D-65742A310531}" destId="{239F9F27-5E5C-4795-8B66-56C5637C2146}" srcOrd="0" destOrd="0" presId="urn:microsoft.com/office/officeart/2005/8/layout/hList1"/>
    <dgm:cxn modelId="{0D5FDBF5-DFDD-43BD-81E2-2E9AFAD967C7}" type="presOf" srcId="{C129F1B5-29EC-414B-9D85-268948EE3F71}" destId="{7019839B-9F78-4E12-9BA4-053F9D65E44D}" srcOrd="0" destOrd="0" presId="urn:microsoft.com/office/officeart/2005/8/layout/hList1"/>
    <dgm:cxn modelId="{6D585F23-0105-47B7-BCA7-2C56B32B3EF1}" srcId="{F79F616B-3C4B-4350-B48E-F3FD71D06BDB}" destId="{A424BEA9-694B-44EA-9AE9-2D7A417B2541}" srcOrd="0" destOrd="0" parTransId="{852653E2-3989-40F9-875E-70C0E85405A5}" sibTransId="{6BB2D542-B7F8-46DB-85F5-5DA08799FA11}"/>
    <dgm:cxn modelId="{F398BEDB-59D5-4447-BA9E-64019B0702B3}" type="presOf" srcId="{B59F107A-8456-4113-846B-B1D01C70A8F6}" destId="{01A0365B-CF0D-4877-812C-1A99D8566769}" srcOrd="0" destOrd="0" presId="urn:microsoft.com/office/officeart/2005/8/layout/hList1"/>
    <dgm:cxn modelId="{DD79989E-74C9-4E10-86F1-5E3DB4640335}" srcId="{93A19B62-10CD-4A89-BB61-FB2AAEA56F61}" destId="{91E867FF-CEBD-4F2D-B2D1-EBC247CBFAAB}" srcOrd="2" destOrd="0" parTransId="{84DE945D-B0F6-4BEF-8933-F65E9D883ED9}" sibTransId="{27917A58-B488-4AEA-9F8D-A023E3317256}"/>
    <dgm:cxn modelId="{1722BD62-A6D8-4526-ADEC-9E5DC52E1993}" type="presOf" srcId="{92EA96BB-5A37-4AC6-9379-FB90037111D8}" destId="{551622F1-B117-469E-A594-213BE96E4C61}" srcOrd="0" destOrd="0" presId="urn:microsoft.com/office/officeart/2005/8/layout/hList1"/>
    <dgm:cxn modelId="{A8E9AB74-FD92-42DC-AA9F-B9F4457B69CA}" srcId="{A424BEA9-694B-44EA-9AE9-2D7A417B2541}" destId="{3A2D69FB-B616-45CF-8F5D-65742A310531}" srcOrd="0" destOrd="0" parTransId="{8A73AA07-6096-4482-BA4B-010DC75BAFC4}" sibTransId="{50CBD175-8DA2-4D04-A45A-A0E73B0153A0}"/>
    <dgm:cxn modelId="{93CFAF6A-5DBF-4ECC-80E2-22A43F7E3212}" type="presOf" srcId="{AB8534FC-6ABF-48D5-8786-C50DBAD63FC5}" destId="{7019839B-9F78-4E12-9BA4-053F9D65E44D}" srcOrd="0" destOrd="2" presId="urn:microsoft.com/office/officeart/2005/8/layout/hList1"/>
    <dgm:cxn modelId="{C30C5CC2-37F8-4480-98DF-6B7093AD8479}" type="presOf" srcId="{E29649C9-C724-42A5-AB9D-21320C659419}" destId="{239F9F27-5E5C-4795-8B66-56C5637C2146}" srcOrd="0" destOrd="2" presId="urn:microsoft.com/office/officeart/2005/8/layout/hList1"/>
    <dgm:cxn modelId="{0ED136D3-002D-4123-B0BE-BFE887B9B741}" srcId="{F79F616B-3C4B-4350-B48E-F3FD71D06BDB}" destId="{92EA96BB-5A37-4AC6-9379-FB90037111D8}" srcOrd="1" destOrd="0" parTransId="{1F01589A-3242-4094-B9EB-FB026DD3C37C}" sibTransId="{F8273529-1F61-4C37-9EE4-39D8EDFA3C2F}"/>
    <dgm:cxn modelId="{74B78A5E-8173-420B-9E5D-4DA93AED82CA}" srcId="{92EA96BB-5A37-4AC6-9379-FB90037111D8}" destId="{AB8534FC-6ABF-48D5-8786-C50DBAD63FC5}" srcOrd="2" destOrd="0" parTransId="{0205AA82-A6DA-480B-A401-E4CE94AF21B7}" sibTransId="{773E515A-A56A-4FA4-9FAD-577F4B4EBC56}"/>
    <dgm:cxn modelId="{72EDDD58-2214-4C85-88D1-98A80C132524}" type="presOf" srcId="{C36C2986-FBA9-4A74-8ECE-FFBA63EBAFAF}" destId="{01A0365B-CF0D-4877-812C-1A99D8566769}" srcOrd="0" destOrd="3" presId="urn:microsoft.com/office/officeart/2005/8/layout/hList1"/>
    <dgm:cxn modelId="{D795C95C-B10A-4F83-9583-28FD6461F968}" srcId="{93A19B62-10CD-4A89-BB61-FB2AAEA56F61}" destId="{C36C2986-FBA9-4A74-8ECE-FFBA63EBAFAF}" srcOrd="3" destOrd="0" parTransId="{84FC3079-6FAB-4E83-B7DF-8FC5A82350C0}" sibTransId="{CCC785E0-DDD9-4F79-913B-E2AF05226F60}"/>
    <dgm:cxn modelId="{30AC64CB-DAF1-4593-A266-8653E5687CDB}" type="presOf" srcId="{F79F616B-3C4B-4350-B48E-F3FD71D06BDB}" destId="{B740A857-6D38-49B4-9E1E-52991A30E098}" srcOrd="0" destOrd="0" presId="urn:microsoft.com/office/officeart/2005/8/layout/hList1"/>
    <dgm:cxn modelId="{1DF9A451-14EB-4E02-9A13-EE69D0EE6687}" srcId="{A424BEA9-694B-44EA-9AE9-2D7A417B2541}" destId="{E29649C9-C724-42A5-AB9D-21320C659419}" srcOrd="2" destOrd="0" parTransId="{3A1B5B39-7CCA-4F91-8713-0D150D154B92}" sibTransId="{2A2357F7-5B75-4CA3-814D-4E3488AEB7FD}"/>
    <dgm:cxn modelId="{5D5688E2-69DA-467F-A2F7-0E7E03BBA886}" srcId="{93A19B62-10CD-4A89-BB61-FB2AAEA56F61}" destId="{75C1265D-37F3-4E80-9477-EE4636A7EC9C}" srcOrd="1" destOrd="0" parTransId="{88E96E43-5454-4C6F-85AD-50DA6127837E}" sibTransId="{B9A19241-5C11-4A3D-8F5A-0E2996DE3AD3}"/>
    <dgm:cxn modelId="{AAEB572D-ACBB-4D63-A176-546F1C45D312}" srcId="{92EA96BB-5A37-4AC6-9379-FB90037111D8}" destId="{E24C2580-5CA7-4FD2-9744-064056076CE4}" srcOrd="3" destOrd="0" parTransId="{D37037F6-0DD3-46BD-9A41-E349FBA821CE}" sibTransId="{6959D10E-7D64-4DFD-A3BF-A505BE551B32}"/>
    <dgm:cxn modelId="{FFD36460-F951-4C52-877C-26647BE8E836}" type="presOf" srcId="{C255DEF5-4EE4-4F5B-AB7D-817CB2C1FC6B}" destId="{239F9F27-5E5C-4795-8B66-56C5637C2146}" srcOrd="0" destOrd="1" presId="urn:microsoft.com/office/officeart/2005/8/layout/hList1"/>
    <dgm:cxn modelId="{18D6C995-9853-4E74-9ACB-8E7494BC685B}" srcId="{F79F616B-3C4B-4350-B48E-F3FD71D06BDB}" destId="{93A19B62-10CD-4A89-BB61-FB2AAEA56F61}" srcOrd="2" destOrd="0" parTransId="{5460D7AB-0E0B-4FCC-BC66-B1A7A88FA9EE}" sibTransId="{DB113C92-FFE7-4C98-8F9F-2D27DD4A505E}"/>
    <dgm:cxn modelId="{428D1583-86C3-4751-842A-6F952F69FD54}" srcId="{92EA96BB-5A37-4AC6-9379-FB90037111D8}" destId="{EB85EE6D-1F89-4D72-AF37-988406DF1FDD}" srcOrd="1" destOrd="0" parTransId="{608C05D1-D672-4545-BD8A-7F39F822F654}" sibTransId="{02CCB090-FE9B-4CE8-9251-563CC8E96DCA}"/>
    <dgm:cxn modelId="{50C6A192-46AA-4331-9044-4A8D525709C2}" type="presOf" srcId="{91E867FF-CEBD-4F2D-B2D1-EBC247CBFAAB}" destId="{01A0365B-CF0D-4877-812C-1A99D8566769}" srcOrd="0" destOrd="2" presId="urn:microsoft.com/office/officeart/2005/8/layout/hList1"/>
    <dgm:cxn modelId="{315C38DA-0C0D-440C-82B0-32CEFFD75986}" type="presParOf" srcId="{B740A857-6D38-49B4-9E1E-52991A30E098}" destId="{8D93390B-0330-4232-9667-4F416CF6F43E}" srcOrd="0" destOrd="0" presId="urn:microsoft.com/office/officeart/2005/8/layout/hList1"/>
    <dgm:cxn modelId="{160B5D30-4759-4FB6-8937-58710E15F670}" type="presParOf" srcId="{8D93390B-0330-4232-9667-4F416CF6F43E}" destId="{689EB9EB-8823-473A-B16F-0961FBFCCF9A}" srcOrd="0" destOrd="0" presId="urn:microsoft.com/office/officeart/2005/8/layout/hList1"/>
    <dgm:cxn modelId="{B8D1269A-4069-4661-AB90-6E3961A41BC3}" type="presParOf" srcId="{8D93390B-0330-4232-9667-4F416CF6F43E}" destId="{239F9F27-5E5C-4795-8B66-56C5637C2146}" srcOrd="1" destOrd="0" presId="urn:microsoft.com/office/officeart/2005/8/layout/hList1"/>
    <dgm:cxn modelId="{B9BA6BA0-86A5-4ABD-BEF1-F89C73B193DC}" type="presParOf" srcId="{B740A857-6D38-49B4-9E1E-52991A30E098}" destId="{7F5AF02E-4514-45B7-87D7-38356F4A4C66}" srcOrd="1" destOrd="0" presId="urn:microsoft.com/office/officeart/2005/8/layout/hList1"/>
    <dgm:cxn modelId="{ABDBB8E4-306D-4508-B2F2-D5AC2CF1F73B}" type="presParOf" srcId="{B740A857-6D38-49B4-9E1E-52991A30E098}" destId="{3DA4DF0B-BF67-432D-AEDF-82F902F2674C}" srcOrd="2" destOrd="0" presId="urn:microsoft.com/office/officeart/2005/8/layout/hList1"/>
    <dgm:cxn modelId="{08B011AE-3482-4950-A576-85497E151050}" type="presParOf" srcId="{3DA4DF0B-BF67-432D-AEDF-82F902F2674C}" destId="{551622F1-B117-469E-A594-213BE96E4C61}" srcOrd="0" destOrd="0" presId="urn:microsoft.com/office/officeart/2005/8/layout/hList1"/>
    <dgm:cxn modelId="{B7A23F15-9C09-44FD-B4F2-BC5A4CFCB6C9}" type="presParOf" srcId="{3DA4DF0B-BF67-432D-AEDF-82F902F2674C}" destId="{7019839B-9F78-4E12-9BA4-053F9D65E44D}" srcOrd="1" destOrd="0" presId="urn:microsoft.com/office/officeart/2005/8/layout/hList1"/>
    <dgm:cxn modelId="{9170C8E1-43C6-4CB9-8549-2EF0F4751718}" type="presParOf" srcId="{B740A857-6D38-49B4-9E1E-52991A30E098}" destId="{8B32A24C-EA28-4E62-94E7-DBC4AC928BED}" srcOrd="3" destOrd="0" presId="urn:microsoft.com/office/officeart/2005/8/layout/hList1"/>
    <dgm:cxn modelId="{47BF09BC-416F-4D91-9020-08DED1B9838E}" type="presParOf" srcId="{B740A857-6D38-49B4-9E1E-52991A30E098}" destId="{EB92200B-E59E-470A-9438-8097AF700AAA}" srcOrd="4" destOrd="0" presId="urn:microsoft.com/office/officeart/2005/8/layout/hList1"/>
    <dgm:cxn modelId="{05A3842B-EB15-4D25-AD4B-8D96447E1214}" type="presParOf" srcId="{EB92200B-E59E-470A-9438-8097AF700AAA}" destId="{B9382F3C-78E7-43D4-B0ED-5B59C467B48E}" srcOrd="0" destOrd="0" presId="urn:microsoft.com/office/officeart/2005/8/layout/hList1"/>
    <dgm:cxn modelId="{339F6F06-20D8-41DC-9537-FD558C525F0E}" type="presParOf" srcId="{EB92200B-E59E-470A-9438-8097AF700AAA}" destId="{01A0365B-CF0D-4877-812C-1A99D856676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5D3AB-5007-42BF-983E-AFD603D6945B}">
      <dsp:nvSpPr>
        <dsp:cNvPr id="0" name=""/>
        <dsp:cNvSpPr/>
      </dsp:nvSpPr>
      <dsp:spPr>
        <a:xfrm>
          <a:off x="2228980" y="374890"/>
          <a:ext cx="4564381" cy="158514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E1604A-101A-4B41-A924-786ED2BBA64E}">
      <dsp:nvSpPr>
        <dsp:cNvPr id="0" name=""/>
        <dsp:cNvSpPr/>
      </dsp:nvSpPr>
      <dsp:spPr>
        <a:xfrm>
          <a:off x="4075963" y="4256383"/>
          <a:ext cx="884569" cy="566124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F6FA0-98F1-44D6-9602-44CDDFDE2E81}">
      <dsp:nvSpPr>
        <dsp:cNvPr id="0" name=""/>
        <dsp:cNvSpPr/>
      </dsp:nvSpPr>
      <dsp:spPr>
        <a:xfrm>
          <a:off x="2395280" y="4709283"/>
          <a:ext cx="4245936" cy="106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Доходная часть бюджета МО Гулькевичский район за 2014 год</a:t>
          </a:r>
          <a:endParaRPr lang="ru-RU" sz="2000" kern="1200" dirty="0"/>
        </a:p>
      </dsp:txBody>
      <dsp:txXfrm>
        <a:off x="2395280" y="4709283"/>
        <a:ext cx="4245936" cy="1061484"/>
      </dsp:txXfrm>
    </dsp:sp>
    <dsp:sp modelId="{AC474099-90EC-431E-8396-453793F92BBB}">
      <dsp:nvSpPr>
        <dsp:cNvPr id="0" name=""/>
        <dsp:cNvSpPr/>
      </dsp:nvSpPr>
      <dsp:spPr>
        <a:xfrm>
          <a:off x="3888434" y="2082464"/>
          <a:ext cx="1592226" cy="15922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Безвозмездные поступления из других уровней бюджетной системы</a:t>
          </a:r>
          <a:endParaRPr lang="ru-RU" sz="1200" kern="1200" dirty="0"/>
        </a:p>
      </dsp:txBody>
      <dsp:txXfrm>
        <a:off x="4121610" y="2315640"/>
        <a:ext cx="1125874" cy="1125874"/>
      </dsp:txXfrm>
    </dsp:sp>
    <dsp:sp modelId="{C2E6B822-616E-4C79-9B34-42720DE5DB72}">
      <dsp:nvSpPr>
        <dsp:cNvPr id="0" name=""/>
        <dsp:cNvSpPr/>
      </dsp:nvSpPr>
      <dsp:spPr>
        <a:xfrm>
          <a:off x="2749108" y="887941"/>
          <a:ext cx="1592226" cy="1592226"/>
        </a:xfrm>
        <a:prstGeom prst="ellipse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Налоговые доходы</a:t>
          </a:r>
          <a:endParaRPr lang="ru-RU" sz="1200" kern="1200" dirty="0"/>
        </a:p>
      </dsp:txBody>
      <dsp:txXfrm>
        <a:off x="2982284" y="1121117"/>
        <a:ext cx="1125874" cy="1125874"/>
      </dsp:txXfrm>
    </dsp:sp>
    <dsp:sp modelId="{A9B501E1-2475-45A7-B00F-B5F1E4EB5934}">
      <dsp:nvSpPr>
        <dsp:cNvPr id="0" name=""/>
        <dsp:cNvSpPr/>
      </dsp:nvSpPr>
      <dsp:spPr>
        <a:xfrm>
          <a:off x="4344840" y="491703"/>
          <a:ext cx="1592226" cy="1592226"/>
        </a:xfrm>
        <a:prstGeom prst="ellipse">
          <a:avLst/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Неналоговые доходы</a:t>
          </a:r>
          <a:endParaRPr lang="ru-RU" sz="1200" kern="1200" dirty="0"/>
        </a:p>
      </dsp:txBody>
      <dsp:txXfrm>
        <a:off x="4578016" y="724879"/>
        <a:ext cx="1125874" cy="1125874"/>
      </dsp:txXfrm>
    </dsp:sp>
    <dsp:sp modelId="{84859550-8AD6-4370-83A5-02FF76CEA1E9}">
      <dsp:nvSpPr>
        <dsp:cNvPr id="0" name=""/>
        <dsp:cNvSpPr/>
      </dsp:nvSpPr>
      <dsp:spPr>
        <a:xfrm>
          <a:off x="1986566" y="-109519"/>
          <a:ext cx="5063363" cy="454248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F0C4F-74A2-426D-BC3B-D8D67902D4DA}">
      <dsp:nvSpPr>
        <dsp:cNvPr id="0" name=""/>
        <dsp:cNvSpPr/>
      </dsp:nvSpPr>
      <dsp:spPr>
        <a:xfrm>
          <a:off x="3259082" y="3275061"/>
          <a:ext cx="2410827" cy="24108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Социальная политика </a:t>
          </a:r>
          <a:r>
            <a:rPr lang="ru-RU" sz="2400" b="0" kern="1200" dirty="0" smtClean="0"/>
            <a:t>82,0 млн. </a:t>
          </a:r>
          <a:r>
            <a:rPr lang="ru-RU" sz="2400" kern="1200" dirty="0" smtClean="0"/>
            <a:t>рублей</a:t>
          </a:r>
          <a:endParaRPr lang="ru-RU" sz="2400" kern="1200" dirty="0"/>
        </a:p>
      </dsp:txBody>
      <dsp:txXfrm>
        <a:off x="3612139" y="3628118"/>
        <a:ext cx="1704713" cy="1704713"/>
      </dsp:txXfrm>
    </dsp:sp>
    <dsp:sp modelId="{34A68858-AF97-433C-9573-6D0D470333BC}">
      <dsp:nvSpPr>
        <dsp:cNvPr id="0" name=""/>
        <dsp:cNvSpPr/>
      </dsp:nvSpPr>
      <dsp:spPr>
        <a:xfrm rot="12937008">
          <a:off x="1361428" y="2711316"/>
          <a:ext cx="2226041" cy="68708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6D8AC-3421-4384-87F9-258419A00935}">
      <dsp:nvSpPr>
        <dsp:cNvPr id="0" name=""/>
        <dsp:cNvSpPr/>
      </dsp:nvSpPr>
      <dsp:spPr>
        <a:xfrm>
          <a:off x="424498" y="1490564"/>
          <a:ext cx="2290286" cy="18322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10 01 Пенсионное обеспечение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3,0 млн. рублей.</a:t>
          </a:r>
          <a:endParaRPr lang="ru-RU" sz="2200" kern="1200" dirty="0"/>
        </a:p>
      </dsp:txBody>
      <dsp:txXfrm>
        <a:off x="478162" y="1544228"/>
        <a:ext cx="2182958" cy="1724901"/>
      </dsp:txXfrm>
    </dsp:sp>
    <dsp:sp modelId="{C5C9D21A-87F6-4BEC-84F4-9B2575B5253A}">
      <dsp:nvSpPr>
        <dsp:cNvPr id="0" name=""/>
        <dsp:cNvSpPr/>
      </dsp:nvSpPr>
      <dsp:spPr>
        <a:xfrm rot="16200000">
          <a:off x="3351189" y="1688620"/>
          <a:ext cx="2226613" cy="68708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2B172E-A29D-4A38-9CD0-F796CCDD7D98}">
      <dsp:nvSpPr>
        <dsp:cNvPr id="0" name=""/>
        <dsp:cNvSpPr/>
      </dsp:nvSpPr>
      <dsp:spPr>
        <a:xfrm>
          <a:off x="3319352" y="2742"/>
          <a:ext cx="2290286" cy="18322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10 03 Социальное обеспечение населения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2,2 млн. рублей </a:t>
          </a:r>
          <a:endParaRPr lang="ru-RU" sz="2200" kern="1200" dirty="0"/>
        </a:p>
      </dsp:txBody>
      <dsp:txXfrm>
        <a:off x="3373016" y="56406"/>
        <a:ext cx="2182958" cy="1724901"/>
      </dsp:txXfrm>
    </dsp:sp>
    <dsp:sp modelId="{A907A670-437B-4A94-8B28-63AC2A30C588}">
      <dsp:nvSpPr>
        <dsp:cNvPr id="0" name=""/>
        <dsp:cNvSpPr/>
      </dsp:nvSpPr>
      <dsp:spPr>
        <a:xfrm rot="19500000">
          <a:off x="5356728" y="2732638"/>
          <a:ext cx="2226613" cy="68708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22412-CABF-4917-9D36-1579A2653F37}">
      <dsp:nvSpPr>
        <dsp:cNvPr id="0" name=""/>
        <dsp:cNvSpPr/>
      </dsp:nvSpPr>
      <dsp:spPr>
        <a:xfrm>
          <a:off x="6236859" y="1521500"/>
          <a:ext cx="2290286" cy="18322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10 04 Охрана семьи и детства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76,8 млн. рублей </a:t>
          </a:r>
          <a:endParaRPr lang="ru-RU" sz="2200" kern="1200" dirty="0"/>
        </a:p>
      </dsp:txBody>
      <dsp:txXfrm>
        <a:off x="6290523" y="1575164"/>
        <a:ext cx="2182958" cy="172490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52771-70BE-4342-90DA-1A21969DB53B}">
      <dsp:nvSpPr>
        <dsp:cNvPr id="0" name=""/>
        <dsp:cNvSpPr/>
      </dsp:nvSpPr>
      <dsp:spPr>
        <a:xfrm>
          <a:off x="4392487" y="968585"/>
          <a:ext cx="3035125" cy="559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413"/>
              </a:lnTo>
              <a:lnTo>
                <a:pt x="3035125" y="362413"/>
              </a:lnTo>
              <a:lnTo>
                <a:pt x="3035125" y="55946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1F929C-54C6-42B5-AD39-AAC074B7216A}">
      <dsp:nvSpPr>
        <dsp:cNvPr id="0" name=""/>
        <dsp:cNvSpPr/>
      </dsp:nvSpPr>
      <dsp:spPr>
        <a:xfrm>
          <a:off x="4309234" y="968585"/>
          <a:ext cx="91440" cy="559980"/>
        </a:xfrm>
        <a:custGeom>
          <a:avLst/>
          <a:gdLst/>
          <a:ahLst/>
          <a:cxnLst/>
          <a:rect l="0" t="0" r="0" b="0"/>
          <a:pathLst>
            <a:path>
              <a:moveTo>
                <a:pt x="83253" y="0"/>
              </a:moveTo>
              <a:lnTo>
                <a:pt x="83253" y="362929"/>
              </a:lnTo>
              <a:lnTo>
                <a:pt x="45720" y="362929"/>
              </a:lnTo>
              <a:lnTo>
                <a:pt x="45720" y="55998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91E272-FDF4-44A1-88CC-36D2113C1A49}">
      <dsp:nvSpPr>
        <dsp:cNvPr id="0" name=""/>
        <dsp:cNvSpPr/>
      </dsp:nvSpPr>
      <dsp:spPr>
        <a:xfrm>
          <a:off x="1285411" y="968585"/>
          <a:ext cx="3107076" cy="559464"/>
        </a:xfrm>
        <a:custGeom>
          <a:avLst/>
          <a:gdLst/>
          <a:ahLst/>
          <a:cxnLst/>
          <a:rect l="0" t="0" r="0" b="0"/>
          <a:pathLst>
            <a:path>
              <a:moveTo>
                <a:pt x="3107076" y="0"/>
              </a:moveTo>
              <a:lnTo>
                <a:pt x="3107076" y="362413"/>
              </a:lnTo>
              <a:lnTo>
                <a:pt x="0" y="362413"/>
              </a:lnTo>
              <a:lnTo>
                <a:pt x="0" y="55946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A5DF2-0717-4552-88C7-0F53F96A2CAE}">
      <dsp:nvSpPr>
        <dsp:cNvPr id="0" name=""/>
        <dsp:cNvSpPr/>
      </dsp:nvSpPr>
      <dsp:spPr>
        <a:xfrm>
          <a:off x="216026" y="102670"/>
          <a:ext cx="8352922" cy="8659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</a:rPr>
            <a:t>Социальное обеспечение населения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</a:rPr>
            <a:t>2,2 млн. рублей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216026" y="102670"/>
        <a:ext cx="8352922" cy="865915"/>
      </dsp:txXfrm>
    </dsp:sp>
    <dsp:sp modelId="{FDE47BBC-60FE-4EE8-820F-AFC51DD3C422}">
      <dsp:nvSpPr>
        <dsp:cNvPr id="0" name=""/>
        <dsp:cNvSpPr/>
      </dsp:nvSpPr>
      <dsp:spPr>
        <a:xfrm>
          <a:off x="4966" y="1528050"/>
          <a:ext cx="2560889" cy="4476672"/>
        </a:xfrm>
        <a:prstGeom prst="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дополнительные меры социальной поддержки донорам крови в Краснодарском крае (денежная компенсация на усиленное питание доноров) 0,8 млн. рублей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908 доноров</a:t>
          </a:r>
          <a:endParaRPr lang="ru-RU" sz="2400" kern="1200" dirty="0"/>
        </a:p>
      </dsp:txBody>
      <dsp:txXfrm>
        <a:off x="4966" y="1528050"/>
        <a:ext cx="2560889" cy="4476672"/>
      </dsp:txXfrm>
    </dsp:sp>
    <dsp:sp modelId="{6099E52A-4CEF-4427-AF48-75CC297A77D4}">
      <dsp:nvSpPr>
        <dsp:cNvPr id="0" name=""/>
        <dsp:cNvSpPr/>
      </dsp:nvSpPr>
      <dsp:spPr>
        <a:xfrm>
          <a:off x="2994375" y="1528566"/>
          <a:ext cx="2721157" cy="4537889"/>
        </a:xfrm>
        <a:prstGeom prst="rect">
          <a:avLst/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почетные граждане </a:t>
          </a:r>
          <a:r>
            <a:rPr lang="ru-RU" sz="2400" kern="1200" dirty="0" err="1" smtClean="0"/>
            <a:t>Гулькевичского</a:t>
          </a:r>
          <a:r>
            <a:rPr lang="ru-RU" sz="2400" kern="1200" dirty="0" smtClean="0"/>
            <a:t> района 0,3 млн. рублей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12 почетных граждан</a:t>
          </a:r>
          <a:endParaRPr lang="ru-RU" sz="2400" kern="1200" dirty="0"/>
        </a:p>
      </dsp:txBody>
      <dsp:txXfrm>
        <a:off x="2994375" y="1528566"/>
        <a:ext cx="2721157" cy="4537889"/>
      </dsp:txXfrm>
    </dsp:sp>
    <dsp:sp modelId="{B68E6931-AB15-4E0C-BE90-E8725DD33FFB}">
      <dsp:nvSpPr>
        <dsp:cNvPr id="0" name=""/>
        <dsp:cNvSpPr/>
      </dsp:nvSpPr>
      <dsp:spPr>
        <a:xfrm>
          <a:off x="6075216" y="1528050"/>
          <a:ext cx="2704792" cy="4540620"/>
        </a:xfrm>
        <a:prstGeom prst="rect">
          <a:avLst/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поддержка социально ориентированных некоммерческих организация и содействие развитию гражданского общества 1,1 млн. рублей</a:t>
          </a:r>
          <a:endParaRPr lang="ru-RU" sz="2400" kern="1200" dirty="0"/>
        </a:p>
      </dsp:txBody>
      <dsp:txXfrm>
        <a:off x="6075216" y="1528050"/>
        <a:ext cx="2704792" cy="45406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A2FAA-C8F6-42C1-BBD0-53A21ABE5D6E}">
      <dsp:nvSpPr>
        <dsp:cNvPr id="0" name=""/>
        <dsp:cNvSpPr/>
      </dsp:nvSpPr>
      <dsp:spPr>
        <a:xfrm>
          <a:off x="3635901" y="2698100"/>
          <a:ext cx="1679866" cy="16670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Охрана семьи и детства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76,8 млн. рублей</a:t>
          </a:r>
          <a:endParaRPr lang="ru-RU" sz="1500" kern="1200" dirty="0"/>
        </a:p>
      </dsp:txBody>
      <dsp:txXfrm>
        <a:off x="3881912" y="2942227"/>
        <a:ext cx="1187844" cy="1178747"/>
      </dsp:txXfrm>
    </dsp:sp>
    <dsp:sp modelId="{19F3C379-41B2-4CD0-829B-C58546737C9F}">
      <dsp:nvSpPr>
        <dsp:cNvPr id="0" name=""/>
        <dsp:cNvSpPr/>
      </dsp:nvSpPr>
      <dsp:spPr>
        <a:xfrm rot="16232319">
          <a:off x="4284906" y="2019466"/>
          <a:ext cx="404486" cy="6170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345009" y="2203553"/>
        <a:ext cx="283140" cy="370252"/>
      </dsp:txXfrm>
    </dsp:sp>
    <dsp:sp modelId="{DA176CEF-B1B1-45EA-B9EC-2992F60DCCD3}">
      <dsp:nvSpPr>
        <dsp:cNvPr id="0" name=""/>
        <dsp:cNvSpPr/>
      </dsp:nvSpPr>
      <dsp:spPr>
        <a:xfrm>
          <a:off x="3059841" y="120044"/>
          <a:ext cx="2879069" cy="1814958"/>
        </a:xfrm>
        <a:prstGeom prst="roundRect">
          <a:avLst/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осуществление отдельных государственных полномочий по предоставлению ежемесячных денежных выплат на содержание детей-сирот и детей, оставшихся без попечения родителей, находящихся под опекой (попечительством) или переданных на воспитание в приемные семьи 68,0  млн. рублей</a:t>
          </a:r>
          <a:endParaRPr lang="ru-RU" sz="1200" kern="1200" dirty="0"/>
        </a:p>
      </dsp:txBody>
      <dsp:txXfrm>
        <a:off x="3148440" y="208643"/>
        <a:ext cx="2701871" cy="1637760"/>
      </dsp:txXfrm>
    </dsp:sp>
    <dsp:sp modelId="{9F917CD1-4C65-4DAF-B147-4D26DC261334}">
      <dsp:nvSpPr>
        <dsp:cNvPr id="0" name=""/>
        <dsp:cNvSpPr/>
      </dsp:nvSpPr>
      <dsp:spPr>
        <a:xfrm rot="126711">
          <a:off x="5528267" y="3271345"/>
          <a:ext cx="514096" cy="6170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528319" y="3391920"/>
        <a:ext cx="359867" cy="370252"/>
      </dsp:txXfrm>
    </dsp:sp>
    <dsp:sp modelId="{0B5B72DE-4D21-47E8-92DF-9F34DFBCCC5C}">
      <dsp:nvSpPr>
        <dsp:cNvPr id="0" name=""/>
        <dsp:cNvSpPr/>
      </dsp:nvSpPr>
      <dsp:spPr>
        <a:xfrm>
          <a:off x="6283724" y="2214037"/>
          <a:ext cx="2683997" cy="2867435"/>
        </a:xfrm>
        <a:prstGeom prst="roundRect">
          <a:avLst/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выплата денежных средств на обеспечение бесплатного проезда на городском, пригородном, в сельской местности на внутрирайонном транспорте (кроме такси) детей-сирот и детей, оставшихся без попечения родителей, находящихся под опекой (попечительством) или на воспитание в приемные семьях (за исключением детей, обучающихся в федеральных образовательных  учреждениях) 0,1млн. рублей</a:t>
          </a:r>
          <a:endParaRPr lang="ru-RU" sz="1200" kern="1200" dirty="0"/>
        </a:p>
      </dsp:txBody>
      <dsp:txXfrm>
        <a:off x="6414746" y="2345059"/>
        <a:ext cx="2421953" cy="2605391"/>
      </dsp:txXfrm>
    </dsp:sp>
    <dsp:sp modelId="{4A990E3E-0AF8-4633-800F-D5FAAAA5DABB}">
      <dsp:nvSpPr>
        <dsp:cNvPr id="0" name=""/>
        <dsp:cNvSpPr/>
      </dsp:nvSpPr>
      <dsp:spPr>
        <a:xfrm rot="5363415">
          <a:off x="4271704" y="4454064"/>
          <a:ext cx="434462" cy="6170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4336180" y="4512315"/>
        <a:ext cx="304123" cy="370252"/>
      </dsp:txXfrm>
    </dsp:sp>
    <dsp:sp modelId="{C2ECE60B-E2EE-4E50-8D32-342BC253257E}">
      <dsp:nvSpPr>
        <dsp:cNvPr id="0" name=""/>
        <dsp:cNvSpPr/>
      </dsp:nvSpPr>
      <dsp:spPr>
        <a:xfrm>
          <a:off x="3063058" y="5184738"/>
          <a:ext cx="2876637" cy="1493801"/>
        </a:xfrm>
        <a:prstGeom prst="roundRect">
          <a:avLst/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предоставление ежемесячных денежных выплат на содержание детей-сирот  и детей, оставшихся без попечения родителей, переданных на патронатное воспитание 0,6 млн. рублей</a:t>
          </a:r>
          <a:endParaRPr lang="ru-RU" sz="1200" kern="1200" dirty="0"/>
        </a:p>
      </dsp:txBody>
      <dsp:txXfrm>
        <a:off x="3135979" y="5257659"/>
        <a:ext cx="2730795" cy="1347959"/>
      </dsp:txXfrm>
    </dsp:sp>
    <dsp:sp modelId="{884BF49D-AEC7-4AD6-9832-E67A787413FF}">
      <dsp:nvSpPr>
        <dsp:cNvPr id="0" name=""/>
        <dsp:cNvSpPr/>
      </dsp:nvSpPr>
      <dsp:spPr>
        <a:xfrm rot="10688706">
          <a:off x="2821678" y="3267303"/>
          <a:ext cx="575895" cy="6170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2994401" y="3387924"/>
        <a:ext cx="403127" cy="370252"/>
      </dsp:txXfrm>
    </dsp:sp>
    <dsp:sp modelId="{ABF51B14-266B-4EC3-88E1-FE928D1C5D43}">
      <dsp:nvSpPr>
        <dsp:cNvPr id="0" name=""/>
        <dsp:cNvSpPr/>
      </dsp:nvSpPr>
      <dsp:spPr>
        <a:xfrm>
          <a:off x="251531" y="2420887"/>
          <a:ext cx="2299335" cy="2420574"/>
        </a:xfrm>
        <a:prstGeom prst="roundRect">
          <a:avLst/>
        </a:prstGeom>
        <a:gradFill rotWithShape="1">
          <a:gsLst>
            <a:gs pos="0">
              <a:schemeClr val="accent6">
                <a:lumMod val="95000"/>
              </a:schemeClr>
            </a:gs>
            <a:gs pos="100000">
              <a:schemeClr val="accent6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выплату компенсации части родительской платы за содержание ребенка в муниципальных образовательных учреждениях, реализующих основную общеобразовательную программу дошкольного образования 8,1 млн. рублей</a:t>
          </a:r>
          <a:endParaRPr lang="ru-RU" sz="1200" kern="1200" dirty="0"/>
        </a:p>
      </dsp:txBody>
      <dsp:txXfrm>
        <a:off x="363775" y="2533131"/>
        <a:ext cx="2074847" cy="219608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EB9EB-8823-473A-B16F-0961FBFCCF9A}">
      <dsp:nvSpPr>
        <dsp:cNvPr id="0" name=""/>
        <dsp:cNvSpPr/>
      </dsp:nvSpPr>
      <dsp:spPr>
        <a:xfrm>
          <a:off x="43" y="230035"/>
          <a:ext cx="4172385" cy="574064"/>
        </a:xfrm>
        <a:prstGeom prst="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Расходы на содержание аппарата управления 73,9 млн. рублей</a:t>
          </a:r>
          <a:endParaRPr lang="ru-RU" sz="1600" kern="1200" dirty="0"/>
        </a:p>
      </dsp:txBody>
      <dsp:txXfrm>
        <a:off x="43" y="230035"/>
        <a:ext cx="4172385" cy="574064"/>
      </dsp:txXfrm>
    </dsp:sp>
    <dsp:sp modelId="{239F9F27-5E5C-4795-8B66-56C5637C2146}">
      <dsp:nvSpPr>
        <dsp:cNvPr id="0" name=""/>
        <dsp:cNvSpPr/>
      </dsp:nvSpPr>
      <dsp:spPr>
        <a:xfrm>
          <a:off x="0" y="817506"/>
          <a:ext cx="4162496" cy="4150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Совета  муниципального образования </a:t>
          </a:r>
          <a:r>
            <a:rPr lang="ru-RU" sz="1600" kern="1200" dirty="0" err="1" smtClean="0"/>
            <a:t>Гулькевичский</a:t>
          </a:r>
          <a:r>
            <a:rPr lang="ru-RU" sz="1600" kern="1200" dirty="0" smtClean="0"/>
            <a:t> район;</a:t>
          </a:r>
          <a:endParaRPr lang="ru-RU" sz="1600" u="none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u="none" kern="1200" dirty="0" smtClean="0">
              <a:solidFill>
                <a:schemeClr val="tx1"/>
              </a:solidFill>
            </a:rPr>
            <a:t>Контрольно-счетная палата;</a:t>
          </a:r>
          <a:endParaRPr lang="ru-RU" sz="1600" u="none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содержание администрации района;</a:t>
          </a:r>
          <a:endParaRPr lang="ru-RU" sz="1600" u="none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u="none" kern="1200" dirty="0" smtClean="0">
              <a:solidFill>
                <a:schemeClr val="tx1"/>
              </a:solidFill>
            </a:rPr>
            <a:t>финансовое управление;</a:t>
          </a:r>
          <a:endParaRPr lang="ru-RU" sz="1600" u="none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учреждения по обеспечению деятельности ОМСУ.</a:t>
          </a:r>
          <a:endParaRPr lang="ru-RU" sz="1600" u="none" kern="1200" dirty="0">
            <a:solidFill>
              <a:schemeClr val="tx1"/>
            </a:solidFill>
          </a:endParaRPr>
        </a:p>
      </dsp:txBody>
      <dsp:txXfrm>
        <a:off x="0" y="817506"/>
        <a:ext cx="4162496" cy="4150440"/>
      </dsp:txXfrm>
    </dsp:sp>
    <dsp:sp modelId="{551622F1-B117-469E-A594-213BE96E4C61}">
      <dsp:nvSpPr>
        <dsp:cNvPr id="0" name=""/>
        <dsp:cNvSpPr/>
      </dsp:nvSpPr>
      <dsp:spPr>
        <a:xfrm>
          <a:off x="4755895" y="236562"/>
          <a:ext cx="4172385" cy="574064"/>
        </a:xfrm>
        <a:prstGeom prst="rect">
          <a:avLst/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Другие общегосударственные вопросы 53,2 млн. рублей</a:t>
          </a:r>
          <a:endParaRPr lang="ru-RU" sz="1600" kern="1200" dirty="0"/>
        </a:p>
      </dsp:txBody>
      <dsp:txXfrm>
        <a:off x="4755895" y="236562"/>
        <a:ext cx="4172385" cy="574064"/>
      </dsp:txXfrm>
    </dsp:sp>
    <dsp:sp modelId="{7019839B-9F78-4E12-9BA4-053F9D65E44D}">
      <dsp:nvSpPr>
        <dsp:cNvPr id="0" name=""/>
        <dsp:cNvSpPr/>
      </dsp:nvSpPr>
      <dsp:spPr>
        <a:xfrm>
          <a:off x="4756562" y="804100"/>
          <a:ext cx="4172385" cy="4150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содержание муниципальных учреждений 51,4 млн. рублей;</a:t>
          </a:r>
          <a:endParaRPr lang="ru-RU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реализация отдельных государственных  полномочий по распоряжению земельными участками, находящимися в муниципальной собственности 0,4 млн. рублей;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поддержка социально ориентированных некоммерческих организаций и содействие развитию гражданского общества 0,2 млн. рублей;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мероприятия по временному обустройству лиц, вынужденных покинуть Украину, находящихся на территории муниципального образования </a:t>
          </a:r>
          <a:r>
            <a:rPr lang="ru-RU" sz="1600" kern="1200" dirty="0" err="1" smtClean="0"/>
            <a:t>Гулькевичский</a:t>
          </a:r>
          <a:r>
            <a:rPr lang="ru-RU" sz="1600" kern="1200" dirty="0" smtClean="0"/>
            <a:t> район 1,2 млн. рублей.</a:t>
          </a:r>
          <a:endParaRPr lang="ru-RU" sz="1600" kern="1200" dirty="0"/>
        </a:p>
      </dsp:txBody>
      <dsp:txXfrm>
        <a:off x="4756562" y="804100"/>
        <a:ext cx="4172385" cy="415044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E1997-85B4-4CC2-A987-4253AE6084AA}">
      <dsp:nvSpPr>
        <dsp:cNvPr id="0" name=""/>
        <dsp:cNvSpPr/>
      </dsp:nvSpPr>
      <dsp:spPr>
        <a:xfrm>
          <a:off x="4449077" y="1590705"/>
          <a:ext cx="3668214" cy="472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495"/>
              </a:lnTo>
              <a:lnTo>
                <a:pt x="3668214" y="345495"/>
              </a:lnTo>
              <a:lnTo>
                <a:pt x="3668214" y="47267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1F929C-54C6-42B5-AD39-AAC074B7216A}">
      <dsp:nvSpPr>
        <dsp:cNvPr id="0" name=""/>
        <dsp:cNvSpPr/>
      </dsp:nvSpPr>
      <dsp:spPr>
        <a:xfrm>
          <a:off x="4449077" y="1590705"/>
          <a:ext cx="1334471" cy="472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495"/>
              </a:lnTo>
              <a:lnTo>
                <a:pt x="1334471" y="345495"/>
              </a:lnTo>
              <a:lnTo>
                <a:pt x="1334471" y="47267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3D9248-0A05-4C4F-BDDA-9F3221FDEA65}">
      <dsp:nvSpPr>
        <dsp:cNvPr id="0" name=""/>
        <dsp:cNvSpPr/>
      </dsp:nvSpPr>
      <dsp:spPr>
        <a:xfrm>
          <a:off x="3469263" y="1590705"/>
          <a:ext cx="979813" cy="472673"/>
        </a:xfrm>
        <a:custGeom>
          <a:avLst/>
          <a:gdLst/>
          <a:ahLst/>
          <a:cxnLst/>
          <a:rect l="0" t="0" r="0" b="0"/>
          <a:pathLst>
            <a:path>
              <a:moveTo>
                <a:pt x="979813" y="0"/>
              </a:moveTo>
              <a:lnTo>
                <a:pt x="979813" y="345495"/>
              </a:lnTo>
              <a:lnTo>
                <a:pt x="0" y="345495"/>
              </a:lnTo>
              <a:lnTo>
                <a:pt x="0" y="47267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91E272-FDF4-44A1-88CC-36D2113C1A49}">
      <dsp:nvSpPr>
        <dsp:cNvPr id="0" name=""/>
        <dsp:cNvSpPr/>
      </dsp:nvSpPr>
      <dsp:spPr>
        <a:xfrm>
          <a:off x="1243362" y="1590705"/>
          <a:ext cx="3205714" cy="472673"/>
        </a:xfrm>
        <a:custGeom>
          <a:avLst/>
          <a:gdLst/>
          <a:ahLst/>
          <a:cxnLst/>
          <a:rect l="0" t="0" r="0" b="0"/>
          <a:pathLst>
            <a:path>
              <a:moveTo>
                <a:pt x="3205714" y="0"/>
              </a:moveTo>
              <a:lnTo>
                <a:pt x="3205714" y="345495"/>
              </a:lnTo>
              <a:lnTo>
                <a:pt x="0" y="345495"/>
              </a:lnTo>
              <a:lnTo>
                <a:pt x="0" y="47267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A5DF2-0717-4552-88C7-0F53F96A2CAE}">
      <dsp:nvSpPr>
        <dsp:cNvPr id="0" name=""/>
        <dsp:cNvSpPr/>
      </dsp:nvSpPr>
      <dsp:spPr>
        <a:xfrm>
          <a:off x="2032020" y="0"/>
          <a:ext cx="4834113" cy="15907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bg1"/>
              </a:solidFill>
            </a:rPr>
            <a:t>Национальная безопасность и правоохранительная деятельность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20,5 млн. рублей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2109672" y="77652"/>
        <a:ext cx="4678809" cy="1435401"/>
      </dsp:txXfrm>
    </dsp:sp>
    <dsp:sp modelId="{FDE47BBC-60FE-4EE8-820F-AFC51DD3C422}">
      <dsp:nvSpPr>
        <dsp:cNvPr id="0" name=""/>
        <dsp:cNvSpPr/>
      </dsp:nvSpPr>
      <dsp:spPr>
        <a:xfrm>
          <a:off x="69214" y="2063379"/>
          <a:ext cx="2348295" cy="2948771"/>
        </a:xfrm>
        <a:prstGeom prst="round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мероприятия по предупреждению и ликвидации последствий чрезвычайных ситуаций и стихийных бедствий 5,3 млн. рублей</a:t>
          </a:r>
          <a:endParaRPr lang="ru-RU" sz="1400" kern="1200" dirty="0"/>
        </a:p>
      </dsp:txBody>
      <dsp:txXfrm>
        <a:off x="183848" y="2178013"/>
        <a:ext cx="2119027" cy="2719503"/>
      </dsp:txXfrm>
    </dsp:sp>
    <dsp:sp modelId="{EE4A12A4-B0F8-4E2D-AC8E-A67C239162CC}">
      <dsp:nvSpPr>
        <dsp:cNvPr id="0" name=""/>
        <dsp:cNvSpPr/>
      </dsp:nvSpPr>
      <dsp:spPr>
        <a:xfrm>
          <a:off x="2627512" y="2063379"/>
          <a:ext cx="1683503" cy="2953562"/>
        </a:xfrm>
        <a:prstGeom prst="roundRect">
          <a:avLst/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мероприятия по гражданской обороне 0,9 млн. рублей приобретены средства индивидуальной защиты</a:t>
          </a:r>
          <a:endParaRPr lang="ru-RU" sz="1400" kern="1200" dirty="0"/>
        </a:p>
      </dsp:txBody>
      <dsp:txXfrm>
        <a:off x="2709694" y="2145561"/>
        <a:ext cx="1519139" cy="2789198"/>
      </dsp:txXfrm>
    </dsp:sp>
    <dsp:sp modelId="{6099E52A-4CEF-4427-AF48-75CC297A77D4}">
      <dsp:nvSpPr>
        <dsp:cNvPr id="0" name=""/>
        <dsp:cNvSpPr/>
      </dsp:nvSpPr>
      <dsp:spPr>
        <a:xfrm>
          <a:off x="4464489" y="2063379"/>
          <a:ext cx="2638117" cy="3022589"/>
        </a:xfrm>
        <a:prstGeom prst="roundRect">
          <a:avLst/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обеспечение деятельности учреждений связанных с обеспечением национальной безопасности и правоохранительной деятельности (курсы ГО и ЕДДС) 7,8 млн. рублей</a:t>
          </a:r>
          <a:endParaRPr lang="ru-RU" sz="1400" kern="1200" dirty="0"/>
        </a:p>
      </dsp:txBody>
      <dsp:txXfrm>
        <a:off x="4593271" y="2192161"/>
        <a:ext cx="2380553" cy="2765025"/>
      </dsp:txXfrm>
    </dsp:sp>
    <dsp:sp modelId="{60D0E55F-5CF1-4469-838C-35C8B498FC79}">
      <dsp:nvSpPr>
        <dsp:cNvPr id="0" name=""/>
        <dsp:cNvSpPr/>
      </dsp:nvSpPr>
      <dsp:spPr>
        <a:xfrm>
          <a:off x="7371050" y="2063379"/>
          <a:ext cx="1492481" cy="3022589"/>
        </a:xfrm>
        <a:prstGeom prst="roundRect">
          <a:avLst/>
        </a:prstGeom>
        <a:gradFill rotWithShape="1">
          <a:gsLst>
            <a:gs pos="0">
              <a:schemeClr val="accent5">
                <a:lumMod val="95000"/>
              </a:schemeClr>
            </a:gs>
            <a:gs pos="100000">
              <a:schemeClr val="accent5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аварийно-спасательные учреждения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6,5 млн. рублей.</a:t>
          </a:r>
          <a:endParaRPr lang="ru-RU" sz="1400" kern="1200" dirty="0"/>
        </a:p>
      </dsp:txBody>
      <dsp:txXfrm>
        <a:off x="7443907" y="2136236"/>
        <a:ext cx="1346767" cy="287687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30C7C-3B8C-45F5-B507-FB7F207F576D}">
      <dsp:nvSpPr>
        <dsp:cNvPr id="0" name=""/>
        <dsp:cNvSpPr/>
      </dsp:nvSpPr>
      <dsp:spPr>
        <a:xfrm>
          <a:off x="3537390" y="3300909"/>
          <a:ext cx="1939974" cy="19399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1"/>
              </a:solidFill>
            </a:rPr>
            <a:t>Национальная экономика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</a:rPr>
            <a:t>35,9 млн. рублей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3821493" y="3585012"/>
        <a:ext cx="1371768" cy="1371768"/>
      </dsp:txXfrm>
    </dsp:sp>
    <dsp:sp modelId="{4ED67D55-BB67-453F-9587-DF56D5F6F77D}">
      <dsp:nvSpPr>
        <dsp:cNvPr id="0" name=""/>
        <dsp:cNvSpPr/>
      </dsp:nvSpPr>
      <dsp:spPr>
        <a:xfrm rot="16200000">
          <a:off x="3970720" y="2590122"/>
          <a:ext cx="998057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4069659" y="2820979"/>
        <a:ext cx="800180" cy="395755"/>
      </dsp:txXfrm>
    </dsp:sp>
    <dsp:sp modelId="{6A19263D-7EBC-409A-9486-5DDEFA3EDB4F}">
      <dsp:nvSpPr>
        <dsp:cNvPr id="0" name=""/>
        <dsp:cNvSpPr/>
      </dsp:nvSpPr>
      <dsp:spPr>
        <a:xfrm>
          <a:off x="2987827" y="980723"/>
          <a:ext cx="2932892" cy="1383182"/>
        </a:xfrm>
        <a:prstGeom prst="round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Сельское хозяйство и рыболовство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12,1 млн. рублей</a:t>
          </a:r>
          <a:endParaRPr lang="ru-RU" sz="1700" kern="1200" dirty="0"/>
        </a:p>
      </dsp:txBody>
      <dsp:txXfrm>
        <a:off x="3055348" y="1048244"/>
        <a:ext cx="2797850" cy="1248140"/>
      </dsp:txXfrm>
    </dsp:sp>
    <dsp:sp modelId="{FE10C558-919B-4E57-9AE5-D2EF837C8A22}">
      <dsp:nvSpPr>
        <dsp:cNvPr id="0" name=""/>
        <dsp:cNvSpPr/>
      </dsp:nvSpPr>
      <dsp:spPr>
        <a:xfrm rot="20244486">
          <a:off x="5166457" y="3369379"/>
          <a:ext cx="946009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5174049" y="3539306"/>
        <a:ext cx="748132" cy="395755"/>
      </dsp:txXfrm>
    </dsp:sp>
    <dsp:sp modelId="{8F338C65-C6B1-4AAC-8C40-E40BA44BBCFE}">
      <dsp:nvSpPr>
        <dsp:cNvPr id="0" name=""/>
        <dsp:cNvSpPr/>
      </dsp:nvSpPr>
      <dsp:spPr>
        <a:xfrm>
          <a:off x="6084180" y="2708928"/>
          <a:ext cx="2693266" cy="1183423"/>
        </a:xfrm>
        <a:prstGeom prst="roundRect">
          <a:avLst/>
        </a:prstGeom>
        <a:gradFill rotWithShape="1">
          <a:gsLst>
            <a:gs pos="0">
              <a:schemeClr val="accent6">
                <a:lumMod val="95000"/>
              </a:schemeClr>
            </a:gs>
            <a:gs pos="100000">
              <a:schemeClr val="accent6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Водное хозяйство 3,1 млн. рублей</a:t>
          </a:r>
          <a:endParaRPr lang="ru-RU" sz="1700" kern="1200" dirty="0"/>
        </a:p>
      </dsp:txBody>
      <dsp:txXfrm>
        <a:off x="6141950" y="2766698"/>
        <a:ext cx="2577726" cy="1067883"/>
      </dsp:txXfrm>
    </dsp:sp>
    <dsp:sp modelId="{AB0049E9-5CF0-486F-8D1A-5A7163AC098F}">
      <dsp:nvSpPr>
        <dsp:cNvPr id="0" name=""/>
        <dsp:cNvSpPr/>
      </dsp:nvSpPr>
      <dsp:spPr>
        <a:xfrm rot="12931953" flipH="1" flipV="1">
          <a:off x="5102963" y="4498393"/>
          <a:ext cx="908879" cy="631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-10800000">
        <a:off x="5120605" y="4569656"/>
        <a:ext cx="719394" cy="378970"/>
      </dsp:txXfrm>
    </dsp:sp>
    <dsp:sp modelId="{0A37DC11-F8F9-4A44-B984-B2B2FD8BB9E5}">
      <dsp:nvSpPr>
        <dsp:cNvPr id="0" name=""/>
        <dsp:cNvSpPr/>
      </dsp:nvSpPr>
      <dsp:spPr>
        <a:xfrm>
          <a:off x="5724128" y="5157203"/>
          <a:ext cx="2581931" cy="1418296"/>
        </a:xfrm>
        <a:prstGeom prst="flowChartAlternateProcess">
          <a:avLst/>
        </a:prstGeom>
        <a:gradFill rotWithShape="1">
          <a:gsLst>
            <a:gs pos="0">
              <a:schemeClr val="accent5">
                <a:lumMod val="95000"/>
              </a:schemeClr>
            </a:gs>
            <a:gs pos="100000">
              <a:schemeClr val="accent5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/>
            <a:t>Связь </a:t>
          </a:r>
          <a:r>
            <a:rPr lang="ru-RU" sz="1700" b="1" kern="1200" dirty="0" smtClean="0"/>
            <a:t>и информатика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2</a:t>
          </a:r>
          <a:r>
            <a:rPr lang="ru-RU" sz="1700" kern="1200" dirty="0" smtClean="0"/>
            <a:t>,4 млн. рублей </a:t>
          </a:r>
          <a:endParaRPr lang="ru-RU" sz="1700" kern="1200" dirty="0"/>
        </a:p>
      </dsp:txBody>
      <dsp:txXfrm>
        <a:off x="5793362" y="5226437"/>
        <a:ext cx="2443463" cy="1279828"/>
      </dsp:txXfrm>
    </dsp:sp>
    <dsp:sp modelId="{3A078723-9853-41A2-B992-F332C4E38C94}">
      <dsp:nvSpPr>
        <dsp:cNvPr id="0" name=""/>
        <dsp:cNvSpPr/>
      </dsp:nvSpPr>
      <dsp:spPr>
        <a:xfrm rot="9004566">
          <a:off x="2957932" y="4509711"/>
          <a:ext cx="756032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3142619" y="4592274"/>
        <a:ext cx="558155" cy="395755"/>
      </dsp:txXfrm>
    </dsp:sp>
    <dsp:sp modelId="{B9A0AEC9-7548-49B6-A93C-63E513B49228}">
      <dsp:nvSpPr>
        <dsp:cNvPr id="0" name=""/>
        <dsp:cNvSpPr/>
      </dsp:nvSpPr>
      <dsp:spPr>
        <a:xfrm>
          <a:off x="755576" y="5157198"/>
          <a:ext cx="2727487" cy="1431778"/>
        </a:xfrm>
        <a:prstGeom prst="roundRect">
          <a:avLst/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Другие вопросы в области национальной экономики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9,7 млн. рублей</a:t>
          </a:r>
          <a:endParaRPr lang="ru-RU" sz="1700" kern="1200" dirty="0"/>
        </a:p>
      </dsp:txBody>
      <dsp:txXfrm>
        <a:off x="825470" y="5227092"/>
        <a:ext cx="2587699" cy="1291990"/>
      </dsp:txXfrm>
    </dsp:sp>
    <dsp:sp modelId="{4447E1FC-4452-48D4-BB7B-DDAD2FB5113D}">
      <dsp:nvSpPr>
        <dsp:cNvPr id="0" name=""/>
        <dsp:cNvSpPr/>
      </dsp:nvSpPr>
      <dsp:spPr>
        <a:xfrm rot="11919191">
          <a:off x="2925512" y="3340417"/>
          <a:ext cx="905231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3118192" y="3503979"/>
        <a:ext cx="707354" cy="395755"/>
      </dsp:txXfrm>
    </dsp:sp>
    <dsp:sp modelId="{5D5A0308-535B-4DE8-BC90-151F4E3498AE}">
      <dsp:nvSpPr>
        <dsp:cNvPr id="0" name=""/>
        <dsp:cNvSpPr/>
      </dsp:nvSpPr>
      <dsp:spPr>
        <a:xfrm>
          <a:off x="251528" y="2564899"/>
          <a:ext cx="2645620" cy="1431778"/>
        </a:xfrm>
        <a:prstGeom prst="roundRect">
          <a:avLst/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Дорожное хозяйство и дорожные фонды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8,6 млн. рублей</a:t>
          </a:r>
          <a:endParaRPr lang="ru-RU" sz="1700" kern="1200" dirty="0"/>
        </a:p>
      </dsp:txBody>
      <dsp:txXfrm>
        <a:off x="321422" y="2634793"/>
        <a:ext cx="2505832" cy="129199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EB9EB-8823-473A-B16F-0961FBFCCF9A}">
      <dsp:nvSpPr>
        <dsp:cNvPr id="0" name=""/>
        <dsp:cNvSpPr/>
      </dsp:nvSpPr>
      <dsp:spPr>
        <a:xfrm>
          <a:off x="43" y="186096"/>
          <a:ext cx="4172385" cy="892438"/>
        </a:xfrm>
        <a:prstGeom prst="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Жилищное хозяйство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74,5 млн. рублей</a:t>
          </a:r>
          <a:endParaRPr lang="ru-RU" sz="2200" kern="1200" dirty="0"/>
        </a:p>
      </dsp:txBody>
      <dsp:txXfrm>
        <a:off x="43" y="186096"/>
        <a:ext cx="4172385" cy="892438"/>
      </dsp:txXfrm>
    </dsp:sp>
    <dsp:sp modelId="{239F9F27-5E5C-4795-8B66-56C5637C2146}">
      <dsp:nvSpPr>
        <dsp:cNvPr id="0" name=""/>
        <dsp:cNvSpPr/>
      </dsp:nvSpPr>
      <dsp:spPr>
        <a:xfrm>
          <a:off x="0" y="1089568"/>
          <a:ext cx="4172385" cy="34158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обеспечение жилыми помещениями 66 –х детей-сирот и детей, оставшихся без попечения родителей 74,0 млн. рублей;</a:t>
          </a:r>
          <a:endParaRPr lang="ru-RU" sz="2200" kern="12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solidFill>
                <a:schemeClr val="tx1"/>
              </a:solidFill>
            </a:rPr>
            <a:t>мероприятия по развитию общественной инфраструктуры 0,5 млн. рублей.</a:t>
          </a:r>
          <a:endParaRPr lang="ru-RU" sz="2200" kern="12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kern="1200" dirty="0"/>
        </a:p>
      </dsp:txBody>
      <dsp:txXfrm>
        <a:off x="0" y="1089568"/>
        <a:ext cx="4172385" cy="3415888"/>
      </dsp:txXfrm>
    </dsp:sp>
    <dsp:sp modelId="{551622F1-B117-469E-A594-213BE96E4C61}">
      <dsp:nvSpPr>
        <dsp:cNvPr id="0" name=""/>
        <dsp:cNvSpPr/>
      </dsp:nvSpPr>
      <dsp:spPr>
        <a:xfrm>
          <a:off x="4755895" y="183476"/>
          <a:ext cx="4172385" cy="892438"/>
        </a:xfrm>
        <a:prstGeom prst="rect">
          <a:avLst/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Коммунальное хозяйство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14,1 млн. рублей</a:t>
          </a:r>
          <a:endParaRPr lang="ru-RU" sz="2200" kern="1200" dirty="0"/>
        </a:p>
      </dsp:txBody>
      <dsp:txXfrm>
        <a:off x="4755895" y="183476"/>
        <a:ext cx="4172385" cy="892438"/>
      </dsp:txXfrm>
    </dsp:sp>
    <dsp:sp modelId="{7019839B-9F78-4E12-9BA4-053F9D65E44D}">
      <dsp:nvSpPr>
        <dsp:cNvPr id="0" name=""/>
        <dsp:cNvSpPr/>
      </dsp:nvSpPr>
      <dsp:spPr>
        <a:xfrm>
          <a:off x="4756606" y="1093283"/>
          <a:ext cx="4172385" cy="34669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на прочие мероприятия в области коммунального хозяйства 1,9 млн. рублей;</a:t>
          </a:r>
          <a:endParaRPr lang="ru-RU" sz="2200" kern="12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мероприятия по организации газоснабжения населения 5,2 млн. рублей;</a:t>
          </a:r>
          <a:endParaRPr lang="ru-RU" sz="2200" kern="12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подготовка к осенне-зимнему периоду 7,0 млн. рублей.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4756606" y="1093283"/>
        <a:ext cx="4172385" cy="34669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FCEB0-CD20-45B3-91CC-ED3D7D2C8BF0}">
      <dsp:nvSpPr>
        <dsp:cNvPr id="0" name=""/>
        <dsp:cNvSpPr/>
      </dsp:nvSpPr>
      <dsp:spPr>
        <a:xfrm>
          <a:off x="290" y="870402"/>
          <a:ext cx="1055859" cy="5279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НДФЛ</a:t>
          </a:r>
          <a:endParaRPr lang="ru-RU" sz="2600" kern="1200" dirty="0"/>
        </a:p>
      </dsp:txBody>
      <dsp:txXfrm>
        <a:off x="15753" y="885865"/>
        <a:ext cx="1024933" cy="497003"/>
      </dsp:txXfrm>
    </dsp:sp>
    <dsp:sp modelId="{F249090F-D6D5-422B-982C-D99BDE437621}">
      <dsp:nvSpPr>
        <dsp:cNvPr id="0" name=""/>
        <dsp:cNvSpPr/>
      </dsp:nvSpPr>
      <dsp:spPr>
        <a:xfrm>
          <a:off x="105876" y="1398332"/>
          <a:ext cx="105585" cy="395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947"/>
              </a:lnTo>
              <a:lnTo>
                <a:pt x="105585" y="39594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49113F-080C-40FD-A341-999C151AC7F9}">
      <dsp:nvSpPr>
        <dsp:cNvPr id="0" name=""/>
        <dsp:cNvSpPr/>
      </dsp:nvSpPr>
      <dsp:spPr>
        <a:xfrm>
          <a:off x="211461" y="1530315"/>
          <a:ext cx="844687" cy="527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13% бюджеты поселений</a:t>
          </a:r>
          <a:endParaRPr lang="ru-RU" sz="1100" kern="1200" dirty="0"/>
        </a:p>
      </dsp:txBody>
      <dsp:txXfrm>
        <a:off x="226924" y="1545778"/>
        <a:ext cx="813761" cy="497003"/>
      </dsp:txXfrm>
    </dsp:sp>
    <dsp:sp modelId="{3641E862-1058-4226-ACF7-618BA892A415}">
      <dsp:nvSpPr>
        <dsp:cNvPr id="0" name=""/>
        <dsp:cNvSpPr/>
      </dsp:nvSpPr>
      <dsp:spPr>
        <a:xfrm>
          <a:off x="105876" y="1398332"/>
          <a:ext cx="105585" cy="1055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5859"/>
              </a:lnTo>
              <a:lnTo>
                <a:pt x="105585" y="105585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87C2F2-25DC-4141-8CC5-0206AD41DD1F}">
      <dsp:nvSpPr>
        <dsp:cNvPr id="0" name=""/>
        <dsp:cNvSpPr/>
      </dsp:nvSpPr>
      <dsp:spPr>
        <a:xfrm>
          <a:off x="211461" y="2190227"/>
          <a:ext cx="844687" cy="527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36,2% районный бюджет</a:t>
          </a:r>
          <a:endParaRPr lang="ru-RU" sz="1100" kern="1200" dirty="0"/>
        </a:p>
      </dsp:txBody>
      <dsp:txXfrm>
        <a:off x="226924" y="2205690"/>
        <a:ext cx="813761" cy="497003"/>
      </dsp:txXfrm>
    </dsp:sp>
    <dsp:sp modelId="{7E80B29F-1587-4300-A37D-C39B1E2A63BE}">
      <dsp:nvSpPr>
        <dsp:cNvPr id="0" name=""/>
        <dsp:cNvSpPr/>
      </dsp:nvSpPr>
      <dsp:spPr>
        <a:xfrm>
          <a:off x="105876" y="1398332"/>
          <a:ext cx="105585" cy="1715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5771"/>
              </a:lnTo>
              <a:lnTo>
                <a:pt x="105585" y="171577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45FDC1-930B-48F7-8A3E-79DDCA96C695}">
      <dsp:nvSpPr>
        <dsp:cNvPr id="0" name=""/>
        <dsp:cNvSpPr/>
      </dsp:nvSpPr>
      <dsp:spPr>
        <a:xfrm>
          <a:off x="211461" y="2850139"/>
          <a:ext cx="844687" cy="527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50,8% краевой бюджет</a:t>
          </a:r>
          <a:endParaRPr lang="ru-RU" sz="1100" kern="1200" dirty="0"/>
        </a:p>
      </dsp:txBody>
      <dsp:txXfrm>
        <a:off x="226924" y="2865602"/>
        <a:ext cx="813761" cy="497003"/>
      </dsp:txXfrm>
    </dsp:sp>
    <dsp:sp modelId="{D626DAA2-1651-40F5-A30B-A7C8B083B4F0}">
      <dsp:nvSpPr>
        <dsp:cNvPr id="0" name=""/>
        <dsp:cNvSpPr/>
      </dsp:nvSpPr>
      <dsp:spPr>
        <a:xfrm>
          <a:off x="1320114" y="870402"/>
          <a:ext cx="1055859" cy="5279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ЕСХН</a:t>
          </a:r>
          <a:endParaRPr lang="ru-RU" sz="2600" kern="1200" dirty="0"/>
        </a:p>
      </dsp:txBody>
      <dsp:txXfrm>
        <a:off x="1335577" y="885865"/>
        <a:ext cx="1024933" cy="497003"/>
      </dsp:txXfrm>
    </dsp:sp>
    <dsp:sp modelId="{8C0CB91F-9BC2-4576-96F0-C1D2E853CB20}">
      <dsp:nvSpPr>
        <dsp:cNvPr id="0" name=""/>
        <dsp:cNvSpPr/>
      </dsp:nvSpPr>
      <dsp:spPr>
        <a:xfrm>
          <a:off x="1425700" y="1398332"/>
          <a:ext cx="105585" cy="395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947"/>
              </a:lnTo>
              <a:lnTo>
                <a:pt x="105585" y="39594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9A2BA2-D878-449C-AC8E-E1F6F778ABDA}">
      <dsp:nvSpPr>
        <dsp:cNvPr id="0" name=""/>
        <dsp:cNvSpPr/>
      </dsp:nvSpPr>
      <dsp:spPr>
        <a:xfrm>
          <a:off x="1531286" y="1530315"/>
          <a:ext cx="844687" cy="527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50% бюджеты поселений</a:t>
          </a:r>
          <a:endParaRPr lang="ru-RU" sz="1100" kern="1200" dirty="0"/>
        </a:p>
      </dsp:txBody>
      <dsp:txXfrm>
        <a:off x="1546749" y="1545778"/>
        <a:ext cx="813761" cy="497003"/>
      </dsp:txXfrm>
    </dsp:sp>
    <dsp:sp modelId="{6ED2E54B-4D62-4621-A922-D771FEE0D85C}">
      <dsp:nvSpPr>
        <dsp:cNvPr id="0" name=""/>
        <dsp:cNvSpPr/>
      </dsp:nvSpPr>
      <dsp:spPr>
        <a:xfrm>
          <a:off x="1425700" y="1398332"/>
          <a:ext cx="105585" cy="1055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5859"/>
              </a:lnTo>
              <a:lnTo>
                <a:pt x="105585" y="105585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8E958-434F-44D9-BF8B-9AD3FDA96423}">
      <dsp:nvSpPr>
        <dsp:cNvPr id="0" name=""/>
        <dsp:cNvSpPr/>
      </dsp:nvSpPr>
      <dsp:spPr>
        <a:xfrm>
          <a:off x="1531286" y="2190227"/>
          <a:ext cx="844687" cy="527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50% районный бюджет</a:t>
          </a:r>
          <a:endParaRPr lang="ru-RU" sz="1100" kern="1200" dirty="0"/>
        </a:p>
      </dsp:txBody>
      <dsp:txXfrm>
        <a:off x="1546749" y="2205690"/>
        <a:ext cx="813761" cy="4970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5BE36-CB61-4607-B068-8FA093BFAF91}">
      <dsp:nvSpPr>
        <dsp:cNvPr id="0" name=""/>
        <dsp:cNvSpPr/>
      </dsp:nvSpPr>
      <dsp:spPr>
        <a:xfrm>
          <a:off x="377" y="668368"/>
          <a:ext cx="1375816" cy="687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Арендная плата за земли до разграничения государственной собственности</a:t>
          </a:r>
          <a:endParaRPr lang="ru-RU" sz="800" kern="1200" dirty="0"/>
        </a:p>
      </dsp:txBody>
      <dsp:txXfrm>
        <a:off x="20525" y="688516"/>
        <a:ext cx="1335520" cy="647612"/>
      </dsp:txXfrm>
    </dsp:sp>
    <dsp:sp modelId="{0702F09E-7924-4744-B5AA-460CA9DB906F}">
      <dsp:nvSpPr>
        <dsp:cNvPr id="0" name=""/>
        <dsp:cNvSpPr/>
      </dsp:nvSpPr>
      <dsp:spPr>
        <a:xfrm>
          <a:off x="137959" y="1356276"/>
          <a:ext cx="137581" cy="515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931"/>
              </a:lnTo>
              <a:lnTo>
                <a:pt x="137581" y="51593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EAE13-94E9-4628-B5FD-CA568810C519}">
      <dsp:nvSpPr>
        <dsp:cNvPr id="0" name=""/>
        <dsp:cNvSpPr/>
      </dsp:nvSpPr>
      <dsp:spPr>
        <a:xfrm>
          <a:off x="275541" y="1528253"/>
          <a:ext cx="1100653" cy="687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50% бюджеты поселений</a:t>
          </a:r>
          <a:endParaRPr lang="ru-RU" sz="1100" kern="1200" dirty="0"/>
        </a:p>
      </dsp:txBody>
      <dsp:txXfrm>
        <a:off x="295689" y="1548401"/>
        <a:ext cx="1060357" cy="647612"/>
      </dsp:txXfrm>
    </dsp:sp>
    <dsp:sp modelId="{09BBA109-A336-4B5C-95ED-44706DA478EF}">
      <dsp:nvSpPr>
        <dsp:cNvPr id="0" name=""/>
        <dsp:cNvSpPr/>
      </dsp:nvSpPr>
      <dsp:spPr>
        <a:xfrm>
          <a:off x="137959" y="1356276"/>
          <a:ext cx="137581" cy="1375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5816"/>
              </a:lnTo>
              <a:lnTo>
                <a:pt x="137581" y="137581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F4316E-1E67-44D8-8F6E-004EB390A173}">
      <dsp:nvSpPr>
        <dsp:cNvPr id="0" name=""/>
        <dsp:cNvSpPr/>
      </dsp:nvSpPr>
      <dsp:spPr>
        <a:xfrm>
          <a:off x="275541" y="2388139"/>
          <a:ext cx="1100653" cy="687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50% районный бюджет</a:t>
          </a:r>
          <a:endParaRPr lang="ru-RU" sz="1100" kern="1200" dirty="0"/>
        </a:p>
      </dsp:txBody>
      <dsp:txXfrm>
        <a:off x="295689" y="2408287"/>
        <a:ext cx="1060357" cy="647612"/>
      </dsp:txXfrm>
    </dsp:sp>
    <dsp:sp modelId="{89B9E48B-CE83-403A-B3C0-BC9EF945587B}">
      <dsp:nvSpPr>
        <dsp:cNvPr id="0" name=""/>
        <dsp:cNvSpPr/>
      </dsp:nvSpPr>
      <dsp:spPr>
        <a:xfrm>
          <a:off x="1720149" y="668368"/>
          <a:ext cx="1375816" cy="687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Продажа земельных участков государственная собственность на которые не разграничена</a:t>
          </a:r>
          <a:endParaRPr lang="ru-RU" sz="800" kern="1200" dirty="0"/>
        </a:p>
      </dsp:txBody>
      <dsp:txXfrm>
        <a:off x="1740297" y="688516"/>
        <a:ext cx="1335520" cy="647612"/>
      </dsp:txXfrm>
    </dsp:sp>
    <dsp:sp modelId="{79AA21E7-EA35-4F0A-A9EB-2DD9811E9C45}">
      <dsp:nvSpPr>
        <dsp:cNvPr id="0" name=""/>
        <dsp:cNvSpPr/>
      </dsp:nvSpPr>
      <dsp:spPr>
        <a:xfrm>
          <a:off x="1857730" y="1356276"/>
          <a:ext cx="137581" cy="515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931"/>
              </a:lnTo>
              <a:lnTo>
                <a:pt x="137581" y="51593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AD874-CFF8-4F9B-B850-2EE6941A7EEC}">
      <dsp:nvSpPr>
        <dsp:cNvPr id="0" name=""/>
        <dsp:cNvSpPr/>
      </dsp:nvSpPr>
      <dsp:spPr>
        <a:xfrm>
          <a:off x="1995312" y="1528253"/>
          <a:ext cx="1100653" cy="687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50% бюджеты поселений</a:t>
          </a:r>
          <a:endParaRPr lang="ru-RU" sz="1100" kern="1200" dirty="0"/>
        </a:p>
      </dsp:txBody>
      <dsp:txXfrm>
        <a:off x="2015460" y="1548401"/>
        <a:ext cx="1060357" cy="647612"/>
      </dsp:txXfrm>
    </dsp:sp>
    <dsp:sp modelId="{6AFDC9D8-1038-4A1D-A8A9-B10E5822C5D7}">
      <dsp:nvSpPr>
        <dsp:cNvPr id="0" name=""/>
        <dsp:cNvSpPr/>
      </dsp:nvSpPr>
      <dsp:spPr>
        <a:xfrm>
          <a:off x="1857730" y="1356276"/>
          <a:ext cx="137581" cy="1375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5816"/>
              </a:lnTo>
              <a:lnTo>
                <a:pt x="137581" y="137581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84E40B-0FF5-4DB8-9DD0-5091795F59D1}">
      <dsp:nvSpPr>
        <dsp:cNvPr id="0" name=""/>
        <dsp:cNvSpPr/>
      </dsp:nvSpPr>
      <dsp:spPr>
        <a:xfrm>
          <a:off x="1995312" y="2388139"/>
          <a:ext cx="1100653" cy="687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50% районный бюджет</a:t>
          </a:r>
          <a:endParaRPr lang="ru-RU" sz="1100" kern="1200" dirty="0"/>
        </a:p>
      </dsp:txBody>
      <dsp:txXfrm>
        <a:off x="2015460" y="2408287"/>
        <a:ext cx="1060357" cy="6476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63ADE-F092-48AF-AFCB-72E8CA830E63}">
      <dsp:nvSpPr>
        <dsp:cNvPr id="0" name=""/>
        <dsp:cNvSpPr/>
      </dsp:nvSpPr>
      <dsp:spPr>
        <a:xfrm>
          <a:off x="351" y="496426"/>
          <a:ext cx="1279829" cy="639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Налог на прибыль организаций зачисляемой в бюджет субъекта РФ</a:t>
          </a:r>
          <a:endParaRPr lang="ru-RU" sz="900" kern="1200" dirty="0"/>
        </a:p>
      </dsp:txBody>
      <dsp:txXfrm>
        <a:off x="19093" y="515168"/>
        <a:ext cx="1242345" cy="602430"/>
      </dsp:txXfrm>
    </dsp:sp>
    <dsp:sp modelId="{558F0570-7548-441F-A402-4A217CCE181B}">
      <dsp:nvSpPr>
        <dsp:cNvPr id="0" name=""/>
        <dsp:cNvSpPr/>
      </dsp:nvSpPr>
      <dsp:spPr>
        <a:xfrm>
          <a:off x="128334" y="1136341"/>
          <a:ext cx="127982" cy="479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9936"/>
              </a:lnTo>
              <a:lnTo>
                <a:pt x="127982" y="4799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D7E2B-A138-4402-9B46-5DF405A91CEF}">
      <dsp:nvSpPr>
        <dsp:cNvPr id="0" name=""/>
        <dsp:cNvSpPr/>
      </dsp:nvSpPr>
      <dsp:spPr>
        <a:xfrm>
          <a:off x="256317" y="1296319"/>
          <a:ext cx="1023863" cy="63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4,5% районный бюджет</a:t>
          </a:r>
          <a:endParaRPr lang="ru-RU" sz="1100" kern="1200" dirty="0"/>
        </a:p>
      </dsp:txBody>
      <dsp:txXfrm>
        <a:off x="275059" y="1315061"/>
        <a:ext cx="986379" cy="602430"/>
      </dsp:txXfrm>
    </dsp:sp>
    <dsp:sp modelId="{5BF48C7A-842F-4C78-9D1A-1CD0B5CB4676}">
      <dsp:nvSpPr>
        <dsp:cNvPr id="0" name=""/>
        <dsp:cNvSpPr/>
      </dsp:nvSpPr>
      <dsp:spPr>
        <a:xfrm>
          <a:off x="128334" y="1136341"/>
          <a:ext cx="127982" cy="1279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9829"/>
              </a:lnTo>
              <a:lnTo>
                <a:pt x="127982" y="127982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B5FEA-7D60-4703-9626-EA66F8346848}">
      <dsp:nvSpPr>
        <dsp:cNvPr id="0" name=""/>
        <dsp:cNvSpPr/>
      </dsp:nvSpPr>
      <dsp:spPr>
        <a:xfrm>
          <a:off x="256317" y="2096213"/>
          <a:ext cx="1023863" cy="63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85,5% краевой бюджет</a:t>
          </a:r>
          <a:endParaRPr lang="ru-RU" sz="1100" kern="1200" dirty="0"/>
        </a:p>
      </dsp:txBody>
      <dsp:txXfrm>
        <a:off x="275059" y="2114955"/>
        <a:ext cx="986379" cy="602430"/>
      </dsp:txXfrm>
    </dsp:sp>
    <dsp:sp modelId="{F609F4B8-5519-4D3F-B987-A34FF66192EC}">
      <dsp:nvSpPr>
        <dsp:cNvPr id="0" name=""/>
        <dsp:cNvSpPr/>
      </dsp:nvSpPr>
      <dsp:spPr>
        <a:xfrm>
          <a:off x="1600138" y="496426"/>
          <a:ext cx="1279829" cy="639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Плата за негативное воздействие на окружающую среду</a:t>
          </a:r>
          <a:endParaRPr lang="ru-RU" sz="900" kern="1200" dirty="0"/>
        </a:p>
      </dsp:txBody>
      <dsp:txXfrm>
        <a:off x="1618880" y="515168"/>
        <a:ext cx="1242345" cy="602430"/>
      </dsp:txXfrm>
    </dsp:sp>
    <dsp:sp modelId="{CEAB0CD6-7343-4546-BEF7-2F11AD57DFE1}">
      <dsp:nvSpPr>
        <dsp:cNvPr id="0" name=""/>
        <dsp:cNvSpPr/>
      </dsp:nvSpPr>
      <dsp:spPr>
        <a:xfrm>
          <a:off x="1728121" y="1136341"/>
          <a:ext cx="127982" cy="479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9936"/>
              </a:lnTo>
              <a:lnTo>
                <a:pt x="127982" y="4799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205C3-96D4-4FFD-91CA-0839493D1F5E}">
      <dsp:nvSpPr>
        <dsp:cNvPr id="0" name=""/>
        <dsp:cNvSpPr/>
      </dsp:nvSpPr>
      <dsp:spPr>
        <a:xfrm>
          <a:off x="1856104" y="1296319"/>
          <a:ext cx="1023863" cy="63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40% районный бюджет</a:t>
          </a:r>
          <a:endParaRPr lang="ru-RU" sz="1100" kern="1200" dirty="0"/>
        </a:p>
      </dsp:txBody>
      <dsp:txXfrm>
        <a:off x="1874846" y="1315061"/>
        <a:ext cx="986379" cy="602430"/>
      </dsp:txXfrm>
    </dsp:sp>
    <dsp:sp modelId="{2FE2772A-5971-419B-B2F1-C52528D4CBD5}">
      <dsp:nvSpPr>
        <dsp:cNvPr id="0" name=""/>
        <dsp:cNvSpPr/>
      </dsp:nvSpPr>
      <dsp:spPr>
        <a:xfrm>
          <a:off x="1728121" y="1136341"/>
          <a:ext cx="127982" cy="1279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9829"/>
              </a:lnTo>
              <a:lnTo>
                <a:pt x="127982" y="127982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3B617-B5F8-42A9-A452-D51D42466EF3}">
      <dsp:nvSpPr>
        <dsp:cNvPr id="0" name=""/>
        <dsp:cNvSpPr/>
      </dsp:nvSpPr>
      <dsp:spPr>
        <a:xfrm>
          <a:off x="1856104" y="2096213"/>
          <a:ext cx="1023863" cy="63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40% краевой бюджет</a:t>
          </a:r>
          <a:endParaRPr lang="ru-RU" sz="1100" kern="1200" dirty="0"/>
        </a:p>
      </dsp:txBody>
      <dsp:txXfrm>
        <a:off x="1874846" y="2114955"/>
        <a:ext cx="986379" cy="602430"/>
      </dsp:txXfrm>
    </dsp:sp>
    <dsp:sp modelId="{7AC76997-44A4-4D06-985D-F77D6D8E7B29}">
      <dsp:nvSpPr>
        <dsp:cNvPr id="0" name=""/>
        <dsp:cNvSpPr/>
      </dsp:nvSpPr>
      <dsp:spPr>
        <a:xfrm>
          <a:off x="1728121" y="1136341"/>
          <a:ext cx="127982" cy="2079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9723"/>
              </a:lnTo>
              <a:lnTo>
                <a:pt x="127982" y="207972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7886F8-95FE-4668-BAEE-3E7633AECD11}">
      <dsp:nvSpPr>
        <dsp:cNvPr id="0" name=""/>
        <dsp:cNvSpPr/>
      </dsp:nvSpPr>
      <dsp:spPr>
        <a:xfrm>
          <a:off x="1856104" y="2896106"/>
          <a:ext cx="1023863" cy="63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20% федеральный бюджет</a:t>
          </a:r>
          <a:endParaRPr lang="ru-RU" sz="1100" kern="1200" dirty="0"/>
        </a:p>
      </dsp:txBody>
      <dsp:txXfrm>
        <a:off x="1874846" y="2914848"/>
        <a:ext cx="986379" cy="6024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A3C99-B358-46D2-80B0-4656E783D90C}">
      <dsp:nvSpPr>
        <dsp:cNvPr id="0" name=""/>
        <dsp:cNvSpPr/>
      </dsp:nvSpPr>
      <dsp:spPr>
        <a:xfrm rot="5400000">
          <a:off x="-309113" y="310768"/>
          <a:ext cx="2060755" cy="1442528"/>
        </a:xfrm>
        <a:prstGeom prst="chevron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Налоговые доходы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-5400000">
        <a:off x="1" y="722918"/>
        <a:ext cx="1442528" cy="618227"/>
      </dsp:txXfrm>
    </dsp:sp>
    <dsp:sp modelId="{F0C1D760-4258-4243-870E-B75CA131ED95}">
      <dsp:nvSpPr>
        <dsp:cNvPr id="0" name=""/>
        <dsp:cNvSpPr/>
      </dsp:nvSpPr>
      <dsp:spPr>
        <a:xfrm rot="5400000">
          <a:off x="4516014" y="-3071831"/>
          <a:ext cx="1339490" cy="74864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Налог на прибыль организаций, налог на доходы физических лиц, единый налог на вменённый доход, единый сельскохозяйственный налог, государственная пошлина</a:t>
          </a:r>
          <a:endParaRPr lang="ru-RU" sz="2100" kern="1200" dirty="0"/>
        </a:p>
      </dsp:txBody>
      <dsp:txXfrm rot="-5400000">
        <a:off x="1442528" y="67044"/>
        <a:ext cx="7421074" cy="1208712"/>
      </dsp:txXfrm>
    </dsp:sp>
    <dsp:sp modelId="{A2CFEFE9-7521-41A3-8C40-3F7129EA4A9D}">
      <dsp:nvSpPr>
        <dsp:cNvPr id="0" name=""/>
        <dsp:cNvSpPr/>
      </dsp:nvSpPr>
      <dsp:spPr>
        <a:xfrm rot="5400000">
          <a:off x="-309113" y="2181367"/>
          <a:ext cx="2060755" cy="14425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Неналоговые доходы</a:t>
          </a:r>
          <a:endParaRPr lang="ru-RU" sz="1300" kern="1200" dirty="0"/>
        </a:p>
      </dsp:txBody>
      <dsp:txXfrm rot="-5400000">
        <a:off x="1" y="2593517"/>
        <a:ext cx="1442528" cy="618227"/>
      </dsp:txXfrm>
    </dsp:sp>
    <dsp:sp modelId="{1839A28B-B6A2-4229-B4B2-6D7E45F21110}">
      <dsp:nvSpPr>
        <dsp:cNvPr id="0" name=""/>
        <dsp:cNvSpPr/>
      </dsp:nvSpPr>
      <dsp:spPr>
        <a:xfrm rot="5400000">
          <a:off x="4516014" y="-1201231"/>
          <a:ext cx="1339490" cy="74864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Доходы от использования муниципального имущества, штрафы, продажа муниципального имущества, доходы от оказания платных услуг, плата за негативное воздействие на окружающую среду, платежи </a:t>
          </a:r>
          <a:r>
            <a:rPr lang="ru-RU" sz="2100" kern="1200" dirty="0" err="1" smtClean="0"/>
            <a:t>МУПов</a:t>
          </a:r>
          <a:r>
            <a:rPr lang="ru-RU" sz="2100" kern="1200" dirty="0" smtClean="0"/>
            <a:t> </a:t>
          </a:r>
          <a:endParaRPr lang="ru-RU" sz="2100" kern="1200" dirty="0"/>
        </a:p>
      </dsp:txBody>
      <dsp:txXfrm rot="-5400000">
        <a:off x="1442528" y="1937644"/>
        <a:ext cx="7421074" cy="1208712"/>
      </dsp:txXfrm>
    </dsp:sp>
    <dsp:sp modelId="{8D5FE20F-556C-4709-BB95-BEFFB64E2CD5}">
      <dsp:nvSpPr>
        <dsp:cNvPr id="0" name=""/>
        <dsp:cNvSpPr/>
      </dsp:nvSpPr>
      <dsp:spPr>
        <a:xfrm rot="5400000">
          <a:off x="-309113" y="4051967"/>
          <a:ext cx="2060755" cy="1442528"/>
        </a:xfrm>
        <a:prstGeom prst="chevron">
          <a:avLst/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Безмозмездные</a:t>
          </a:r>
          <a:r>
            <a:rPr lang="ru-RU" sz="1300" kern="1200" dirty="0" smtClean="0"/>
            <a:t> поступления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-5400000">
        <a:off x="1" y="4464117"/>
        <a:ext cx="1442528" cy="618227"/>
      </dsp:txXfrm>
    </dsp:sp>
    <dsp:sp modelId="{82B8B2D4-5166-4982-BD3E-B32D93428E41}">
      <dsp:nvSpPr>
        <dsp:cNvPr id="0" name=""/>
        <dsp:cNvSpPr/>
      </dsp:nvSpPr>
      <dsp:spPr>
        <a:xfrm rot="5400000">
          <a:off x="4516014" y="669367"/>
          <a:ext cx="1339490" cy="74864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дотации, субвенции, субсидии, иные межбюджетные трансферты, прочие безвозмездные поступления, доходы от возвратов остатков субсидий и субвенций прошлых лет</a:t>
          </a:r>
          <a:endParaRPr lang="ru-RU" sz="2100" kern="1200" dirty="0"/>
        </a:p>
      </dsp:txBody>
      <dsp:txXfrm rot="-5400000">
        <a:off x="1442528" y="3808243"/>
        <a:ext cx="7421074" cy="12087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790FD-8358-4B8B-8254-885ACBEEAB44}">
      <dsp:nvSpPr>
        <dsp:cNvPr id="0" name=""/>
        <dsp:cNvSpPr/>
      </dsp:nvSpPr>
      <dsp:spPr>
        <a:xfrm>
          <a:off x="2877822" y="2844316"/>
          <a:ext cx="709031" cy="1351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4515" y="0"/>
              </a:lnTo>
              <a:lnTo>
                <a:pt x="354515" y="1351050"/>
              </a:lnTo>
              <a:lnTo>
                <a:pt x="709031" y="13510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94193" y="3481696"/>
        <a:ext cx="76289" cy="76289"/>
      </dsp:txXfrm>
    </dsp:sp>
    <dsp:sp modelId="{22455721-1CEA-4DCC-BB51-DA13421A4086}">
      <dsp:nvSpPr>
        <dsp:cNvPr id="0" name=""/>
        <dsp:cNvSpPr/>
      </dsp:nvSpPr>
      <dsp:spPr>
        <a:xfrm>
          <a:off x="2877822" y="2798596"/>
          <a:ext cx="7090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9031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14612" y="2826590"/>
        <a:ext cx="35451" cy="35451"/>
      </dsp:txXfrm>
    </dsp:sp>
    <dsp:sp modelId="{A306F9C5-07FF-4964-9A3D-3F1634BBDB3E}">
      <dsp:nvSpPr>
        <dsp:cNvPr id="0" name=""/>
        <dsp:cNvSpPr/>
      </dsp:nvSpPr>
      <dsp:spPr>
        <a:xfrm>
          <a:off x="2877822" y="1493265"/>
          <a:ext cx="709031" cy="1351050"/>
        </a:xfrm>
        <a:custGeom>
          <a:avLst/>
          <a:gdLst/>
          <a:ahLst/>
          <a:cxnLst/>
          <a:rect l="0" t="0" r="0" b="0"/>
          <a:pathLst>
            <a:path>
              <a:moveTo>
                <a:pt x="0" y="1351050"/>
              </a:moveTo>
              <a:lnTo>
                <a:pt x="354515" y="1351050"/>
              </a:lnTo>
              <a:lnTo>
                <a:pt x="354515" y="0"/>
              </a:lnTo>
              <a:lnTo>
                <a:pt x="70903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94193" y="2130645"/>
        <a:ext cx="76289" cy="76289"/>
      </dsp:txXfrm>
    </dsp:sp>
    <dsp:sp modelId="{619AD098-A9CC-4A4E-9722-983B224C1012}">
      <dsp:nvSpPr>
        <dsp:cNvPr id="0" name=""/>
        <dsp:cNvSpPr/>
      </dsp:nvSpPr>
      <dsp:spPr>
        <a:xfrm rot="16200000">
          <a:off x="-408755" y="2303895"/>
          <a:ext cx="5492317" cy="1080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Доходы </a:t>
          </a:r>
          <a:r>
            <a:rPr lang="ru-RU" sz="4800" kern="1200" dirty="0" smtClean="0"/>
            <a:t>бюджета</a:t>
          </a:r>
          <a:endParaRPr lang="ru-RU" sz="4800" kern="1200" dirty="0"/>
        </a:p>
      </dsp:txBody>
      <dsp:txXfrm>
        <a:off x="-408755" y="2303895"/>
        <a:ext cx="5492317" cy="1080840"/>
      </dsp:txXfrm>
    </dsp:sp>
    <dsp:sp modelId="{71636D87-063C-471D-9954-F9BCD4BE732E}">
      <dsp:nvSpPr>
        <dsp:cNvPr id="0" name=""/>
        <dsp:cNvSpPr/>
      </dsp:nvSpPr>
      <dsp:spPr>
        <a:xfrm>
          <a:off x="3586853" y="952845"/>
          <a:ext cx="3545155" cy="1080840"/>
        </a:xfrm>
        <a:prstGeom prst="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Налоговые доходы – 291,2 млн. руб.</a:t>
          </a:r>
          <a:endParaRPr lang="ru-RU" sz="1900" kern="1200" dirty="0"/>
        </a:p>
      </dsp:txBody>
      <dsp:txXfrm>
        <a:off x="3586853" y="952845"/>
        <a:ext cx="3545155" cy="1080840"/>
      </dsp:txXfrm>
    </dsp:sp>
    <dsp:sp modelId="{B1FBD795-EC2E-4185-B9AF-2D0D4F7745C9}">
      <dsp:nvSpPr>
        <dsp:cNvPr id="0" name=""/>
        <dsp:cNvSpPr/>
      </dsp:nvSpPr>
      <dsp:spPr>
        <a:xfrm>
          <a:off x="3586853" y="2303895"/>
          <a:ext cx="3545155" cy="1080840"/>
        </a:xfrm>
        <a:prstGeom prst="rect">
          <a:avLst/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Неналоговые доходы – 42,7 млн. руб. </a:t>
          </a:r>
          <a:endParaRPr lang="ru-RU" sz="1900" kern="1200" dirty="0"/>
        </a:p>
      </dsp:txBody>
      <dsp:txXfrm>
        <a:off x="3586853" y="2303895"/>
        <a:ext cx="3545155" cy="1080840"/>
      </dsp:txXfrm>
    </dsp:sp>
    <dsp:sp modelId="{233C79C4-884B-4FF9-9DBC-E95C3D5CE3F9}">
      <dsp:nvSpPr>
        <dsp:cNvPr id="0" name=""/>
        <dsp:cNvSpPr/>
      </dsp:nvSpPr>
      <dsp:spPr>
        <a:xfrm>
          <a:off x="3586853" y="3654946"/>
          <a:ext cx="3545155" cy="1080840"/>
        </a:xfrm>
        <a:prstGeom prst="rect">
          <a:avLst/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Безвозмездные поступления из других уровней бюджетной системы – 986,4 млн. руб.</a:t>
          </a:r>
          <a:endParaRPr lang="ru-RU" sz="1900" kern="1200" dirty="0"/>
        </a:p>
      </dsp:txBody>
      <dsp:txXfrm>
        <a:off x="3586853" y="3654946"/>
        <a:ext cx="3545155" cy="10808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EB9EB-8823-473A-B16F-0961FBFCCF9A}">
      <dsp:nvSpPr>
        <dsp:cNvPr id="0" name=""/>
        <dsp:cNvSpPr/>
      </dsp:nvSpPr>
      <dsp:spPr>
        <a:xfrm>
          <a:off x="3357" y="170874"/>
          <a:ext cx="2018614" cy="638763"/>
        </a:xfrm>
        <a:prstGeom prst="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Дошкольное образование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256,9 млн. рублей</a:t>
          </a:r>
          <a:endParaRPr lang="ru-RU" sz="1200" kern="1200" dirty="0"/>
        </a:p>
      </dsp:txBody>
      <dsp:txXfrm>
        <a:off x="3357" y="170874"/>
        <a:ext cx="2018614" cy="638763"/>
      </dsp:txXfrm>
    </dsp:sp>
    <dsp:sp modelId="{239F9F27-5E5C-4795-8B66-56C5637C2146}">
      <dsp:nvSpPr>
        <dsp:cNvPr id="0" name=""/>
        <dsp:cNvSpPr/>
      </dsp:nvSpPr>
      <dsp:spPr>
        <a:xfrm>
          <a:off x="0" y="823682"/>
          <a:ext cx="2018614" cy="43480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в 32 детских садах среднесписочная численность детей увеличена с 3464 в 2013 году до 3748 в 2014 году. За счет эффективного использования муниципального имущества;</a:t>
          </a:r>
          <a:endParaRPr lang="ru-RU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из краевого бюджета перечислены средства на решение социально- значимых вопросов - 1,5 млн. рублей на капитальный и текущий ремонт, благоустройство территории, материально-техническое обеспечение ДОУ №17,19,47,49.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0" y="823682"/>
        <a:ext cx="2018614" cy="4348080"/>
      </dsp:txXfrm>
    </dsp:sp>
    <dsp:sp modelId="{551622F1-B117-469E-A594-213BE96E4C61}">
      <dsp:nvSpPr>
        <dsp:cNvPr id="0" name=""/>
        <dsp:cNvSpPr/>
      </dsp:nvSpPr>
      <dsp:spPr>
        <a:xfrm>
          <a:off x="2304578" y="170874"/>
          <a:ext cx="2018614" cy="638763"/>
        </a:xfrm>
        <a:prstGeom prst="rect">
          <a:avLst/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Общее образование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536,3 млн. рублей</a:t>
          </a:r>
          <a:endParaRPr lang="ru-RU" sz="1200" kern="1200" dirty="0"/>
        </a:p>
      </dsp:txBody>
      <dsp:txXfrm>
        <a:off x="2304578" y="170874"/>
        <a:ext cx="2018614" cy="638763"/>
      </dsp:txXfrm>
    </dsp:sp>
    <dsp:sp modelId="{7019839B-9F78-4E12-9BA4-053F9D65E44D}">
      <dsp:nvSpPr>
        <dsp:cNvPr id="0" name=""/>
        <dsp:cNvSpPr/>
      </dsp:nvSpPr>
      <dsp:spPr>
        <a:xfrm>
          <a:off x="2304578" y="809637"/>
          <a:ext cx="2018614" cy="43480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в районе функционирует 25 учреждений с количеством учащихся 9165;</a:t>
          </a:r>
          <a:endParaRPr lang="ru-RU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из краевого бюджета перечислены средства на решение социально- значимых вопросов в сумме 3,1 млн. рублей;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 спортивные школы, центр развития творчества детей и юношества, 1 музыкальная и 3 школы искусств, где занимается 4873 детей. (музыкальные и школы искусств 1224, спортшколы 2187, центр детского творчества 1462);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мероприятия в области образования – 15,0 млн. рублей.</a:t>
          </a:r>
          <a:endParaRPr lang="ru-RU" sz="1200" kern="1200" dirty="0"/>
        </a:p>
      </dsp:txBody>
      <dsp:txXfrm>
        <a:off x="2304578" y="809637"/>
        <a:ext cx="2018614" cy="4348080"/>
      </dsp:txXfrm>
    </dsp:sp>
    <dsp:sp modelId="{B9382F3C-78E7-43D4-B0ED-5B59C467B48E}">
      <dsp:nvSpPr>
        <dsp:cNvPr id="0" name=""/>
        <dsp:cNvSpPr/>
      </dsp:nvSpPr>
      <dsp:spPr>
        <a:xfrm>
          <a:off x="4605799" y="170874"/>
          <a:ext cx="2018614" cy="638763"/>
        </a:xfrm>
        <a:prstGeom prst="rect">
          <a:avLst/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Молодёжная политика и оздоровление детей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12,2 млн. рублей</a:t>
          </a:r>
          <a:endParaRPr lang="ru-RU" sz="1200" kern="1200" dirty="0"/>
        </a:p>
      </dsp:txBody>
      <dsp:txXfrm>
        <a:off x="4605799" y="170874"/>
        <a:ext cx="2018614" cy="638763"/>
      </dsp:txXfrm>
    </dsp:sp>
    <dsp:sp modelId="{01A0365B-CF0D-4877-812C-1A99D8566769}">
      <dsp:nvSpPr>
        <dsp:cNvPr id="0" name=""/>
        <dsp:cNvSpPr/>
      </dsp:nvSpPr>
      <dsp:spPr>
        <a:xfrm>
          <a:off x="4605799" y="809637"/>
          <a:ext cx="2018614" cy="43480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руководство и управление в сфере установленных функций органов  местного самоуправления  1,5  млн. рублей;</a:t>
          </a:r>
          <a:endParaRPr lang="ru-RU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</a:rPr>
            <a:t>содержание комплексного молодежного центра 3,5 млн. рублей;</a:t>
          </a:r>
          <a:endParaRPr lang="ru-RU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</a:rPr>
            <a:t>мероприятия в области молодежной политики 7,2 млн. рублей.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605799" y="809637"/>
        <a:ext cx="2018614" cy="4348080"/>
      </dsp:txXfrm>
    </dsp:sp>
    <dsp:sp modelId="{BA1FD1B4-4546-46DA-9E47-4F2FB56333A7}">
      <dsp:nvSpPr>
        <dsp:cNvPr id="0" name=""/>
        <dsp:cNvSpPr/>
      </dsp:nvSpPr>
      <dsp:spPr>
        <a:xfrm>
          <a:off x="6907020" y="170874"/>
          <a:ext cx="2018614" cy="638763"/>
        </a:xfrm>
        <a:prstGeom prst="rect">
          <a:avLst/>
        </a:prstGeom>
        <a:gradFill rotWithShape="1">
          <a:gsLst>
            <a:gs pos="0">
              <a:schemeClr val="accent5">
                <a:lumMod val="95000"/>
              </a:schemeClr>
            </a:gs>
            <a:gs pos="100000">
              <a:schemeClr val="accent5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Другие вопросы в области образования 46,1 тыс. рублей</a:t>
          </a:r>
        </a:p>
      </dsp:txBody>
      <dsp:txXfrm>
        <a:off x="6907020" y="170874"/>
        <a:ext cx="2018614" cy="638763"/>
      </dsp:txXfrm>
    </dsp:sp>
    <dsp:sp modelId="{75C83B5F-9A25-4D9E-BF94-02AAAC2DF325}">
      <dsp:nvSpPr>
        <dsp:cNvPr id="0" name=""/>
        <dsp:cNvSpPr/>
      </dsp:nvSpPr>
      <dsp:spPr>
        <a:xfrm>
          <a:off x="6907020" y="809637"/>
          <a:ext cx="2018614" cy="43480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руководство и управление в сфере установленных функций органов  местного самоуправления 3,7  млн. рублей;</a:t>
          </a:r>
          <a:endParaRPr lang="ru-RU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учебно-методические кабинеты, централизованные бухгалтерии 17,7 млн. рублей;</a:t>
          </a:r>
          <a:endParaRPr lang="ru-RU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мероприятия в области образования 24,7млн. рублей. 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907020" y="809637"/>
        <a:ext cx="2018614" cy="43480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F0C4F-74A2-426D-BC3B-D8D67902D4DA}">
      <dsp:nvSpPr>
        <dsp:cNvPr id="0" name=""/>
        <dsp:cNvSpPr/>
      </dsp:nvSpPr>
      <dsp:spPr>
        <a:xfrm>
          <a:off x="3298026" y="3434151"/>
          <a:ext cx="2614520" cy="26145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bg1"/>
              </a:solidFill>
            </a:rPr>
            <a:t>Другие вопросы в области образования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46</a:t>
          </a:r>
          <a:r>
            <a:rPr lang="ru-RU" sz="2100" kern="1200" dirty="0" smtClean="0"/>
            <a:t>,</a:t>
          </a:r>
          <a:r>
            <a:rPr lang="en-US" sz="2100" kern="1200" dirty="0" smtClean="0"/>
            <a:t>1</a:t>
          </a:r>
          <a:r>
            <a:rPr lang="ru-RU" sz="2100" kern="1200" dirty="0" smtClean="0"/>
            <a:t> млн. рублей</a:t>
          </a:r>
          <a:endParaRPr lang="ru-RU" sz="2100" kern="1200" dirty="0"/>
        </a:p>
      </dsp:txBody>
      <dsp:txXfrm>
        <a:off x="3680914" y="3817039"/>
        <a:ext cx="1848744" cy="1848744"/>
      </dsp:txXfrm>
    </dsp:sp>
    <dsp:sp modelId="{34A68858-AF97-433C-9573-6D0D470333BC}">
      <dsp:nvSpPr>
        <dsp:cNvPr id="0" name=""/>
        <dsp:cNvSpPr/>
      </dsp:nvSpPr>
      <dsp:spPr>
        <a:xfrm rot="16097016">
          <a:off x="3479078" y="1888375"/>
          <a:ext cx="2103758" cy="74513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6D8AC-3421-4384-87F9-258419A00935}">
      <dsp:nvSpPr>
        <dsp:cNvPr id="0" name=""/>
        <dsp:cNvSpPr/>
      </dsp:nvSpPr>
      <dsp:spPr>
        <a:xfrm>
          <a:off x="2664287" y="216019"/>
          <a:ext cx="3670327" cy="198703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Руководство и управление в сфере установленных функций органов государственной власти субъектов Российской Федерации и органов местного самоуправления 3,7  млн. рублей</a:t>
          </a:r>
          <a:endParaRPr lang="ru-RU" sz="1800" kern="1200" dirty="0"/>
        </a:p>
      </dsp:txBody>
      <dsp:txXfrm>
        <a:off x="2722485" y="274217"/>
        <a:ext cx="3553931" cy="1870639"/>
      </dsp:txXfrm>
    </dsp:sp>
    <dsp:sp modelId="{C5C9D21A-87F6-4BEC-84F4-9B2575B5253A}">
      <dsp:nvSpPr>
        <dsp:cNvPr id="0" name=""/>
        <dsp:cNvSpPr/>
      </dsp:nvSpPr>
      <dsp:spPr>
        <a:xfrm rot="12431586">
          <a:off x="1160080" y="3187161"/>
          <a:ext cx="2290443" cy="74513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2B172E-A29D-4A38-9CD0-F796CCDD7D98}">
      <dsp:nvSpPr>
        <dsp:cNvPr id="0" name=""/>
        <dsp:cNvSpPr/>
      </dsp:nvSpPr>
      <dsp:spPr>
        <a:xfrm>
          <a:off x="44762" y="2042856"/>
          <a:ext cx="2483794" cy="198703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Учебно-методические кабинеты, централизованные бухгалтерии 17,7 млн. рублей</a:t>
          </a:r>
          <a:endParaRPr lang="ru-RU" sz="1800" kern="1200" dirty="0"/>
        </a:p>
      </dsp:txBody>
      <dsp:txXfrm>
        <a:off x="102960" y="2101054"/>
        <a:ext cx="2367398" cy="1870639"/>
      </dsp:txXfrm>
    </dsp:sp>
    <dsp:sp modelId="{A907A670-437B-4A94-8B28-63AC2A30C588}">
      <dsp:nvSpPr>
        <dsp:cNvPr id="0" name=""/>
        <dsp:cNvSpPr/>
      </dsp:nvSpPr>
      <dsp:spPr>
        <a:xfrm rot="19796772">
          <a:off x="5700269" y="3108050"/>
          <a:ext cx="2168088" cy="74513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22412-CABF-4917-9D36-1579A2653F37}">
      <dsp:nvSpPr>
        <dsp:cNvPr id="0" name=""/>
        <dsp:cNvSpPr/>
      </dsp:nvSpPr>
      <dsp:spPr>
        <a:xfrm>
          <a:off x="6480716" y="1944198"/>
          <a:ext cx="2483794" cy="198703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Мероприятия в области образования 24,7млн. рублей</a:t>
          </a:r>
          <a:endParaRPr lang="ru-RU" sz="1800" kern="1200" dirty="0"/>
        </a:p>
      </dsp:txBody>
      <dsp:txXfrm>
        <a:off x="6538914" y="2002396"/>
        <a:ext cx="2367398" cy="18706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EB9EB-8823-473A-B16F-0961FBFCCF9A}">
      <dsp:nvSpPr>
        <dsp:cNvPr id="0" name=""/>
        <dsp:cNvSpPr/>
      </dsp:nvSpPr>
      <dsp:spPr>
        <a:xfrm>
          <a:off x="2790" y="391928"/>
          <a:ext cx="2720552" cy="709003"/>
        </a:xfrm>
        <a:prstGeom prst="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09 01 Стационарная медицинская помощь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26,3 млн. рублей</a:t>
          </a:r>
          <a:endParaRPr lang="ru-RU" sz="1300" kern="1200" dirty="0"/>
        </a:p>
      </dsp:txBody>
      <dsp:txXfrm>
        <a:off x="2790" y="391928"/>
        <a:ext cx="2720552" cy="709003"/>
      </dsp:txXfrm>
    </dsp:sp>
    <dsp:sp modelId="{239F9F27-5E5C-4795-8B66-56C5637C2146}">
      <dsp:nvSpPr>
        <dsp:cNvPr id="0" name=""/>
        <dsp:cNvSpPr/>
      </dsp:nvSpPr>
      <dsp:spPr>
        <a:xfrm>
          <a:off x="0" y="1112543"/>
          <a:ext cx="2714104" cy="35948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u="none" kern="1200" dirty="0" smtClean="0"/>
            <a:t>расходы на содержание 38 коек из них 18 наркологических, койки сестринского ухода 20, где пролечено 873  больных</a:t>
          </a:r>
          <a:endParaRPr lang="ru-RU" sz="1300" u="none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>
        <a:off x="0" y="1112543"/>
        <a:ext cx="2714104" cy="3594845"/>
      </dsp:txXfrm>
    </dsp:sp>
    <dsp:sp modelId="{551622F1-B117-469E-A594-213BE96E4C61}">
      <dsp:nvSpPr>
        <dsp:cNvPr id="0" name=""/>
        <dsp:cNvSpPr/>
      </dsp:nvSpPr>
      <dsp:spPr>
        <a:xfrm>
          <a:off x="3103784" y="399989"/>
          <a:ext cx="2720552" cy="709003"/>
        </a:xfrm>
        <a:prstGeom prst="rect">
          <a:avLst/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09 02 Амбулаторная помощь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9,9 млн. рублей</a:t>
          </a:r>
          <a:endParaRPr lang="ru-RU" sz="1300" kern="1200" dirty="0"/>
        </a:p>
      </dsp:txBody>
      <dsp:txXfrm>
        <a:off x="3103784" y="399989"/>
        <a:ext cx="2720552" cy="709003"/>
      </dsp:txXfrm>
    </dsp:sp>
    <dsp:sp modelId="{7019839B-9F78-4E12-9BA4-053F9D65E44D}">
      <dsp:nvSpPr>
        <dsp:cNvPr id="0" name=""/>
        <dsp:cNvSpPr/>
      </dsp:nvSpPr>
      <dsp:spPr>
        <a:xfrm>
          <a:off x="3104219" y="1100931"/>
          <a:ext cx="2720552" cy="35948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число посещений составило 28301;</a:t>
          </a:r>
          <a:endParaRPr lang="ru-RU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337-м  гражданам района предоставлены меры социальной поддержки в бесплатном изготовлении и ремонте зубных протезов на сумму 2,4 млн. рублей;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835-ти гражданам предоставлены меры социальной поддержки в обеспечении лекарственными средствами и изделиями медицинского назначения на сумму 7,2млн. рублей;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другие 0,3 млн. рублей.</a:t>
          </a:r>
          <a:endParaRPr lang="ru-RU" sz="1300" kern="1200" dirty="0"/>
        </a:p>
      </dsp:txBody>
      <dsp:txXfrm>
        <a:off x="3104219" y="1100931"/>
        <a:ext cx="2720552" cy="3594845"/>
      </dsp:txXfrm>
    </dsp:sp>
    <dsp:sp modelId="{B9382F3C-78E7-43D4-B0ED-5B59C467B48E}">
      <dsp:nvSpPr>
        <dsp:cNvPr id="0" name=""/>
        <dsp:cNvSpPr/>
      </dsp:nvSpPr>
      <dsp:spPr>
        <a:xfrm>
          <a:off x="6205649" y="391928"/>
          <a:ext cx="2720552" cy="709003"/>
        </a:xfrm>
        <a:prstGeom prst="rect">
          <a:avLst/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09 09 Другие вопросы в области здравоохранения 15,9 млн. рублей</a:t>
          </a:r>
          <a:endParaRPr lang="ru-RU" sz="1300" kern="1200" dirty="0"/>
        </a:p>
      </dsp:txBody>
      <dsp:txXfrm>
        <a:off x="6205649" y="391928"/>
        <a:ext cx="2720552" cy="709003"/>
      </dsp:txXfrm>
    </dsp:sp>
    <dsp:sp modelId="{01A0365B-CF0D-4877-812C-1A99D8566769}">
      <dsp:nvSpPr>
        <dsp:cNvPr id="0" name=""/>
        <dsp:cNvSpPr/>
      </dsp:nvSpPr>
      <dsp:spPr>
        <a:xfrm>
          <a:off x="6205649" y="1100931"/>
          <a:ext cx="2720552" cy="35948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содержание централизованной бухгалтерии ЦРБ 12,4 млн. рублей;</a:t>
          </a:r>
          <a:endParaRPr lang="ru-RU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на реализацию ведомственной программ «Развитие здравоохранение </a:t>
          </a:r>
          <a:r>
            <a:rPr lang="ru-RU" sz="1300" kern="1200" dirty="0" err="1" smtClean="0"/>
            <a:t>Гулькевичского</a:t>
          </a:r>
          <a:r>
            <a:rPr lang="ru-RU" sz="1300" kern="1200" dirty="0" smtClean="0"/>
            <a:t> района» 1,2 млн. рублей (приобретение оборудования скорой помощи);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на реализацию мероприятий профилактики терроризма и экстремизма 1,6 млн. рублей;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на компенсацию связанных с оказанием в 2014 году  скорой, в том числе скорой специализированной, медицинской помощи, и т.д.  гражданам Украины 0,7 млн. рублей.</a:t>
          </a:r>
          <a:endParaRPr lang="ru-RU" sz="1300" kern="1200" dirty="0"/>
        </a:p>
      </dsp:txBody>
      <dsp:txXfrm>
        <a:off x="6205649" y="1100931"/>
        <a:ext cx="2720552" cy="3594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0.76955</cdr:x>
      <cdr:y>0.00196</cdr:y>
    </cdr:from>
    <cdr:to>
      <cdr:x>0.95662</cdr:x>
      <cdr:y>0.07629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6483409" y="9738"/>
          <a:ext cx="157607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/>
            <a:t>Всего </a:t>
          </a:r>
          <a:r>
            <a:rPr lang="ru-RU" dirty="0" smtClean="0"/>
            <a:t>– 3</a:t>
          </a:r>
          <a:r>
            <a:rPr lang="en-US" dirty="0" smtClean="0"/>
            <a:t>33</a:t>
          </a:r>
          <a:r>
            <a:rPr lang="ru-RU" dirty="0" smtClean="0"/>
            <a:t>,</a:t>
          </a:r>
          <a:r>
            <a:rPr lang="en-US" dirty="0" smtClean="0"/>
            <a:t>9</a:t>
          </a:r>
          <a:endParaRPr lang="ru-RU" dirty="0" smtClean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0.87903</cdr:x>
      <cdr:y>0.0769</cdr:y>
    </cdr:from>
    <cdr:to>
      <cdr:x>0.98144</cdr:x>
      <cdr:y>0.12185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48872" y="511115"/>
          <a:ext cx="914400" cy="2987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0.81967</cdr:x>
      <cdr:y>0</cdr:y>
    </cdr:from>
    <cdr:to>
      <cdr:x>1</cdr:x>
      <cdr:y>0.06494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00800" y="0"/>
          <a:ext cx="158417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0.01624</cdr:x>
      <cdr:y>0</cdr:y>
    </cdr:from>
    <cdr:to>
      <cdr:x>0.12032</cdr:x>
      <cdr:y>0.05195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2663" y="0"/>
          <a:ext cx="914341" cy="288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рублей</a:t>
          </a:r>
          <a:endParaRPr lang="ru-RU" sz="14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0.87903</cdr:x>
      <cdr:y>0.0769</cdr:y>
    </cdr:from>
    <cdr:to>
      <cdr:x>0.98144</cdr:x>
      <cdr:y>0.12185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48872" y="511115"/>
          <a:ext cx="914400" cy="2987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0.81967</cdr:x>
      <cdr:y>0</cdr:y>
    </cdr:from>
    <cdr:to>
      <cdr:x>1</cdr:x>
      <cdr:y>0.06494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00800" y="0"/>
          <a:ext cx="158417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0.01624</cdr:x>
      <cdr:y>0</cdr:y>
    </cdr:from>
    <cdr:to>
      <cdr:x>0.12032</cdr:x>
      <cdr:y>0.05195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2663" y="0"/>
          <a:ext cx="914341" cy="288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рублей</a:t>
          </a:r>
          <a:endParaRPr lang="ru-RU" sz="14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0.04878</cdr:x>
      <cdr:y>0.05405</cdr:y>
    </cdr:from>
    <cdr:to>
      <cdr:x>0.15202</cdr:x>
      <cdr:y>0.20805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48" y="32089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0.57554</cdr:x>
      <cdr:y>0.45551</cdr:y>
    </cdr:from>
    <cdr:to>
      <cdr:x>0.67658</cdr:x>
      <cdr:y>0.59661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08161" y="29520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</cdr:txBody>
    </cdr:sp>
  </cdr:relSizeAnchor>
  <cdr:relSizeAnchor xmlns:cdr="http://schemas.openxmlformats.org/drawingml/2006/chartDrawing">
    <cdr:from>
      <cdr:x>0.32667</cdr:x>
      <cdr:y>0.65616</cdr:y>
    </cdr:from>
    <cdr:to>
      <cdr:x>0.44868</cdr:x>
      <cdr:y>0.75049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9770758">
          <a:off x="2983176" y="4499930"/>
          <a:ext cx="1114244" cy="646939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dirty="0" smtClean="0"/>
            <a:t>+2,6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0.58663</cdr:x>
      <cdr:y>0.51565</cdr:y>
    </cdr:from>
    <cdr:to>
      <cdr:x>0.71407</cdr:x>
      <cdr:y>0.61473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 rot="19738490">
          <a:off x="5357120" y="3536316"/>
          <a:ext cx="1163861" cy="679475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dirty="0" smtClean="0"/>
            <a:t>+3,2</a:t>
          </a:r>
          <a:endParaRPr lang="ru-RU" sz="16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0.87903</cdr:x>
      <cdr:y>0.0769</cdr:y>
    </cdr:from>
    <cdr:to>
      <cdr:x>0.98144</cdr:x>
      <cdr:y>0.12185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48872" y="511115"/>
          <a:ext cx="914400" cy="2987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0.81967</cdr:x>
      <cdr:y>0</cdr:y>
    </cdr:from>
    <cdr:to>
      <cdr:x>1</cdr:x>
      <cdr:y>0.06494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00800" y="0"/>
          <a:ext cx="158417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0.0082</cdr:x>
      <cdr:y>0.00388</cdr:y>
    </cdr:from>
    <cdr:to>
      <cdr:x>0.11228</cdr:x>
      <cdr:y>0.05583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8" y="21500"/>
          <a:ext cx="914341" cy="288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рублей</a:t>
          </a:r>
          <a:endParaRPr lang="ru-RU" sz="1400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0.3332</cdr:x>
      <cdr:y>0.54739</cdr:y>
    </cdr:from>
    <cdr:to>
      <cdr:x>0.47833</cdr:x>
      <cdr:y>0.63853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9491403">
          <a:off x="3046765" y="3753979"/>
          <a:ext cx="1327069" cy="625038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 </a:t>
          </a:r>
          <a:r>
            <a:rPr lang="ru-RU" sz="1600" dirty="0" smtClean="0"/>
            <a:t>+95,7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0.57554</cdr:x>
      <cdr:y>0.45551</cdr:y>
    </cdr:from>
    <cdr:to>
      <cdr:x>0.67658</cdr:x>
      <cdr:y>0.59661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08161" y="29520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</cdr:txBody>
    </cdr:sp>
  </cdr:relSizeAnchor>
  <cdr:relSizeAnchor xmlns:cdr="http://schemas.openxmlformats.org/drawingml/2006/chartDrawing">
    <cdr:from>
      <cdr:x>0.63217</cdr:x>
      <cdr:y>0.49766</cdr:y>
    </cdr:from>
    <cdr:to>
      <cdr:x>0.70225</cdr:x>
      <cdr:y>0.69567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 rot="2869845">
          <a:off x="5422001" y="3771501"/>
          <a:ext cx="1357956" cy="640880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dirty="0" smtClean="0"/>
            <a:t> -221,4</a:t>
          </a:r>
          <a:endParaRPr lang="ru-RU" sz="1600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0.33198</cdr:x>
      <cdr:y>0.60401</cdr:y>
    </cdr:from>
    <cdr:to>
      <cdr:x>0.47877</cdr:x>
      <cdr:y>0.69515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9271218">
          <a:off x="3035634" y="4144746"/>
          <a:ext cx="1342255" cy="625412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dirty="0" smtClean="0"/>
            <a:t> +11,8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0.57554</cdr:x>
      <cdr:y>0.45551</cdr:y>
    </cdr:from>
    <cdr:to>
      <cdr:x>0.67658</cdr:x>
      <cdr:y>0.59661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08161" y="29520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</cdr:txBody>
    </cdr:sp>
  </cdr:relSizeAnchor>
  <cdr:relSizeAnchor xmlns:cdr="http://schemas.openxmlformats.org/drawingml/2006/chartDrawing">
    <cdr:from>
      <cdr:x>0.59702</cdr:x>
      <cdr:y>0.40902</cdr:y>
    </cdr:from>
    <cdr:to>
      <cdr:x>0.73898</cdr:x>
      <cdr:y>0.50247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 rot="19557815">
          <a:off x="5459142" y="2806715"/>
          <a:ext cx="1298119" cy="641263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dirty="0" smtClean="0"/>
            <a:t> +6,2</a:t>
          </a:r>
          <a:endParaRPr lang="ru-RU" sz="1600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0.57554</cdr:x>
      <cdr:y>0.45551</cdr:y>
    </cdr:from>
    <cdr:to>
      <cdr:x>0.67658</cdr:x>
      <cdr:y>0.59661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08161" y="29520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0.01006</cdr:x>
      <cdr:y>0.13459</cdr:y>
    </cdr:from>
    <cdr:to>
      <cdr:x>0.14043</cdr:x>
      <cdr:y>0.18263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89826" y="862307"/>
          <a:ext cx="116410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err="1" smtClean="0"/>
            <a:t>млн.рублей</a:t>
          </a:r>
          <a:endParaRPr lang="ru-RU" sz="14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0.34119</cdr:x>
      <cdr:y>0.49777</cdr:y>
    </cdr:from>
    <cdr:to>
      <cdr:x>0.47645</cdr:x>
      <cdr:y>0.58734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9867279">
          <a:off x="3087502" y="3167831"/>
          <a:ext cx="1224000" cy="570032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dirty="0" smtClean="0"/>
            <a:t> +245,2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0.59408</cdr:x>
      <cdr:y>0.4903</cdr:y>
    </cdr:from>
    <cdr:to>
      <cdr:x>0.73327</cdr:x>
      <cdr:y>0.57279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rot="1663530">
          <a:off x="5375996" y="3120299"/>
          <a:ext cx="1259564" cy="524973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dirty="0" smtClean="0"/>
            <a:t> </a:t>
          </a:r>
          <a:r>
            <a:rPr lang="ru-RU" sz="1400" dirty="0" smtClean="0"/>
            <a:t>-169,7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0.57554</cdr:x>
      <cdr:y>0.45551</cdr:y>
    </cdr:from>
    <cdr:to>
      <cdr:x>0.67658</cdr:x>
      <cdr:y>0.59661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08161" y="29520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</cdr:txBody>
    </cdr:sp>
  </cdr:relSizeAnchor>
  <cdr:relSizeAnchor xmlns:cdr="http://schemas.openxmlformats.org/drawingml/2006/chartDrawing">
    <cdr:from>
      <cdr:x>0.54958</cdr:x>
      <cdr:y>0.46584</cdr:y>
    </cdr:from>
    <cdr:to>
      <cdr:x>0.65072</cdr:x>
      <cdr:y>0.6015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68553" y="313989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0.18319</cdr:x>
      <cdr:y>0.59404</cdr:y>
    </cdr:from>
    <cdr:to>
      <cdr:x>0.27877</cdr:x>
      <cdr:y>0.66882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56185" y="4003995"/>
          <a:ext cx="864109" cy="504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800" dirty="0" smtClean="0"/>
            <a:t>78%</a:t>
          </a:r>
          <a:endParaRPr lang="ru-RU" sz="2800" dirty="0"/>
        </a:p>
      </cdr:txBody>
    </cdr:sp>
  </cdr:relSizeAnchor>
  <cdr:relSizeAnchor xmlns:cdr="http://schemas.openxmlformats.org/drawingml/2006/chartDrawing">
    <cdr:from>
      <cdr:x>0.51772</cdr:x>
      <cdr:y>0.58335</cdr:y>
    </cdr:from>
    <cdr:to>
      <cdr:x>0.60533</cdr:x>
      <cdr:y>0.64745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680521" y="3931987"/>
          <a:ext cx="792055" cy="432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800" dirty="0" smtClean="0"/>
            <a:t>80%</a:t>
          </a:r>
          <a:endParaRPr lang="ru-RU" sz="2800" dirty="0"/>
        </a:p>
      </cdr:txBody>
    </cdr:sp>
  </cdr:relSizeAnchor>
  <cdr:relSizeAnchor xmlns:cdr="http://schemas.openxmlformats.org/drawingml/2006/chartDrawing">
    <cdr:from>
      <cdr:x>0.35045</cdr:x>
      <cdr:y>0.58335</cdr:y>
    </cdr:from>
    <cdr:to>
      <cdr:x>0.44603</cdr:x>
      <cdr:y>0.64745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168353" y="3931987"/>
          <a:ext cx="864109" cy="432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800" dirty="0" smtClean="0"/>
            <a:t>82%</a:t>
          </a:r>
          <a:endParaRPr lang="ru-RU" sz="2800" dirty="0"/>
        </a:p>
      </cdr:txBody>
    </cdr:sp>
  </cdr:relSizeAnchor>
  <cdr:relSizeAnchor xmlns:cdr="http://schemas.openxmlformats.org/drawingml/2006/chartDrawing">
    <cdr:from>
      <cdr:x>0.50975</cdr:x>
      <cdr:y>0.35901</cdr:y>
    </cdr:from>
    <cdr:to>
      <cdr:x>0.61089</cdr:x>
      <cdr:y>0.43379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608513" y="2419819"/>
          <a:ext cx="914376" cy="504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800" dirty="0" smtClean="0"/>
            <a:t>20%</a:t>
          </a:r>
          <a:endParaRPr lang="ru-RU" sz="2800" dirty="0"/>
        </a:p>
      </cdr:txBody>
    </cdr:sp>
  </cdr:relSizeAnchor>
  <cdr:relSizeAnchor xmlns:cdr="http://schemas.openxmlformats.org/drawingml/2006/chartDrawing">
    <cdr:from>
      <cdr:x>0.35045</cdr:x>
      <cdr:y>0.28423</cdr:y>
    </cdr:from>
    <cdr:to>
      <cdr:x>0.45159</cdr:x>
      <cdr:y>0.3697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168353" y="1915763"/>
          <a:ext cx="914376" cy="576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800" dirty="0" smtClean="0"/>
            <a:t>18%</a:t>
          </a:r>
          <a:endParaRPr lang="ru-RU" sz="2800" dirty="0"/>
        </a:p>
      </cdr:txBody>
    </cdr:sp>
  </cdr:relSizeAnchor>
  <cdr:relSizeAnchor xmlns:cdr="http://schemas.openxmlformats.org/drawingml/2006/chartDrawing">
    <cdr:from>
      <cdr:x>0.18319</cdr:x>
      <cdr:y>0.38037</cdr:y>
    </cdr:from>
    <cdr:to>
      <cdr:x>0.28433</cdr:x>
      <cdr:y>0.44447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656185" y="2563835"/>
          <a:ext cx="914375" cy="432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800" dirty="0" smtClean="0"/>
            <a:t>22%</a:t>
          </a:r>
          <a:endParaRPr lang="ru-RU" sz="28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0.34813</cdr:x>
      <cdr:y>0.61615</cdr:y>
    </cdr:from>
    <cdr:to>
      <cdr:x>0.49919</cdr:x>
      <cdr:y>0.70729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9271218">
          <a:off x="3187753" y="4225529"/>
          <a:ext cx="1383217" cy="625038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  </a:t>
          </a:r>
          <a:r>
            <a:rPr lang="ru-RU" sz="1600" dirty="0" smtClean="0"/>
            <a:t>+57,6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0.57554</cdr:x>
      <cdr:y>0.45551</cdr:y>
    </cdr:from>
    <cdr:to>
      <cdr:x>0.67658</cdr:x>
      <cdr:y>0.59661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08161" y="29520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</cdr:txBody>
    </cdr:sp>
  </cdr:relSizeAnchor>
  <cdr:relSizeAnchor xmlns:cdr="http://schemas.openxmlformats.org/drawingml/2006/chartDrawing">
    <cdr:from>
      <cdr:x>0.60251</cdr:x>
      <cdr:y>0.40847</cdr:y>
    </cdr:from>
    <cdr:to>
      <cdr:x>0.74427</cdr:x>
      <cdr:y>0.50192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 rot="19557815">
          <a:off x="5517004" y="2801274"/>
          <a:ext cx="1298059" cy="640880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dirty="0"/>
            <a:t> </a:t>
          </a:r>
          <a:r>
            <a:rPr lang="ru-RU" sz="1600" dirty="0" smtClean="0"/>
            <a:t>+29,8</a:t>
          </a:r>
          <a:endParaRPr lang="ru-RU" sz="16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0.57554</cdr:x>
      <cdr:y>0.45551</cdr:y>
    </cdr:from>
    <cdr:to>
      <cdr:x>0.67658</cdr:x>
      <cdr:y>0.59661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08161" y="29520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</cdr:txBody>
    </cdr:sp>
  </cdr:relSizeAnchor>
  <cdr:relSizeAnchor xmlns:cdr="http://schemas.openxmlformats.org/drawingml/2006/chartDrawing">
    <cdr:from>
      <cdr:x>0.54958</cdr:x>
      <cdr:y>0.46584</cdr:y>
    </cdr:from>
    <cdr:to>
      <cdr:x>0.65072</cdr:x>
      <cdr:y>0.6015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68553" y="313989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0.25488</cdr:x>
      <cdr:y>0.77565</cdr:y>
    </cdr:from>
    <cdr:to>
      <cdr:x>0.35046</cdr:x>
      <cdr:y>0.85043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04257" y="5228131"/>
          <a:ext cx="864109" cy="504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800" dirty="0" smtClean="0"/>
            <a:t>31,1%</a:t>
          </a:r>
          <a:endParaRPr lang="ru-RU" sz="2800" dirty="0"/>
        </a:p>
      </cdr:txBody>
    </cdr:sp>
  </cdr:relSizeAnchor>
  <cdr:relSizeAnchor xmlns:cdr="http://schemas.openxmlformats.org/drawingml/2006/chartDrawing">
    <cdr:from>
      <cdr:x>0.53365</cdr:x>
      <cdr:y>0.77565</cdr:y>
    </cdr:from>
    <cdr:to>
      <cdr:x>0.62126</cdr:x>
      <cdr:y>0.83975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24537" y="5228131"/>
          <a:ext cx="792055" cy="432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800" dirty="0" smtClean="0"/>
            <a:t>28,4%</a:t>
          </a:r>
          <a:endParaRPr lang="ru-RU" sz="2800" dirty="0"/>
        </a:p>
      </cdr:txBody>
    </cdr:sp>
  </cdr:relSizeAnchor>
  <cdr:relSizeAnchor xmlns:cdr="http://schemas.openxmlformats.org/drawingml/2006/chartDrawing">
    <cdr:from>
      <cdr:x>0.52568</cdr:x>
      <cdr:y>0.47652</cdr:y>
    </cdr:from>
    <cdr:to>
      <cdr:x>0.62682</cdr:x>
      <cdr:y>0.5513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752529" y="3211907"/>
          <a:ext cx="914376" cy="504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800" dirty="0" smtClean="0"/>
            <a:t>71,6%</a:t>
          </a:r>
          <a:endParaRPr lang="ru-RU" sz="2800" dirty="0"/>
        </a:p>
      </cdr:txBody>
    </cdr:sp>
  </cdr:relSizeAnchor>
  <cdr:relSizeAnchor xmlns:cdr="http://schemas.openxmlformats.org/drawingml/2006/chartDrawing">
    <cdr:from>
      <cdr:x>0.25488</cdr:x>
      <cdr:y>0.49789</cdr:y>
    </cdr:from>
    <cdr:to>
      <cdr:x>0.35602</cdr:x>
      <cdr:y>0.56199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304257" y="3355923"/>
          <a:ext cx="914375" cy="432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800" dirty="0" smtClean="0"/>
            <a:t>68,9%</a:t>
          </a:r>
          <a:endParaRPr lang="ru-RU" sz="28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0.33323</cdr:x>
      <cdr:y>0.63354</cdr:y>
    </cdr:from>
    <cdr:to>
      <cdr:x>0.46849</cdr:x>
      <cdr:y>0.72311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9867279">
          <a:off x="3015495" y="4031926"/>
          <a:ext cx="1224000" cy="570032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dirty="0" smtClean="0"/>
            <a:t> +39,1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0.58592</cdr:x>
      <cdr:y>0.4575</cdr:y>
    </cdr:from>
    <cdr:to>
      <cdr:x>0.72511</cdr:x>
      <cdr:y>0.53999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rot="19696735">
          <a:off x="5302139" y="2911591"/>
          <a:ext cx="1259564" cy="524973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dirty="0" smtClean="0"/>
            <a:t> </a:t>
          </a:r>
          <a:r>
            <a:rPr lang="ru-RU" sz="1400" dirty="0" smtClean="0"/>
            <a:t>+55,2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0.87903</cdr:x>
      <cdr:y>0.0769</cdr:y>
    </cdr:from>
    <cdr:to>
      <cdr:x>0.98144</cdr:x>
      <cdr:y>0.12185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48872" y="511115"/>
          <a:ext cx="914400" cy="2987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0.81967</cdr:x>
      <cdr:y>0</cdr:y>
    </cdr:from>
    <cdr:to>
      <cdr:x>1</cdr:x>
      <cdr:y>0.06494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00800" y="0"/>
          <a:ext cx="158417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0.01212</cdr:x>
      <cdr:y>0</cdr:y>
    </cdr:from>
    <cdr:to>
      <cdr:x>0.1162</cdr:x>
      <cdr:y>0.05195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6502" y="0"/>
          <a:ext cx="914341" cy="2917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рублей</a:t>
          </a:r>
          <a:endParaRPr lang="ru-RU" sz="14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D241D-F1DF-4598-903A-63E8A3257136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743ED-F738-4D37-B86F-FA9097E415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99622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679F9-E3E6-4DE6-9FE2-DCA4834E3E95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8837E-27BB-4526-AA15-0DFFB97308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03937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426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8784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8263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1034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6161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4919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9287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8543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2696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376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CF58-3C40-4203-BDD6-B9369FBF2F1E}" type="datetime1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6882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CB70-7D78-4C7B-A3D6-FCF29EEFEFF0}" type="datetime1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2043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118A-AD78-46C2-A80C-2D2753A2DA35}" type="datetime1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113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61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B201-78FD-4D97-94C2-C6EFACA23F60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17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5925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2F40-C063-467E-851C-B969E51C7D15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1213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C488-B43A-403E-BA5C-48187767CCF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080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5D22-733F-4DBD-9F2E-83374D7EB70E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1219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C763-CE85-4AD9-B2A4-B0D3E6A5EDA0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9943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2DC0-CFF8-463C-99BF-DFEC0DE945FD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51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6FB4-B39B-4A76-8931-34ACDC90EB1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2836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72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2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F45D-9D95-45E9-8E6A-BD37955CEB8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460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6C5A-C51B-4AC7-9FAE-88C285A0311A}" type="datetime1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206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315D-C1DB-47B7-966F-37B4BD0E138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3127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4B0C-845F-43EC-B11D-76DFA48E8D4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81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8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8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374B-2AF7-4B21-B59A-DBF724D5D9D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846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629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F894-72A2-4EDD-BFE7-C68AAC7BB71A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23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714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9D0C-5BB6-457C-8AC3-2203B5CBF30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6758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23EF-A092-4727-8EB9-2E250FE600B1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FBC1-40F2-4B82-A070-49AF85328498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6501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1116-E9CC-496E-8629-61167796093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4002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F2A9-A095-40F5-8F96-747879C3E84C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8029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D610-7DA6-45F5-900E-D8DCF02183BF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108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7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F038-124B-497C-800D-1F3483C26E3D}" type="datetime1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728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84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2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06D8-8916-443B-8C78-6079CF513DB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5002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4F5-C55F-4383-8764-207936FDD30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8678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038E-F72F-46EB-88EE-F9BE1E11798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594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8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8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F352-4C27-41BA-AA2B-EDA76D2ECE08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7812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629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8ADA-8503-4D30-A718-B139F732EE78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23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0486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4723-F492-4FEE-8EE9-40754619677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0923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9865-0B4F-4FEF-AB8E-DD5415A594EB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2919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C9C73-7C57-4C5B-A42A-886661DED54D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92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C159-0578-4EF7-ACE0-4E36AE453FDB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1964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59D5-3C0D-4E72-8DF0-133EB3DAC80F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2715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99CC-1DAE-407A-A4CA-26284A7AEAC6}" type="datetime1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1066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FDCF-351A-4CCB-A09A-5862A453B269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5959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84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2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B897-AA6F-47DF-9D6A-0455880EB1AD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39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94D2-E464-47FB-90D8-5A5AC68C798E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8331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3CCE-48E4-497D-A3C5-F4C6ED274AF5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112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8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8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BF3B-3485-4E1A-AA36-D7135DE42161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229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3782-94B3-4B00-9D18-BD3F946453CC}" type="datetime1">
              <a:rPr lang="ru-RU" smtClean="0"/>
              <a:pPr/>
              <a:t>10.09.2015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2279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5730-ECE5-4BE2-A4A3-3D478FC4ED56}" type="datetime1">
              <a:rPr lang="ru-RU" smtClean="0"/>
              <a:pPr/>
              <a:t>10.09.2015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5345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B0B8-F2F8-4A88-9C86-61C4CDC51463}" type="datetime1">
              <a:rPr lang="ru-RU" smtClean="0"/>
              <a:pPr/>
              <a:t>10.09.2015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0594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12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0556-C2D1-49CE-9BFD-4707B381198E}" type="datetime1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2134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BC20-3329-4955-9BA9-E457BF061397}" type="datetime1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8885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50D7B-66F0-4530-9114-A59C21342AA2}" type="datetime1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7DDD0-6EE1-4F24-88B4-11F6C71AB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079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72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A50661-9043-4619-9A28-6F1A35C6B683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35" y="6172272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72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740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84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D1BDC6-BC7C-4A65-BF28-C307181B5C2D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41" y="6172284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84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79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84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1AB90F-A997-451F-ABB1-D51D15E794F1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41" y="6172284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84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6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microsoft.com/office/2007/relationships/diagramDrawing" Target="../diagrams/drawing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microsoft.com/office/2007/relationships/diagramDrawing" Target="../diagrams/drawing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QuickStyle" Target="../diagrams/quickStyle4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12" Type="http://schemas.openxmlformats.org/officeDocument/2006/relationships/diagramLayout" Target="../diagrams/layout4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.xml"/><Relationship Id="rId11" Type="http://schemas.openxmlformats.org/officeDocument/2006/relationships/diagramData" Target="../diagrams/data4.xml"/><Relationship Id="rId5" Type="http://schemas.openxmlformats.org/officeDocument/2006/relationships/diagramQuickStyle" Target="../diagrams/quickStyle2.xml"/><Relationship Id="rId15" Type="http://schemas.microsoft.com/office/2007/relationships/diagramDrawing" Target="../diagrams/drawing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Relationship Id="rId14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632848" cy="5112568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Утверждение отчета </a:t>
            </a:r>
            <a:r>
              <a:rPr lang="ru-RU" sz="4800" smtClean="0">
                <a:solidFill>
                  <a:schemeClr val="bg2">
                    <a:lumMod val="50000"/>
                  </a:schemeClr>
                </a:solidFill>
              </a:rPr>
              <a:t>об </a:t>
            </a:r>
            <a:r>
              <a:rPr lang="ru-RU" sz="4800" smtClean="0">
                <a:solidFill>
                  <a:schemeClr val="bg2">
                    <a:lumMod val="50000"/>
                  </a:schemeClr>
                </a:solidFill>
              </a:rPr>
              <a:t>исполнении </a:t>
            </a: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бюджета муниципального образования </a:t>
            </a:r>
            <a:r>
              <a:rPr lang="ru-RU" sz="4800" dirty="0" err="1" smtClean="0">
                <a:solidFill>
                  <a:schemeClr val="bg2">
                    <a:lumMod val="50000"/>
                  </a:schemeClr>
                </a:solidFill>
              </a:rPr>
              <a:t>Гулькевичский</a:t>
            </a: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 район за 2014 год</a:t>
            </a:r>
            <a:endParaRPr lang="ru-RU" sz="4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9999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ФУ МО Гулькевичский район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750536243"/>
              </p:ext>
            </p:extLst>
          </p:nvPr>
        </p:nvGraphicFramePr>
        <p:xfrm>
          <a:off x="107504" y="334451"/>
          <a:ext cx="8928992" cy="6406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964738" y="5536396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Всего – </a:t>
            </a:r>
            <a:r>
              <a:rPr lang="ru-RU" dirty="0" smtClean="0"/>
              <a:t>1348,0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3874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ФУ МО Гулькевичский район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1114368219"/>
              </p:ext>
            </p:extLst>
          </p:nvPr>
        </p:nvGraphicFramePr>
        <p:xfrm>
          <a:off x="33874" y="377280"/>
          <a:ext cx="9049238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64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млн.рублей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478085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ФУ МО Гулькевичский район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233887344"/>
              </p:ext>
            </p:extLst>
          </p:nvPr>
        </p:nvGraphicFramePr>
        <p:xfrm>
          <a:off x="35495" y="73077"/>
          <a:ext cx="9040693" cy="6740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144489"/>
            <a:ext cx="1164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млн.рублей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777950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1945939094"/>
              </p:ext>
            </p:extLst>
          </p:nvPr>
        </p:nvGraphicFramePr>
        <p:xfrm>
          <a:off x="-12742" y="0"/>
          <a:ext cx="915674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ФУ МО Гулькевичский район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59" y="1340838"/>
            <a:ext cx="1164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млн.рублей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639282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ФУ МО Гулькевичский район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119362077"/>
              </p:ext>
            </p:extLst>
          </p:nvPr>
        </p:nvGraphicFramePr>
        <p:xfrm>
          <a:off x="35495" y="73077"/>
          <a:ext cx="9040693" cy="6740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144489"/>
            <a:ext cx="1164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млн.рублей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500029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37960083"/>
              </p:ext>
            </p:extLst>
          </p:nvPr>
        </p:nvGraphicFramePr>
        <p:xfrm>
          <a:off x="107504" y="1484784"/>
          <a:ext cx="892899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1520" y="332656"/>
            <a:ext cx="8640960" cy="970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Образование</a:t>
            </a:r>
          </a:p>
          <a:p>
            <a:pPr algn="ctr"/>
            <a:r>
              <a:rPr lang="ru-RU" dirty="0" smtClean="0"/>
              <a:t>851,7 млн. </a:t>
            </a:r>
            <a:r>
              <a:rPr lang="ru-RU" dirty="0"/>
              <a:t>рублей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209"/>
            <a:ext cx="2195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855552" y="1304266"/>
            <a:ext cx="484632" cy="322210"/>
          </a:xfrm>
          <a:prstGeom prst="down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3186965" y="1303450"/>
            <a:ext cx="484632" cy="288592"/>
          </a:xfrm>
          <a:prstGeom prst="down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481812" y="1303450"/>
            <a:ext cx="484632" cy="288592"/>
          </a:xfrm>
          <a:prstGeom prst="down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812360" y="1303450"/>
            <a:ext cx="484632" cy="323026"/>
          </a:xfrm>
          <a:prstGeom prst="down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Documents and Settings\Admin\Local Settings\Temporary Internet Files\Content.IE5\E2FPBUJ3\MC900439819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5671" y="5474139"/>
            <a:ext cx="1238010" cy="1238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95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ФУ МО Гулькевичский район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170730944"/>
              </p:ext>
            </p:extLst>
          </p:nvPr>
        </p:nvGraphicFramePr>
        <p:xfrm>
          <a:off x="33874" y="377280"/>
          <a:ext cx="9049238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8852" y="836712"/>
            <a:ext cx="1164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млн.рублей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307089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ФУ МО Гулькевичский район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2792196835"/>
              </p:ext>
            </p:extLst>
          </p:nvPr>
        </p:nvGraphicFramePr>
        <p:xfrm>
          <a:off x="107504" y="980728"/>
          <a:ext cx="892899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91680" y="338554"/>
            <a:ext cx="6598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Динамика роста заработной платы педагогических</a:t>
            </a:r>
          </a:p>
          <a:p>
            <a:pPr algn="ctr"/>
            <a:r>
              <a:rPr lang="ru-RU" sz="2000" b="1" dirty="0" smtClean="0"/>
              <a:t>работников дошкольного образования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944376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ФУ МО Гулькевичский район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3095923960"/>
              </p:ext>
            </p:extLst>
          </p:nvPr>
        </p:nvGraphicFramePr>
        <p:xfrm>
          <a:off x="33874" y="377280"/>
          <a:ext cx="9049238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8852" y="836712"/>
            <a:ext cx="1164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млн.рублей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967633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ФУ МО Гулькевичский район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255191038"/>
              </p:ext>
            </p:extLst>
          </p:nvPr>
        </p:nvGraphicFramePr>
        <p:xfrm>
          <a:off x="179512" y="1052736"/>
          <a:ext cx="878497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06377" y="343733"/>
            <a:ext cx="6598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Динамика роста заработной платы педагогических</a:t>
            </a:r>
          </a:p>
          <a:p>
            <a:pPr algn="ctr"/>
            <a:r>
              <a:rPr lang="ru-RU" sz="2000" b="1" dirty="0" smtClean="0"/>
              <a:t>работников общего образования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565057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08911" cy="1143000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effectLst/>
              </a:rPr>
              <a:t>Исполнение бюджета МО Гулькевичский район по доходам 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за 201</a:t>
            </a:r>
            <a:r>
              <a:rPr lang="en-US" sz="2000" dirty="0" smtClean="0">
                <a:effectLst/>
              </a:rPr>
              <a:t>4</a:t>
            </a:r>
            <a:r>
              <a:rPr lang="ru-RU" sz="2000" dirty="0" smtClean="0">
                <a:effectLst/>
              </a:rPr>
              <a:t> год</a:t>
            </a:r>
            <a:br>
              <a:rPr lang="ru-RU" sz="2000" dirty="0" smtClean="0">
                <a:effectLst/>
              </a:rPr>
            </a:br>
            <a:endParaRPr lang="ru-RU" sz="2000" dirty="0">
              <a:effectLst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529002021"/>
              </p:ext>
            </p:extLst>
          </p:nvPr>
        </p:nvGraphicFramePr>
        <p:xfrm>
          <a:off x="395536" y="1268760"/>
          <a:ext cx="849694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539552" y="1526364"/>
            <a:ext cx="1008112" cy="2464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млн. рублей</a:t>
            </a:r>
            <a:endParaRPr lang="ru-RU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xmlns="" val="2523872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1146307" y="1988840"/>
            <a:ext cx="7088924" cy="968969"/>
            <a:chOff x="1049849" y="620688"/>
            <a:chExt cx="7088924" cy="968969"/>
          </a:xfrm>
        </p:grpSpPr>
        <p:sp>
          <p:nvSpPr>
            <p:cNvPr id="20" name="Полилиния 19"/>
            <p:cNvSpPr/>
            <p:nvPr/>
          </p:nvSpPr>
          <p:spPr>
            <a:xfrm>
              <a:off x="1049849" y="620688"/>
              <a:ext cx="1865506" cy="968969"/>
            </a:xfrm>
            <a:custGeom>
              <a:avLst/>
              <a:gdLst>
                <a:gd name="connsiteX0" fmla="*/ 0 w 1865506"/>
                <a:gd name="connsiteY0" fmla="*/ 96897 h 968969"/>
                <a:gd name="connsiteX1" fmla="*/ 96897 w 1865506"/>
                <a:gd name="connsiteY1" fmla="*/ 0 h 968969"/>
                <a:gd name="connsiteX2" fmla="*/ 1768609 w 1865506"/>
                <a:gd name="connsiteY2" fmla="*/ 0 h 968969"/>
                <a:gd name="connsiteX3" fmla="*/ 1865506 w 1865506"/>
                <a:gd name="connsiteY3" fmla="*/ 96897 h 968969"/>
                <a:gd name="connsiteX4" fmla="*/ 1865506 w 1865506"/>
                <a:gd name="connsiteY4" fmla="*/ 872072 h 968969"/>
                <a:gd name="connsiteX5" fmla="*/ 1768609 w 1865506"/>
                <a:gd name="connsiteY5" fmla="*/ 968969 h 968969"/>
                <a:gd name="connsiteX6" fmla="*/ 96897 w 1865506"/>
                <a:gd name="connsiteY6" fmla="*/ 968969 h 968969"/>
                <a:gd name="connsiteX7" fmla="*/ 0 w 1865506"/>
                <a:gd name="connsiteY7" fmla="*/ 872072 h 968969"/>
                <a:gd name="connsiteX8" fmla="*/ 0 w 1865506"/>
                <a:gd name="connsiteY8" fmla="*/ 96897 h 9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5506" h="968969">
                  <a:moveTo>
                    <a:pt x="0" y="96897"/>
                  </a:moveTo>
                  <a:cubicBezTo>
                    <a:pt x="0" y="43382"/>
                    <a:pt x="43382" y="0"/>
                    <a:pt x="96897" y="0"/>
                  </a:cubicBezTo>
                  <a:lnTo>
                    <a:pt x="1768609" y="0"/>
                  </a:lnTo>
                  <a:cubicBezTo>
                    <a:pt x="1822124" y="0"/>
                    <a:pt x="1865506" y="43382"/>
                    <a:pt x="1865506" y="96897"/>
                  </a:cubicBezTo>
                  <a:lnTo>
                    <a:pt x="1865506" y="872072"/>
                  </a:lnTo>
                  <a:cubicBezTo>
                    <a:pt x="1865506" y="925587"/>
                    <a:pt x="1822124" y="968969"/>
                    <a:pt x="1768609" y="968969"/>
                  </a:cubicBezTo>
                  <a:lnTo>
                    <a:pt x="96897" y="968969"/>
                  </a:lnTo>
                  <a:cubicBezTo>
                    <a:pt x="43382" y="968969"/>
                    <a:pt x="0" y="925587"/>
                    <a:pt x="0" y="872072"/>
                  </a:cubicBezTo>
                  <a:lnTo>
                    <a:pt x="0" y="968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730" tIns="161730" rIns="161730" bIns="16173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2 спортивные школы</a:t>
              </a:r>
              <a:endParaRPr lang="ru-RU" sz="1600" kern="1200" dirty="0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3095194" y="873850"/>
              <a:ext cx="381257" cy="462645"/>
            </a:xfrm>
            <a:custGeom>
              <a:avLst/>
              <a:gdLst>
                <a:gd name="connsiteX0" fmla="*/ 0 w 381257"/>
                <a:gd name="connsiteY0" fmla="*/ 92529 h 462645"/>
                <a:gd name="connsiteX1" fmla="*/ 190629 w 381257"/>
                <a:gd name="connsiteY1" fmla="*/ 92529 h 462645"/>
                <a:gd name="connsiteX2" fmla="*/ 190629 w 381257"/>
                <a:gd name="connsiteY2" fmla="*/ 0 h 462645"/>
                <a:gd name="connsiteX3" fmla="*/ 381257 w 381257"/>
                <a:gd name="connsiteY3" fmla="*/ 231323 h 462645"/>
                <a:gd name="connsiteX4" fmla="*/ 190629 w 381257"/>
                <a:gd name="connsiteY4" fmla="*/ 462645 h 462645"/>
                <a:gd name="connsiteX5" fmla="*/ 190629 w 381257"/>
                <a:gd name="connsiteY5" fmla="*/ 370116 h 462645"/>
                <a:gd name="connsiteX6" fmla="*/ 0 w 381257"/>
                <a:gd name="connsiteY6" fmla="*/ 370116 h 462645"/>
                <a:gd name="connsiteX7" fmla="*/ 0 w 381257"/>
                <a:gd name="connsiteY7" fmla="*/ 92529 h 46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257" h="462645">
                  <a:moveTo>
                    <a:pt x="0" y="92529"/>
                  </a:moveTo>
                  <a:lnTo>
                    <a:pt x="190629" y="92529"/>
                  </a:lnTo>
                  <a:lnTo>
                    <a:pt x="190629" y="0"/>
                  </a:lnTo>
                  <a:lnTo>
                    <a:pt x="381257" y="231323"/>
                  </a:lnTo>
                  <a:lnTo>
                    <a:pt x="190629" y="462645"/>
                  </a:lnTo>
                  <a:lnTo>
                    <a:pt x="190629" y="370116"/>
                  </a:lnTo>
                  <a:lnTo>
                    <a:pt x="0" y="370116"/>
                  </a:lnTo>
                  <a:lnTo>
                    <a:pt x="0" y="9252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2529" rIns="114377" bIns="9252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3634710" y="620688"/>
              <a:ext cx="1865506" cy="968969"/>
            </a:xfrm>
            <a:custGeom>
              <a:avLst/>
              <a:gdLst>
                <a:gd name="connsiteX0" fmla="*/ 0 w 1865506"/>
                <a:gd name="connsiteY0" fmla="*/ 96897 h 968969"/>
                <a:gd name="connsiteX1" fmla="*/ 96897 w 1865506"/>
                <a:gd name="connsiteY1" fmla="*/ 0 h 968969"/>
                <a:gd name="connsiteX2" fmla="*/ 1768609 w 1865506"/>
                <a:gd name="connsiteY2" fmla="*/ 0 h 968969"/>
                <a:gd name="connsiteX3" fmla="*/ 1865506 w 1865506"/>
                <a:gd name="connsiteY3" fmla="*/ 96897 h 968969"/>
                <a:gd name="connsiteX4" fmla="*/ 1865506 w 1865506"/>
                <a:gd name="connsiteY4" fmla="*/ 872072 h 968969"/>
                <a:gd name="connsiteX5" fmla="*/ 1768609 w 1865506"/>
                <a:gd name="connsiteY5" fmla="*/ 968969 h 968969"/>
                <a:gd name="connsiteX6" fmla="*/ 96897 w 1865506"/>
                <a:gd name="connsiteY6" fmla="*/ 968969 h 968969"/>
                <a:gd name="connsiteX7" fmla="*/ 0 w 1865506"/>
                <a:gd name="connsiteY7" fmla="*/ 872072 h 968969"/>
                <a:gd name="connsiteX8" fmla="*/ 0 w 1865506"/>
                <a:gd name="connsiteY8" fmla="*/ 96897 h 9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5506" h="968969">
                  <a:moveTo>
                    <a:pt x="0" y="96897"/>
                  </a:moveTo>
                  <a:cubicBezTo>
                    <a:pt x="0" y="43382"/>
                    <a:pt x="43382" y="0"/>
                    <a:pt x="96897" y="0"/>
                  </a:cubicBezTo>
                  <a:lnTo>
                    <a:pt x="1768609" y="0"/>
                  </a:lnTo>
                  <a:cubicBezTo>
                    <a:pt x="1822124" y="0"/>
                    <a:pt x="1865506" y="43382"/>
                    <a:pt x="1865506" y="96897"/>
                  </a:cubicBezTo>
                  <a:lnTo>
                    <a:pt x="1865506" y="872072"/>
                  </a:lnTo>
                  <a:cubicBezTo>
                    <a:pt x="1865506" y="925587"/>
                    <a:pt x="1822124" y="968969"/>
                    <a:pt x="1768609" y="968969"/>
                  </a:cubicBezTo>
                  <a:lnTo>
                    <a:pt x="96897" y="968969"/>
                  </a:lnTo>
                  <a:cubicBezTo>
                    <a:pt x="43382" y="968969"/>
                    <a:pt x="0" y="925587"/>
                    <a:pt x="0" y="872072"/>
                  </a:cubicBezTo>
                  <a:lnTo>
                    <a:pt x="0" y="968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730" tIns="161730" rIns="161730" bIns="16173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Всего расходов – 37,0 млн. рублей</a:t>
              </a:r>
              <a:endParaRPr lang="ru-RU" sz="1600" kern="1200" dirty="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5693479" y="873850"/>
              <a:ext cx="409717" cy="462645"/>
            </a:xfrm>
            <a:custGeom>
              <a:avLst/>
              <a:gdLst>
                <a:gd name="connsiteX0" fmla="*/ 0 w 409717"/>
                <a:gd name="connsiteY0" fmla="*/ 92529 h 462645"/>
                <a:gd name="connsiteX1" fmla="*/ 204859 w 409717"/>
                <a:gd name="connsiteY1" fmla="*/ 92529 h 462645"/>
                <a:gd name="connsiteX2" fmla="*/ 204859 w 409717"/>
                <a:gd name="connsiteY2" fmla="*/ 0 h 462645"/>
                <a:gd name="connsiteX3" fmla="*/ 409717 w 409717"/>
                <a:gd name="connsiteY3" fmla="*/ 231323 h 462645"/>
                <a:gd name="connsiteX4" fmla="*/ 204859 w 409717"/>
                <a:gd name="connsiteY4" fmla="*/ 462645 h 462645"/>
                <a:gd name="connsiteX5" fmla="*/ 204859 w 409717"/>
                <a:gd name="connsiteY5" fmla="*/ 370116 h 462645"/>
                <a:gd name="connsiteX6" fmla="*/ 0 w 409717"/>
                <a:gd name="connsiteY6" fmla="*/ 370116 h 462645"/>
                <a:gd name="connsiteX7" fmla="*/ 0 w 409717"/>
                <a:gd name="connsiteY7" fmla="*/ 92529 h 46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717" h="462645">
                  <a:moveTo>
                    <a:pt x="0" y="92529"/>
                  </a:moveTo>
                  <a:lnTo>
                    <a:pt x="204859" y="92529"/>
                  </a:lnTo>
                  <a:lnTo>
                    <a:pt x="204859" y="0"/>
                  </a:lnTo>
                  <a:lnTo>
                    <a:pt x="409717" y="231323"/>
                  </a:lnTo>
                  <a:lnTo>
                    <a:pt x="204859" y="462645"/>
                  </a:lnTo>
                  <a:lnTo>
                    <a:pt x="204859" y="370116"/>
                  </a:lnTo>
                  <a:lnTo>
                    <a:pt x="0" y="370116"/>
                  </a:lnTo>
                  <a:lnTo>
                    <a:pt x="0" y="9252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2529" rIns="122915" bIns="9252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6273267" y="620688"/>
              <a:ext cx="1865506" cy="968969"/>
            </a:xfrm>
            <a:custGeom>
              <a:avLst/>
              <a:gdLst>
                <a:gd name="connsiteX0" fmla="*/ 0 w 1865506"/>
                <a:gd name="connsiteY0" fmla="*/ 96897 h 968969"/>
                <a:gd name="connsiteX1" fmla="*/ 96897 w 1865506"/>
                <a:gd name="connsiteY1" fmla="*/ 0 h 968969"/>
                <a:gd name="connsiteX2" fmla="*/ 1768609 w 1865506"/>
                <a:gd name="connsiteY2" fmla="*/ 0 h 968969"/>
                <a:gd name="connsiteX3" fmla="*/ 1865506 w 1865506"/>
                <a:gd name="connsiteY3" fmla="*/ 96897 h 968969"/>
                <a:gd name="connsiteX4" fmla="*/ 1865506 w 1865506"/>
                <a:gd name="connsiteY4" fmla="*/ 872072 h 968969"/>
                <a:gd name="connsiteX5" fmla="*/ 1768609 w 1865506"/>
                <a:gd name="connsiteY5" fmla="*/ 968969 h 968969"/>
                <a:gd name="connsiteX6" fmla="*/ 96897 w 1865506"/>
                <a:gd name="connsiteY6" fmla="*/ 968969 h 968969"/>
                <a:gd name="connsiteX7" fmla="*/ 0 w 1865506"/>
                <a:gd name="connsiteY7" fmla="*/ 872072 h 968969"/>
                <a:gd name="connsiteX8" fmla="*/ 0 w 1865506"/>
                <a:gd name="connsiteY8" fmla="*/ 96897 h 9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5506" h="968969">
                  <a:moveTo>
                    <a:pt x="0" y="96897"/>
                  </a:moveTo>
                  <a:cubicBezTo>
                    <a:pt x="0" y="43382"/>
                    <a:pt x="43382" y="0"/>
                    <a:pt x="96897" y="0"/>
                  </a:cubicBezTo>
                  <a:lnTo>
                    <a:pt x="1768609" y="0"/>
                  </a:lnTo>
                  <a:cubicBezTo>
                    <a:pt x="1822124" y="0"/>
                    <a:pt x="1865506" y="43382"/>
                    <a:pt x="1865506" y="96897"/>
                  </a:cubicBezTo>
                  <a:lnTo>
                    <a:pt x="1865506" y="872072"/>
                  </a:lnTo>
                  <a:cubicBezTo>
                    <a:pt x="1865506" y="925587"/>
                    <a:pt x="1822124" y="968969"/>
                    <a:pt x="1768609" y="968969"/>
                  </a:cubicBezTo>
                  <a:lnTo>
                    <a:pt x="96897" y="968969"/>
                  </a:lnTo>
                  <a:cubicBezTo>
                    <a:pt x="43382" y="968969"/>
                    <a:pt x="0" y="925587"/>
                    <a:pt x="0" y="872072"/>
                  </a:cubicBezTo>
                  <a:lnTo>
                    <a:pt x="0" y="968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210" tIns="192210" rIns="192210" bIns="1922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Численность учащихся – 2187 человек</a:t>
              </a: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71024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5" y="4941168"/>
            <a:ext cx="710247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250968" y="3428999"/>
            <a:ext cx="1656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Центр развития творчества детей и юношества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02757" y="3589044"/>
            <a:ext cx="172819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chemeClr val="bg1"/>
                </a:solidFill>
              </a:rPr>
              <a:t>Всего расходов – </a:t>
            </a:r>
            <a:r>
              <a:rPr lang="ru-RU" sz="1600" dirty="0" smtClean="0">
                <a:solidFill>
                  <a:schemeClr val="bg1"/>
                </a:solidFill>
              </a:rPr>
              <a:t>14,7 млн. </a:t>
            </a:r>
            <a:r>
              <a:rPr lang="ru-RU" sz="1600" dirty="0">
                <a:solidFill>
                  <a:schemeClr val="bg1"/>
                </a:solidFill>
              </a:rPr>
              <a:t>рублей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444208" y="3589044"/>
            <a:ext cx="165618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chemeClr val="bg1"/>
                </a:solidFill>
              </a:rPr>
              <a:t>Численность учащихся – </a:t>
            </a:r>
            <a:r>
              <a:rPr lang="ru-RU" sz="1600" dirty="0" smtClean="0">
                <a:solidFill>
                  <a:schemeClr val="bg1"/>
                </a:solidFill>
              </a:rPr>
              <a:t>1462 </a:t>
            </a:r>
            <a:r>
              <a:rPr lang="ru-RU" sz="1600" dirty="0">
                <a:solidFill>
                  <a:schemeClr val="bg1"/>
                </a:solidFill>
              </a:rPr>
              <a:t>человек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213442" y="5003993"/>
            <a:ext cx="17312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 </a:t>
            </a:r>
            <a:r>
              <a:rPr lang="ru-RU" sz="1600" dirty="0" smtClean="0">
                <a:solidFill>
                  <a:schemeClr val="bg1"/>
                </a:solidFill>
              </a:rPr>
              <a:t>музыкальная и 3 школы искусств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24" name="Прямоугольник 1023"/>
          <p:cNvSpPr/>
          <p:nvPr/>
        </p:nvSpPr>
        <p:spPr>
          <a:xfrm>
            <a:off x="3799825" y="5056315"/>
            <a:ext cx="172819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chemeClr val="bg1"/>
                </a:solidFill>
              </a:rPr>
              <a:t>Всего расходов – </a:t>
            </a:r>
            <a:r>
              <a:rPr lang="ru-RU" sz="1600" dirty="0" smtClean="0">
                <a:solidFill>
                  <a:schemeClr val="bg1"/>
                </a:solidFill>
              </a:rPr>
              <a:t>30,2 млн. </a:t>
            </a:r>
            <a:r>
              <a:rPr lang="ru-RU" sz="1600" dirty="0">
                <a:solidFill>
                  <a:schemeClr val="bg1"/>
                </a:solidFill>
              </a:rPr>
              <a:t>рублей</a:t>
            </a:r>
          </a:p>
        </p:txBody>
      </p:sp>
      <p:sp>
        <p:nvSpPr>
          <p:cNvPr id="1025" name="Прямоугольник 1024"/>
          <p:cNvSpPr/>
          <p:nvPr/>
        </p:nvSpPr>
        <p:spPr>
          <a:xfrm>
            <a:off x="6443836" y="5056315"/>
            <a:ext cx="165655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chemeClr val="bg1"/>
                </a:solidFill>
              </a:rPr>
              <a:t>Численность учащихся – </a:t>
            </a:r>
            <a:r>
              <a:rPr lang="ru-RU" sz="1600" dirty="0" smtClean="0">
                <a:solidFill>
                  <a:schemeClr val="bg1"/>
                </a:solidFill>
              </a:rPr>
              <a:t>1224 </a:t>
            </a:r>
            <a:r>
              <a:rPr lang="ru-RU" sz="1600" dirty="0">
                <a:solidFill>
                  <a:schemeClr val="bg1"/>
                </a:solidFill>
              </a:rPr>
              <a:t>человек</a:t>
            </a:r>
          </a:p>
        </p:txBody>
      </p:sp>
      <p:sp>
        <p:nvSpPr>
          <p:cNvPr id="1032" name="TextBox 1031"/>
          <p:cNvSpPr txBox="1"/>
          <p:nvPr/>
        </p:nvSpPr>
        <p:spPr>
          <a:xfrm>
            <a:off x="2083252" y="692696"/>
            <a:ext cx="5421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Расходы на дополнительное образование</a:t>
            </a:r>
            <a:endParaRPr lang="ru-RU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-10616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007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ФУ МО Гулькевичский район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2189973873"/>
              </p:ext>
            </p:extLst>
          </p:nvPr>
        </p:nvGraphicFramePr>
        <p:xfrm>
          <a:off x="179512" y="1052736"/>
          <a:ext cx="878497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44799" y="337066"/>
            <a:ext cx="7175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Динамика роста заработной платы педагогических</a:t>
            </a:r>
          </a:p>
          <a:p>
            <a:pPr algn="ctr"/>
            <a:r>
              <a:rPr lang="ru-RU" sz="2000" b="1" dirty="0" smtClean="0"/>
              <a:t>работников учреждений дополнительного образования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728361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ФУ МО Гулькевичский район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640089012"/>
              </p:ext>
            </p:extLst>
          </p:nvPr>
        </p:nvGraphicFramePr>
        <p:xfrm>
          <a:off x="33874" y="377280"/>
          <a:ext cx="9049238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8852" y="836712"/>
            <a:ext cx="1164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млн.рублей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4268238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918447184"/>
              </p:ext>
            </p:extLst>
          </p:nvPr>
        </p:nvGraphicFramePr>
        <p:xfrm>
          <a:off x="107504" y="1196752"/>
          <a:ext cx="892899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91680" y="380703"/>
            <a:ext cx="6098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Охват культурно - досуговыми мероприятиями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9173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283893226"/>
              </p:ext>
            </p:extLst>
          </p:nvPr>
        </p:nvGraphicFramePr>
        <p:xfrm>
          <a:off x="107504" y="731838"/>
          <a:ext cx="8856984" cy="5937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67744" y="261610"/>
            <a:ext cx="5160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Другие вопросы в области образования</a:t>
            </a: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732766"/>
            <a:ext cx="1164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млн.рублей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863497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953682177"/>
              </p:ext>
            </p:extLst>
          </p:nvPr>
        </p:nvGraphicFramePr>
        <p:xfrm>
          <a:off x="107504" y="548680"/>
          <a:ext cx="892899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2051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0395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ФУ МО Гулькевичский район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85527133"/>
              </p:ext>
            </p:extLst>
          </p:nvPr>
        </p:nvGraphicFramePr>
        <p:xfrm>
          <a:off x="11910" y="0"/>
          <a:ext cx="913208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64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млн.рублей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71666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ФУ МО Гулькевичский район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19196435"/>
              </p:ext>
            </p:extLst>
          </p:nvPr>
        </p:nvGraphicFramePr>
        <p:xfrm>
          <a:off x="179512" y="1091029"/>
          <a:ext cx="878497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19672" y="338975"/>
            <a:ext cx="6038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Динамика роста заработной платы работников</a:t>
            </a:r>
          </a:p>
          <a:p>
            <a:pPr algn="ctr"/>
            <a:r>
              <a:rPr lang="ru-RU" sz="2000" b="1" dirty="0" smtClean="0"/>
              <a:t>учреждений культуры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251753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77569" y="404664"/>
            <a:ext cx="8860913" cy="5832648"/>
            <a:chOff x="169250" y="1066943"/>
            <a:chExt cx="8860913" cy="5592979"/>
          </a:xfrm>
        </p:grpSpPr>
        <p:sp>
          <p:nvSpPr>
            <p:cNvPr id="9" name="Полилиния 8"/>
            <p:cNvSpPr/>
            <p:nvPr/>
          </p:nvSpPr>
          <p:spPr>
            <a:xfrm>
              <a:off x="4535995" y="3038778"/>
              <a:ext cx="429118" cy="17777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777775"/>
                  </a:lnTo>
                  <a:lnTo>
                    <a:pt x="429118" y="177777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3721270" y="3038779"/>
              <a:ext cx="814725" cy="141157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14725" y="0"/>
                  </a:moveTo>
                  <a:lnTo>
                    <a:pt x="814725" y="1782318"/>
                  </a:lnTo>
                  <a:lnTo>
                    <a:pt x="0" y="178231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1685348" y="1066943"/>
              <a:ext cx="5760640" cy="1971836"/>
            </a:xfrm>
            <a:custGeom>
              <a:avLst/>
              <a:gdLst>
                <a:gd name="connsiteX0" fmla="*/ 0 w 3552019"/>
                <a:gd name="connsiteY0" fmla="*/ 0 h 1839078"/>
                <a:gd name="connsiteX1" fmla="*/ 3552019 w 3552019"/>
                <a:gd name="connsiteY1" fmla="*/ 0 h 1839078"/>
                <a:gd name="connsiteX2" fmla="*/ 3552019 w 3552019"/>
                <a:gd name="connsiteY2" fmla="*/ 1839078 h 1839078"/>
                <a:gd name="connsiteX3" fmla="*/ 0 w 3552019"/>
                <a:gd name="connsiteY3" fmla="*/ 1839078 h 1839078"/>
                <a:gd name="connsiteX4" fmla="*/ 0 w 3552019"/>
                <a:gd name="connsiteY4" fmla="*/ 0 h 1839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2019" h="1839078">
                  <a:moveTo>
                    <a:pt x="0" y="0"/>
                  </a:moveTo>
                  <a:lnTo>
                    <a:pt x="3552019" y="0"/>
                  </a:lnTo>
                  <a:lnTo>
                    <a:pt x="3552019" y="1839078"/>
                  </a:lnTo>
                  <a:lnTo>
                    <a:pt x="0" y="1839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259514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kern="1200" dirty="0" smtClean="0"/>
                <a:t>Культура, кинематография</a:t>
              </a:r>
              <a:r>
                <a:rPr lang="ru-RU" sz="2900" kern="1200" dirty="0" smtClean="0"/>
                <a:t> </a:t>
              </a:r>
            </a:p>
            <a:p>
              <a:pPr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dirty="0" smtClean="0"/>
                <a:t>35,5</a:t>
              </a:r>
              <a:r>
                <a:rPr lang="ru-RU" sz="2900" kern="1200" dirty="0" smtClean="0"/>
                <a:t> млн. рублей</a:t>
              </a:r>
              <a:endParaRPr lang="ru-RU" sz="2900" kern="1200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169250" y="3429000"/>
              <a:ext cx="3552019" cy="1800201"/>
            </a:xfrm>
            <a:custGeom>
              <a:avLst/>
              <a:gdLst>
                <a:gd name="connsiteX0" fmla="*/ 0 w 3552019"/>
                <a:gd name="connsiteY0" fmla="*/ 0 h 1839078"/>
                <a:gd name="connsiteX1" fmla="*/ 3552019 w 3552019"/>
                <a:gd name="connsiteY1" fmla="*/ 0 h 1839078"/>
                <a:gd name="connsiteX2" fmla="*/ 3552019 w 3552019"/>
                <a:gd name="connsiteY2" fmla="*/ 1839078 h 1839078"/>
                <a:gd name="connsiteX3" fmla="*/ 0 w 3552019"/>
                <a:gd name="connsiteY3" fmla="*/ 1839078 h 1839078"/>
                <a:gd name="connsiteX4" fmla="*/ 0 w 3552019"/>
                <a:gd name="connsiteY4" fmla="*/ 0 h 1839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2019" h="1839078">
                  <a:moveTo>
                    <a:pt x="0" y="0"/>
                  </a:moveTo>
                  <a:lnTo>
                    <a:pt x="3552019" y="0"/>
                  </a:lnTo>
                  <a:lnTo>
                    <a:pt x="3552019" y="1839078"/>
                  </a:lnTo>
                  <a:lnTo>
                    <a:pt x="0" y="1839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25951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08 01 Культура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20,6 млн. рублей</a:t>
              </a:r>
              <a:endParaRPr lang="ru-RU" sz="2400" kern="1200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910059" y="4922688"/>
              <a:ext cx="3196817" cy="701497"/>
            </a:xfrm>
            <a:custGeom>
              <a:avLst/>
              <a:gdLst>
                <a:gd name="connsiteX0" fmla="*/ 0 w 3196817"/>
                <a:gd name="connsiteY0" fmla="*/ 0 h 613026"/>
                <a:gd name="connsiteX1" fmla="*/ 3196817 w 3196817"/>
                <a:gd name="connsiteY1" fmla="*/ 0 h 613026"/>
                <a:gd name="connsiteX2" fmla="*/ 3196817 w 3196817"/>
                <a:gd name="connsiteY2" fmla="*/ 613026 h 613026"/>
                <a:gd name="connsiteX3" fmla="*/ 0 w 3196817"/>
                <a:gd name="connsiteY3" fmla="*/ 613026 h 613026"/>
                <a:gd name="connsiteX4" fmla="*/ 0 w 3196817"/>
                <a:gd name="connsiteY4" fmla="*/ 0 h 61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6817" h="613026">
                  <a:moveTo>
                    <a:pt x="0" y="0"/>
                  </a:moveTo>
                  <a:lnTo>
                    <a:pt x="3196817" y="0"/>
                  </a:lnTo>
                  <a:lnTo>
                    <a:pt x="3196817" y="613026"/>
                  </a:lnTo>
                  <a:lnTo>
                    <a:pt x="0" y="6130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8890" rIns="3556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</a:rPr>
                <a:t>На предоставление субсидий бюджетным, автономным учреждениям культуры.</a:t>
              </a:r>
              <a:endParaRPr lang="ru-RU" sz="1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965114" y="3429001"/>
              <a:ext cx="3552019" cy="1800200"/>
            </a:xfrm>
            <a:custGeom>
              <a:avLst/>
              <a:gdLst>
                <a:gd name="connsiteX0" fmla="*/ 0 w 3552019"/>
                <a:gd name="connsiteY0" fmla="*/ 0 h 1839078"/>
                <a:gd name="connsiteX1" fmla="*/ 3552019 w 3552019"/>
                <a:gd name="connsiteY1" fmla="*/ 0 h 1839078"/>
                <a:gd name="connsiteX2" fmla="*/ 3552019 w 3552019"/>
                <a:gd name="connsiteY2" fmla="*/ 1839078 h 1839078"/>
                <a:gd name="connsiteX3" fmla="*/ 0 w 3552019"/>
                <a:gd name="connsiteY3" fmla="*/ 1839078 h 1839078"/>
                <a:gd name="connsiteX4" fmla="*/ 0 w 3552019"/>
                <a:gd name="connsiteY4" fmla="*/ 0 h 1839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2019" h="1839078">
                  <a:moveTo>
                    <a:pt x="0" y="0"/>
                  </a:moveTo>
                  <a:lnTo>
                    <a:pt x="3552019" y="0"/>
                  </a:lnTo>
                  <a:lnTo>
                    <a:pt x="3552019" y="1839078"/>
                  </a:lnTo>
                  <a:lnTo>
                    <a:pt x="0" y="1839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25951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08 04 Другие вопросы в области культуры, кинематографии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14,9 млн. рублей</a:t>
              </a:r>
              <a:endParaRPr lang="ru-RU" sz="2400" kern="1200" dirty="0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5357755" y="4922688"/>
              <a:ext cx="3672408" cy="1737234"/>
            </a:xfrm>
            <a:custGeom>
              <a:avLst/>
              <a:gdLst>
                <a:gd name="connsiteX0" fmla="*/ 0 w 3196817"/>
                <a:gd name="connsiteY0" fmla="*/ 0 h 1200881"/>
                <a:gd name="connsiteX1" fmla="*/ 3196817 w 3196817"/>
                <a:gd name="connsiteY1" fmla="*/ 0 h 1200881"/>
                <a:gd name="connsiteX2" fmla="*/ 3196817 w 3196817"/>
                <a:gd name="connsiteY2" fmla="*/ 1200881 h 1200881"/>
                <a:gd name="connsiteX3" fmla="*/ 0 w 3196817"/>
                <a:gd name="connsiteY3" fmla="*/ 1200881 h 1200881"/>
                <a:gd name="connsiteX4" fmla="*/ 0 w 3196817"/>
                <a:gd name="connsiteY4" fmla="*/ 0 h 1200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6817" h="1200881">
                  <a:moveTo>
                    <a:pt x="0" y="0"/>
                  </a:moveTo>
                  <a:lnTo>
                    <a:pt x="3196817" y="0"/>
                  </a:lnTo>
                  <a:lnTo>
                    <a:pt x="3196817" y="1200881"/>
                  </a:lnTo>
                  <a:lnTo>
                    <a:pt x="0" y="12008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6985" rIns="27940" bIns="6985" numCol="1" spcCol="1270" anchor="ctr" anchorCtr="0">
              <a:noAutofit/>
            </a:bodyPr>
            <a:lstStyle/>
            <a:p>
              <a:pPr marL="171450" lvl="0" indent="-17145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chemeClr val="tx1"/>
                  </a:solidFill>
                </a:rPr>
                <a:t>содержание </a:t>
              </a:r>
              <a:r>
                <a:rPr lang="ru-RU" sz="1400" dirty="0">
                  <a:solidFill>
                    <a:schemeClr val="tx1"/>
                  </a:solidFill>
                </a:rPr>
                <a:t>методического центра, которым оказываются услуги 14 досуговым </a:t>
              </a:r>
              <a:r>
                <a:rPr lang="ru-RU" sz="1400" dirty="0" smtClean="0">
                  <a:solidFill>
                    <a:schemeClr val="tx1"/>
                  </a:solidFill>
                </a:rPr>
                <a:t>учреждениям;</a:t>
              </a:r>
            </a:p>
            <a:p>
              <a:pPr marL="171450" lvl="0" indent="-17145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chemeClr val="tx1"/>
                  </a:solidFill>
                </a:rPr>
                <a:t>централизованной </a:t>
              </a:r>
              <a:r>
                <a:rPr lang="ru-RU" sz="1400" dirty="0">
                  <a:solidFill>
                    <a:schemeClr val="tx1"/>
                  </a:solidFill>
                </a:rPr>
                <a:t>бухгалтерии, обслуживающей 32 учреждения в </a:t>
              </a:r>
              <a:r>
                <a:rPr lang="ru-RU" sz="1400" dirty="0" smtClean="0">
                  <a:solidFill>
                    <a:schemeClr val="tx1"/>
                  </a:solidFill>
                </a:rPr>
                <a:t>сумме 11,4 млн. рублей;</a:t>
              </a:r>
            </a:p>
            <a:p>
              <a:pPr marL="171450" lvl="0" indent="-17145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chemeClr val="tx1"/>
                  </a:solidFill>
                </a:rPr>
                <a:t>аппарата </a:t>
              </a:r>
              <a:r>
                <a:rPr lang="ru-RU" sz="1400" dirty="0">
                  <a:solidFill>
                    <a:schemeClr val="tx1"/>
                  </a:solidFill>
                </a:rPr>
                <a:t>управления </a:t>
              </a:r>
              <a:r>
                <a:rPr lang="ru-RU" sz="1400" dirty="0" smtClean="0">
                  <a:solidFill>
                    <a:schemeClr val="tx1"/>
                  </a:solidFill>
                </a:rPr>
                <a:t>1,6 млн. </a:t>
              </a:r>
              <a:r>
                <a:rPr lang="ru-RU" sz="1400" dirty="0">
                  <a:solidFill>
                    <a:schemeClr val="tx1"/>
                  </a:solidFill>
                </a:rPr>
                <a:t>рублей</a:t>
              </a:r>
              <a:r>
                <a:rPr lang="ru-RU" sz="1400" dirty="0" smtClean="0">
                  <a:solidFill>
                    <a:schemeClr val="tx1"/>
                  </a:solidFill>
                </a:rPr>
                <a:t>.</a:t>
              </a:r>
              <a:endParaRPr lang="ru-RU" sz="1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0" y="12862"/>
            <a:ext cx="20601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xmlns="" val="300670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ФУ МО Гулькевичский район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386559749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/>
              <a:t>млн.рублей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xmlns="" val="949289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92888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effectLst/>
              </a:rPr>
              <a:t>Структура собственных </a:t>
            </a:r>
            <a:r>
              <a:rPr lang="ru-RU" sz="2000" dirty="0" smtClean="0">
                <a:effectLst/>
              </a:rPr>
              <a:t>доходов бюджета МО Гулькевичский район за 201</a:t>
            </a:r>
            <a:r>
              <a:rPr lang="en-US" sz="2000" dirty="0" smtClean="0">
                <a:effectLst/>
              </a:rPr>
              <a:t>4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>
                <a:effectLst/>
              </a:rPr>
              <a:t>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332664512"/>
              </p:ext>
            </p:extLst>
          </p:nvPr>
        </p:nvGraphicFramePr>
        <p:xfrm>
          <a:off x="395536" y="1490543"/>
          <a:ext cx="842493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467571" y="1484813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млн. рублей</a:t>
            </a:r>
            <a:endParaRPr lang="ru-RU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xmlns="" val="3479237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139454686"/>
              </p:ext>
            </p:extLst>
          </p:nvPr>
        </p:nvGraphicFramePr>
        <p:xfrm>
          <a:off x="107504" y="958015"/>
          <a:ext cx="892899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5616" y="327212"/>
            <a:ext cx="7138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Средняя заработная плата медицинских работников,</a:t>
            </a:r>
          </a:p>
          <a:p>
            <a:pPr algn="ctr"/>
            <a:r>
              <a:rPr lang="ru-RU" sz="2000" b="1" dirty="0" smtClean="0"/>
              <a:t>рублей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073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xmlns="" val="1246120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363047668"/>
              </p:ext>
            </p:extLst>
          </p:nvPr>
        </p:nvGraphicFramePr>
        <p:xfrm>
          <a:off x="107504" y="1581655"/>
          <a:ext cx="8928992" cy="5087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8306" y="314167"/>
            <a:ext cx="8640960" cy="964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dirty="0"/>
              <a:t>Здравоохранение</a:t>
            </a:r>
          </a:p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/>
              <a:t>52,1 млн. </a:t>
            </a:r>
            <a:r>
              <a:rPr lang="ru-RU" sz="2400" dirty="0"/>
              <a:t>рублей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209"/>
            <a:ext cx="2195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161013" y="1278640"/>
            <a:ext cx="484632" cy="663055"/>
          </a:xfrm>
          <a:prstGeom prst="down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336470" y="1278640"/>
            <a:ext cx="484632" cy="663055"/>
          </a:xfrm>
          <a:prstGeom prst="down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9377" y="1460682"/>
            <a:ext cx="53657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01477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ФУ МО Гулькевичский район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100067919"/>
              </p:ext>
            </p:extLst>
          </p:nvPr>
        </p:nvGraphicFramePr>
        <p:xfrm>
          <a:off x="0" y="-4103"/>
          <a:ext cx="9144000" cy="6862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64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млн.рублей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01422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261610"/>
            <a:ext cx="6768752" cy="648072"/>
          </a:xfrm>
        </p:spPr>
        <p:txBody>
          <a:bodyPr/>
          <a:lstStyle/>
          <a:p>
            <a:pPr marL="0" indent="0" algn="ctr">
              <a:buNone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>
                <a:solidFill>
                  <a:prstClr val="black"/>
                </a:solidFill>
                <a:effectLst/>
              </a:rPr>
              <a:t>Структура расходов </a:t>
            </a:r>
            <a:r>
              <a:rPr lang="ru-RU" sz="2000" dirty="0">
                <a:solidFill>
                  <a:prstClr val="black"/>
                </a:solidFill>
                <a:effectLst/>
              </a:rPr>
              <a:t>на социальную </a:t>
            </a:r>
            <a:r>
              <a:rPr lang="ru-RU" sz="2000" dirty="0" smtClean="0">
                <a:solidFill>
                  <a:prstClr val="black"/>
                </a:solidFill>
                <a:effectLst/>
              </a:rPr>
              <a:t>политику</a:t>
            </a:r>
            <a:endParaRPr lang="ru-RU" sz="2000" dirty="0">
              <a:solidFill>
                <a:prstClr val="black"/>
              </a:solidFill>
              <a:effectLst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618260956"/>
              </p:ext>
            </p:extLst>
          </p:nvPr>
        </p:nvGraphicFramePr>
        <p:xfrm>
          <a:off x="107504" y="836712"/>
          <a:ext cx="892899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2051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187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744837693"/>
              </p:ext>
            </p:extLst>
          </p:nvPr>
        </p:nvGraphicFramePr>
        <p:xfrm>
          <a:off x="179512" y="332656"/>
          <a:ext cx="878497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3070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118589020"/>
              </p:ext>
            </p:extLst>
          </p:nvPr>
        </p:nvGraphicFramePr>
        <p:xfrm>
          <a:off x="0" y="0"/>
          <a:ext cx="9144000" cy="6902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32" y="0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91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ФУ МО Гулькевичский район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3929142166"/>
              </p:ext>
            </p:extLst>
          </p:nvPr>
        </p:nvGraphicFramePr>
        <p:xfrm>
          <a:off x="-12742" y="0"/>
          <a:ext cx="9156742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64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млн.рублей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119900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047288441"/>
              </p:ext>
            </p:extLst>
          </p:nvPr>
        </p:nvGraphicFramePr>
        <p:xfrm>
          <a:off x="107504" y="1124744"/>
          <a:ext cx="892899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89375" y="369768"/>
            <a:ext cx="5668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Расходы бюджета МО </a:t>
            </a:r>
            <a:r>
              <a:rPr lang="ru-RU" sz="2000" b="1" dirty="0" err="1" smtClean="0"/>
              <a:t>Гулькевичский</a:t>
            </a:r>
            <a:r>
              <a:rPr lang="ru-RU" sz="2000" b="1" dirty="0" smtClean="0"/>
              <a:t> район</a:t>
            </a:r>
          </a:p>
          <a:p>
            <a:pPr algn="ctr"/>
            <a:r>
              <a:rPr lang="ru-RU" sz="2000" b="1" dirty="0" smtClean="0"/>
              <a:t>на </a:t>
            </a:r>
            <a:r>
              <a:rPr lang="ru-RU" sz="2000" b="1" dirty="0"/>
              <a:t>средства массовой информации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-186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114871"/>
            <a:ext cx="1164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млн.рублей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571192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443871494"/>
              </p:ext>
            </p:extLst>
          </p:nvPr>
        </p:nvGraphicFramePr>
        <p:xfrm>
          <a:off x="107504" y="1484784"/>
          <a:ext cx="892899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8306" y="314167"/>
            <a:ext cx="8640960" cy="964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Расходы бюджета МО </a:t>
            </a:r>
            <a:r>
              <a:rPr lang="ru-RU" sz="2400" b="1" dirty="0" err="1"/>
              <a:t>Гулькевичский</a:t>
            </a:r>
            <a:r>
              <a:rPr lang="ru-RU" sz="2400" b="1" dirty="0"/>
              <a:t> район</a:t>
            </a:r>
          </a:p>
          <a:p>
            <a:pPr algn="ctr"/>
            <a:r>
              <a:rPr lang="ru-RU" sz="2400" b="1" dirty="0" smtClean="0"/>
              <a:t>на общегосударственные вопросы</a:t>
            </a:r>
            <a:r>
              <a:rPr lang="ru-RU" sz="3600" b="1" dirty="0" smtClean="0"/>
              <a:t> </a:t>
            </a:r>
            <a:r>
              <a:rPr lang="ru-RU" sz="2400" dirty="0" smtClean="0"/>
              <a:t>127,1 млн. </a:t>
            </a:r>
            <a:r>
              <a:rPr lang="ru-RU" sz="2400" dirty="0"/>
              <a:t>рублей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209"/>
            <a:ext cx="2195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953420" y="1196752"/>
            <a:ext cx="484632" cy="456911"/>
          </a:xfrm>
          <a:prstGeom prst="down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6732240" y="1196752"/>
            <a:ext cx="484632" cy="463681"/>
          </a:xfrm>
          <a:prstGeom prst="down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5949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367929036"/>
              </p:ext>
            </p:extLst>
          </p:nvPr>
        </p:nvGraphicFramePr>
        <p:xfrm>
          <a:off x="107504" y="1191697"/>
          <a:ext cx="892899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30089" y="261610"/>
            <a:ext cx="6997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Структура расходов на национальную </a:t>
            </a:r>
            <a:r>
              <a:rPr lang="ru-RU" sz="2000" b="1" dirty="0"/>
              <a:t>безопасность и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правоохранительную деятельность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500250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089" y="404664"/>
            <a:ext cx="7430343" cy="504051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effectLst/>
              </a:rPr>
              <a:t>Источники формирующие доходную часть бюджета</a:t>
            </a:r>
            <a:endParaRPr lang="ru-RU" sz="20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184602569"/>
              </p:ext>
            </p:extLst>
          </p:nvPr>
        </p:nvGraphicFramePr>
        <p:xfrm>
          <a:off x="0" y="1196752"/>
          <a:ext cx="9036496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0319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431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83255155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261610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Структура расходов на национальную </a:t>
            </a:r>
            <a:r>
              <a:rPr lang="ru-RU" sz="2000" b="1" dirty="0" smtClean="0"/>
              <a:t>экономику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97047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476672"/>
            <a:ext cx="8784976" cy="61926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dirty="0" smtClean="0"/>
              <a:t>Расходы </a:t>
            </a:r>
            <a:r>
              <a:rPr lang="ru-RU" sz="2800" dirty="0"/>
              <a:t>дорожного фонда за 2014 </a:t>
            </a:r>
            <a:r>
              <a:rPr lang="ru-RU" sz="2800" dirty="0" smtClean="0"/>
              <a:t>год:</a:t>
            </a:r>
            <a:endParaRPr lang="ru-RU" sz="2800" dirty="0"/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r>
              <a:rPr lang="ru-RU" b="1" dirty="0"/>
              <a:t> </a:t>
            </a:r>
            <a:endParaRPr lang="ru-RU" dirty="0"/>
          </a:p>
          <a:p>
            <a:r>
              <a:rPr lang="ru-RU" sz="2400" dirty="0"/>
              <a:t>Остаток на 01.01.2014 года - 0,0 млн. рублей;</a:t>
            </a:r>
          </a:p>
          <a:p>
            <a:pPr marL="45720" indent="0">
              <a:buNone/>
            </a:pPr>
            <a:r>
              <a:rPr lang="ru-RU" sz="2400" dirty="0"/>
              <a:t> </a:t>
            </a:r>
          </a:p>
          <a:p>
            <a:r>
              <a:rPr lang="ru-RU" sz="2400" dirty="0"/>
              <a:t>Поступило в 2014 году – </a:t>
            </a:r>
            <a:r>
              <a:rPr lang="ru-RU" sz="2400" dirty="0" smtClean="0"/>
              <a:t>8,9 млн</a:t>
            </a:r>
            <a:r>
              <a:rPr lang="ru-RU" sz="2400" dirty="0"/>
              <a:t>. рублей;</a:t>
            </a:r>
          </a:p>
          <a:p>
            <a:endParaRPr lang="ru-RU" sz="2400" dirty="0"/>
          </a:p>
          <a:p>
            <a:r>
              <a:rPr lang="ru-RU" sz="2400" dirty="0"/>
              <a:t>Фактически израсходовано в 2014 году – 8,5 млн. рублей;</a:t>
            </a:r>
          </a:p>
          <a:p>
            <a:endParaRPr lang="ru-RU" sz="2400" dirty="0"/>
          </a:p>
          <a:p>
            <a:r>
              <a:rPr lang="ru-RU" sz="2400" dirty="0"/>
              <a:t>Остаток средств на 01.01.2015 год – 0,4 млн. рублей.</a:t>
            </a:r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962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xmlns="" val="2362979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396388357"/>
              </p:ext>
            </p:extLst>
          </p:nvPr>
        </p:nvGraphicFramePr>
        <p:xfrm>
          <a:off x="107504" y="1988840"/>
          <a:ext cx="892899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33762" y="620688"/>
            <a:ext cx="864096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dirty="0" smtClean="0">
                <a:solidFill>
                  <a:schemeClr val="bg1"/>
                </a:solidFill>
              </a:rPr>
              <a:t>Жилищно - </a:t>
            </a:r>
            <a:r>
              <a:rPr lang="ru-RU" sz="3600" dirty="0">
                <a:solidFill>
                  <a:schemeClr val="bg1"/>
                </a:solidFill>
              </a:rPr>
              <a:t>коммунальное </a:t>
            </a:r>
            <a:r>
              <a:rPr lang="ru-RU" sz="3600" dirty="0" smtClean="0">
                <a:solidFill>
                  <a:schemeClr val="bg1"/>
                </a:solidFill>
              </a:rPr>
              <a:t>хозяйство</a:t>
            </a:r>
          </a:p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88,6 млн. </a:t>
            </a:r>
            <a:r>
              <a:rPr lang="ru-RU" sz="2400" dirty="0">
                <a:solidFill>
                  <a:schemeClr val="bg1"/>
                </a:solidFill>
              </a:rPr>
              <a:t>рублей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209"/>
            <a:ext cx="2195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195736" y="1628800"/>
            <a:ext cx="484632" cy="360040"/>
          </a:xfrm>
          <a:prstGeom prst="down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372200" y="1628800"/>
            <a:ext cx="484632" cy="360040"/>
          </a:xfrm>
          <a:prstGeom prst="down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5727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134987"/>
            <a:ext cx="6512511" cy="720080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effectLst/>
              </a:rPr>
              <a:t>Источники внутреннего финансирования дефицита бюджета в 2014 году</a:t>
            </a:r>
            <a:endParaRPr lang="ru-RU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Дефицит бюджета – (-27,7)млн</a:t>
            </a:r>
            <a:r>
              <a:rPr lang="ru-RU" sz="23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 руб.</a:t>
            </a:r>
          </a:p>
          <a:p>
            <a:pPr marL="45720" indent="0">
              <a:buNone/>
            </a:pPr>
            <a:r>
              <a:rPr lang="ru-RU" sz="23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Источники внутреннего финансирования дефицита бюджета – 27,7 млн. руб.</a:t>
            </a:r>
          </a:p>
          <a:p>
            <a:endParaRPr lang="ru-RU" sz="23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Привлечение кредитов – </a:t>
            </a:r>
            <a:r>
              <a:rPr lang="ru-RU" sz="23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125,5 млн. руб.</a:t>
            </a:r>
          </a:p>
          <a:p>
            <a:pPr marL="914400" lvl="3" indent="0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том числе:</a:t>
            </a:r>
          </a:p>
          <a:p>
            <a:pPr marL="45720" indent="0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бюджетный кредит – 86,0 млн. руб.;</a:t>
            </a:r>
          </a:p>
          <a:p>
            <a:pPr marL="45720" indent="0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от кредитных организаций – 39,5 млн. руб.</a:t>
            </a:r>
          </a:p>
          <a:p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Погашение кредитов – (-88,1) млн. руб.</a:t>
            </a:r>
          </a:p>
          <a:p>
            <a:pPr marL="914400" lvl="3" indent="0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том числе:</a:t>
            </a:r>
          </a:p>
          <a:p>
            <a:pPr marL="45720" indent="0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бюджетный кредит – (-73,1) млн. руб.</a:t>
            </a:r>
          </a:p>
          <a:p>
            <a:pPr marL="45720" indent="0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от кредитных организаций –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(-15,0)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млн. руб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endParaRPr lang="ru-RU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Предоставление бюджетных кредитов поселениям – (-0,8) млн. руб.</a:t>
            </a:r>
          </a:p>
          <a:p>
            <a:pPr marL="45720" indent="0">
              <a:buNone/>
            </a:pPr>
            <a:endParaRPr lang="ru-RU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Погашение бюджетных кредитов поселениями – 1,7 млн. руб.</a:t>
            </a:r>
          </a:p>
          <a:p>
            <a:pPr marL="45720" indent="0">
              <a:buNone/>
            </a:pPr>
            <a:endParaRPr lang="ru-RU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Изменение остатков средств – (-10,6) млн. руб.</a:t>
            </a:r>
          </a:p>
          <a:p>
            <a:pPr marL="4572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182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Гулькевичский район</a:t>
            </a:r>
          </a:p>
        </p:txBody>
      </p:sp>
    </p:spTree>
    <p:extLst>
      <p:ext uri="{BB962C8B-B14F-4D97-AF65-F5344CB8AC3E}">
        <p14:creationId xmlns:p14="http://schemas.microsoft.com/office/powerpoint/2010/main" xmlns="" val="1835906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48072"/>
            <a:ext cx="6512511" cy="7647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effectLst/>
              </a:rPr>
              <a:t>Нормативы отчисления действующие в 2014 году 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по уровням бюджетной системы</a:t>
            </a:r>
            <a:endParaRPr lang="ru-RU" sz="2000" dirty="0">
              <a:effectLst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744230954"/>
              </p:ext>
            </p:extLst>
          </p:nvPr>
        </p:nvGraphicFramePr>
        <p:xfrm>
          <a:off x="179512" y="1412776"/>
          <a:ext cx="237626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497903289"/>
              </p:ext>
            </p:extLst>
          </p:nvPr>
        </p:nvGraphicFramePr>
        <p:xfrm>
          <a:off x="2843808" y="1628800"/>
          <a:ext cx="3096344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567258072"/>
              </p:ext>
            </p:extLst>
          </p:nvPr>
        </p:nvGraphicFramePr>
        <p:xfrm>
          <a:off x="6156176" y="1772816"/>
          <a:ext cx="288032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8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20880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effectLst/>
              </a:rPr>
              <a:t>Перечень источников формировавших доходную часть бюджета МО Гулькевичский район в 2014 году</a:t>
            </a:r>
            <a:br>
              <a:rPr lang="ru-RU" sz="2000" dirty="0" smtClean="0">
                <a:effectLst/>
              </a:rPr>
            </a:br>
            <a:endParaRPr lang="ru-RU" sz="2000" dirty="0">
              <a:effectLst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859354794"/>
              </p:ext>
            </p:extLst>
          </p:nvPr>
        </p:nvGraphicFramePr>
        <p:xfrm>
          <a:off x="107504" y="980728"/>
          <a:ext cx="8928992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962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1066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452" y="476672"/>
            <a:ext cx="7992888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effectLst/>
              </a:rPr>
              <a:t>Структура доходной части бюджета МО Гулькевичский район </a:t>
            </a:r>
            <a:r>
              <a:rPr lang="ru-RU" sz="2000" dirty="0" smtClean="0">
                <a:effectLst/>
              </a:rPr>
              <a:t>за 2014 год</a:t>
            </a:r>
            <a:br>
              <a:rPr lang="ru-RU" sz="2000" dirty="0" smtClean="0">
                <a:effectLst/>
              </a:rPr>
            </a:br>
            <a:endParaRPr lang="ru-RU" sz="2000" dirty="0">
              <a:effectLst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4203049620"/>
              </p:ext>
            </p:extLst>
          </p:nvPr>
        </p:nvGraphicFramePr>
        <p:xfrm>
          <a:off x="165832" y="1395627"/>
          <a:ext cx="842493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539579" y="1772816"/>
            <a:ext cx="1008085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млн. рублей</a:t>
            </a:r>
            <a:endParaRPr lang="ru-RU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6228184" y="58772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Всего </a:t>
            </a:r>
            <a:r>
              <a:rPr lang="ru-RU" dirty="0" smtClean="0"/>
              <a:t>– 1320,3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769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128792" cy="763955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effectLst/>
              </a:rPr>
              <a:t>Структура доходов бюджета МО </a:t>
            </a:r>
            <a:r>
              <a:rPr lang="ru-RU" sz="2000" dirty="0" err="1" smtClean="0">
                <a:effectLst/>
              </a:rPr>
              <a:t>Гулькевичский</a:t>
            </a:r>
            <a:r>
              <a:rPr lang="ru-RU" sz="2000" dirty="0" smtClean="0">
                <a:effectLst/>
              </a:rPr>
              <a:t> район на 2014 год</a:t>
            </a:r>
            <a:br>
              <a:rPr lang="ru-RU" sz="2000" dirty="0" smtClean="0">
                <a:effectLst/>
              </a:rPr>
            </a:br>
            <a:endParaRPr lang="ru-RU" sz="2000" dirty="0">
              <a:effectLst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198344100"/>
              </p:ext>
            </p:extLst>
          </p:nvPr>
        </p:nvGraphicFramePr>
        <p:xfrm>
          <a:off x="107504" y="1052736"/>
          <a:ext cx="892899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6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0209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92888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effectLst/>
              </a:rPr>
              <a:t>Исполнение </a:t>
            </a:r>
            <a:r>
              <a:rPr lang="ru-RU" sz="2000" dirty="0">
                <a:effectLst/>
              </a:rPr>
              <a:t>бюджетных назначений </a:t>
            </a:r>
            <a:r>
              <a:rPr lang="ru-RU" sz="2000" dirty="0" smtClean="0">
                <a:effectLst/>
              </a:rPr>
              <a:t>по налоговым и неналоговым доходам за 201</a:t>
            </a:r>
            <a:r>
              <a:rPr lang="en-US" sz="2000" dirty="0" smtClean="0">
                <a:effectLst/>
              </a:rPr>
              <a:t>4</a:t>
            </a:r>
            <a:r>
              <a:rPr lang="ru-RU" sz="2000" dirty="0" smtClean="0">
                <a:effectLst/>
              </a:rPr>
              <a:t> год</a:t>
            </a:r>
            <a:endParaRPr lang="ru-RU" sz="2000" dirty="0">
              <a:effectLst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323555" y="1268789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млн. рублей</a:t>
            </a:r>
            <a:endParaRPr lang="ru-RU" sz="11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224144307"/>
              </p:ext>
            </p:extLst>
          </p:nvPr>
        </p:nvGraphicFramePr>
        <p:xfrm>
          <a:off x="-157434" y="1628800"/>
          <a:ext cx="8784976" cy="5328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962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116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9006</TotalTime>
  <Words>2070</Words>
  <Application>Microsoft Office PowerPoint</Application>
  <PresentationFormat>Экран (4:3)</PresentationFormat>
  <Paragraphs>341</Paragraphs>
  <Slides>43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43</vt:i4>
      </vt:variant>
    </vt:vector>
  </HeadingPairs>
  <TitlesOfParts>
    <vt:vector size="47" baseType="lpstr">
      <vt:lpstr>Тема Office</vt:lpstr>
      <vt:lpstr>3_Воздушный поток</vt:lpstr>
      <vt:lpstr>1_Воздушный поток</vt:lpstr>
      <vt:lpstr>2_Воздушный поток</vt:lpstr>
      <vt:lpstr>Утверждение отчета об исполнении бюджета муниципального образования Гулькевичский район за 2014 год</vt:lpstr>
      <vt:lpstr>Исполнение бюджета МО Гулькевичский район по доходам  за 2014 год </vt:lpstr>
      <vt:lpstr>Структура собственных доходов бюджета МО Гулькевичский район за 2014 год</vt:lpstr>
      <vt:lpstr>Источники формирующие доходную часть бюджета</vt:lpstr>
      <vt:lpstr>Нормативы отчисления действующие в 2014 году  по уровням бюджетной системы</vt:lpstr>
      <vt:lpstr>Перечень источников формировавших доходную часть бюджета МО Гулькевичский район в 2014 году </vt:lpstr>
      <vt:lpstr>Структура доходной части бюджета МО Гулькевичский район за 2014 год </vt:lpstr>
      <vt:lpstr>Структура доходов бюджета МО Гулькевичский район на 2014 год </vt:lpstr>
      <vt:lpstr>Исполнение бюджетных назначений по налоговым и неналоговым доходам за 2014 год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Структура расходов на социальную политику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Источники внутреннего финансирования дефицита бюджета в 2014 году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waso</dc:creator>
  <cp:lastModifiedBy>Tsvetkov</cp:lastModifiedBy>
  <cp:revision>482</cp:revision>
  <cp:lastPrinted>2015-04-30T06:42:50Z</cp:lastPrinted>
  <dcterms:created xsi:type="dcterms:W3CDTF">2010-07-07T11:58:04Z</dcterms:created>
  <dcterms:modified xsi:type="dcterms:W3CDTF">2015-09-10T11:59:34Z</dcterms:modified>
</cp:coreProperties>
</file>