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4" r:id="rId2"/>
    <p:sldId id="295" r:id="rId3"/>
    <p:sldId id="297" r:id="rId4"/>
    <p:sldId id="299" r:id="rId5"/>
    <p:sldId id="302" r:id="rId6"/>
    <p:sldId id="300" r:id="rId7"/>
    <p:sldId id="301" r:id="rId8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30.06.2013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7795247937492419E-2"/>
                  <c:y val="3.2921819233808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104.7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30.06.2014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1525868506918753"/>
                  <c:y val="-7.9012366161139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2041088"/>
        <c:axId val="102042624"/>
        <c:axId val="0"/>
      </c:bar3DChart>
      <c:catAx>
        <c:axId val="102041088"/>
        <c:scaling>
          <c:orientation val="minMax"/>
        </c:scaling>
        <c:delete val="1"/>
        <c:axPos val="b"/>
        <c:majorTickMark val="out"/>
        <c:minorTickMark val="none"/>
        <c:tickLblPos val="nextTo"/>
        <c:crossAx val="102042624"/>
        <c:crosses val="autoZero"/>
        <c:auto val="1"/>
        <c:lblAlgn val="ctr"/>
        <c:lblOffset val="100"/>
        <c:noMultiLvlLbl val="0"/>
      </c:catAx>
      <c:valAx>
        <c:axId val="102042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041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30.06.2013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0827331021650949"/>
                  <c:y val="9.876545770142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1020.9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30.06.2014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1525868506918746"/>
                  <c:y val="-9.87654577014244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1010.8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5718528"/>
        <c:axId val="103621376"/>
        <c:axId val="0"/>
      </c:bar3DChart>
      <c:catAx>
        <c:axId val="65718528"/>
        <c:scaling>
          <c:orientation val="minMax"/>
        </c:scaling>
        <c:delete val="1"/>
        <c:axPos val="b"/>
        <c:majorTickMark val="out"/>
        <c:minorTickMark val="none"/>
        <c:tickLblPos val="nextTo"/>
        <c:crossAx val="103621376"/>
        <c:crosses val="autoZero"/>
        <c:auto val="1"/>
        <c:lblAlgn val="ctr"/>
        <c:lblOffset val="100"/>
        <c:noMultiLvlLbl val="0"/>
      </c:catAx>
      <c:valAx>
        <c:axId val="103621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718528"/>
        <c:crosses val="autoZero"/>
        <c:crossBetween val="between"/>
        <c:majorUnit val="1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3.06.2013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9541591650661981E-2"/>
                  <c:y val="3.9506183080569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30.06.2014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3970749705356064"/>
                  <c:y val="7.9012366161139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452544"/>
        <c:axId val="111454080"/>
        <c:axId val="0"/>
      </c:bar3DChart>
      <c:catAx>
        <c:axId val="111452544"/>
        <c:scaling>
          <c:orientation val="minMax"/>
        </c:scaling>
        <c:delete val="1"/>
        <c:axPos val="b"/>
        <c:majorTickMark val="out"/>
        <c:minorTickMark val="none"/>
        <c:tickLblPos val="nextTo"/>
        <c:crossAx val="111454080"/>
        <c:crosses val="autoZero"/>
        <c:auto val="1"/>
        <c:lblAlgn val="ctr"/>
        <c:lblOffset val="100"/>
        <c:noMultiLvlLbl val="0"/>
      </c:catAx>
      <c:valAx>
        <c:axId val="111454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452544"/>
        <c:crosses val="autoZero"/>
        <c:crossBetween val="between"/>
        <c:majorUnit val="2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30.06.2013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7151280255576716E-2"/>
                  <c:y val="-0.125102913088471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30.06.2014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4320018447989966"/>
                  <c:y val="-5.2674910774093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610880"/>
        <c:axId val="111667072"/>
        <c:axId val="0"/>
      </c:bar3DChart>
      <c:catAx>
        <c:axId val="111610880"/>
        <c:scaling>
          <c:orientation val="minMax"/>
        </c:scaling>
        <c:delete val="1"/>
        <c:axPos val="b"/>
        <c:majorTickMark val="out"/>
        <c:minorTickMark val="none"/>
        <c:tickLblPos val="nextTo"/>
        <c:crossAx val="111667072"/>
        <c:crosses val="autoZero"/>
        <c:auto val="1"/>
        <c:lblAlgn val="ctr"/>
        <c:lblOffset val="100"/>
        <c:noMultiLvlLbl val="0"/>
      </c:catAx>
      <c:valAx>
        <c:axId val="111667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610880"/>
        <c:crosses val="autoZero"/>
        <c:crossBetween val="between"/>
        <c:majorUnit val="2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30.06.2013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604890422432294E-2"/>
                  <c:y val="1.31687276935232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30.06.2014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4320018447989966"/>
                  <c:y val="-7.24280023143779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803392"/>
        <c:axId val="116168576"/>
        <c:axId val="0"/>
      </c:bar3DChart>
      <c:catAx>
        <c:axId val="111803392"/>
        <c:scaling>
          <c:orientation val="minMax"/>
        </c:scaling>
        <c:delete val="1"/>
        <c:axPos val="b"/>
        <c:majorTickMark val="out"/>
        <c:minorTickMark val="none"/>
        <c:tickLblPos val="nextTo"/>
        <c:crossAx val="116168576"/>
        <c:crosses val="autoZero"/>
        <c:auto val="1"/>
        <c:lblAlgn val="ctr"/>
        <c:lblOffset val="100"/>
        <c:noMultiLvlLbl val="0"/>
      </c:catAx>
      <c:valAx>
        <c:axId val="116168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803392"/>
        <c:crosses val="autoZero"/>
        <c:crossBetween val="between"/>
        <c:majorUnit val="5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876992"/>
        <c:axId val="117882880"/>
        <c:axId val="0"/>
      </c:bar3DChart>
      <c:catAx>
        <c:axId val="117876992"/>
        <c:scaling>
          <c:orientation val="minMax"/>
        </c:scaling>
        <c:delete val="1"/>
        <c:axPos val="b"/>
        <c:majorTickMark val="out"/>
        <c:minorTickMark val="none"/>
        <c:tickLblPos val="nextTo"/>
        <c:crossAx val="117882880"/>
        <c:crosses val="autoZero"/>
        <c:auto val="1"/>
        <c:lblAlgn val="ctr"/>
        <c:lblOffset val="100"/>
        <c:noMultiLvlLbl val="0"/>
      </c:catAx>
      <c:valAx>
        <c:axId val="117882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7876992"/>
        <c:crosses val="autoZero"/>
        <c:crossBetween val="between"/>
        <c:majorUnit val="2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679F9-E3E6-4DE6-9FE2-DCA4834E3E95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8837E-27BB-4526-AA15-0DFFB9730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9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8837E-27BB-4526-AA15-0DFFB97308B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34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5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E38-51C1-41F7-9650-5B6E88E765A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6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1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8E35-42D7-45D4-B857-FB45AE42BD8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4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020F-C884-4829-93CA-DDEFBE6AFC6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2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BC54-F36A-41DC-907C-022C2432CDB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E557-2DBF-4EE2-8B59-3903C126680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93B9-531D-4431-BBBF-C534904995D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DA6-40D0-4A6B-815F-5B9D0D0451F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3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B70A-6B68-4B43-B06A-B6FBAE11826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7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4A77-0F88-4BD7-A62E-D0D7CFEC012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5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0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18650-22D5-4653-BBFE-28EB999FD8D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1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B5D-7FD8-4597-A979-434B727FDD6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1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2719BB-091E-4F6D-AA80-5DA7428C339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26.08.2014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4" y="617221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1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2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712968" cy="2808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>
                <a:effectLst/>
                <a:latin typeface="Times New Roman"/>
                <a:ea typeface="Times New Roman"/>
              </a:rPr>
              <a:t> </a:t>
            </a:r>
            <a:r>
              <a:rPr lang="ru-RU" sz="3600" smtClean="0">
                <a:effectLst/>
                <a:latin typeface="Times New Roman"/>
                <a:ea typeface="Times New Roman"/>
              </a:rPr>
              <a:t>«Анализ эффективности работы направленной на поступления доходов в бюджеты городских и сельских поселений Гулькевичского района за 2013 год и первое полугодие 2014 года»</a:t>
            </a:r>
            <a:endParaRPr lang="ru-RU" sz="3600"/>
          </a:p>
        </p:txBody>
      </p:sp>
      <p:sp>
        <p:nvSpPr>
          <p:cNvPr id="4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prstClr val="black"/>
                </a:solidFill>
              </a:rPr>
              <a:t>ФУ МО Гулькевичский район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37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088575" cy="720080"/>
          </a:xfrm>
          <a:effectLst/>
        </p:spPr>
        <p:txBody>
          <a:bodyPr wrap="none"/>
          <a:lstStyle/>
          <a:p>
            <a:pPr marL="0" indent="0" algn="ctr">
              <a:buNone/>
            </a:pPr>
            <a:r>
              <a:rPr lang="ru-RU" sz="2160" dirty="0" smtClean="0">
                <a:effectLst/>
              </a:rPr>
              <a:t> </a:t>
            </a:r>
            <a:r>
              <a:rPr lang="ru-RU" sz="2160" dirty="0">
                <a:effectLst/>
              </a:rPr>
              <a:t>Темп роста налоговых и неналоговых доходов 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377196378"/>
              </p:ext>
            </p:extLst>
          </p:nvPr>
        </p:nvGraphicFramePr>
        <p:xfrm>
          <a:off x="1331913" y="4437063"/>
          <a:ext cx="7272337" cy="192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Объект 1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01063064"/>
              </p:ext>
            </p:extLst>
          </p:nvPr>
        </p:nvGraphicFramePr>
        <p:xfrm>
          <a:off x="611560" y="836713"/>
          <a:ext cx="8208912" cy="3600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118"/>
                <a:gridCol w="1677978"/>
                <a:gridCol w="1182257"/>
                <a:gridCol w="1430118"/>
                <a:gridCol w="1430118"/>
                <a:gridCol w="1058323"/>
              </a:tblGrid>
              <a:tr h="2689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Районы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Поселения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Факт на 30.06.2013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Факт на 30.06.2014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Темп роста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Место</a:t>
                      </a:r>
                    </a:p>
                  </a:txBody>
                  <a:tcPr marL="0" marR="0" marT="0" marB="0" anchor="ctr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Темрюкский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err="1">
                          <a:effectLst/>
                          <a:latin typeface="Arial Cyr"/>
                        </a:rPr>
                        <a:t>Ахтанизовское</a:t>
                      </a: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1 275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5 276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413,8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Комсомольское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2 012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3 452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171,6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64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Новоукраинское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3 608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4 673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129,5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193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Союз 4-х хуторов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1 010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1 224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121,2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231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Кубань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5 665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6 865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121,2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232</a:t>
                      </a:r>
                    </a:p>
                  </a:txBody>
                  <a:tcPr marL="0" marR="0" marT="0" marB="0" anchor="b"/>
                </a:tc>
              </a:tr>
              <a:tr h="2586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Отрадо-Ольгинское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4 633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5 479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118,3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247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Скобелевское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1 682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1 920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114,1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266</a:t>
                      </a:r>
                    </a:p>
                  </a:txBody>
                  <a:tcPr marL="0" marR="0" marT="0" marB="0" anchor="b"/>
                </a:tc>
              </a:tr>
              <a:tr h="21721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Венцы-Заря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4 992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112,5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270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Соколовское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3 925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4 360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111,1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281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Гирейское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3 099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3 295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106,3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300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Пушкинское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4 526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4 766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105,3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306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39 783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40 836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102,6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317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Тысячное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2 730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2 272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83,2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365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Красносельское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9 629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7 923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82,3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366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Николенское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4 033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2 523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62,6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375</a:t>
                      </a:r>
                    </a:p>
                  </a:txBody>
                  <a:tcPr marL="0" marR="0" marT="0" marB="0" anchor="b"/>
                </a:tc>
              </a:tr>
              <a:tr h="2586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Отрадо-Кубанское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10 689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5 388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50,4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380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Красноармейский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Октябрьское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25 438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7 423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29,2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382</a:t>
                      </a:r>
                    </a:p>
                  </a:txBody>
                  <a:tcPr marL="0" marR="0" marT="0" marB="0" anchor="b"/>
                </a:tc>
              </a:tr>
              <a:tr h="1731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Общие итоги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3 564 652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4 191 751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117,6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27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088575" cy="720080"/>
          </a:xfrm>
          <a:effectLst/>
        </p:spPr>
        <p:txBody>
          <a:bodyPr wrap="none"/>
          <a:lstStyle/>
          <a:p>
            <a:pPr marL="0" indent="0" algn="ctr">
              <a:buNone/>
            </a:pPr>
            <a:r>
              <a:rPr lang="ru-RU" sz="2160" dirty="0" smtClean="0">
                <a:effectLst/>
              </a:rPr>
              <a:t> Сумма </a:t>
            </a:r>
            <a:r>
              <a:rPr lang="ru-RU" sz="2160" dirty="0">
                <a:effectLst/>
              </a:rPr>
              <a:t>налоговых и неналоговых </a:t>
            </a:r>
            <a:r>
              <a:rPr lang="ru-RU" sz="2160" dirty="0" smtClean="0">
                <a:effectLst/>
              </a:rPr>
              <a:t/>
            </a:r>
            <a:br>
              <a:rPr lang="ru-RU" sz="2160" dirty="0" smtClean="0">
                <a:effectLst/>
              </a:rPr>
            </a:br>
            <a:r>
              <a:rPr lang="ru-RU" sz="2160" dirty="0" smtClean="0">
                <a:effectLst/>
              </a:rPr>
              <a:t>доходов </a:t>
            </a:r>
            <a:r>
              <a:rPr lang="ru-RU" sz="2160" dirty="0">
                <a:effectLst/>
              </a:rPr>
              <a:t>на одного жителя поселения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726485037"/>
              </p:ext>
            </p:extLst>
          </p:nvPr>
        </p:nvGraphicFramePr>
        <p:xfrm>
          <a:off x="1331913" y="4437063"/>
          <a:ext cx="7272337" cy="192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51573925"/>
              </p:ext>
            </p:extLst>
          </p:nvPr>
        </p:nvGraphicFramePr>
        <p:xfrm>
          <a:off x="611562" y="943301"/>
          <a:ext cx="8064894" cy="3751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49"/>
                <a:gridCol w="1680185"/>
                <a:gridCol w="1008113"/>
                <a:gridCol w="1344149"/>
                <a:gridCol w="1344149"/>
                <a:gridCol w="1344149"/>
              </a:tblGrid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Районы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Поселения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Нал+Ненал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Численность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Отношение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Место</a:t>
                      </a:r>
                    </a:p>
                  </a:txBody>
                  <a:tcPr marL="0" marR="0" marT="0" marB="0" anchor="ctr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Туапсинский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Небугское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26 720 000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2 866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9323,1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Пушкинское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4 766 000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2 405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1981,7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36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Комсомольское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3 452 000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2 698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1279,5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106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Скобелевское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1 920 000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1 636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1173,6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130</a:t>
                      </a:r>
                    </a:p>
                  </a:txBody>
                  <a:tcPr marL="0" marR="0" marT="0" marB="0" anchor="b"/>
                </a:tc>
              </a:tr>
              <a:tr h="27894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Отрадо-Кубанское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5 388 000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4 803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1121,8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149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Кубань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6 865 000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6 228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1102,3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156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Тысячное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2 272 000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2 083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1090,7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160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40 836 000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38 680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1055,7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173</a:t>
                      </a:r>
                    </a:p>
                  </a:txBody>
                  <a:tcPr marL="0" marR="0" marT="0" marB="0" anchor="b"/>
                </a:tc>
              </a:tr>
              <a:tr h="27894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Отрадо-Ольгинское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5 479 000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5 208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1052,0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177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Союз 4-х хуторов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1 224 000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1 164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1051,5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178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Красносельское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7 923 000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7 647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1036,1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186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Соколовское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4 360 000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4 702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927,3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220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Николенское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2 523 000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2 911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866,7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243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Венцы-Заря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5 615 000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6 727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834,7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254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Новоукраинское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4 673 000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6 039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773,8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277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Гирейское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3 295 000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6 586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500,3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366</a:t>
                      </a:r>
                    </a:p>
                  </a:txBody>
                  <a:tcPr marL="0" marR="0" marT="0" marB="0" anchor="b"/>
                </a:tc>
              </a:tr>
              <a:tr h="22679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Ейский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Моревское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578 000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1 904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303,6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382</a:t>
                      </a:r>
                    </a:p>
                  </a:txBody>
                  <a:tcPr marL="0" marR="0" marT="0" marB="0" anchor="b"/>
                </a:tc>
              </a:tr>
              <a:tr h="18540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Общие итоги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4 191 751 000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3 181 930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1317,4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97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24936" cy="504056"/>
          </a:xfrm>
          <a:effectLst/>
        </p:spPr>
        <p:txBody>
          <a:bodyPr wrap="none"/>
          <a:lstStyle/>
          <a:p>
            <a:pPr marL="0" indent="0" algn="ctr">
              <a:buNone/>
            </a:pPr>
            <a:r>
              <a:rPr lang="ru-RU" sz="2160" dirty="0" smtClean="0">
                <a:effectLst/>
              </a:rPr>
              <a:t> </a:t>
            </a:r>
            <a:r>
              <a:rPr lang="ru-RU" sz="2160" dirty="0">
                <a:effectLst/>
              </a:rPr>
              <a:t>Динамика изменения суммы недоимки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016917681"/>
              </p:ext>
            </p:extLst>
          </p:nvPr>
        </p:nvGraphicFramePr>
        <p:xfrm>
          <a:off x="1331913" y="4437063"/>
          <a:ext cx="7272337" cy="192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2438254"/>
              </p:ext>
            </p:extLst>
          </p:nvPr>
        </p:nvGraphicFramePr>
        <p:xfrm>
          <a:off x="539552" y="731838"/>
          <a:ext cx="8208914" cy="3788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791452"/>
                <a:gridCol w="1050292"/>
                <a:gridCol w="1260998"/>
                <a:gridCol w="1260998"/>
                <a:gridCol w="1260998"/>
              </a:tblGrid>
              <a:tr h="2933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Районы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Поселения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Недоимка на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01.01.2014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Недоимка на 01.07.2014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Темп роста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Место</a:t>
                      </a:r>
                    </a:p>
                  </a:txBody>
                  <a:tcPr marL="0" marR="0" marT="0" marB="0" anchor="ctr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Щербиновский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Николаевское СП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13,6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Тысячное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659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28,3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Комсомольское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141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42,6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15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Красносельское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207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48,6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29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Соколовское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364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225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61,9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79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Пушкинское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463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287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61,9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80</a:t>
                      </a:r>
                    </a:p>
                  </a:txBody>
                  <a:tcPr marL="0" marR="0" marT="0" marB="0" anchor="b"/>
                </a:tc>
              </a:tr>
              <a:tr h="29334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Отрадо-Ольгинское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965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64,0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92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Скобелевское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250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64,8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98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Отрадо-Кубанское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1 000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689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68,9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128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Венцы-Заря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2 128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1 586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74,5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184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Кубань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77,4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210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Николенское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306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78,6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224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Союз 4-х хуторов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142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81,3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250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4 097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3 640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88,8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299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Новоукраинское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5 881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5 651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96,1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329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Гирейское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797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897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112,5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362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Отрадненский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Рудьевское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1 048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1 745,8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382</a:t>
                      </a:r>
                    </a:p>
                  </a:txBody>
                  <a:tcPr marL="0" marR="0" marT="0" marB="0" anchor="b"/>
                </a:tc>
              </a:tr>
              <a:tr h="187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Общие итоги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759 125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661 854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87,2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66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8712968" cy="504056"/>
          </a:xfrm>
          <a:effectLst/>
        </p:spPr>
        <p:txBody>
          <a:bodyPr wrap="none"/>
          <a:lstStyle/>
          <a:p>
            <a:pPr marL="0" indent="0" algn="ctr">
              <a:buNone/>
            </a:pPr>
            <a:r>
              <a:rPr lang="ru-RU" sz="2160" dirty="0" smtClean="0">
                <a:effectLst/>
              </a:rPr>
              <a:t>Удельный </a:t>
            </a:r>
            <a:r>
              <a:rPr lang="ru-RU" sz="2160" dirty="0">
                <a:effectLst/>
              </a:rPr>
              <a:t>вес недоимки в налоговых и неналоговых доходах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83732423"/>
              </p:ext>
            </p:extLst>
          </p:nvPr>
        </p:nvGraphicFramePr>
        <p:xfrm>
          <a:off x="1331913" y="4437063"/>
          <a:ext cx="7272337" cy="192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946337"/>
              </p:ext>
            </p:extLst>
          </p:nvPr>
        </p:nvGraphicFramePr>
        <p:xfrm>
          <a:off x="1143000" y="731838"/>
          <a:ext cx="6597354" cy="345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559"/>
                <a:gridCol w="1321329"/>
                <a:gridCol w="877789"/>
                <a:gridCol w="1099559"/>
                <a:gridCol w="1099559"/>
                <a:gridCol w="1099559"/>
              </a:tblGrid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Районы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Поселения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Нал+Ненал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Недоимка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Удельный вес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Место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Щербиновский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Николаевское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1 308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0,5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Красносельское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7 923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Комсомольское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3 452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Кубань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6 865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20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Соколовское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4 360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225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68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Пушкинское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4 766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287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85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Тысячное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2 272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125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Скобелевское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1 920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131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40 836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3 640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142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Союз 4-х хуторов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1 224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155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Николенское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2 523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9,5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157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Отрадо-Ольгинское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5 479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11,3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187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Отрадо-Кубанское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5 388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689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206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Гирейское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3 295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897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27,2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331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Венцы-Заря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1 586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28,2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336</a:t>
                      </a:r>
                    </a:p>
                  </a:txBody>
                  <a:tcPr marL="0" marR="0" marT="0" marB="0" anchor="b"/>
                </a:tc>
              </a:tr>
              <a:tr h="19991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Новоукраинское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4 673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5 651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120,9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380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Красноармейский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Октябрьское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7 423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17 535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236,2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382</a:t>
                      </a:r>
                    </a:p>
                  </a:txBody>
                  <a:tcPr marL="0" marR="0" marT="0" marB="0" anchor="b"/>
                </a:tc>
              </a:tr>
              <a:tr h="1621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Общие итоги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4 191 751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661 854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15,8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49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224136"/>
          </a:xfrm>
          <a:effectLst/>
        </p:spPr>
        <p:txBody>
          <a:bodyPr wrap="none"/>
          <a:lstStyle/>
          <a:p>
            <a:pPr marL="0" indent="0" algn="ctr">
              <a:buNone/>
            </a:pPr>
            <a:r>
              <a:rPr lang="ru-RU" sz="1800" dirty="0" smtClean="0">
                <a:effectLst/>
              </a:rPr>
              <a:t> Отношение </a:t>
            </a:r>
            <a:r>
              <a:rPr lang="ru-RU" sz="1800" dirty="0">
                <a:effectLst/>
              </a:rPr>
              <a:t>суммы поступивших налоговых и </a:t>
            </a:r>
            <a:r>
              <a:rPr lang="ru-RU" sz="1800" dirty="0" smtClean="0">
                <a:effectLst/>
              </a:rPr>
              <a:t>неналоговых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</a:t>
            </a:r>
            <a:r>
              <a:rPr lang="ru-RU" sz="1800" dirty="0">
                <a:effectLst/>
              </a:rPr>
              <a:t>доходов к плановым затратам на содержание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административно-управленческого </a:t>
            </a:r>
            <a:r>
              <a:rPr lang="ru-RU" sz="1800" dirty="0">
                <a:effectLst/>
              </a:rPr>
              <a:t>аппарата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(администрации </a:t>
            </a:r>
            <a:r>
              <a:rPr lang="ru-RU" sz="1800" dirty="0">
                <a:effectLst/>
              </a:rPr>
              <a:t>поселения)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78270399"/>
              </p:ext>
            </p:extLst>
          </p:nvPr>
        </p:nvGraphicFramePr>
        <p:xfrm>
          <a:off x="1331913" y="4437063"/>
          <a:ext cx="7272337" cy="192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2057064"/>
              </p:ext>
            </p:extLst>
          </p:nvPr>
        </p:nvGraphicFramePr>
        <p:xfrm>
          <a:off x="1115616" y="1484784"/>
          <a:ext cx="7461450" cy="3096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575"/>
                <a:gridCol w="1465345"/>
                <a:gridCol w="1021805"/>
                <a:gridCol w="1243575"/>
                <a:gridCol w="1243575"/>
                <a:gridCol w="1243575"/>
              </a:tblGrid>
              <a:tr h="1629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Районы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Поселения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Нал+Ненал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Затраты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Удельный вес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Место</a:t>
                      </a:r>
                    </a:p>
                  </a:txBody>
                  <a:tcPr marL="0" marR="0" marT="0" marB="0" anchor="ctr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Ленинградский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Ленинградское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135 291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14 682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40 836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17 214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42,2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62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Пушкинское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4 766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2 323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48,7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77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Кубань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6 865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3 794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55,3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93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Красносельское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7 923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4 403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55,6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96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Венцы-Заря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5 615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3 281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58,4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103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Отрадо-Кубанское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5 388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3 550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65,9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123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Отрадо-Ольгинское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5 479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3 736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68,2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127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Комсомольское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3 452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2 863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82,9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163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Соколовское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4 360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3 638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83,4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168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Новоукраинское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4 673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3 960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84,7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173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Гирейское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3 295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3 139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95,3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198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Николенское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2 523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2 471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97,9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205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Тысячное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2 272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2 899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127,6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259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Скобелевское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1 920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2 875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149,7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298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СП Союз 4-х хуторов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1 224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2 639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215,6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347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Лабинский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Харьковское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2 460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587,0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382</a:t>
                      </a:r>
                    </a:p>
                  </a:txBody>
                  <a:tcPr marL="0" marR="0" marT="0" marB="0" anchor="b"/>
                </a:tc>
              </a:tr>
              <a:tr h="16295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Общие итоги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4 191 751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1 977 698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47,2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432048"/>
          </a:xfrm>
          <a:effectLst/>
        </p:spPr>
        <p:txBody>
          <a:bodyPr wrap="none"/>
          <a:lstStyle/>
          <a:p>
            <a:pPr marL="0" indent="0" algn="ctr">
              <a:buNone/>
            </a:pPr>
            <a:r>
              <a:rPr lang="ru-RU" sz="2200" dirty="0" smtClean="0">
                <a:effectLst/>
              </a:rPr>
              <a:t> </a:t>
            </a:r>
            <a:r>
              <a:rPr lang="ru-RU" sz="2200" dirty="0">
                <a:effectLst/>
              </a:rPr>
              <a:t>СВОД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459801396"/>
              </p:ext>
            </p:extLst>
          </p:nvPr>
        </p:nvGraphicFramePr>
        <p:xfrm>
          <a:off x="1331913" y="6237311"/>
          <a:ext cx="7272535" cy="128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67684531"/>
              </p:ext>
            </p:extLst>
          </p:nvPr>
        </p:nvGraphicFramePr>
        <p:xfrm>
          <a:off x="1143001" y="731838"/>
          <a:ext cx="6525342" cy="583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114"/>
                <a:gridCol w="3105244"/>
                <a:gridCol w="1244984"/>
              </a:tblGrid>
              <a:tr h="20537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Районы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Поселения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Место</a:t>
                      </a:r>
                    </a:p>
                  </a:txBody>
                  <a:tcPr marL="0" marR="0" marT="0" marB="0" anchor="b"/>
                </a:tc>
              </a:tr>
              <a:tr h="331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Темрюкский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err="1">
                          <a:effectLst/>
                          <a:latin typeface="Arial Cyr"/>
                        </a:rPr>
                        <a:t>Вышестеблиевское</a:t>
                      </a:r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/>
                </a:tc>
              </a:tr>
              <a:tr h="34219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Комсомольское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38</a:t>
                      </a:r>
                    </a:p>
                  </a:txBody>
                  <a:tcPr marL="0" marR="0" marT="0" marB="0" anchor="b"/>
                </a:tc>
              </a:tr>
              <a:tr h="35284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Красносельское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56</a:t>
                      </a:r>
                    </a:p>
                  </a:txBody>
                  <a:tcPr marL="0" marR="0" marT="0" marB="0" anchor="b"/>
                </a:tc>
              </a:tr>
              <a:tr h="29148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Пушкинское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79</a:t>
                      </a:r>
                    </a:p>
                  </a:txBody>
                  <a:tcPr marL="0" marR="0" marT="0" marB="0" anchor="b"/>
                </a:tc>
              </a:tr>
              <a:tr h="30213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Соколовское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84</a:t>
                      </a:r>
                    </a:p>
                  </a:txBody>
                  <a:tcPr marL="0" marR="0" marT="0" marB="0" anchor="b"/>
                </a:tc>
              </a:tr>
              <a:tr h="31277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114</a:t>
                      </a:r>
                    </a:p>
                  </a:txBody>
                  <a:tcPr marL="0" marR="0" marT="0" marB="0" anchor="b"/>
                </a:tc>
              </a:tr>
              <a:tr h="39543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Отрадо-Кубанское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120</a:t>
                      </a:r>
                    </a:p>
                  </a:txBody>
                  <a:tcPr marL="0" marR="0" marT="0" marB="0" anchor="b"/>
                </a:tc>
              </a:tr>
              <a:tr h="32556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СП Кубань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132</a:t>
                      </a:r>
                    </a:p>
                  </a:txBody>
                  <a:tcPr marL="0" marR="0" marT="0" marB="0" anchor="b"/>
                </a:tc>
              </a:tr>
              <a:tr h="33621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СП Венцы-Заря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165</a:t>
                      </a:r>
                    </a:p>
                  </a:txBody>
                  <a:tcPr marL="0" marR="0" marT="0" marB="0" anchor="b"/>
                </a:tc>
              </a:tr>
              <a:tr h="34686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Отрадо-Ольгинское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186</a:t>
                      </a:r>
                    </a:p>
                  </a:txBody>
                  <a:tcPr marL="0" marR="0" marT="0" marB="0" anchor="b"/>
                </a:tc>
              </a:tr>
              <a:tr h="35751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Скобелевское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188</a:t>
                      </a:r>
                    </a:p>
                  </a:txBody>
                  <a:tcPr marL="0" marR="0" marT="0" marB="0" anchor="b"/>
                </a:tc>
              </a:tr>
              <a:tr h="29615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СП Союз 4-х хуторов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250</a:t>
                      </a:r>
                    </a:p>
                  </a:txBody>
                  <a:tcPr marL="0" marR="0" marT="0" marB="0" anchor="b"/>
                </a:tc>
              </a:tr>
              <a:tr h="306801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Николенское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257</a:t>
                      </a:r>
                    </a:p>
                  </a:txBody>
                  <a:tcPr marL="0" marR="0" marT="0" marB="0" anchor="b"/>
                </a:tc>
              </a:tr>
              <a:tr h="31744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Новоукраинское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280</a:t>
                      </a:r>
                    </a:p>
                  </a:txBody>
                  <a:tcPr marL="0" marR="0" marT="0" marB="0" anchor="b"/>
                </a:tc>
              </a:tr>
              <a:tr h="32809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Тысячное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284</a:t>
                      </a:r>
                    </a:p>
                  </a:txBody>
                  <a:tcPr marL="0" marR="0" marT="0" marB="0" anchor="b"/>
                </a:tc>
              </a:tr>
              <a:tr h="33874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Гулькевичский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Гирейское ГП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350</a:t>
                      </a:r>
                    </a:p>
                  </a:txBody>
                  <a:tcPr marL="0" marR="0" marT="0" marB="0" anchor="b"/>
                </a:tc>
              </a:tr>
              <a:tr h="34939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Апшеронский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Тверское СП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382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39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985</Words>
  <Application>Microsoft Office PowerPoint</Application>
  <PresentationFormat>Экран (4:3)</PresentationFormat>
  <Paragraphs>643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 «Анализ эффективности работы направленной на поступления доходов в бюджеты городских и сельских поселений Гулькевичского района за 2013 год и первое полугодие 2014 года»</vt:lpstr>
      <vt:lpstr> Темп роста налоговых и неналоговых доходов </vt:lpstr>
      <vt:lpstr> Сумма налоговых и неналоговых  доходов на одного жителя поселения</vt:lpstr>
      <vt:lpstr> Динамика изменения суммы недоимки</vt:lpstr>
      <vt:lpstr>Удельный вес недоимки в налоговых и неналоговых доходах</vt:lpstr>
      <vt:lpstr> Отношение суммы поступивших налоговых и неналоговых  доходов к плановым затратам на содержание  административно-управленческого аппарата  (администрации поселения)</vt:lpstr>
      <vt:lpstr> СВОД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«Итоги исполнения бюджета МО Гулькевичский район, бюджетов поселений и консолидированного бюджета края за 5 месяцев  2011 года»</dc:title>
  <dc:creator/>
  <cp:lastModifiedBy>Д.Н. Таланцев</cp:lastModifiedBy>
  <cp:revision>33</cp:revision>
  <dcterms:created xsi:type="dcterms:W3CDTF">2011-06-16T12:29:29Z</dcterms:created>
  <dcterms:modified xsi:type="dcterms:W3CDTF">2014-08-26T11:33:57Z</dcterms:modified>
</cp:coreProperties>
</file>