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drawings/drawing8.xml" ContentType="application/vnd.openxmlformats-officedocument.drawingml.chartshapes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drawings/drawing9.xml" ContentType="application/vnd.openxmlformats-officedocument.drawingml.chartshapes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drawings/drawing10.xml" ContentType="application/vnd.openxmlformats-officedocument.drawingml.chartshapes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drawings/drawing11.xml" ContentType="application/vnd.openxmlformats-officedocument.drawingml.chartshapes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drawings/drawing12.xml" ContentType="application/vnd.openxmlformats-officedocument.drawingml.chartshapes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drawings/drawing13.xml" ContentType="application/vnd.openxmlformats-officedocument.drawingml.chartshapes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drawings/drawing1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9.xml" ContentType="application/vnd.openxmlformats-officedocument.drawingml.chart+xml"/>
  <Override PartName="/ppt/theme/themeOverride18.xml" ContentType="application/vnd.openxmlformats-officedocument.themeOverride+xml"/>
  <Override PartName="/ppt/drawings/drawing15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0.xml" ContentType="application/vnd.openxmlformats-officedocument.drawingml.chart+xml"/>
  <Override PartName="/ppt/theme/themeOverride19.xml" ContentType="application/vnd.openxmlformats-officedocument.themeOverride+xml"/>
  <Override PartName="/ppt/drawings/drawing16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1.xml" ContentType="application/vnd.openxmlformats-officedocument.drawingml.chart+xml"/>
  <Override PartName="/ppt/theme/themeOverride20.xml" ContentType="application/vnd.openxmlformats-officedocument.themeOverride+xml"/>
  <Override PartName="/ppt/drawings/drawing1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96" r:id="rId3"/>
    <p:sldMasterId id="2147483708" r:id="rId4"/>
  </p:sldMasterIdLst>
  <p:notesMasterIdLst>
    <p:notesMasterId r:id="rId33"/>
  </p:notesMasterIdLst>
  <p:handoutMasterIdLst>
    <p:handoutMasterId r:id="rId34"/>
  </p:handoutMasterIdLst>
  <p:sldIdLst>
    <p:sldId id="284" r:id="rId5"/>
    <p:sldId id="332" r:id="rId6"/>
    <p:sldId id="333" r:id="rId7"/>
    <p:sldId id="334" r:id="rId8"/>
    <p:sldId id="335" r:id="rId9"/>
    <p:sldId id="339" r:id="rId10"/>
    <p:sldId id="275" r:id="rId11"/>
    <p:sldId id="288" r:id="rId12"/>
    <p:sldId id="278" r:id="rId13"/>
    <p:sldId id="328" r:id="rId14"/>
    <p:sldId id="330" r:id="rId15"/>
    <p:sldId id="331" r:id="rId16"/>
    <p:sldId id="340" r:id="rId17"/>
    <p:sldId id="336" r:id="rId18"/>
    <p:sldId id="337" r:id="rId19"/>
    <p:sldId id="341" r:id="rId20"/>
    <p:sldId id="338" r:id="rId21"/>
    <p:sldId id="342" r:id="rId22"/>
    <p:sldId id="343" r:id="rId23"/>
    <p:sldId id="346" r:id="rId24"/>
    <p:sldId id="347" r:id="rId25"/>
    <p:sldId id="348" r:id="rId26"/>
    <p:sldId id="349" r:id="rId27"/>
    <p:sldId id="350" r:id="rId28"/>
    <p:sldId id="344" r:id="rId29"/>
    <p:sldId id="329" r:id="rId30"/>
    <p:sldId id="281" r:id="rId31"/>
    <p:sldId id="279" r:id="rId3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3879" autoAdjust="0"/>
  </p:normalViewPr>
  <p:slideViewPr>
    <p:cSldViewPr>
      <p:cViewPr varScale="1">
        <p:scale>
          <a:sx n="107" d="100"/>
          <a:sy n="107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package" Target="../embeddings/_____Microsoft_Excel21.xlsx"/><Relationship Id="rId1" Type="http://schemas.openxmlformats.org/officeDocument/2006/relationships/themeOverride" Target="../theme/themeOverride2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Исполнение бюджета муниципального образования Гулькевичский район по доходам за 2011 год</a:t>
            </a:r>
            <a:endParaRPr lang="ru-RU" sz="1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240315924943075E-3"/>
                  <c:y val="-4.507215247688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102992539261317E-3"/>
                  <c:y val="-6.8588058116999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 на 2011 год</c:v>
                </c:pt>
                <c:pt idx="1">
                  <c:v>Факт за 2011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1005513.8</c:v>
                </c:pt>
                <c:pt idx="1">
                  <c:v>1008112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8237824"/>
        <c:axId val="158239360"/>
        <c:axId val="0"/>
      </c:bar3DChart>
      <c:catAx>
        <c:axId val="158237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8239360"/>
        <c:crosses val="autoZero"/>
        <c:auto val="1"/>
        <c:lblAlgn val="ctr"/>
        <c:lblOffset val="100"/>
        <c:noMultiLvlLbl val="0"/>
      </c:catAx>
      <c:valAx>
        <c:axId val="15823936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8237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2011 год по отрасли образования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92731811160768"/>
          <c:y val="0.27525804923335467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18"/>
          <c:dPt>
            <c:idx val="0"/>
            <c:bubble3D val="0"/>
          </c:dPt>
          <c:dPt>
            <c:idx val="2"/>
            <c:bubble3D val="0"/>
            <c:explosion val="24"/>
          </c:dPt>
          <c:dLbls>
            <c:dLbl>
              <c:idx val="0"/>
              <c:layout>
                <c:manualLayout>
                  <c:x val="-1.3069784360877465E-3"/>
                  <c:y val="-6.61518132723439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5465405277549802E-2"/>
                  <c:y val="1.282041458994977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197602148148414"/>
                  <c:y val="0.1053875559165201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2121206962667233E-3"/>
                  <c:y val="-7.5369339549756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805724991130023"/>
                  <c:y val="-6.40771715020170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Переподготовка и повышение квалификации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142845.20000000001</c:v>
                </c:pt>
                <c:pt idx="1">
                  <c:v>363663.5</c:v>
                </c:pt>
                <c:pt idx="2">
                  <c:v>124.6</c:v>
                </c:pt>
                <c:pt idx="3">
                  <c:v>7823.6</c:v>
                </c:pt>
                <c:pt idx="4">
                  <c:v>38872.800000000003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2011 год по отрасли культура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70398808734514"/>
          <c:y val="0.21849551837790693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18"/>
          <c:dPt>
            <c:idx val="0"/>
            <c:bubble3D val="0"/>
          </c:dPt>
          <c:dLbls>
            <c:dLbl>
              <c:idx val="0"/>
              <c:layout>
                <c:manualLayout>
                  <c:x val="-3.2598304489465331E-2"/>
                  <c:y val="0.1588709172799446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018626962595553E-2"/>
                  <c:y val="-0.1777395104247676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197602148148414"/>
                  <c:y val="0.1053875559165201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2121206962667233E-3"/>
                  <c:y val="-7.5369339549756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805724991130023"/>
                  <c:y val="-6.40771715020170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культуры, кинематографии и средств массовой информации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16505.099999999999</c:v>
                </c:pt>
                <c:pt idx="1">
                  <c:v>9141.9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2011 год по отрасли здравоохранения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16999007278761"/>
          <c:y val="0.26309464976433017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18"/>
          <c:dPt>
            <c:idx val="0"/>
            <c:bubble3D val="0"/>
          </c:dPt>
          <c:dLbls>
            <c:dLbl>
              <c:idx val="0"/>
              <c:layout>
                <c:manualLayout>
                  <c:x val="3.1406568624991485E-2"/>
                  <c:y val="3.31826157246895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3049679067917197E-3"/>
                  <c:y val="-7.435061493805925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7412612756288729E-2"/>
                  <c:y val="-0.1013902350568966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8169116961914625"/>
                  <c:y val="-1.860680869430853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805724991130023"/>
                  <c:y val="-6.40771715020170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Стационарная медицинская помощь</c:v>
                </c:pt>
                <c:pt idx="1">
                  <c:v>Амбулаторная помощь</c:v>
                </c:pt>
                <c:pt idx="2">
                  <c:v>Скорая медицинская помощь</c:v>
                </c:pt>
                <c:pt idx="3">
                  <c:v>Другие вопросы в области здравоохранения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108548.1</c:v>
                </c:pt>
                <c:pt idx="1">
                  <c:v>23789.4</c:v>
                </c:pt>
                <c:pt idx="2">
                  <c:v>3720</c:v>
                </c:pt>
                <c:pt idx="3">
                  <c:v>10810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2011 год на социальную политику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16999007278761"/>
          <c:y val="0.26309464976433017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6"/>
          <c:dPt>
            <c:idx val="0"/>
            <c:bubble3D val="0"/>
          </c:dPt>
          <c:dPt>
            <c:idx val="2"/>
            <c:bubble3D val="0"/>
            <c:explosion val="14"/>
          </c:dPt>
          <c:dLbls>
            <c:dLbl>
              <c:idx val="0"/>
              <c:layout>
                <c:manualLayout>
                  <c:x val="-0.10655973261035512"/>
                  <c:y val="-3.37160813549452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3049679067917197E-3"/>
                  <c:y val="-7.435061493805925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6721847214108825E-2"/>
                  <c:y val="1.618929314367369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8169116961914625"/>
                  <c:y val="-1.860680869430853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805724991130023"/>
                  <c:y val="-6.40771715020170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1720.9</c:v>
                </c:pt>
                <c:pt idx="1">
                  <c:v>8148.8</c:v>
                </c:pt>
                <c:pt idx="2">
                  <c:v>49147.3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2011 год на общегосударственные вопросы</a:t>
            </a:r>
          </a:p>
        </c:rich>
      </c:tx>
      <c:layout>
        <c:manualLayout>
          <c:xMode val="edge"/>
          <c:yMode val="edge"/>
          <c:x val="0.12864666022771665"/>
          <c:y val="1.2163399469024514E-2"/>
        </c:manualLayout>
      </c:layout>
      <c:overlay val="0"/>
    </c:title>
    <c:autoTitleDeleted val="0"/>
    <c:view3D>
      <c:rotX val="30"/>
      <c:rotY val="31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058325060656343E-2"/>
          <c:y val="0.26502706672807785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6"/>
          <c:dPt>
            <c:idx val="0"/>
            <c:bubble3D val="0"/>
          </c:dPt>
          <c:dLbls>
            <c:dLbl>
              <c:idx val="0"/>
              <c:layout>
                <c:manualLayout>
                  <c:x val="-0.12362772863947016"/>
                  <c:y val="-3.250624496830612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9931288996563109E-2"/>
                  <c:y val="2.47181604758668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8275187165583753E-2"/>
                  <c:y val="0.128269374237210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4324040160412283E-2"/>
                  <c:y val="-1.93241389992926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183271751167418E-2"/>
                  <c:y val="-0.125914415975067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Руководство и управление в сфере установленных функций органов местного самоуправления</c:v>
                </c:pt>
                <c:pt idx="1">
                  <c:v>Функционирование законодательных (представительных) органов  муниципальных образований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Другие общегосударственные вопросы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1153</c:v>
                </c:pt>
                <c:pt idx="1">
                  <c:v>2552</c:v>
                </c:pt>
                <c:pt idx="2">
                  <c:v>43168.7</c:v>
                </c:pt>
                <c:pt idx="3">
                  <c:v>12523.4</c:v>
                </c:pt>
                <c:pt idx="4">
                  <c:v>43752.4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2011 год на национальную оборону</a:t>
            </a:r>
          </a:p>
        </c:rich>
      </c:tx>
      <c:layout>
        <c:manualLayout>
          <c:xMode val="edge"/>
          <c:yMode val="edge"/>
          <c:x val="0.12864666022771665"/>
          <c:y val="1.2163399469024514E-2"/>
        </c:manualLayout>
      </c:layout>
      <c:overlay val="0"/>
    </c:title>
    <c:autoTitleDeleted val="0"/>
    <c:view3D>
      <c:rotX val="30"/>
      <c:hPercent val="100"/>
      <c:rotY val="4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058325060656343E-2"/>
          <c:y val="0.26502706672807785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15"/>
          <c:dPt>
            <c:idx val="0"/>
            <c:bubble3D val="0"/>
          </c:dPt>
          <c:dLbls>
            <c:dLbl>
              <c:idx val="0"/>
              <c:layout>
                <c:manualLayout>
                  <c:x val="-8.5708666778960038E-2"/>
                  <c:y val="-2.034288655028113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9931288996563109E-2"/>
                  <c:y val="2.47181604758668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8275187165583753E-2"/>
                  <c:y val="0.128269374237210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4324040160412283E-2"/>
                  <c:y val="-1.93241389992926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183271751167418E-2"/>
                  <c:y val="-0.125914415975067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Мобилизационная и вневойсковая оборона</c:v>
                </c:pt>
                <c:pt idx="1">
                  <c:v>Мобилизационная подготовка экономики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2812.8</c:v>
                </c:pt>
                <c:pt idx="1">
                  <c:v>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2011 год на национальную безопасность и правоохранительную деятельность</a:t>
            </a:r>
          </a:p>
        </c:rich>
      </c:tx>
      <c:layout>
        <c:manualLayout>
          <c:xMode val="edge"/>
          <c:yMode val="edge"/>
          <c:x val="0.12864666022771665"/>
          <c:y val="1.2163399469024514E-2"/>
        </c:manualLayout>
      </c:layout>
      <c:overlay val="0"/>
    </c:title>
    <c:autoTitleDeleted val="0"/>
    <c:view3D>
      <c:rotX val="30"/>
      <c:hPercent val="100"/>
      <c:rotY val="40"/>
      <c:depthPercent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058325060656343E-2"/>
          <c:y val="0.26502706672807785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15"/>
          <c:dPt>
            <c:idx val="0"/>
            <c:bubble3D val="0"/>
          </c:dPt>
          <c:dLbls>
            <c:dLbl>
              <c:idx val="0"/>
              <c:layout>
                <c:manualLayout>
                  <c:x val="5.5508102926446192E-3"/>
                  <c:y val="3.23651778154916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9931288996563109E-2"/>
                  <c:y val="2.47181604758668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8275187165583753E-2"/>
                  <c:y val="0.128269374237210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4324040160412283E-2"/>
                  <c:y val="-1.93241389992926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183271751167418E-2"/>
                  <c:y val="-0.125914415975067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 и правоохранительной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11175.1</c:v>
                </c:pt>
                <c:pt idx="1">
                  <c:v>175.8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2011 год на национальную экономику</a:t>
            </a:r>
          </a:p>
        </c:rich>
      </c:tx>
      <c:layout>
        <c:manualLayout>
          <c:xMode val="edge"/>
          <c:yMode val="edge"/>
          <c:x val="0.12864666022771665"/>
          <c:y val="1.2163399469024514E-2"/>
        </c:manualLayout>
      </c:layout>
      <c:overlay val="0"/>
    </c:title>
    <c:autoTitleDeleted val="0"/>
    <c:view3D>
      <c:rotX val="40"/>
      <c:hPercent val="100"/>
      <c:rotY val="40"/>
      <c:depthPercent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058325060656343E-2"/>
          <c:y val="0.26502706672807785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15"/>
          <c:dPt>
            <c:idx val="0"/>
            <c:bubble3D val="0"/>
          </c:dPt>
          <c:dLbls>
            <c:dLbl>
              <c:idx val="0"/>
              <c:layout>
                <c:manualLayout>
                  <c:x val="1.1101511317370092E-2"/>
                  <c:y val="6.152014399421775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1075596244986103E-2"/>
                  <c:y val="-0.111053273774178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5516442254035452E-2"/>
                  <c:y val="-3.999092693404436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4324040160412283E-2"/>
                  <c:y val="-1.93241389992926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183271751167418E-2"/>
                  <c:y val="-0.125914415975067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Сельское хозяйство и рыболовство</c:v>
                </c:pt>
                <c:pt idx="1">
                  <c:v>Связь и информатика</c:v>
                </c:pt>
                <c:pt idx="2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17912.900000000001</c:v>
                </c:pt>
                <c:pt idx="1">
                  <c:v>9800</c:v>
                </c:pt>
                <c:pt idx="2">
                  <c:v>6841.1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2011 год на жилищно-коммунальное хозяйство</a:t>
            </a:r>
          </a:p>
        </c:rich>
      </c:tx>
      <c:layout>
        <c:manualLayout>
          <c:xMode val="edge"/>
          <c:yMode val="edge"/>
          <c:x val="0.12864666022771665"/>
          <c:y val="1.2163399469024514E-2"/>
        </c:manualLayout>
      </c:layout>
      <c:overlay val="0"/>
    </c:title>
    <c:autoTitleDeleted val="0"/>
    <c:view3D>
      <c:rotX val="40"/>
      <c:hPercent val="100"/>
      <c:rotY val="50"/>
      <c:depthPercent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670598428131624E-2"/>
          <c:y val="0.25489089973400147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15"/>
          <c:dPt>
            <c:idx val="0"/>
            <c:bubble3D val="0"/>
          </c:dPt>
          <c:dLbls>
            <c:dLbl>
              <c:idx val="0"/>
              <c:layout>
                <c:manualLayout>
                  <c:x val="0"/>
                  <c:y val="-0.175666145651760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4179661041246314E-2"/>
                  <c:y val="0.199113412685946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6472891900899901E-2"/>
                  <c:y val="-3.39092271995320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945368077382082E-2"/>
                  <c:y val="-4.4504314335444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183271751167418E-2"/>
                  <c:y val="-0.125914415975067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Другие вопросы в области национальной экономики</c:v>
                </c:pt>
                <c:pt idx="3">
                  <c:v>Другие вопросы в области жилищно-коммунального хозяйства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9938.7999999999993</c:v>
                </c:pt>
                <c:pt idx="1">
                  <c:v>21562.2</c:v>
                </c:pt>
                <c:pt idx="2">
                  <c:v>6841.1</c:v>
                </c:pt>
                <c:pt idx="3">
                  <c:v>432.8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Структура кредиторской задолженности по отраслям на 01.01.2012г. </a:t>
            </a:r>
            <a:endParaRPr lang="ru-RU" dirty="0">
              <a:effectLst/>
            </a:endParaRPr>
          </a:p>
        </c:rich>
      </c:tx>
      <c:layout/>
      <c:overlay val="0"/>
    </c:title>
    <c:autoTitleDeleted val="0"/>
    <c:view3D>
      <c:rotX val="30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999999999999997E-2"/>
          <c:y val="0.25030467691052816"/>
          <c:w val="0.84444444444444444"/>
          <c:h val="0.7484640205357036"/>
        </c:manualLayout>
      </c:layout>
      <c:pie3DChart>
        <c:varyColors val="1"/>
        <c:ser>
          <c:idx val="0"/>
          <c:order val="0"/>
          <c:explosion val="25"/>
          <c:dPt>
            <c:idx val="2"/>
            <c:bubble3D val="0"/>
            <c:spPr>
              <a:solidFill>
                <a:srgbClr val="F14124">
                  <a:lumMod val="75000"/>
                </a:srgbClr>
              </a:solidFill>
            </c:spPr>
          </c:dPt>
          <c:dPt>
            <c:idx val="4"/>
            <c:bubble3D val="0"/>
            <c:explosion val="38"/>
          </c:dPt>
          <c:dLbls>
            <c:dLbl>
              <c:idx val="0"/>
              <c:layout>
                <c:manualLayout>
                  <c:x val="0.12186384514435705"/>
                  <c:y val="1.653382033658401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6385241688538935"/>
                  <c:y val="-2.322486715366991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5046478565179351E-2"/>
                  <c:y val="2.863423177036477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1386701662292213E-2"/>
                  <c:y val="-5.84541845094581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6597659667541558E-2"/>
                  <c:y val="-4.69103482193193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Лист1!$A$1:$E$1</c:f>
              <c:strCache>
                <c:ptCount val="5"/>
                <c:pt idx="0">
                  <c:v>Администрация района</c:v>
                </c:pt>
                <c:pt idx="1">
                  <c:v>Управление образования</c:v>
                </c:pt>
                <c:pt idx="2">
                  <c:v>Отдел культуры</c:v>
                </c:pt>
                <c:pt idx="3">
                  <c:v>МУЗ ЦРБ</c:v>
                </c:pt>
                <c:pt idx="4">
                  <c:v>Комитет по Физкультуре и спорту</c:v>
                </c:pt>
              </c:strCache>
            </c:strRef>
          </c:cat>
          <c:val>
            <c:numRef>
              <c:f>Лист1!$A$2:$E$2</c:f>
              <c:numCache>
                <c:formatCode>0</c:formatCode>
                <c:ptCount val="5"/>
                <c:pt idx="0">
                  <c:v>516.9</c:v>
                </c:pt>
                <c:pt idx="1">
                  <c:v>14286.4</c:v>
                </c:pt>
                <c:pt idx="2">
                  <c:v>15</c:v>
                </c:pt>
                <c:pt idx="3">
                  <c:v>2044.2</c:v>
                </c:pt>
                <c:pt idx="4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5088500633584996E-2"/>
          <c:w val="1"/>
          <c:h val="0.984911499366414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>
                <c:manualLayout>
                  <c:x val="-0.13265382668782291"/>
                  <c:y val="1.789253690008678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Собственные доходы; 414619,7; </a:t>
                    </a:r>
                    <a:r>
                      <a:rPr lang="ru-RU" dirty="0" smtClean="0"/>
                      <a:t>41,1%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2574576234169613E-2"/>
                  <c:y val="-2.044861360009918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9678164914249796E-2"/>
                  <c:y val="-0.2733321498899478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Субсидии; 171316,3; </a:t>
                    </a:r>
                    <a:r>
                      <a:rPr lang="ru-RU" dirty="0" smtClean="0"/>
                      <a:t>17,0%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3582512674280256"/>
                  <c:y val="-0.236397646638296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Дотация;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73249,9</a:t>
                    </a:r>
                    <a:r>
                      <a:rPr lang="ru-RU" dirty="0" smtClean="0"/>
                      <a:t>; </a:t>
                    </a:r>
                  </a:p>
                  <a:p>
                    <a:r>
                      <a:rPr lang="ru-RU" dirty="0" smtClean="0"/>
                      <a:t>7,3%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6171327592280821"/>
                  <c:y val="9.38583313609276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Субвенции</a:t>
                    </a:r>
                    <a:r>
                      <a:rPr lang="ru-RU" dirty="0"/>
                      <a:t>; 339567,2; </a:t>
                    </a:r>
                    <a:r>
                      <a:rPr lang="ru-RU" dirty="0" smtClean="0"/>
                      <a:t>33,7%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6.3730335755666279E-2"/>
                  <c:y val="8.5594354250493974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Возврат остатков; </a:t>
                    </a:r>
                    <a:endParaRPr lang="ru-RU" dirty="0" smtClean="0"/>
                  </a:p>
                  <a:p>
                    <a:r>
                      <a:rPr lang="ru-RU" dirty="0" smtClean="0"/>
                      <a:t>(-3614,8)</a:t>
                    </a:r>
                  </a:p>
                  <a:p>
                    <a:r>
                      <a:rPr lang="ru-RU" dirty="0" smtClean="0"/>
                      <a:t>; 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1">
                  <c:v>Собственные доходы</c:v>
                </c:pt>
                <c:pt idx="2">
                  <c:v>Иные межбюджетные трансферты</c:v>
                </c:pt>
                <c:pt idx="3">
                  <c:v>Субсидии</c:v>
                </c:pt>
                <c:pt idx="4">
                  <c:v>Дотация</c:v>
                </c:pt>
                <c:pt idx="5">
                  <c:v>Субвенции</c:v>
                </c:pt>
                <c:pt idx="6">
                  <c:v>Возврат остатков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414619.7</c:v>
                </c:pt>
                <c:pt idx="2">
                  <c:v>12969.7</c:v>
                </c:pt>
                <c:pt idx="3">
                  <c:v>171316.3</c:v>
                </c:pt>
                <c:pt idx="4">
                  <c:v>73249.899999999994</c:v>
                </c:pt>
                <c:pt idx="5">
                  <c:v>339567.2</c:v>
                </c:pt>
                <c:pt idx="6">
                  <c:v>3614.8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000" b="1" i="0" baseline="0" dirty="0" smtClean="0">
                <a:effectLst/>
              </a:rPr>
              <a:t>Динамика кредиторской задолженности бюджета муниципального образования Гулькевичский район </a:t>
            </a:r>
          </a:p>
          <a:p>
            <a:pPr>
              <a:defRPr/>
            </a:pPr>
            <a:r>
              <a:rPr lang="ru-RU" sz="2000" b="1" i="0" baseline="0" dirty="0" smtClean="0">
                <a:effectLst/>
              </a:rPr>
              <a:t>по отраслям</a:t>
            </a:r>
            <a:endParaRPr lang="ru-RU" sz="2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01.01.2011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7779E-3"/>
                  <c:y val="-2.6950206688986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666666666666666E-3"/>
                  <c:y val="-7.7000590539962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222222222221721E-3"/>
                  <c:y val="-5.7750442904971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7222222222222224E-3"/>
                  <c:y val="-1.3475103344493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9E-3"/>
                  <c:y val="-1.7325132871491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Лист1!$B$1:$G$1</c:f>
              <c:strCache>
                <c:ptCount val="6"/>
                <c:pt idx="0">
                  <c:v>Администрация района</c:v>
                </c:pt>
                <c:pt idx="1">
                  <c:v>Управление образования</c:v>
                </c:pt>
                <c:pt idx="2">
                  <c:v>Отдел культуры</c:v>
                </c:pt>
                <c:pt idx="3">
                  <c:v>МУЗ ЦРБ</c:v>
                </c:pt>
                <c:pt idx="4">
                  <c:v>Комитет по Физкультуре и спорту</c:v>
                </c:pt>
                <c:pt idx="5">
                  <c:v>Всего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3796</c:v>
                </c:pt>
                <c:pt idx="1">
                  <c:v>13254</c:v>
                </c:pt>
                <c:pt idx="2">
                  <c:v>149</c:v>
                </c:pt>
                <c:pt idx="3">
                  <c:v>8765</c:v>
                </c:pt>
                <c:pt idx="4">
                  <c:v>26</c:v>
                </c:pt>
                <c:pt idx="5">
                  <c:v>25990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01.01.2012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6E-2"/>
                  <c:y val="-7.05830592801080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61111111111111E-2"/>
                  <c:y val="-1.9250147634990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00000000000001E-2"/>
                  <c:y val="-3.8500295269981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776E-2"/>
                  <c:y val="-9.62537696942652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444444444444445E-2"/>
                  <c:y val="-7.700059053996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7499999999999999E-2"/>
                  <c:y val="-5.7750442904971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Лист1!$B$1:$G$1</c:f>
              <c:strCache>
                <c:ptCount val="6"/>
                <c:pt idx="0">
                  <c:v>Администрация района</c:v>
                </c:pt>
                <c:pt idx="1">
                  <c:v>Управление образования</c:v>
                </c:pt>
                <c:pt idx="2">
                  <c:v>Отдел культуры</c:v>
                </c:pt>
                <c:pt idx="3">
                  <c:v>МУЗ ЦРБ</c:v>
                </c:pt>
                <c:pt idx="4">
                  <c:v>Комитет по Физкультуре и спорту</c:v>
                </c:pt>
                <c:pt idx="5">
                  <c:v>Всего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517</c:v>
                </c:pt>
                <c:pt idx="1">
                  <c:v>14286</c:v>
                </c:pt>
                <c:pt idx="2">
                  <c:v>15</c:v>
                </c:pt>
                <c:pt idx="3">
                  <c:v>2044</c:v>
                </c:pt>
                <c:pt idx="4">
                  <c:v>7</c:v>
                </c:pt>
                <c:pt idx="5">
                  <c:v>16869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386304"/>
        <c:axId val="162387840"/>
        <c:axId val="0"/>
      </c:bar3DChart>
      <c:catAx>
        <c:axId val="16238630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2387840"/>
        <c:crosses val="autoZero"/>
        <c:auto val="1"/>
        <c:lblAlgn val="ctr"/>
        <c:lblOffset val="100"/>
        <c:noMultiLvlLbl val="0"/>
      </c:catAx>
      <c:valAx>
        <c:axId val="16238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3863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Структура кредиторской задолженности по КОСГУ на 01.01.2012г. </a:t>
            </a:r>
            <a:endParaRPr lang="ru-RU" dirty="0"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77777777777777"/>
          <c:y val="0.18690407909112625"/>
          <c:w val="0.78472222222222221"/>
          <c:h val="0.693182355587514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0120242782152229E-2"/>
                  <c:y val="-3.239633113406712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1316601049868663E-2"/>
                  <c:y val="-0.193470653074142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304582239720036"/>
                  <c:y val="-8.96132266400216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1944444444444442E-2"/>
                  <c:y val="5.75858314062975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833333333333334"/>
                  <c:y val="8.500789407629000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087620297462817E-2"/>
                  <c:y val="9.81287643891064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1111111111111112E-2"/>
                  <c:y val="-8.246263046143362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0704833770778654E-2"/>
                  <c:y val="2.79439387196560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4.3027777777777769E-2"/>
                  <c:y val="2.778266189222584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224 Арендная плата за пользование имуществом</c:v>
                </c:pt>
                <c:pt idx="3">
                  <c:v>225 Работы, услуги по содержанию имущества</c:v>
                </c:pt>
                <c:pt idx="4">
                  <c:v>226 Прочие работы,услуги</c:v>
                </c:pt>
                <c:pt idx="5">
                  <c:v>310 Увеличение стоимости основных средств</c:v>
                </c:pt>
                <c:pt idx="6">
                  <c:v>340Увеличение стоимости материальных запасов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103</c:v>
                </c:pt>
                <c:pt idx="1">
                  <c:v>7245</c:v>
                </c:pt>
                <c:pt idx="2">
                  <c:v>42</c:v>
                </c:pt>
                <c:pt idx="3">
                  <c:v>1304</c:v>
                </c:pt>
                <c:pt idx="4">
                  <c:v>1859</c:v>
                </c:pt>
                <c:pt idx="5">
                  <c:v>476</c:v>
                </c:pt>
                <c:pt idx="6">
                  <c:v>5840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Темп роста поступлений доходов в бюджет </a:t>
            </a:r>
          </a:p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муниципального образования Гулькевичский район </a:t>
            </a:r>
          </a:p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в 2011 году</a:t>
            </a:r>
            <a:endParaRPr lang="ru-RU" sz="2000" dirty="0"/>
          </a:p>
        </c:rich>
      </c:tx>
      <c:layout>
        <c:manualLayout>
          <c:xMode val="edge"/>
          <c:yMode val="edge"/>
          <c:x val="0.19532517544571157"/>
          <c:y val="1.1757952820057031E-2"/>
        </c:manualLayout>
      </c:layout>
      <c:overlay val="0"/>
      <c:spPr>
        <a:effectLst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240315924943075E-3"/>
                  <c:y val="-4.507215247688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102992539261317E-3"/>
                  <c:y val="-6.8588058116999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Факт за 2010 год</c:v>
                </c:pt>
                <c:pt idx="1">
                  <c:v>Факт за 2011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841522.4</c:v>
                </c:pt>
                <c:pt idx="1">
                  <c:v>1008112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1839488"/>
        <c:axId val="91865856"/>
        <c:axId val="0"/>
      </c:bar3DChart>
      <c:catAx>
        <c:axId val="9183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1865856"/>
        <c:crosses val="autoZero"/>
        <c:auto val="1"/>
        <c:lblAlgn val="ctr"/>
        <c:lblOffset val="100"/>
        <c:noMultiLvlLbl val="0"/>
      </c:catAx>
      <c:valAx>
        <c:axId val="91865856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1839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98726519094986"/>
          <c:y val="0.2312009091836067"/>
          <c:w val="0.78606175762047348"/>
          <c:h val="0.765088903165348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412662143230698"/>
                  <c:y val="4.0959870516670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3473435200966831E-2"/>
                  <c:y val="0.1264882288573720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2903514044498379E-2"/>
                  <c:y val="4.130780959925547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4338966853728086E-2"/>
                  <c:y val="-8.10026054943666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ЕСХН; </a:t>
                    </a:r>
                    <a:endParaRPr lang="ru-RU" dirty="0" smtClean="0"/>
                  </a:p>
                  <a:p>
                    <a:r>
                      <a:rPr lang="ru-RU" dirty="0" smtClean="0"/>
                      <a:t>23119,7</a:t>
                    </a:r>
                    <a:r>
                      <a:rPr lang="ru-RU" dirty="0"/>
                      <a:t>; 5,6%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2905070168355274E-2"/>
                  <c:y val="-1.068564680027942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Гос. пошлина; </a:t>
                    </a:r>
                    <a:endParaRPr lang="ru-RU" dirty="0" smtClean="0"/>
                  </a:p>
                  <a:p>
                    <a:r>
                      <a:rPr lang="ru-RU" dirty="0" smtClean="0"/>
                      <a:t>14499,5</a:t>
                    </a:r>
                    <a:r>
                      <a:rPr lang="ru-RU" dirty="0"/>
                      <a:t>; 3,5%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7514765748701817E-2"/>
                  <c:y val="-8.71044769759220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22236102041056E-2"/>
                  <c:y val="-0.1447778633424292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6853908734621173E-2"/>
                  <c:y val="-0.1256409105228794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2541620494209096"/>
                  <c:y val="-3.01216531496500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 на прибыль</c:v>
                </c:pt>
                <c:pt idx="1">
                  <c:v>НДФЛ</c:v>
                </c:pt>
                <c:pt idx="2">
                  <c:v>ЕНВД</c:v>
                </c:pt>
                <c:pt idx="3">
                  <c:v>ЕСХН</c:v>
                </c:pt>
                <c:pt idx="4">
                  <c:v>Гос. пошлина</c:v>
                </c:pt>
                <c:pt idx="5">
                  <c:v>Аренда земли и имущества</c:v>
                </c:pt>
                <c:pt idx="6">
                  <c:v>Транспортный налог</c:v>
                </c:pt>
                <c:pt idx="7">
                  <c:v>Продажа земли</c:v>
                </c:pt>
                <c:pt idx="8">
                  <c:v>Штрафы</c:v>
                </c:pt>
                <c:pt idx="9">
                  <c:v>Иные доходы*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6071.3</c:v>
                </c:pt>
                <c:pt idx="1">
                  <c:v>259046.9</c:v>
                </c:pt>
                <c:pt idx="2">
                  <c:v>22650.400000000001</c:v>
                </c:pt>
                <c:pt idx="3">
                  <c:v>23119.7</c:v>
                </c:pt>
                <c:pt idx="4">
                  <c:v>14499.5</c:v>
                </c:pt>
                <c:pt idx="5">
                  <c:v>14585.9</c:v>
                </c:pt>
                <c:pt idx="6">
                  <c:v>34855.5</c:v>
                </c:pt>
                <c:pt idx="7">
                  <c:v>13016.2</c:v>
                </c:pt>
                <c:pt idx="8">
                  <c:v>18431.099999999999</c:v>
                </c:pt>
                <c:pt idx="9">
                  <c:v>8343.2000000000007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Исполнение бюджета муниципального образования Гулькевичский район за 2011 год</a:t>
            </a:r>
            <a:endParaRPr lang="en-US" sz="2000" b="1" i="0" u="none" strike="noStrike" baseline="0" dirty="0" smtClean="0">
              <a:effectLst/>
            </a:endParaRPr>
          </a:p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Расходы</a:t>
            </a:r>
            <a:endParaRPr lang="ru-RU" sz="2000" dirty="0"/>
          </a:p>
        </c:rich>
      </c:tx>
      <c:layout>
        <c:manualLayout>
          <c:xMode val="edge"/>
          <c:yMode val="edge"/>
          <c:x val="0.22676207654169331"/>
          <c:y val="2.155624683677122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240315924943075E-3"/>
                  <c:y val="-4.507215247688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102992539261317E-3"/>
                  <c:y val="-6.8588058116999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1079904.1000000001</c:v>
                </c:pt>
                <c:pt idx="1">
                  <c:v>1012538.5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8021504"/>
        <c:axId val="118027392"/>
        <c:axId val="0"/>
      </c:bar3DChart>
      <c:catAx>
        <c:axId val="118021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8027392"/>
        <c:crosses val="autoZero"/>
        <c:auto val="1"/>
        <c:lblAlgn val="ctr"/>
        <c:lblOffset val="100"/>
        <c:noMultiLvlLbl val="0"/>
      </c:catAx>
      <c:valAx>
        <c:axId val="11802739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8021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Исполнение расходов бюджета муниципального образования Гулькевичский район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2011 год по отраслям</a:t>
            </a:r>
            <a:endParaRPr lang="ru-RU" sz="18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28165508491889"/>
          <c:y val="0.3097210143955908"/>
          <c:w val="0.72992203375252207"/>
          <c:h val="0.666560037390481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01.12.2010г.</c:v>
                </c:pt>
              </c:strCache>
            </c:strRef>
          </c:tx>
          <c:explosion val="36"/>
          <c:dLbls>
            <c:dLbl>
              <c:idx val="0"/>
              <c:layout>
                <c:manualLayout>
                  <c:x val="-9.1822570789625524E-2"/>
                  <c:y val="-4.587964044863469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4522418655991628E-3"/>
                  <c:y val="-0.1493582449970437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5968933559353621E-2"/>
                  <c:y val="-2.030090526339985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465064365608122E-2"/>
                  <c:y val="4.82918883853262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2199267285713776E-2"/>
                  <c:y val="0.1122922804235033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7106466217015315"/>
                  <c:y val="-5.6468821471943728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8.884676926063132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4.1086160677487445E-2"/>
                  <c:y val="2.953551137996161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4202263816565183"/>
                  <c:y val="4.89358142837258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0314450948102541"/>
                  <c:y val="-1.8877372501395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9.819378268006064E-2"/>
                  <c:y val="-9.793946905005446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6.7913824987187801E-2"/>
                  <c:y val="-0.1653449744408986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0.17518931588246467"/>
                  <c:y val="-0.11762789447404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103149.5</c:v>
                </c:pt>
                <c:pt idx="1">
                  <c:v>2935.8</c:v>
                </c:pt>
                <c:pt idx="2">
                  <c:v>11350.9</c:v>
                </c:pt>
                <c:pt idx="3">
                  <c:v>34554</c:v>
                </c:pt>
                <c:pt idx="4">
                  <c:v>31933.8</c:v>
                </c:pt>
                <c:pt idx="5">
                  <c:v>557885.5</c:v>
                </c:pt>
                <c:pt idx="6">
                  <c:v>26870.2</c:v>
                </c:pt>
                <c:pt idx="7">
                  <c:v>146867.5</c:v>
                </c:pt>
                <c:pt idx="8">
                  <c:v>59017</c:v>
                </c:pt>
                <c:pt idx="9">
                  <c:v>2178.8000000000002</c:v>
                </c:pt>
                <c:pt idx="10">
                  <c:v>733.4</c:v>
                </c:pt>
                <c:pt idx="11">
                  <c:v>2736.3</c:v>
                </c:pt>
                <c:pt idx="12">
                  <c:v>32325.8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Удельный вес</a:t>
            </a:r>
            <a:r>
              <a:rPr lang="ru-RU" baseline="0" dirty="0" smtClean="0"/>
              <a:t> расходов на социальную сферу в</a:t>
            </a:r>
            <a:r>
              <a:rPr lang="ru-RU" dirty="0" smtClean="0"/>
              <a:t> 2011г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50"/>
      <c:rotY val="15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145663026688794E-2"/>
          <c:y val="0.14956958805343465"/>
          <c:w val="0.84370867394662241"/>
          <c:h val="0.769948932877189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01.12.2010г.</c:v>
                </c:pt>
              </c:strCache>
            </c:strRef>
          </c:tx>
          <c:explosion val="2"/>
          <c:dPt>
            <c:idx val="0"/>
            <c:bubble3D val="0"/>
            <c:explosion val="35"/>
          </c:dPt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-1.9188056165802374E-2"/>
                  <c:y val="-0.14754714354854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7614584042633257E-3"/>
                  <c:y val="0.113667287287363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на социальную сферу</c:v>
                </c:pt>
                <c:pt idx="1">
                  <c:v>Другие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786690</c:v>
                </c:pt>
                <c:pt idx="1">
                  <c:v>225848.5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Удельный вес расходов на оплату труда в общем объеме расходов на социальную сферу</a:t>
            </a:r>
            <a:endParaRPr lang="ru-RU" dirty="0">
              <a:effectLst/>
            </a:endParaRPr>
          </a:p>
        </c:rich>
      </c:tx>
      <c:layout/>
      <c:overlay val="0"/>
    </c:title>
    <c:autoTitleDeleted val="0"/>
    <c:view3D>
      <c:rotX val="30"/>
      <c:rotY val="1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666666666666664E-2"/>
          <c:y val="0.15935805211705151"/>
          <c:w val="0.88888888888888884"/>
          <c:h val="0.78826758317390988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explosion val="37"/>
          </c:dPt>
          <c:dLbls>
            <c:dLbl>
              <c:idx val="0"/>
              <c:layout>
                <c:manualLayout>
                  <c:x val="5.9722222222222225E-2"/>
                  <c:y val="0.27123178749000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3399934383202101E-2"/>
                  <c:y val="-0.21109070086978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965326990376203E-2"/>
                  <c:y val="-2.405957992970839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Лист1!$A$1:$B$1</c:f>
              <c:strCache>
                <c:ptCount val="2"/>
                <c:pt idx="0">
                  <c:v>Оплата труда с начислением</c:v>
                </c:pt>
                <c:pt idx="1">
                  <c:v>Другие расходы</c:v>
                </c:pt>
              </c:strCache>
            </c:strRef>
          </c:cat>
          <c:val>
            <c:numRef>
              <c:f>Лист1!$A$2:$B$2</c:f>
              <c:numCache>
                <c:formatCode>0</c:formatCode>
                <c:ptCount val="2"/>
                <c:pt idx="0">
                  <c:v>604227.4</c:v>
                </c:pt>
                <c:pt idx="1">
                  <c:v>182462.6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Исполнение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2011 год по отраслям социальной сферы</a:t>
            </a:r>
          </a:p>
        </c:rich>
      </c:tx>
      <c:layout/>
      <c:overlay val="0"/>
    </c:title>
    <c:autoTitleDeleted val="0"/>
    <c:view3D>
      <c:rotX val="30"/>
      <c:rotY val="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990329031541297E-2"/>
          <c:y val="0.21849551837790693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01.12.2010г.</c:v>
                </c:pt>
              </c:strCache>
            </c:strRef>
          </c:tx>
          <c:explosion val="25"/>
          <c:dPt>
            <c:idx val="0"/>
            <c:bubble3D val="0"/>
            <c:explosion val="35"/>
          </c:dPt>
          <c:dLbls>
            <c:dLbl>
              <c:idx val="0"/>
              <c:layout>
                <c:manualLayout>
                  <c:x val="0.13736287365919916"/>
                  <c:y val="1.899198301082765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926422153810867E-3"/>
                  <c:y val="-4.799658275517279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5060378595926618E-2"/>
                  <c:y val="-5.476387042563597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9.8508431858825726E-2"/>
                  <c:y val="-5.712424034621951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5518266787561239E-2"/>
                  <c:y val="-4.583207229848024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Культура, кинематография</c:v>
                </c:pt>
                <c:pt idx="2">
                  <c:v>Здравоохранение </c:v>
                </c:pt>
                <c:pt idx="3">
                  <c:v>Физическая культура  и спорт</c:v>
                </c:pt>
                <c:pt idx="4">
                  <c:v>Социальная политика</c:v>
                </c:pt>
                <c:pt idx="5">
                  <c:v>Средства массовой информации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553329.69999999995</c:v>
                </c:pt>
                <c:pt idx="1">
                  <c:v>25647</c:v>
                </c:pt>
                <c:pt idx="2">
                  <c:v>146867.5</c:v>
                </c:pt>
                <c:pt idx="3">
                  <c:v>1095.4000000000001</c:v>
                </c:pt>
                <c:pt idx="4">
                  <c:v>59017</c:v>
                </c:pt>
                <c:pt idx="5">
                  <c:v>733.4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0.76011</cdr:x>
      <cdr:y>0</cdr:y>
    </cdr:from>
    <cdr:to>
      <cdr:x>1</cdr:x>
      <cdr:y>0.07026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6732241" y="0"/>
          <a:ext cx="212474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Всего </a:t>
          </a:r>
          <a:r>
            <a:rPr lang="ru-RU" dirty="0" smtClean="0"/>
            <a:t>– 414619,7 </a:t>
          </a:r>
          <a:endParaRPr lang="ru-RU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0.83862</cdr:x>
      <cdr:y>0.14036</cdr:y>
    </cdr:from>
    <cdr:to>
      <cdr:x>0.96277</cdr:x>
      <cdr:y>0.18651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7668344" y="936104"/>
          <a:ext cx="1135228" cy="3077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0.85437</cdr:x>
      <cdr:y>0.13098</cdr:y>
    </cdr:from>
    <cdr:to>
      <cdr:x>0.97853</cdr:x>
      <cdr:y>0.17763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7812360" y="864096"/>
          <a:ext cx="1135319" cy="3077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0.82622</cdr:x>
      <cdr:y>0.09823</cdr:y>
    </cdr:from>
    <cdr:to>
      <cdr:x>0.95037</cdr:x>
      <cdr:y>0.14488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7554953" y="648072"/>
          <a:ext cx="1135227" cy="30776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0.80589</cdr:x>
      <cdr:y>0.13541</cdr:y>
    </cdr:from>
    <cdr:to>
      <cdr:x>0.93004</cdr:x>
      <cdr:y>0.18156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7369013" y="864096"/>
          <a:ext cx="1135228" cy="2944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D241D-F1DF-4598-903A-63E8A3257136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743ED-F738-4D37-B86F-FA9097E41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96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679F9-E3E6-4DE6-9FE2-DCA4834E3E95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8837E-27BB-4526-AA15-0DFFB973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9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8837E-27BB-4526-AA15-0DFFB97308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43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/>
                </a:solidFill>
              </a:rPr>
              <a:t>ФУ МО Гулькевичский район</a:t>
            </a: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0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/>
                </a:solidFill>
              </a:rPr>
              <a:t>ФУ МО Гулькевичский район</a:t>
            </a: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02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/>
                </a:solidFill>
              </a:rPr>
              <a:t>ФУ МО Гулькевичский район</a:t>
            </a: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02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/>
                </a:solidFill>
              </a:rPr>
              <a:t>ФУ МО Гулькевичский район</a:t>
            </a: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0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9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F7CE-B4ED-466D-8B41-D299E39FC4DC}" type="datetime1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8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8374-DE90-41BE-B843-3AE3772A9893}" type="datetime1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04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70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0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200C-65FD-4B8B-B943-6DD0B3BD5AD0}" type="datetime1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62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6ED7-AA8A-42BC-8765-89D13862F9F6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62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1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D66-372E-41C8-A0E2-E40BBE6F44F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1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3884-C8E1-4891-A5CE-39C6D60703D0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9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6225-3C3E-4749-B917-7E67D67662B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3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9C7C-A7CF-424B-84AD-E8F2A3E18C4B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3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7AD4-77C6-4DDC-9A89-2BBB482BE38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7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7A7E-16B1-404C-893D-91960F91BE0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5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8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2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519-AE83-49EC-954A-083828143A3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4BC4-E510-42E1-B3D0-34512C1AC8B1}" type="datetime1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BCF9-1101-48FF-B7FC-A7646CE7B39A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0BBF-86DC-4BFE-8AA4-08892F89FA1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4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8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8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1AE-889D-4CF9-BAE6-285D1A0F35C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2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617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A9F1-44EF-4398-85B9-CF9ED30220B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617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2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03-AB1C-4E9B-B2C4-3E5FB42DE06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1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27B0-FF17-4E7F-88DC-055834DA7B3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8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E0CB-56EB-4A27-B8AB-9DF900B516A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1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0B67-3DB9-4BBF-AB0A-DA0A1CEEA760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4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89E6-D1A7-466C-B5B1-CA73DE4B2F44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FF2D-AF99-4320-8119-71C15A24961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8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7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D8B-369E-44A3-A98C-9905482423C7}" type="datetime1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7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2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DE0-414F-49DD-AE4B-7B7871AB8BB6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6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DC39-D7FE-4137-B99B-E565BD59B45A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2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A835-D25D-4D61-A021-7D4467CECC0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8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8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D14-742B-4544-8A78-51FB0C8EAA0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4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629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8ADA-8503-4D30-A718-B139F732EE7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623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4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4723-F492-4FEE-8EE9-407546196776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5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9865-0B4F-4FEF-AB8E-DD5415A594EB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9C73-7C57-4C5B-A42A-886661DED54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0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C159-0578-4EF7-ACE0-4E36AE453FDB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0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59D5-3C0D-4E72-8DF0-133EB3DAC80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2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103C-20B2-4346-BCAF-8C0054B37309}" type="datetime1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06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FDCF-351A-4CCB-A09A-5862A453B26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0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84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2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B897-AA6F-47DF-9D6A-0455880EB1A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0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94D2-E464-47FB-90D8-5A5AC68C798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7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3CCE-48E4-497D-A3C5-F4C6ED274AF5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9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8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8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BF3B-3485-4E1A-AA36-D7135DE4216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81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8561-5D1D-4452-8C42-F87082B25360}" type="datetime1">
              <a:rPr lang="ru-RU" smtClean="0"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7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091B-C1D9-4DD8-B35E-2D361E0FF4A5}" type="datetime1">
              <a:rPr lang="ru-RU" smtClean="0"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34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C4F8-540D-4015-AC0A-A3D07693AFAF}" type="datetime1">
              <a:rPr lang="ru-RU" smtClean="0"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9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12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C848-A611-42CD-AFB6-756D3FE220A8}" type="datetime1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3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3CAC-98FD-47C4-8BB6-1520A77BD28E}" type="datetime1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8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F360E-263D-4DEF-B0DC-D869A40E353E}" type="datetime1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9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8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5E47E3-394C-43D1-B7EE-FF578A338D8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39" y="617228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8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2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7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383C3A-C5AE-4548-ABE2-A2C671A0DCD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35" y="617227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7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0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84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1AB90F-A997-451F-ABB1-D51D15E794F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27.04.2012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41" y="6172284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84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9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24744"/>
            <a:ext cx="878497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 </a:t>
            </a:r>
            <a:endParaRPr lang="ru-RU" sz="8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 </a:t>
            </a:r>
            <a:endParaRPr lang="ru-RU" sz="8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ОТЧЁТ 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об исполнении бюджета 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муниципального образования 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u="sng" dirty="0" err="1">
                <a:solidFill>
                  <a:srgbClr val="0000FF"/>
                </a:solidFill>
                <a:latin typeface="Times New Roman"/>
                <a:ea typeface="Times New Roman"/>
              </a:rPr>
              <a:t>Гулькевичский</a:t>
            </a: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 район 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за </a:t>
            </a:r>
            <a:r>
              <a:rPr lang="ru-RU" sz="4000" u="sng" dirty="0" smtClean="0">
                <a:solidFill>
                  <a:srgbClr val="0000FF"/>
                </a:solidFill>
                <a:latin typeface="Times New Roman"/>
                <a:ea typeface="Times New Roman"/>
              </a:rPr>
              <a:t>2011 </a:t>
            </a: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год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dirty="0">
                <a:solidFill>
                  <a:srgbClr val="0000FF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FF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37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64753588"/>
              </p:ext>
            </p:extLst>
          </p:nvPr>
        </p:nvGraphicFramePr>
        <p:xfrm>
          <a:off x="107504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23073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9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87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/>
              <a:t>Исполнение муниципальных услуг в 2011 году учреждениями образования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4188094"/>
              </p:ext>
            </p:extLst>
          </p:nvPr>
        </p:nvGraphicFramePr>
        <p:xfrm>
          <a:off x="107505" y="980728"/>
          <a:ext cx="8944056" cy="5691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3"/>
                <a:gridCol w="1512168"/>
                <a:gridCol w="1872208"/>
                <a:gridCol w="1080120"/>
                <a:gridCol w="1383217"/>
              </a:tblGrid>
              <a:tr h="1917431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услуги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Единица измерения в натуральном выражении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фактического показателя утвержденного в муниципальном задании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Стоимость</a:t>
                      </a:r>
                    </a:p>
                    <a:p>
                      <a:pPr algn="ctr"/>
                      <a:r>
                        <a:rPr lang="ru-RU" sz="1600" baseline="0" dirty="0" err="1" smtClean="0"/>
                        <a:t>мун.услуги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 одного получателя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/>
                    </a:p>
                  </a:txBody>
                  <a:tcPr anchor="ctr"/>
                </a:tc>
              </a:tr>
              <a:tr h="909411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общедоступного и бесплатного дошкольного образования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2949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123446,4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41,9</a:t>
                      </a:r>
                      <a:endParaRPr lang="ru-RU" sz="1600" dirty="0"/>
                    </a:p>
                  </a:txBody>
                  <a:tcPr anchor="ctr"/>
                </a:tc>
              </a:tr>
              <a:tr h="909411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начального общего, основного общего, среднего (полного) общего образования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9238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258560,6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28,0</a:t>
                      </a:r>
                      <a:endParaRPr lang="ru-RU" sz="1600" dirty="0"/>
                    </a:p>
                  </a:txBody>
                  <a:tcPr anchor="ctr"/>
                </a:tc>
              </a:tr>
              <a:tr h="1448322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образовательных учреждениях дополнительного образования детей спортивной направленности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38633,7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15,3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04933" y="0"/>
            <a:ext cx="1039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10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20601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380340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636912"/>
            <a:ext cx="6480720" cy="7200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4168453"/>
              </p:ext>
            </p:extLst>
          </p:nvPr>
        </p:nvGraphicFramePr>
        <p:xfrm>
          <a:off x="107502" y="692697"/>
          <a:ext cx="8928993" cy="427568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354"/>
                <a:gridCol w="1440160"/>
                <a:gridCol w="1790597"/>
                <a:gridCol w="1233739"/>
                <a:gridCol w="1296143"/>
              </a:tblGrid>
              <a:tr h="1699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образовательных учреждениях дополнительного образования детей общей направленности</a:t>
                      </a:r>
                    </a:p>
                    <a:p>
                      <a:pPr algn="ctr"/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человек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</a:rPr>
                        <a:t>1500</a:t>
                      </a:r>
                      <a:endParaRPr lang="ru-RU" sz="1600" b="0" dirty="0" smtClean="0"/>
                    </a:p>
                    <a:p>
                      <a:pPr algn="ctr"/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</a:rPr>
                        <a:t>6788,1</a:t>
                      </a:r>
                      <a:endParaRPr lang="ru-RU" sz="1600" b="0" dirty="0" smtClean="0"/>
                    </a:p>
                    <a:p>
                      <a:pPr algn="ctr"/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4,5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24773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Организация дополнительного образования детей в сфере культуры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effectLst/>
                        </a:rPr>
                        <a:t>человек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1271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21815,3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17,2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04933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11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962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227195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75502736"/>
              </p:ext>
            </p:extLst>
          </p:nvPr>
        </p:nvGraphicFramePr>
        <p:xfrm>
          <a:off x="107504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12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5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/>
              <a:t>Исполнение муниципальных услуг в 2011 году учреждениями культуры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7736821"/>
              </p:ext>
            </p:extLst>
          </p:nvPr>
        </p:nvGraphicFramePr>
        <p:xfrm>
          <a:off x="395536" y="1052736"/>
          <a:ext cx="8496944" cy="4817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1512168"/>
                <a:gridCol w="1800200"/>
                <a:gridCol w="1944216"/>
              </a:tblGrid>
              <a:tr h="1944216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услуги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Единица измерения в натуральном выражении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показателя утвержденного в муниципальном задании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фактического показателя утвержденного в муниципальном задании</a:t>
                      </a:r>
                      <a:endParaRPr lang="ru-RU" sz="1600" dirty="0"/>
                    </a:p>
                  </a:txBody>
                  <a:tcPr anchor="ctr"/>
                </a:tc>
              </a:tr>
              <a:tr h="1467324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Консультационно-методическая работа в культурно-досуговой сфере на территории муниципального образования Гулькевичский район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учреждения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600" dirty="0"/>
                    </a:p>
                  </a:txBody>
                  <a:tcPr anchor="ctr"/>
                </a:tc>
              </a:tr>
              <a:tr h="1405643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обслуживания посетителей музеев на территории муниципального образования Гулькевичский район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посещения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10727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04933" y="0"/>
            <a:ext cx="1039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13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4193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174064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636912"/>
            <a:ext cx="6480720" cy="7200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33411621"/>
              </p:ext>
            </p:extLst>
          </p:nvPr>
        </p:nvGraphicFramePr>
        <p:xfrm>
          <a:off x="467544" y="692697"/>
          <a:ext cx="8352929" cy="44215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  <a:gridCol w="1440160"/>
                <a:gridCol w="1800200"/>
                <a:gridCol w="1872209"/>
              </a:tblGrid>
              <a:tr h="1944215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Организация культурно-досуговых мероприятий и кинообслуживание населения на территории муниципального образования Гулькевичский район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мероприятия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2443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2530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24773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Организация библиотечно-информационного обслуживания населения муниципального образования Гулькевичский район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экземпляры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250335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250339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16155" y="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</a:t>
            </a:r>
            <a:r>
              <a:rPr lang="ru-RU" dirty="0" smtClean="0"/>
              <a:t> </a:t>
            </a:r>
            <a:r>
              <a:rPr lang="ru-RU" sz="1600" dirty="0" smtClean="0"/>
              <a:t>14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20601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274672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76613672"/>
              </p:ext>
            </p:extLst>
          </p:nvPr>
        </p:nvGraphicFramePr>
        <p:xfrm>
          <a:off x="107504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15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7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/>
              <a:t>Исполнение муниципальных услуг в 2011 году учреждениями здравоохранения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0351397"/>
              </p:ext>
            </p:extLst>
          </p:nvPr>
        </p:nvGraphicFramePr>
        <p:xfrm>
          <a:off x="395536" y="1052737"/>
          <a:ext cx="8496944" cy="4641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728192"/>
                <a:gridCol w="2160240"/>
                <a:gridCol w="2160240"/>
              </a:tblGrid>
              <a:tr h="1728191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услуги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Единица измерения в натуральном выражении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показателя утвержденного в муниципальном задании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фактического показателя утвержденного в муниципальном задании</a:t>
                      </a:r>
                      <a:endParaRPr lang="ru-RU" sz="1600" dirty="0"/>
                    </a:p>
                  </a:txBody>
                  <a:tcPr anchor="ctr"/>
                </a:tc>
              </a:tr>
              <a:tr h="522683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Стационарная помощь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койко-дни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232973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236458</a:t>
                      </a:r>
                      <a:endParaRPr lang="ru-RU" sz="1600" dirty="0"/>
                    </a:p>
                  </a:txBody>
                  <a:tcPr anchor="ctr"/>
                </a:tc>
              </a:tr>
              <a:tr h="152608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Медико-санитарная помощь, оказываемая в амбулаторно-поликлинических учреждениях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посещения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594848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537349</a:t>
                      </a:r>
                      <a:endParaRPr lang="ru-RU" sz="1600" dirty="0"/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Отделение скорой медицинской помощи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вызова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31180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29433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04933" y="0"/>
            <a:ext cx="1039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16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108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70880743"/>
              </p:ext>
            </p:extLst>
          </p:nvPr>
        </p:nvGraphicFramePr>
        <p:xfrm>
          <a:off x="107504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17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0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92146903"/>
              </p:ext>
            </p:extLst>
          </p:nvPr>
        </p:nvGraphicFramePr>
        <p:xfrm>
          <a:off x="107504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18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3949162"/>
              </p:ext>
            </p:extLst>
          </p:nvPr>
        </p:nvGraphicFramePr>
        <p:xfrm>
          <a:off x="-12742" y="332656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14319" y="0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тыс.рублей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6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47687454"/>
              </p:ext>
            </p:extLst>
          </p:nvPr>
        </p:nvGraphicFramePr>
        <p:xfrm>
          <a:off x="210083" y="169277"/>
          <a:ext cx="8928992" cy="6572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20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6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79750269"/>
              </p:ext>
            </p:extLst>
          </p:nvPr>
        </p:nvGraphicFramePr>
        <p:xfrm>
          <a:off x="210083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21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7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00686944"/>
              </p:ext>
            </p:extLst>
          </p:nvPr>
        </p:nvGraphicFramePr>
        <p:xfrm>
          <a:off x="-12742" y="476672"/>
          <a:ext cx="9151817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22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0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59439190"/>
              </p:ext>
            </p:extLst>
          </p:nvPr>
        </p:nvGraphicFramePr>
        <p:xfrm>
          <a:off x="-12742" y="476672"/>
          <a:ext cx="9151817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23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3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60372994"/>
              </p:ext>
            </p:extLst>
          </p:nvPr>
        </p:nvGraphicFramePr>
        <p:xfrm>
          <a:off x="107505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24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8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/>
              <a:t>Источники внутреннего финансирования дефицита бюджета в 2011 году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07504" y="1340768"/>
            <a:ext cx="8928992" cy="4896544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4 426,5) </a:t>
            </a: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тыс. 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руб.</a:t>
            </a: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Источники внутреннего финансирования дефицита бюджета – 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4 426,5 тыс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руб.</a:t>
            </a:r>
          </a:p>
          <a:p>
            <a:endParaRPr lang="ru-RU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Привлечение кредитов – 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74 032,0 </a:t>
            </a: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тыс. 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руб.</a:t>
            </a:r>
          </a:p>
          <a:p>
            <a:pPr marL="914400" lvl="3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том числе: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бюджетный кредит – 46 732,0 тыс. руб.;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кредитных организаций - 27 300,0 тыс. руб.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Погашение кредитов – (-50 000,0) тыс. руб.</a:t>
            </a:r>
          </a:p>
          <a:p>
            <a:pPr marL="914400" lvl="3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том числе: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бюджетный кредит – (-50 000,0) тыс. руб.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Иные источники финансирования дефицита бюджета – 9,5 тыс. 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Остатки средств – 19 615,0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4933" y="4182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25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182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225869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60596109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70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22567" y="7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слайд 26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0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87865853"/>
              </p:ext>
            </p:extLst>
          </p:nvPr>
        </p:nvGraphicFramePr>
        <p:xfrm>
          <a:off x="0" y="260648"/>
          <a:ext cx="9144000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70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22567" y="-15319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слайд 27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6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62314755"/>
              </p:ext>
            </p:extLst>
          </p:nvPr>
        </p:nvGraphicFramePr>
        <p:xfrm>
          <a:off x="0" y="260648"/>
          <a:ext cx="9144000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70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слайд 28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4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/>
              <a:t>Структура доходной части бюджета </a:t>
            </a:r>
            <a:r>
              <a:rPr lang="ru-RU" sz="2000" dirty="0" smtClean="0"/>
              <a:t>муниципального образования </a:t>
            </a:r>
            <a:r>
              <a:rPr lang="ru-RU" sz="2000" dirty="0"/>
              <a:t>Гулькевичский район </a:t>
            </a:r>
            <a:r>
              <a:rPr lang="ru-RU" sz="2000" dirty="0" smtClean="0"/>
              <a:t>за 2011 </a:t>
            </a:r>
            <a:r>
              <a:rPr lang="ru-RU" sz="2000" dirty="0"/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14435455"/>
              </p:ext>
            </p:extLst>
          </p:nvPr>
        </p:nvGraphicFramePr>
        <p:xfrm>
          <a:off x="323528" y="1412776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1352844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Всего </a:t>
            </a:r>
            <a:r>
              <a:rPr lang="ru-RU" dirty="0" smtClean="0"/>
              <a:t>– 1008112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229967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</a:t>
            </a:r>
            <a:r>
              <a:rPr lang="ru-RU" sz="1600" dirty="0"/>
              <a:t>2</a:t>
            </a:r>
            <a:endParaRPr lang="ru-RU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-12837" y="3563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380477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8253422"/>
              </p:ext>
            </p:extLst>
          </p:nvPr>
        </p:nvGraphicFramePr>
        <p:xfrm>
          <a:off x="-12742" y="332656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12335" y="0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3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тыс.рублей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2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  <a:effectLst>
            <a:outerShdw sx="1000" sy="1000" algn="ctr" rotWithShape="0">
              <a:schemeClr val="bg1"/>
            </a:outerShdw>
          </a:effectLst>
        </p:spPr>
        <p:txBody>
          <a:bodyPr/>
          <a:lstStyle/>
          <a:p>
            <a:pPr marL="0" indent="0" algn="ctr">
              <a:buNone/>
            </a:pPr>
            <a:r>
              <a:rPr lang="ru-RU" sz="2000" dirty="0"/>
              <a:t>Структура собственных доходов бюджета </a:t>
            </a:r>
            <a:r>
              <a:rPr lang="ru-RU" sz="2000" dirty="0" smtClean="0"/>
              <a:t>муниципального образования </a:t>
            </a:r>
            <a:r>
              <a:rPr lang="ru-RU" sz="2000" dirty="0"/>
              <a:t>Гулькевичский район </a:t>
            </a:r>
            <a:r>
              <a:rPr lang="ru-RU" sz="2000" dirty="0" smtClean="0"/>
              <a:t>за 2011 </a:t>
            </a:r>
            <a:r>
              <a:rPr lang="ru-RU" sz="2000" dirty="0"/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37991377"/>
              </p:ext>
            </p:extLst>
          </p:nvPr>
        </p:nvGraphicFramePr>
        <p:xfrm>
          <a:off x="0" y="1412747"/>
          <a:ext cx="88569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79512" y="1124744"/>
            <a:ext cx="1008085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тыс. рублей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229967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319503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97649520"/>
              </p:ext>
            </p:extLst>
          </p:nvPr>
        </p:nvGraphicFramePr>
        <p:xfrm>
          <a:off x="-12742" y="332656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12335" y="0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5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тыс.рублей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64127868"/>
              </p:ext>
            </p:extLst>
          </p:nvPr>
        </p:nvGraphicFramePr>
        <p:xfrm>
          <a:off x="107504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29967" y="-4103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6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81751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7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72880668"/>
              </p:ext>
            </p:extLst>
          </p:nvPr>
        </p:nvGraphicFramePr>
        <p:xfrm>
          <a:off x="107504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29967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7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93184070"/>
              </p:ext>
            </p:extLst>
          </p:nvPr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70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967" y="7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слайд 8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9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1514</Words>
  <Application>Microsoft Office PowerPoint</Application>
  <PresentationFormat>Экран (4:3)</PresentationFormat>
  <Paragraphs>328</Paragraphs>
  <Slides>28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Тема Office</vt:lpstr>
      <vt:lpstr>Воздушный поток</vt:lpstr>
      <vt:lpstr>3_Воздушный поток</vt:lpstr>
      <vt:lpstr>1_Воздушный поток</vt:lpstr>
      <vt:lpstr>Презентация PowerPoint</vt:lpstr>
      <vt:lpstr>Презентация PowerPoint</vt:lpstr>
      <vt:lpstr>Структура доходной части бюджета муниципального образования Гулькевичский район за 2011 год</vt:lpstr>
      <vt:lpstr>Презентация PowerPoint</vt:lpstr>
      <vt:lpstr>Структура собственных доходов бюджета муниципального образования Гулькевичский район за 2011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муниципальных услуг в 2011 году учреждениями образования</vt:lpstr>
      <vt:lpstr>Презентация PowerPoint</vt:lpstr>
      <vt:lpstr>Презентация PowerPoint</vt:lpstr>
      <vt:lpstr>Исполнение муниципальных услуг в 2011 году учреждениями культуры</vt:lpstr>
      <vt:lpstr>Презентация PowerPoint</vt:lpstr>
      <vt:lpstr>Презентация PowerPoint</vt:lpstr>
      <vt:lpstr>Исполнение муниципальных услуг в 2011 году учреждениями здравоохранения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внутреннего финансирования дефицита бюджета в 2011 году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waso</dc:creator>
  <cp:lastModifiedBy>П.А. Прохоров</cp:lastModifiedBy>
  <cp:revision>138</cp:revision>
  <cp:lastPrinted>2012-04-18T12:42:42Z</cp:lastPrinted>
  <dcterms:created xsi:type="dcterms:W3CDTF">2010-07-07T11:58:04Z</dcterms:created>
  <dcterms:modified xsi:type="dcterms:W3CDTF">2012-04-27T06:26:42Z</dcterms:modified>
</cp:coreProperties>
</file>