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drawings/drawing6.xml" ContentType="application/vnd.openxmlformats-officedocument.drawingml.chartshapes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drawings/drawing8.xml" ContentType="application/vnd.openxmlformats-officedocument.drawingml.chartshapes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ppt/charts/chart18.xml" ContentType="application/vnd.openxmlformats-officedocument.drawingml.chart+xml"/>
  <Override PartName="/ppt/theme/themeOverride17.xml" ContentType="application/vnd.openxmlformats-officedocument.themeOverride+xml"/>
  <Override PartName="/ppt/charts/chart19.xml" ContentType="application/vnd.openxmlformats-officedocument.drawingml.chart+xml"/>
  <Override PartName="/ppt/theme/themeOverride18.xml" ContentType="application/vnd.openxmlformats-officedocument.themeOverride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theme/themeOverride19.xml" ContentType="application/vnd.openxmlformats-officedocument.themeOverride+xml"/>
  <Override PartName="/ppt/charts/chart21.xml" ContentType="application/vnd.openxmlformats-officedocument.drawingml.chart+xml"/>
  <Override PartName="/ppt/theme/themeOverride20.xml" ContentType="application/vnd.openxmlformats-officedocument.themeOverride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theme/themeOverride21.xml" ContentType="application/vnd.openxmlformats-officedocument.themeOverride+xml"/>
  <Override PartName="/ppt/charts/chart23.xml" ContentType="application/vnd.openxmlformats-officedocument.drawingml.chart+xml"/>
  <Override PartName="/ppt/theme/themeOverride22.xml" ContentType="application/vnd.openxmlformats-officedocument.themeOverride+xml"/>
  <Override PartName="/ppt/drawings/drawing11.xml" ContentType="application/vnd.openxmlformats-officedocument.drawingml.chartshapes+xml"/>
  <Override PartName="/ppt/charts/chart24.xml" ContentType="application/vnd.openxmlformats-officedocument.drawingml.chart+xml"/>
  <Override PartName="/ppt/theme/themeOverride23.xml" ContentType="application/vnd.openxmlformats-officedocument.themeOverride+xml"/>
  <Override PartName="/ppt/notesSlides/notesSlide4.xml" ContentType="application/vnd.openxmlformats-officedocument.presentationml.notesSlide+xml"/>
  <Override PartName="/ppt/charts/chart25.xml" ContentType="application/vnd.openxmlformats-officedocument.drawingml.chart+xml"/>
  <Override PartName="/ppt/theme/themeOverride24.xml" ContentType="application/vnd.openxmlformats-officedocument.themeOverride+xml"/>
  <Override PartName="/ppt/drawings/drawing12.xml" ContentType="application/vnd.openxmlformats-officedocument.drawingml.chartshapes+xml"/>
  <Override PartName="/ppt/charts/chart26.xml" ContentType="application/vnd.openxmlformats-officedocument.drawingml.chart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96" r:id="rId3"/>
    <p:sldMasterId id="2147483708" r:id="rId4"/>
  </p:sldMasterIdLst>
  <p:notesMasterIdLst>
    <p:notesMasterId r:id="rId33"/>
  </p:notesMasterIdLst>
  <p:handoutMasterIdLst>
    <p:handoutMasterId r:id="rId34"/>
  </p:handoutMasterIdLst>
  <p:sldIdLst>
    <p:sldId id="284" r:id="rId5"/>
    <p:sldId id="363" r:id="rId6"/>
    <p:sldId id="364" r:id="rId7"/>
    <p:sldId id="365" r:id="rId8"/>
    <p:sldId id="366" r:id="rId9"/>
    <p:sldId id="339" r:id="rId10"/>
    <p:sldId id="288" r:id="rId11"/>
    <p:sldId id="278" r:id="rId12"/>
    <p:sldId id="328" r:id="rId13"/>
    <p:sldId id="351" r:id="rId14"/>
    <p:sldId id="352" r:id="rId15"/>
    <p:sldId id="353" r:id="rId16"/>
    <p:sldId id="341" r:id="rId17"/>
    <p:sldId id="354" r:id="rId18"/>
    <p:sldId id="342" r:id="rId19"/>
    <p:sldId id="355" r:id="rId20"/>
    <p:sldId id="343" r:id="rId21"/>
    <p:sldId id="356" r:id="rId22"/>
    <p:sldId id="357" r:id="rId23"/>
    <p:sldId id="347" r:id="rId24"/>
    <p:sldId id="358" r:id="rId25"/>
    <p:sldId id="348" r:id="rId26"/>
    <p:sldId id="359" r:id="rId27"/>
    <p:sldId id="349" r:id="rId28"/>
    <p:sldId id="360" r:id="rId29"/>
    <p:sldId id="362" r:id="rId30"/>
    <p:sldId id="329" r:id="rId31"/>
    <p:sldId id="367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3879" autoAdjust="0"/>
  </p:normalViewPr>
  <p:slideViewPr>
    <p:cSldViewPr>
      <p:cViewPr varScale="1">
        <p:scale>
          <a:sx n="75" d="100"/>
          <a:sy n="75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21.xlsx"/><Relationship Id="rId1" Type="http://schemas.openxmlformats.org/officeDocument/2006/relationships/themeOverride" Target="../theme/themeOverride2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2.xlsx"/><Relationship Id="rId1" Type="http://schemas.openxmlformats.org/officeDocument/2006/relationships/themeOverride" Target="../theme/themeOverride2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22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4.xlsx"/><Relationship Id="rId1" Type="http://schemas.openxmlformats.org/officeDocument/2006/relationships/themeOverride" Target="../theme/themeOverride2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_____Microsoft_Excel25.xlsx"/><Relationship Id="rId1" Type="http://schemas.openxmlformats.org/officeDocument/2006/relationships/themeOverride" Target="../theme/themeOverride24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Excel26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Исполнение бюджета муниципального образования Гулькевичский район по доходам за 2012 год</a:t>
            </a:r>
            <a:endParaRPr lang="ru-RU" sz="1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 на 2012 год</c:v>
                </c:pt>
                <c:pt idx="1">
                  <c:v>Факт за 2012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1249.0999999999999</c:v>
                </c:pt>
                <c:pt idx="1">
                  <c:v>1260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870144"/>
        <c:axId val="154871680"/>
        <c:axId val="0"/>
      </c:bar3DChart>
      <c:catAx>
        <c:axId val="154870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4871680"/>
        <c:crosses val="autoZero"/>
        <c:auto val="1"/>
        <c:lblAlgn val="ctr"/>
        <c:lblOffset val="100"/>
        <c:noMultiLvlLbl val="0"/>
      </c:catAx>
      <c:valAx>
        <c:axId val="154871680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487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000" b="1" i="0" baseline="0" dirty="0" smtClean="0">
                <a:effectLst/>
              </a:rPr>
              <a:t>Характеристика исполнения расходов на учреждения образования за 2012 год</a:t>
            </a:r>
            <a:endParaRPr lang="ru-RU" sz="2000" dirty="0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444444444444445E-2"/>
                  <c:y val="-1.9250147634990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6E-3"/>
                  <c:y val="-7.7000590539962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222222222221721E-3"/>
                  <c:y val="-5.775044290497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3333333333333332E-3"/>
                  <c:y val="-1.347510334449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666666666666666E-2"/>
                  <c:y val="-7.700059053996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Подготовка и переподготовка кадров</c:v>
                </c:pt>
                <c:pt idx="3">
                  <c:v>Молодежная политика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162.6</c:v>
                </c:pt>
                <c:pt idx="1">
                  <c:v>488</c:v>
                </c:pt>
                <c:pt idx="2">
                  <c:v>0.6</c:v>
                </c:pt>
                <c:pt idx="3">
                  <c:v>8</c:v>
                </c:pt>
                <c:pt idx="4">
                  <c:v>104.6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944444444444442E-2"/>
                  <c:y val="-5.775044290497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61111111111111E-2"/>
                  <c:y val="-1.9250147634990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00000000000001E-2"/>
                  <c:y val="-3.85002952699810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777777777777776E-2"/>
                  <c:y val="-9.62537696942652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444444444444445E-2"/>
                  <c:y val="-7.700059053996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7499999999999999E-2"/>
                  <c:y val="-5.77504429049715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Лист1!$B$1:$F$1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Подготовка и переподготовка кадров</c:v>
                </c:pt>
                <c:pt idx="3">
                  <c:v>Молодежная политика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Лист1!$B$3:$F$3</c:f>
              <c:numCache>
                <c:formatCode>General</c:formatCode>
                <c:ptCount val="5"/>
                <c:pt idx="0">
                  <c:v>162.6</c:v>
                </c:pt>
                <c:pt idx="1">
                  <c:v>485.8</c:v>
                </c:pt>
                <c:pt idx="2">
                  <c:v>0.5</c:v>
                </c:pt>
                <c:pt idx="3">
                  <c:v>7.9</c:v>
                </c:pt>
                <c:pt idx="4">
                  <c:v>102.6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69760"/>
        <c:axId val="92871680"/>
        <c:axId val="0"/>
      </c:bar3DChart>
      <c:catAx>
        <c:axId val="92869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2871680"/>
        <c:crosses val="autoZero"/>
        <c:auto val="1"/>
        <c:lblAlgn val="ctr"/>
        <c:lblOffset val="100"/>
        <c:noMultiLvlLbl val="0"/>
      </c:catAx>
      <c:valAx>
        <c:axId val="92871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69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71587926509199"/>
          <c:y val="0.2078694603531841"/>
          <c:w val="8.9450787401574819E-2"/>
          <c:h val="8.505654996125718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по отрасли культуры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93201350213134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102992539261317E-3"/>
                  <c:y val="-3.527385846017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75527862124965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29.2</c:v>
                </c:pt>
                <c:pt idx="1">
                  <c:v>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176768"/>
        <c:axId val="156178304"/>
        <c:axId val="0"/>
      </c:bar3DChart>
      <c:catAx>
        <c:axId val="156176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6178304"/>
        <c:crosses val="autoZero"/>
        <c:auto val="1"/>
        <c:lblAlgn val="ctr"/>
        <c:lblOffset val="100"/>
        <c:noMultiLvlLbl val="0"/>
      </c:catAx>
      <c:valAx>
        <c:axId val="15617830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17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по отрасли культура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19431711888643"/>
          <c:y val="0.22863168460209402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8"/>
          <c:dPt>
            <c:idx val="0"/>
            <c:bubble3D val="0"/>
          </c:dPt>
          <c:dLbls>
            <c:dLbl>
              <c:idx val="0"/>
              <c:layout>
                <c:manualLayout>
                  <c:x val="-3.2598304489465331E-2"/>
                  <c:y val="0.158870917279944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018626962595553E-2"/>
                  <c:y val="-0.1777395104247676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культуры, </a:t>
                    </a:r>
                    <a:r>
                      <a:rPr lang="ru-RU" dirty="0" smtClean="0"/>
                      <a:t>кинематографии; </a:t>
                    </a:r>
                    <a:r>
                      <a:rPr lang="ru-RU" dirty="0"/>
                      <a:t>10,6; 37%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197602148148414"/>
                  <c:y val="0.1053875559165201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2121206962667233E-3"/>
                  <c:y val="-7.5369339549756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 и средств массовой информации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17.8</c:v>
                </c:pt>
                <c:pt idx="1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по отрасли здравоохранения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93201350213134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41197015704527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7763931062483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231</c:v>
                </c:pt>
                <c:pt idx="1">
                  <c:v>177.8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529408"/>
        <c:axId val="156530944"/>
        <c:axId val="0"/>
      </c:bar3DChart>
      <c:catAx>
        <c:axId val="156529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6530944"/>
        <c:crosses val="autoZero"/>
        <c:auto val="1"/>
        <c:lblAlgn val="ctr"/>
        <c:lblOffset val="100"/>
        <c:noMultiLvlLbl val="0"/>
      </c:catAx>
      <c:valAx>
        <c:axId val="15653094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529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по отрасли здравоохранения 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6999007278761"/>
          <c:y val="0.20835935215371984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6"/>
          <c:dPt>
            <c:idx val="0"/>
            <c:bubble3D val="0"/>
          </c:dPt>
          <c:dLbls>
            <c:dLbl>
              <c:idx val="0"/>
              <c:layout>
                <c:manualLayout>
                  <c:x val="-1.4224449971508542E-3"/>
                  <c:y val="-0.17764964173840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113527708390825"/>
                  <c:y val="2.498381405897429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4567946751436219E-2"/>
                  <c:y val="9.727862293717046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1746118710824259E-2"/>
                  <c:y val="-2.468850842882078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Стационарная медицинская помощь</c:v>
                </c:pt>
                <c:pt idx="1">
                  <c:v>Амбулаторная помощь</c:v>
                </c:pt>
                <c:pt idx="2">
                  <c:v>Скорая медицинская помощь</c:v>
                </c:pt>
                <c:pt idx="3">
                  <c:v>Другие вопросы в области здравоохранения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84.6</c:v>
                </c:pt>
                <c:pt idx="1">
                  <c:v>6.9</c:v>
                </c:pt>
                <c:pt idx="2" formatCode="0.0">
                  <c:v>55</c:v>
                </c:pt>
                <c:pt idx="3">
                  <c:v>31.3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по социальной политике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93201350213134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41197015704527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7763931062483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65.7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6787840"/>
        <c:axId val="156789376"/>
        <c:axId val="0"/>
      </c:bar3DChart>
      <c:catAx>
        <c:axId val="156787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6789376"/>
        <c:crosses val="autoZero"/>
        <c:auto val="1"/>
        <c:lblAlgn val="ctr"/>
        <c:lblOffset val="100"/>
        <c:noMultiLvlLbl val="0"/>
      </c:catAx>
      <c:valAx>
        <c:axId val="15678937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787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на социальную политику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6999007278761"/>
          <c:y val="0.26106741651949272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9"/>
          <c:dPt>
            <c:idx val="0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21323470779232415"/>
                  <c:y val="-2.96616148652703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7217629940759269E-2"/>
                  <c:y val="-6.42146083385370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930461131558859"/>
                  <c:y val="8.0803601643240144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8169116961914625"/>
                  <c:y val="-1.86068086943085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4805724991130023"/>
                  <c:y val="-6.4077171502017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1.9</c:v>
                </c:pt>
                <c:pt idx="1">
                  <c:v>6.6</c:v>
                </c:pt>
                <c:pt idx="2">
                  <c:v>55.6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по отрасли физической культуры и спорта 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3846745991209425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41197015704527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278960946767007E-2"/>
                  <c:y val="-5.095112888691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5.3</c:v>
                </c:pt>
                <c:pt idx="1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177728"/>
        <c:axId val="157179264"/>
        <c:axId val="0"/>
      </c:bar3DChart>
      <c:catAx>
        <c:axId val="157177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179264"/>
        <c:crosses val="autoZero"/>
        <c:auto val="1"/>
        <c:lblAlgn val="ctr"/>
        <c:lblOffset val="100"/>
        <c:noMultiLvlLbl val="0"/>
      </c:catAx>
      <c:valAx>
        <c:axId val="15717926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7177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на общегосударственные вопросы 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3846745991209425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261795523556792E-2"/>
                  <c:y val="-3.919333037069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54929354272703E-2"/>
                  <c:y val="-3.723351726351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127</c:v>
                </c:pt>
                <c:pt idx="1">
                  <c:v>116.5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783936"/>
        <c:axId val="157785472"/>
        <c:axId val="0"/>
      </c:bar3DChart>
      <c:catAx>
        <c:axId val="15778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785472"/>
        <c:crosses val="autoZero"/>
        <c:auto val="1"/>
        <c:lblAlgn val="ctr"/>
        <c:lblOffset val="100"/>
        <c:noMultiLvlLbl val="0"/>
      </c:catAx>
      <c:valAx>
        <c:axId val="157785472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7783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на национальную оборону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30"/>
      <c:hPercent val="100"/>
      <c:rotY val="4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91326053377588E-2"/>
          <c:y val="0.25286366648916403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dPt>
            <c:idx val="0"/>
            <c:bubble3D val="0"/>
            <c:explosion val="1"/>
          </c:dPt>
          <c:dPt>
            <c:idx val="1"/>
            <c:bubble3D val="0"/>
            <c:explosion val="19"/>
          </c:dPt>
          <c:dLbls>
            <c:dLbl>
              <c:idx val="0"/>
              <c:layout>
                <c:manualLayout>
                  <c:x val="-4.5883342711024941E-2"/>
                  <c:y val="6.480090973289047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2906961950464282E-2"/>
                  <c:y val="-4.41545766945435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75187165583753E-2"/>
                  <c:y val="0.12826937423721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Мобилизационная и вневойсковая оборона</c:v>
                </c:pt>
                <c:pt idx="1">
                  <c:v>Мобилизационная подготовка экономики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3000</c:v>
                </c:pt>
                <c:pt idx="1">
                  <c:v>55.2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2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984911499366414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spPr>
            <a:solidFill>
              <a:srgbClr val="92D050"/>
            </a:solidFill>
          </c:spPr>
          <c:explosion val="9"/>
          <c:dPt>
            <c:idx val="1"/>
            <c:bubble3D val="0"/>
            <c:explosion val="17"/>
            <c:spPr>
              <a:solidFill>
                <a:schemeClr val="bg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explosion val="11"/>
          </c:dPt>
          <c:dPt>
            <c:idx val="6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5.8967574365704288E-2"/>
                  <c:y val="-0.276926284597195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Налоговые</a:t>
                    </a:r>
                    <a:r>
                      <a:rPr lang="ru-RU" baseline="0" dirty="0" smtClean="0"/>
                      <a:t> и неналоговые доходы</a:t>
                    </a:r>
                    <a:r>
                      <a:rPr lang="ru-RU" dirty="0" smtClean="0"/>
                      <a:t>; 384,8; 30,5%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Иные межбюджетные трансферты; </a:t>
                    </a:r>
                    <a:r>
                      <a:rPr lang="ru-RU" dirty="0" smtClean="0"/>
                      <a:t>53,9; 4,3%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Субсидии; </a:t>
                    </a:r>
                    <a:r>
                      <a:rPr lang="ru-RU" dirty="0" smtClean="0"/>
                      <a:t>128,8; 10,2%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Дотация;</a:t>
                    </a:r>
                  </a:p>
                  <a:p>
                    <a:r>
                      <a:rPr lang="ru-RU" dirty="0" smtClean="0"/>
                      <a:t> 42,2; </a:t>
                    </a:r>
                  </a:p>
                  <a:p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409854002624672"/>
                  <c:y val="0.11716526483501377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dirty="0" smtClean="0"/>
                      <a:t>Субвенции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653,2; 51,8%</a:t>
                    </a:r>
                    <a:endParaRPr lang="ru-RU" dirty="0"/>
                  </a:p>
                </c:rich>
              </c:tx>
              <c:numFmt formatCode="#,##0.0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2847222222222223E-3"/>
                  <c:y val="0.1617506151176403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Возврат остатков; </a:t>
                    </a:r>
                    <a:endParaRPr lang="ru-RU" dirty="0" smtClean="0"/>
                  </a:p>
                  <a:p>
                    <a:r>
                      <a:rPr lang="ru-RU" dirty="0" smtClean="0"/>
                      <a:t>(-2,9)</a:t>
                    </a:r>
                  </a:p>
                  <a:p>
                    <a:r>
                      <a:rPr lang="ru-RU" dirty="0" smtClean="0"/>
                      <a:t>; 0,0%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delete val="1"/>
            </c:dLbl>
            <c:numFmt formatCode="0.0%" sourceLinked="0"/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1">
                  <c:v>Налоговые и неналоговые</c:v>
                </c:pt>
                <c:pt idx="2">
                  <c:v>Иные межбюджетные трансферты</c:v>
                </c:pt>
                <c:pt idx="3">
                  <c:v>Субсидии</c:v>
                </c:pt>
                <c:pt idx="4">
                  <c:v>Дотация</c:v>
                </c:pt>
                <c:pt idx="5">
                  <c:v>Субвенции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384.8</c:v>
                </c:pt>
                <c:pt idx="2">
                  <c:v>53.9</c:v>
                </c:pt>
                <c:pt idx="3">
                  <c:v>128.80000000000001</c:v>
                </c:pt>
                <c:pt idx="4">
                  <c:v>42.2</c:v>
                </c:pt>
                <c:pt idx="5">
                  <c:v>653.20000000000005</c:v>
                </c:pt>
                <c:pt idx="6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на национальную безопасность и правоохранительную деятельность 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3846745991209425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261795523556792E-2"/>
                  <c:y val="-3.9193330370699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54929354272703E-2"/>
                  <c:y val="-3.7233517263513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11.8</c:v>
                </c:pt>
                <c:pt idx="1">
                  <c:v>11.6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7579520"/>
        <c:axId val="157581312"/>
        <c:axId val="0"/>
      </c:bar3DChart>
      <c:catAx>
        <c:axId val="15757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7581312"/>
        <c:crosses val="autoZero"/>
        <c:auto val="1"/>
        <c:lblAlgn val="ctr"/>
        <c:lblOffset val="100"/>
        <c:noMultiLvlLbl val="0"/>
      </c:catAx>
      <c:valAx>
        <c:axId val="157581312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7579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на национальную безопасность и правоохранительную деятельность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30"/>
      <c:hPercent val="100"/>
      <c:rotY val="4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136320361300929"/>
          <c:y val="0.20826453510274084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-4.1864910541808256E-2"/>
                  <c:y val="-2.027233244837419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0217241013451312E-2"/>
                  <c:y val="4.499021181554540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275187165583753E-2"/>
                  <c:y val="0.1282693742372100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Защита населения и территории от чрезвычайных ситуаций природного и техногенного характера, гражданская оборона</c:v>
                </c:pt>
                <c:pt idx="1">
                  <c:v>Другие вопросы в области национальной безопасности  и правоохранительной  деятельности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11425.6</c:v>
                </c:pt>
                <c:pt idx="1">
                  <c:v>174.4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на национальную экономику        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3846745991209425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665228608198834E-2"/>
                  <c:y val="-3.3314353960671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75527862124965E-2"/>
                  <c:y val="-5.487044649359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34.799999999999997</c:v>
                </c:pt>
                <c:pt idx="1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055040"/>
        <c:axId val="158716288"/>
        <c:axId val="0"/>
      </c:bar3DChart>
      <c:catAx>
        <c:axId val="158055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8716288"/>
        <c:crosses val="autoZero"/>
        <c:auto val="1"/>
        <c:lblAlgn val="ctr"/>
        <c:lblOffset val="100"/>
        <c:noMultiLvlLbl val="0"/>
      </c:catAx>
      <c:valAx>
        <c:axId val="158716288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055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Структура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на национальную экономику</a:t>
            </a:r>
          </a:p>
        </c:rich>
      </c:tx>
      <c:layout>
        <c:manualLayout>
          <c:xMode val="edge"/>
          <c:yMode val="edge"/>
          <c:x val="0.12864666022771665"/>
          <c:y val="1.2163399469024514E-2"/>
        </c:manualLayout>
      </c:layout>
      <c:overlay val="0"/>
    </c:title>
    <c:autoTitleDeleted val="0"/>
    <c:view3D>
      <c:rotX val="40"/>
      <c:hPercent val="100"/>
      <c:rotY val="40"/>
      <c:depthPercent val="10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058325060656343E-2"/>
          <c:y val="0.26502706672807785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 2011г.</c:v>
                </c:pt>
              </c:strCache>
            </c:strRef>
          </c:tx>
          <c:explosion val="15"/>
          <c:dPt>
            <c:idx val="0"/>
            <c:bubble3D val="0"/>
          </c:dPt>
          <c:dLbls>
            <c:dLbl>
              <c:idx val="0"/>
              <c:layout>
                <c:manualLayout>
                  <c:x val="-0.25811278787589392"/>
                  <c:y val="-4.257189814158580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6392373230365073E-2"/>
                  <c:y val="-2.99639439806815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7232934181266955E-2"/>
                  <c:y val="-2.58002942201824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4324040160412283E-2"/>
                  <c:y val="-1.93241389992926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4183271751167418E-2"/>
                  <c:y val="-0.1259144159750679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Сельское хозяйство и рыболовство</c:v>
                </c:pt>
                <c:pt idx="1">
                  <c:v>Водное хозяйство</c:v>
                </c:pt>
                <c:pt idx="2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20.9</c:v>
                </c:pt>
                <c:pt idx="1">
                  <c:v>1.9</c:v>
                </c:pt>
                <c:pt idx="2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на жилищно-коммунальное хозяйство 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3846745991209425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665228608198834E-2"/>
                  <c:y val="-3.3314353960671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75527862124965E-2"/>
                  <c:y val="-5.4870446493599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42.6</c:v>
                </c:pt>
                <c:pt idx="1">
                  <c:v>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8653440"/>
        <c:axId val="158655232"/>
        <c:axId val="0"/>
      </c:bar3DChart>
      <c:catAx>
        <c:axId val="158653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8655232"/>
        <c:crosses val="autoZero"/>
        <c:auto val="1"/>
        <c:lblAlgn val="ctr"/>
        <c:lblOffset val="100"/>
        <c:noMultiLvlLbl val="0"/>
      </c:catAx>
      <c:valAx>
        <c:axId val="158655232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865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Структура кредиторской задолженности по отраслям на 01.01.2013г. 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3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999999999999997E-2"/>
          <c:y val="0.25030467691052816"/>
          <c:w val="0.84444444444444444"/>
          <c:h val="0.7484640205357036"/>
        </c:manualLayout>
      </c:layout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F14124">
                  <a:lumMod val="75000"/>
                </a:srgbClr>
              </a:solidFill>
            </c:spPr>
          </c:dPt>
          <c:dLbls>
            <c:dLbl>
              <c:idx val="0"/>
              <c:layout>
                <c:manualLayout>
                  <c:x val="0.12186384514435696"/>
                  <c:y val="7.175651036981063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725863954505686"/>
                  <c:y val="-3.08417899168735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22449092300962381"/>
                  <c:y val="-1.32588434272553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0835520559930008E-2"/>
                  <c:y val="-5.27414924370554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6597659667541558E-2"/>
                  <c:y val="-4.691034821931939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Лист1!$A$1:$C$1</c:f>
              <c:strCache>
                <c:ptCount val="3"/>
                <c:pt idx="0">
                  <c:v>Администрация района МО</c:v>
                </c:pt>
                <c:pt idx="1">
                  <c:v>Управление образования</c:v>
                </c:pt>
                <c:pt idx="2">
                  <c:v>Отдел физической культуры и спорта</c:v>
                </c:pt>
              </c:strCache>
            </c:strRef>
          </c:cat>
          <c:val>
            <c:numRef>
              <c:f>Лист1!$A$2:$C$2</c:f>
              <c:numCache>
                <c:formatCode>0.0</c:formatCode>
                <c:ptCount val="3"/>
                <c:pt idx="0">
                  <c:v>1.1000000000000001</c:v>
                </c:pt>
                <c:pt idx="1">
                  <c:v>13.3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изменения кредиторской задолженности</a:t>
            </a:r>
            <a:endParaRPr lang="ru-RU" dirty="0"/>
          </a:p>
        </c:rich>
      </c:tx>
      <c:layout>
        <c:manualLayout>
          <c:xMode val="edge"/>
          <c:yMode val="edge"/>
          <c:x val="0.12100514817350043"/>
          <c:y val="1.061739207605651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7492406757672087E-2"/>
          <c:y val="9.8361623132089279E-2"/>
          <c:w val="0.9025512622253441"/>
          <c:h val="0.828316601527144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4.2669990072787614E-3"/>
                  <c:y val="-2.91989777752095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645663026688791E-2"/>
                  <c:y val="-3.893197036694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223330024262537E-3"/>
                  <c:y val="1.5572788146778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01.01.2011г.</c:v>
                </c:pt>
                <c:pt idx="1">
                  <c:v>01.01.2012г.</c:v>
                </c:pt>
                <c:pt idx="2">
                  <c:v>01.01.2013г.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26</c:v>
                </c:pt>
                <c:pt idx="1">
                  <c:v>16.899999999999999</c:v>
                </c:pt>
                <c:pt idx="2">
                  <c:v>14.5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833280"/>
        <c:axId val="159281536"/>
      </c:lineChart>
      <c:catAx>
        <c:axId val="15883328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59281536"/>
        <c:crosses val="autoZero"/>
        <c:auto val="1"/>
        <c:lblAlgn val="ctr"/>
        <c:lblOffset val="100"/>
        <c:noMultiLvlLbl val="0"/>
      </c:catAx>
      <c:valAx>
        <c:axId val="1592815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58833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Темп роста поступлений доходов в бюджет </a:t>
            </a:r>
          </a:p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МО Гулькевичский район в 2012 году</a:t>
            </a:r>
            <a:endParaRPr lang="ru-RU" sz="18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665228608198834E-2"/>
                  <c:y val="-6.6628399313656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54929354272703E-2"/>
                  <c:y val="-4.31124936735424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Факт за 2011 год</c:v>
                </c:pt>
                <c:pt idx="1">
                  <c:v>Факт за 2012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1008.1</c:v>
                </c:pt>
                <c:pt idx="1">
                  <c:v>1260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359680"/>
        <c:axId val="92361856"/>
        <c:axId val="0"/>
      </c:bar3DChart>
      <c:catAx>
        <c:axId val="92359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361856"/>
        <c:crosses val="autoZero"/>
        <c:auto val="1"/>
        <c:lblAlgn val="ctr"/>
        <c:lblOffset val="100"/>
        <c:noMultiLvlLbl val="0"/>
      </c:catAx>
      <c:valAx>
        <c:axId val="92361856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35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98726519094986"/>
          <c:y val="0.2312009091836067"/>
          <c:w val="0.78606175762047348"/>
          <c:h val="0.765088903165348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0.19958776461662892"/>
                  <c:y val="-4.468806831942521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1708687742915647"/>
                  <c:y val="-0.2292427934186916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565442140781305E-2"/>
                  <c:y val="0.2249037821996385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477539293801905"/>
                  <c:y val="8.939991360334846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ЕСХН; </a:t>
                    </a:r>
                    <a:endParaRPr lang="ru-RU" dirty="0" smtClean="0"/>
                  </a:p>
                  <a:p>
                    <a:r>
                      <a:rPr lang="ru-RU" dirty="0" smtClean="0"/>
                      <a:t>23,3; 6,1%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8067097227143303"/>
                  <c:y val="3.48528216418351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Гос. пошлина; </a:t>
                    </a:r>
                    <a:endParaRPr lang="ru-RU" dirty="0" smtClean="0"/>
                  </a:p>
                  <a:p>
                    <a:r>
                      <a:rPr lang="ru-RU" dirty="0" smtClean="0"/>
                      <a:t>6,2; 1,6%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0149865913724131"/>
                  <c:y val="-4.60323662667618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Аренда </a:t>
                    </a:r>
                    <a:r>
                      <a:rPr lang="ru-RU" dirty="0"/>
                      <a:t>земли и имущества; </a:t>
                    </a:r>
                    <a:r>
                      <a:rPr lang="ru-RU" dirty="0" smtClean="0"/>
                      <a:t>16,4; 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9711101396573539E-2"/>
                  <c:y val="-0.1180551537201796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4.4145217575024341E-2"/>
                  <c:y val="-0.171179415292880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15290392939716516"/>
                  <c:y val="-0.1297070279486783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2541620494209096"/>
                  <c:y val="-3.01216531496500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 на прибыль</c:v>
                </c:pt>
                <c:pt idx="1">
                  <c:v>НДФЛ</c:v>
                </c:pt>
                <c:pt idx="2">
                  <c:v>ЕНВД</c:v>
                </c:pt>
                <c:pt idx="3">
                  <c:v>ЕСХН</c:v>
                </c:pt>
                <c:pt idx="4">
                  <c:v>Гос. пошлина</c:v>
                </c:pt>
                <c:pt idx="5">
                  <c:v>Аренда земли и имущества</c:v>
                </c:pt>
                <c:pt idx="6">
                  <c:v>Продажа земли</c:v>
                </c:pt>
                <c:pt idx="7">
                  <c:v>Штрафы</c:v>
                </c:pt>
                <c:pt idx="8">
                  <c:v>Иные доходы*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4.8</c:v>
                </c:pt>
                <c:pt idx="1">
                  <c:v>286.3</c:v>
                </c:pt>
                <c:pt idx="2">
                  <c:v>25.8</c:v>
                </c:pt>
                <c:pt idx="3">
                  <c:v>23.3</c:v>
                </c:pt>
                <c:pt idx="4">
                  <c:v>6.2</c:v>
                </c:pt>
                <c:pt idx="5">
                  <c:v>16.399999999999999</c:v>
                </c:pt>
                <c:pt idx="6">
                  <c:v>7.7</c:v>
                </c:pt>
                <c:pt idx="7">
                  <c:v>7.5</c:v>
                </c:pt>
                <c:pt idx="8">
                  <c:v>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бюджета муниципального образования Гулькевичский район за 2012 год</a:t>
            </a:r>
            <a:endParaRPr lang="en-US" sz="2000" b="1" i="0" u="none" strike="noStrike" baseline="0" dirty="0" smtClean="0">
              <a:effectLst/>
            </a:endParaRP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Расходы</a:t>
            </a:r>
            <a:endParaRPr lang="ru-RU" sz="2000" dirty="0"/>
          </a:p>
        </c:rich>
      </c:tx>
      <c:layout>
        <c:manualLayout>
          <c:xMode val="edge"/>
          <c:yMode val="edge"/>
          <c:x val="0.22676207654169331"/>
          <c:y val="2.155624683677122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1353.9</c:v>
                </c:pt>
                <c:pt idx="1">
                  <c:v>1272.5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837376"/>
        <c:axId val="92838912"/>
        <c:axId val="0"/>
      </c:bar3DChart>
      <c:catAx>
        <c:axId val="92837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2838912"/>
        <c:crosses val="autoZero"/>
        <c:auto val="1"/>
        <c:lblAlgn val="ctr"/>
        <c:lblOffset val="100"/>
        <c:noMultiLvlLbl val="0"/>
      </c:catAx>
      <c:valAx>
        <c:axId val="9283891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2837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</a:t>
            </a:r>
            <a:r>
              <a:rPr lang="ru-RU" baseline="0" dirty="0" smtClean="0"/>
              <a:t> расходов на социальную сферу в</a:t>
            </a:r>
            <a:r>
              <a:rPr lang="ru-RU" dirty="0" smtClean="0"/>
              <a:t> 2012г</a:t>
            </a:r>
            <a:r>
              <a:rPr lang="ru-RU" dirty="0"/>
              <a:t>.</a:t>
            </a:r>
          </a:p>
        </c:rich>
      </c:tx>
      <c:layout/>
      <c:overlay val="0"/>
    </c:title>
    <c:autoTitleDeleted val="0"/>
    <c:view3D>
      <c:rotX val="50"/>
      <c:rotY val="155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374765707036136"/>
          <c:y val="0.18200531997083338"/>
          <c:w val="0.84370867394662241"/>
          <c:h val="0.769948932877189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01.12.2010г.</c:v>
                </c:pt>
              </c:strCache>
            </c:strRef>
          </c:tx>
          <c:explosion val="2"/>
          <c:dPt>
            <c:idx val="0"/>
            <c:bubble3D val="0"/>
            <c:explosion val="35"/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-1.7765723163376112E-2"/>
                  <c:y val="-6.848504699988634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Расходы на социальную сферу; 1035,9; </a:t>
                    </a:r>
                    <a:r>
                      <a:rPr lang="ru-RU" dirty="0" smtClean="0"/>
                      <a:t>81,4%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7614584042633257E-3"/>
                  <c:y val="0.1136672872873639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расходы; 236,6; </a:t>
                    </a:r>
                    <a:r>
                      <a:rPr lang="ru-RU" dirty="0" smtClean="0"/>
                      <a:t>18,6%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General" sourceLinked="0"/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Расходы на социальную сферу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1035.9000000000001</c:v>
                </c:pt>
                <c:pt idx="1">
                  <c:v>236.6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 smtClean="0">
                <a:effectLst/>
              </a:rPr>
              <a:t>Удельный вес расходов на оплату труда в общем объеме расходов на социальную сферу</a:t>
            </a:r>
            <a:endParaRPr lang="ru-RU" dirty="0">
              <a:effectLst/>
            </a:endParaRPr>
          </a:p>
        </c:rich>
      </c:tx>
      <c:layout/>
      <c:overlay val="0"/>
    </c:title>
    <c:autoTitleDeleted val="0"/>
    <c:view3D>
      <c:rotX val="30"/>
      <c:rotY val="13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055555555555555E-2"/>
          <c:y val="0.13547587586784443"/>
          <c:w val="0.88888888888888884"/>
          <c:h val="0.78826758317390988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explosion val="37"/>
          </c:dPt>
          <c:dLbls>
            <c:dLbl>
              <c:idx val="0"/>
              <c:layout>
                <c:manualLayout>
                  <c:x val="3.9323699696449499E-2"/>
                  <c:y val="0.1485810325034127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Оплата труда с начислением; 635,2; </a:t>
                    </a:r>
                    <a:r>
                      <a:rPr lang="ru-RU" dirty="0" smtClean="0"/>
                      <a:t>61,3%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1357962914514877E-2"/>
                  <c:y val="-0.1399628968428795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Другие расходы; 400,7; </a:t>
                    </a:r>
                    <a:r>
                      <a:rPr lang="ru-RU" dirty="0" smtClean="0"/>
                      <a:t>38,7%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965326990376203E-2"/>
                  <c:y val="-2.405957992970839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Лист1!$A$1:$B$1</c:f>
              <c:strCache>
                <c:ptCount val="2"/>
                <c:pt idx="0">
                  <c:v>Оплата труда с начислением</c:v>
                </c:pt>
                <c:pt idx="1">
                  <c:v>Другие расходы</c:v>
                </c:pt>
              </c:strCache>
            </c:strRef>
          </c:cat>
          <c:val>
            <c:numRef>
              <c:f>Лист1!$A$2:$B$2</c:f>
              <c:numCache>
                <c:formatCode>0.0</c:formatCode>
                <c:ptCount val="2"/>
                <c:pt idx="0">
                  <c:v>635.20000000000005</c:v>
                </c:pt>
                <c:pt idx="1">
                  <c:v>400.7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b="1" i="0" u="none" strike="noStrike" baseline="0" dirty="0" smtClean="0">
                <a:effectLst/>
              </a:rPr>
              <a:t>Исполнение расходов бюджета муниципального образования Гулькевичского района</a:t>
            </a:r>
            <a:r>
              <a:rPr lang="en-US" sz="1800" b="1" i="0" u="none" strike="noStrike" baseline="0" dirty="0" smtClean="0">
                <a:effectLst/>
              </a:rPr>
              <a:t> </a:t>
            </a:r>
            <a:r>
              <a:rPr lang="ru-RU" sz="1800" b="1" i="0" u="none" strike="noStrike" baseline="0" dirty="0" smtClean="0">
                <a:effectLst/>
              </a:rPr>
              <a:t>за 2012 год по отраслям социальной сферы</a:t>
            </a:r>
          </a:p>
        </c:rich>
      </c:tx>
      <c:layout/>
      <c:overlay val="0"/>
    </c:title>
    <c:autoTitleDeleted val="0"/>
    <c:view3D>
      <c:rotX val="30"/>
      <c:rotY val="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990329031541297E-2"/>
          <c:y val="0.21849551837790693"/>
          <c:w val="0.76832502481803111"/>
          <c:h val="0.701023002552717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на 01.12.2010г.</c:v>
                </c:pt>
              </c:strCache>
            </c:strRef>
          </c:tx>
          <c:explosion val="25"/>
          <c:dPt>
            <c:idx val="0"/>
            <c:bubble3D val="0"/>
            <c:explosion val="35"/>
          </c:dPt>
          <c:dLbls>
            <c:dLbl>
              <c:idx val="0"/>
              <c:layout>
                <c:manualLayout>
                  <c:x val="0.13736287365919916"/>
                  <c:y val="1.899198301082765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926422153810867E-3"/>
                  <c:y val="-4.79965827551727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5060378595926618E-2"/>
                  <c:y val="-5.47638704256359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8508431858825726E-2"/>
                  <c:y val="-5.71242403462195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5518266787561239E-2"/>
                  <c:y val="-4.58320722984802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236877802108009"/>
                  <c:y val="4.706118221857855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7.4122756521676797E-2"/>
                  <c:y val="-6.37172178825596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</c:v>
                </c:pt>
                <c:pt idx="1">
                  <c:v>Культура, кинематография</c:v>
                </c:pt>
                <c:pt idx="2">
                  <c:v>Здравоохранение </c:v>
                </c:pt>
                <c:pt idx="3">
                  <c:v>Физическая культура  и спорт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759.4</c:v>
                </c:pt>
                <c:pt idx="1">
                  <c:v>28.4</c:v>
                </c:pt>
                <c:pt idx="2">
                  <c:v>177.8</c:v>
                </c:pt>
                <c:pt idx="3">
                  <c:v>5.3</c:v>
                </c:pt>
                <c:pt idx="4">
                  <c:v>64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Исполнение расходов по отрасли образования </a:t>
            </a:r>
          </a:p>
          <a:p>
            <a:pPr>
              <a:defRPr sz="1800"/>
            </a:pPr>
            <a:r>
              <a:rPr lang="ru-RU" sz="2000" b="1" i="0" u="none" strike="noStrike" baseline="0" dirty="0" smtClean="0">
                <a:effectLst/>
              </a:rPr>
              <a:t>за 2012 год</a:t>
            </a:r>
            <a:endParaRPr lang="ru-RU" sz="2000" dirty="0"/>
          </a:p>
        </c:rich>
      </c:tx>
      <c:layout>
        <c:manualLayout>
          <c:xMode val="edge"/>
          <c:yMode val="edge"/>
          <c:x val="0.193201350213134"/>
          <c:y val="2.351590564011406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538608002132335"/>
          <c:y val="0.23517865298917404"/>
          <c:w val="0.71804620455335588"/>
          <c:h val="0.68637373625152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240315924943075E-3"/>
                  <c:y val="-4.507215247688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102992539261317E-3"/>
                  <c:y val="-6.858805811699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Назначено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763.9</c:v>
                </c:pt>
                <c:pt idx="1">
                  <c:v>759.4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3013888"/>
        <c:axId val="93015424"/>
        <c:axId val="0"/>
      </c:bar3DChart>
      <c:catAx>
        <c:axId val="9301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015424"/>
        <c:crosses val="autoZero"/>
        <c:auto val="1"/>
        <c:lblAlgn val="ctr"/>
        <c:lblOffset val="100"/>
        <c:noMultiLvlLbl val="0"/>
      </c:catAx>
      <c:valAx>
        <c:axId val="9301542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301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0.76011</cdr:x>
      <cdr:y>0</cdr:y>
    </cdr:from>
    <cdr:to>
      <cdr:x>1</cdr:x>
      <cdr:y>0.07771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6716863" y="-1857568"/>
          <a:ext cx="2119836" cy="36931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Всего </a:t>
          </a:r>
          <a:r>
            <a:rPr lang="ru-RU" dirty="0" smtClean="0"/>
            <a:t>– 384,8</a:t>
          </a:r>
          <a:endParaRPr lang="ru-RU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0.03674</cdr:x>
      <cdr:y>0.2069</cdr:y>
    </cdr:from>
    <cdr:to>
      <cdr:x>0.16389</cdr:x>
      <cdr:y>0.25602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36270" y="1296144"/>
          <a:ext cx="1163654" cy="3077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0.98204</cdr:x>
      <cdr:y>0.16407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823339" y="720064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0.83862</cdr:x>
      <cdr:y>0.14036</cdr:y>
    </cdr:from>
    <cdr:to>
      <cdr:x>0.96593</cdr:x>
      <cdr:y>0.18651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668341" y="936111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0.87903</cdr:x>
      <cdr:y>0.0769</cdr:y>
    </cdr:from>
    <cdr:to>
      <cdr:x>0.98144</cdr:x>
      <cdr:y>0.12185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48872" y="511115"/>
          <a:ext cx="914400" cy="298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0.83871</cdr:x>
      <cdr:y>0.12141</cdr:y>
    </cdr:from>
    <cdr:to>
      <cdr:x>0.97049</cdr:x>
      <cdr:y>0.17645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488832" y="792088"/>
          <a:ext cx="1176630" cy="35908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0.87553</cdr:x>
      <cdr:y>0.16407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60" y="720064"/>
          <a:ext cx="18473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0.83065</cdr:x>
      <cdr:y>0.13793</cdr:y>
    </cdr:from>
    <cdr:to>
      <cdr:x>0.96086</cdr:x>
      <cdr:y>0.18391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16823" y="864096"/>
          <a:ext cx="1162655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err="1" smtClean="0">
              <a:cs typeface="Times New Roman" pitchFamily="18" charset="0"/>
            </a:rPr>
            <a:t>млн.рублей</a:t>
          </a:r>
          <a:endParaRPr lang="ru-RU" sz="1400" dirty="0"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0.16926</cdr:y>
    </cdr:from>
    <cdr:to>
      <cdr:x>0.18631</cdr:x>
      <cdr:y>0.21749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539552" y="1080120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0.98521</cdr:x>
      <cdr:y>0.16407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60" y="720064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/>
            <a:t>м</a:t>
          </a:r>
          <a:r>
            <a:rPr lang="ru-RU" sz="1400" dirty="0" err="1" smtClean="0"/>
            <a:t>лн.рублей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0.85437</cdr:x>
      <cdr:y>0.08732</cdr:y>
    </cdr:from>
    <cdr:to>
      <cdr:x>0.98168</cdr:x>
      <cdr:y>0.13397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7812360" y="576064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0.98521</cdr:x>
      <cdr:y>0.16407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60" y="720064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0.84677</cdr:x>
      <cdr:y>0.17241</cdr:y>
    </cdr:from>
    <cdr:to>
      <cdr:x>0.97715</cdr:x>
      <cdr:y>0.22154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560840" y="1080120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0.13459</cdr:y>
    </cdr:from>
    <cdr:to>
      <cdr:x>0.98521</cdr:x>
      <cdr:y>0.18372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8" y="843159"/>
          <a:ext cx="116410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млн.рублей</a:t>
          </a:r>
          <a:endParaRPr lang="ru-RU" sz="1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0.85484</cdr:x>
      <cdr:y>0.11494</cdr:y>
    </cdr:from>
    <cdr:to>
      <cdr:x>0.98199</cdr:x>
      <cdr:y>0.16406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7632846" y="720080"/>
          <a:ext cx="1135321" cy="3077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err="1" smtClean="0"/>
            <a:t>тыс.рублей</a:t>
          </a:r>
          <a:endParaRPr lang="ru-RU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D241D-F1DF-4598-903A-63E8A3257136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43ED-F738-4D37-B86F-FA9097E415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6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679F9-E3E6-4DE6-9FE2-DCA4834E3E95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8837E-27BB-4526-AA15-0DFFB9730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93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8837E-27BB-4526-AA15-0DFFB97308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54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>
                <a:solidFill>
                  <a:prstClr val="black"/>
                </a:solidFill>
              </a:rPr>
              <a:t>ФУ МО Гулькевичский район</a:t>
            </a:r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0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9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EF7CE-B4ED-466D-8B41-D299E39FC4DC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8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A8374-DE90-41BE-B843-3AE3772A9893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70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0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200C-65FD-4B8B-B943-6DD0B3BD5AD0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2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E6ED7-AA8A-42BC-8765-89D13862F9F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2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E8D66-372E-41C8-A0E2-E40BBE6F44F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3884-C8E1-4891-A5CE-39C6D60703D0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9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6225-3C3E-4749-B917-7E67D67662B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9C7C-A7CF-424B-84AD-E8F2A3E18C4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E7AD4-77C6-4DDC-9A89-2BBB482BE38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77A7E-16B1-404C-893D-91960F91BE0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8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5519-AE83-49EC-954A-083828143A3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11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4BC4-E510-42E1-B3D0-34512C1AC8B1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BBCF9-1101-48FF-B7FC-A7646CE7B39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0BBF-86DC-4BFE-8AA4-08892F89FA1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4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B1AE-889D-4CF9-BAE6-285D1A0F35C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2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17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A9F1-44EF-4398-85B9-CF9ED30220B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17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2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41E03-AB1C-4E9B-B2C4-3E5FB42DE06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1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427B0-FF17-4E7F-88DC-055834DA7B3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8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E0CB-56EB-4A27-B8AB-9DF900B516A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1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0B67-3DB9-4BBF-AB0A-DA0A1CEEA760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89E6-D1A7-466C-B5B1-CA73DE4B2F44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1FF2D-AF99-4320-8119-71C15A249613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8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7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CD8B-369E-44A3-A98C-9905482423C7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72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1CDE0-414F-49DD-AE4B-7B7871AB8BB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6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DC39-D7FE-4137-B99B-E565BD59B45A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2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A835-D25D-4D61-A021-7D4467CECC0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A3D14-742B-4544-8A78-51FB0C8EAA0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62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8ADA-8503-4D30-A718-B139F732EE78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623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1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4723-F492-4FEE-8EE9-407546196776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43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B9865-0B4F-4FEF-AB8E-DD5415A594E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9C73-7C57-4C5B-A42A-886661DED54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0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AC159-0578-4EF7-ACE0-4E36AE453FDB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059D5-3C0D-4E72-8DF0-133EB3DAC80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0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103C-20B2-4346-BCAF-8C0054B37309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0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FDCF-351A-4CCB-A09A-5862A453B269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0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84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2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B897-AA6F-47DF-9D6A-0455880EB1AD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00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694D2-E464-47FB-90D8-5A5AC68C798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7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A3CCE-48E4-497D-A3C5-F4C6ED274AF5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8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7" y="73158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BF3B-3485-4E1A-AA36-D7135DE4216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81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8561-5D1D-4452-8C42-F87082B25360}" type="datetime1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7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091B-C1D9-4DD8-B35E-2D361E0FF4A5}" type="datetime1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34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C4F8-540D-4015-AC0A-A3D07693AFAF}" type="datetime1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9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12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C848-A611-42CD-AFB6-756D3FE220A8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C3CAC-98FD-47C4-8BB6-1520A77BD28E}" type="datetime1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8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360E-263D-4DEF-B0DC-D869A40E353E}" type="datetime1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4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4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DDD0-6EE1-4F24-88B4-11F6C71ABE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79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8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5E47E3-394C-43D1-B7EE-FF578A338D8E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39" y="617228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8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2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72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383C3A-C5AE-4548-ABE2-A2C671A0DCDF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35" y="6172272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72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0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84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1AB90F-A997-451F-ABB1-D51D15E794F1}" type="datetime1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24.04.2013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41" y="6172284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Слайд</a:t>
            </a: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84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9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24744"/>
            <a:ext cx="87849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 </a:t>
            </a:r>
            <a:endParaRPr lang="ru-RU" sz="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000" dirty="0">
                <a:latin typeface="Times New Roman"/>
                <a:ea typeface="Times New Roman"/>
              </a:rPr>
              <a:t> </a:t>
            </a:r>
            <a:endParaRPr lang="ru-RU" sz="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ОТЧЁТ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об исполнении бюджета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муниципального образования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 err="1">
                <a:solidFill>
                  <a:srgbClr val="0000FF"/>
                </a:solidFill>
                <a:latin typeface="Times New Roman"/>
                <a:ea typeface="Times New Roman"/>
              </a:rPr>
              <a:t>Гулькевичский</a:t>
            </a: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 район 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за </a:t>
            </a:r>
            <a:r>
              <a:rPr lang="ru-RU" sz="4000" u="sng" dirty="0" smtClean="0">
                <a:solidFill>
                  <a:srgbClr val="0000FF"/>
                </a:solidFill>
                <a:latin typeface="Times New Roman"/>
                <a:ea typeface="Times New Roman"/>
              </a:rPr>
              <a:t>2012 </a:t>
            </a:r>
            <a:r>
              <a:rPr lang="ru-RU" sz="4000" u="sng" dirty="0">
                <a:solidFill>
                  <a:srgbClr val="0000FF"/>
                </a:solidFill>
                <a:latin typeface="Times New Roman"/>
                <a:ea typeface="Times New Roman"/>
              </a:rPr>
              <a:t>год</a:t>
            </a:r>
            <a:endParaRPr lang="ru-RU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4000" dirty="0">
                <a:solidFill>
                  <a:srgbClr val="0000FF"/>
                </a:solidFill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00FF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rgbClr val="0000FF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3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88008958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08278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5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9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10249697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967" y="146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6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01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13894178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7155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7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509205626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8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7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90878304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7155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9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11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68383712"/>
              </p:ext>
            </p:extLst>
          </p:nvPr>
        </p:nvGraphicFramePr>
        <p:xfrm>
          <a:off x="107504" y="338554"/>
          <a:ext cx="8928992" cy="6402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10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58109488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11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7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53858244"/>
              </p:ext>
            </p:extLst>
          </p:nvPr>
        </p:nvGraphicFramePr>
        <p:xfrm>
          <a:off x="107504" y="353593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12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4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00105486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13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64759153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14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0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415540326"/>
              </p:ext>
            </p:extLst>
          </p:nvPr>
        </p:nvGraphicFramePr>
        <p:xfrm>
          <a:off x="-12742" y="332656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2335" y="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75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3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10292879"/>
              </p:ext>
            </p:extLst>
          </p:nvPr>
        </p:nvGraphicFramePr>
        <p:xfrm>
          <a:off x="210083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15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7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42478323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16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2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54331742"/>
              </p:ext>
            </p:extLst>
          </p:nvPr>
        </p:nvGraphicFramePr>
        <p:xfrm>
          <a:off x="70992" y="476672"/>
          <a:ext cx="907300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17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28247820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18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7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97687208"/>
              </p:ext>
            </p:extLst>
          </p:nvPr>
        </p:nvGraphicFramePr>
        <p:xfrm>
          <a:off x="-12742" y="476672"/>
          <a:ext cx="9151817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19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3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66020957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20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9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Источники внутреннего финансирования дефицита бюджета в 2012 году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928992" cy="489654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 – 12,6 млн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руб.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Источники внутреннего финансирования дефицита бюджета – (-12,6) млн. руб.</a:t>
            </a:r>
          </a:p>
          <a:p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Привлечение кредитов – </a:t>
            </a: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116,7 млн. руб.</a:t>
            </a:r>
          </a:p>
          <a:p>
            <a:pPr marL="914400" lvl="3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бюджетный кредит – 59,0 млн. руб.;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кредитных организаций – 57,7 млн. руб.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Погашение кредитов – (-71,7) млн. руб.</a:t>
            </a:r>
          </a:p>
          <a:p>
            <a:pPr marL="914400" lvl="3" indent="0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pPr marL="4572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бюджетный кредит – (-46,7) млн. руб.</a:t>
            </a:r>
          </a:p>
          <a:p>
            <a:pPr marL="4572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кредитных организаций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(-25,0)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Предоставление бюджетных кредитов поселениям – (-1,0) млн. руб.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Остаток средств на начало года – (-30,7) млн. руб.</a:t>
            </a:r>
          </a:p>
          <a:p>
            <a:pPr marL="4572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государственных и муниципальных гарантий – (-0,7) млн.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33" y="4182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21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182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385663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34169610"/>
              </p:ext>
            </p:extLst>
          </p:nvPr>
        </p:nvGraphicFramePr>
        <p:xfrm>
          <a:off x="0" y="141966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22567" y="7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22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748215251"/>
              </p:ext>
            </p:extLst>
          </p:nvPr>
        </p:nvGraphicFramePr>
        <p:xfrm>
          <a:off x="107504" y="332656"/>
          <a:ext cx="8928992" cy="652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122567" y="0"/>
            <a:ext cx="1021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</a:rPr>
              <a:t>слайд </a:t>
            </a:r>
            <a:r>
              <a:rPr lang="ru-RU" sz="1600" dirty="0" smtClean="0">
                <a:solidFill>
                  <a:prstClr val="black"/>
                </a:solidFill>
              </a:rPr>
              <a:t>23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615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effectLst/>
              </a:rPr>
              <a:t>Структура </a:t>
            </a:r>
            <a:r>
              <a:rPr lang="ru-RU" sz="2800" kern="0" dirty="0">
                <a:effectLst/>
              </a:rPr>
              <a:t>доходной</a:t>
            </a:r>
            <a:r>
              <a:rPr lang="ru-RU" sz="2800" dirty="0">
                <a:effectLst/>
              </a:rPr>
              <a:t> части бюджета МО Гулькевичский район </a:t>
            </a:r>
            <a:r>
              <a:rPr lang="ru-RU" sz="2800" dirty="0" smtClean="0">
                <a:effectLst/>
              </a:rPr>
              <a:t>за 2012 </a:t>
            </a:r>
            <a:r>
              <a:rPr lang="ru-RU" sz="2800" dirty="0">
                <a:effectLst/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29437299"/>
              </p:ext>
            </p:extLst>
          </p:nvPr>
        </p:nvGraphicFramePr>
        <p:xfrm>
          <a:off x="0" y="1438304"/>
          <a:ext cx="9144000" cy="541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07504" y="1395942"/>
            <a:ext cx="1224136" cy="28800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млн. рублей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876257" y="135284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Всего </a:t>
            </a:r>
            <a:r>
              <a:rPr lang="ru-RU" dirty="0" smtClean="0"/>
              <a:t>– 1260,0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</a:t>
            </a:r>
            <a:r>
              <a:rPr lang="ru-RU" sz="1600" dirty="0"/>
              <a:t>2</a:t>
            </a:r>
            <a:endParaRPr lang="ru-RU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</a:t>
            </a:r>
            <a:r>
              <a:rPr lang="ru-RU" sz="1100" dirty="0" err="1">
                <a:solidFill>
                  <a:prstClr val="black"/>
                </a:solidFill>
              </a:rPr>
              <a:t>Гулькевичский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8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58475654"/>
              </p:ext>
            </p:extLst>
          </p:nvPr>
        </p:nvGraphicFramePr>
        <p:xfrm>
          <a:off x="-12742" y="332656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05441" y="-4103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3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10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Структура </a:t>
            </a:r>
            <a:r>
              <a:rPr lang="ru-RU" sz="2400" dirty="0" smtClean="0">
                <a:effectLst/>
              </a:rPr>
              <a:t>налоговых и неналоговых </a:t>
            </a:r>
            <a:r>
              <a:rPr lang="ru-RU" sz="2400" dirty="0">
                <a:effectLst/>
              </a:rPr>
              <a:t>доходов бюджета МО Гулькевичский район </a:t>
            </a:r>
            <a:r>
              <a:rPr lang="ru-RU" sz="2400" dirty="0" smtClean="0">
                <a:effectLst/>
              </a:rPr>
              <a:t>за 2012 </a:t>
            </a:r>
            <a:r>
              <a:rPr lang="ru-RU" sz="2400" dirty="0">
                <a:effectLst/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21842104"/>
              </p:ext>
            </p:extLst>
          </p:nvPr>
        </p:nvGraphicFramePr>
        <p:xfrm>
          <a:off x="128201" y="1433089"/>
          <a:ext cx="8836699" cy="541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79510" y="1340768"/>
            <a:ext cx="122413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млн. рублей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45" y="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</a:t>
            </a:r>
            <a:r>
              <a:rPr lang="ru-RU" sz="1100" dirty="0" err="1">
                <a:solidFill>
                  <a:prstClr val="black"/>
                </a:solidFill>
              </a:rPr>
              <a:t>Гулькевичский</a:t>
            </a:r>
            <a:r>
              <a:rPr lang="ru-RU" sz="1100" dirty="0">
                <a:solidFill>
                  <a:prstClr val="black"/>
                </a:solidFill>
              </a:rPr>
              <a:t> </a:t>
            </a:r>
            <a:r>
              <a:rPr lang="ru-RU" sz="1100" dirty="0" smtClean="0">
                <a:solidFill>
                  <a:prstClr val="black"/>
                </a:solidFill>
              </a:rPr>
              <a:t>район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2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90592050"/>
              </p:ext>
            </p:extLst>
          </p:nvPr>
        </p:nvGraphicFramePr>
        <p:xfrm>
          <a:off x="11911" y="332954"/>
          <a:ext cx="9049238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12335" y="0"/>
            <a:ext cx="93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1</a:t>
            </a:r>
            <a:endParaRPr lang="ru-RU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59" y="1340838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млн.рублей</a:t>
            </a:r>
            <a:endParaRPr lang="ru-RU" sz="14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779912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02953959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9967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2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1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2002803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70"/>
            <a:ext cx="2060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prstClr val="black"/>
                </a:solidFill>
              </a:rPr>
              <a:t>ФУ МО Гулькевичский район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967" y="7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слайд 3</a:t>
            </a:r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19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-12742" y="-4103"/>
            <a:ext cx="1584176" cy="2160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prstClr val="black"/>
                </a:solidFill>
              </a:rPr>
              <a:t>ФУ МО Гулькевичский район</a:t>
            </a:r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45984329"/>
              </p:ext>
            </p:extLst>
          </p:nvPr>
        </p:nvGraphicFramePr>
        <p:xfrm>
          <a:off x="107504" y="476672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23073" y="0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слайд 4</a:t>
            </a:r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3851920" y="6492875"/>
            <a:ext cx="1828800" cy="365125"/>
          </a:xfrm>
        </p:spPr>
        <p:txBody>
          <a:bodyPr/>
          <a:lstStyle/>
          <a:p>
            <a:fld id="{5E929496-F715-47B8-95C1-A12B6CCCC53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1031</Words>
  <Application>Microsoft Office PowerPoint</Application>
  <PresentationFormat>Экран (4:3)</PresentationFormat>
  <Paragraphs>251</Paragraphs>
  <Slides>28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Тема Office</vt:lpstr>
      <vt:lpstr>Воздушный поток</vt:lpstr>
      <vt:lpstr>3_Воздушный поток</vt:lpstr>
      <vt:lpstr>1_Воздушный поток</vt:lpstr>
      <vt:lpstr>Презентация PowerPoint</vt:lpstr>
      <vt:lpstr>Презентация PowerPoint</vt:lpstr>
      <vt:lpstr>Структура доходной части бюджета МО Гулькевичский район за 2012 год</vt:lpstr>
      <vt:lpstr>Презентация PowerPoint</vt:lpstr>
      <vt:lpstr>Структура налоговых и неналоговых доходов бюджета МО Гулькевичский район за 2012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внутреннего финансирования дефицита бюджета в 2012 году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waso</dc:creator>
  <cp:lastModifiedBy>Наталья Кимовна Остахова</cp:lastModifiedBy>
  <cp:revision>179</cp:revision>
  <cp:lastPrinted>2013-04-23T11:05:20Z</cp:lastPrinted>
  <dcterms:created xsi:type="dcterms:W3CDTF">2010-07-07T11:58:04Z</dcterms:created>
  <dcterms:modified xsi:type="dcterms:W3CDTF">2013-04-24T15:55:05Z</dcterms:modified>
</cp:coreProperties>
</file>