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1.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2.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3.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charts/chart16.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charts/chart17.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charts/chart18.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charts/chart19.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charts/chart20.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charts/chart21.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charts/chart22.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charts/chart23.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charts/chart24.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charts/chart25.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charts/chart26.xml" ContentType="application/vnd.openxmlformats-officedocument.drawingml.chart+xml"/>
  <Override PartName="/ppt/theme/themeOverride19.xml" ContentType="application/vnd.openxmlformats-officedocument.themeOverride+xml"/>
  <Override PartName="/ppt/drawings/drawing19.xml" ContentType="application/vnd.openxmlformats-officedocument.drawingml.chartshapes+xml"/>
  <Override PartName="/ppt/charts/chart27.xml" ContentType="application/vnd.openxmlformats-officedocument.drawingml.chart+xml"/>
  <Override PartName="/ppt/theme/themeOverride20.xml" ContentType="application/vnd.openxmlformats-officedocument.themeOverride+xml"/>
  <Override PartName="/ppt/drawings/drawing20.xml" ContentType="application/vnd.openxmlformats-officedocument.drawingml.chartshapes+xml"/>
  <Override PartName="/ppt/charts/chart28.xml" ContentType="application/vnd.openxmlformats-officedocument.drawingml.chart+xml"/>
  <Override PartName="/ppt/theme/themeOverride21.xml" ContentType="application/vnd.openxmlformats-officedocument.themeOverride+xml"/>
  <Override PartName="/ppt/drawings/drawing21.xml" ContentType="application/vnd.openxmlformats-officedocument.drawingml.chartshapes+xml"/>
  <Override PartName="/ppt/charts/chart29.xml" ContentType="application/vnd.openxmlformats-officedocument.drawingml.chart+xml"/>
  <Override PartName="/ppt/theme/themeOverride22.xml" ContentType="application/vnd.openxmlformats-officedocument.themeOverride+xml"/>
  <Override PartName="/ppt/drawings/drawing22.xml" ContentType="application/vnd.openxmlformats-officedocument.drawingml.chartshapes+xml"/>
  <Override PartName="/ppt/charts/chart30.xml" ContentType="application/vnd.openxmlformats-officedocument.drawingml.chart+xml"/>
  <Override PartName="/ppt/theme/themeOverride23.xml" ContentType="application/vnd.openxmlformats-officedocument.themeOverride+xml"/>
  <Override PartName="/ppt/drawings/drawing23.xml" ContentType="application/vnd.openxmlformats-officedocument.drawingml.chartshapes+xml"/>
  <Override PartName="/ppt/charts/chart31.xml" ContentType="application/vnd.openxmlformats-officedocument.drawingml.chart+xml"/>
  <Override PartName="/ppt/theme/themeOverride24.xml" ContentType="application/vnd.openxmlformats-officedocument.themeOverride+xml"/>
  <Override PartName="/ppt/drawings/drawing24.xml" ContentType="application/vnd.openxmlformats-officedocument.drawingml.chartshapes+xml"/>
  <Override PartName="/ppt/charts/chart32.xml" ContentType="application/vnd.openxmlformats-officedocument.drawingml.chart+xml"/>
  <Override PartName="/ppt/theme/themeOverride25.xml" ContentType="application/vnd.openxmlformats-officedocument.themeOverride+xml"/>
  <Override PartName="/ppt/drawings/drawing25.xml" ContentType="application/vnd.openxmlformats-officedocument.drawingml.chartshapes+xml"/>
  <Override PartName="/ppt/charts/chart33.xml" ContentType="application/vnd.openxmlformats-officedocument.drawingml.chart+xml"/>
  <Override PartName="/ppt/theme/themeOverride26.xml" ContentType="application/vnd.openxmlformats-officedocument.themeOverride+xml"/>
  <Override PartName="/ppt/drawings/drawing26.xml" ContentType="application/vnd.openxmlformats-officedocument.drawingml.chartshapes+xml"/>
  <Override PartName="/ppt/charts/chart34.xml" ContentType="application/vnd.openxmlformats-officedocument.drawingml.chart+xml"/>
  <Override PartName="/ppt/theme/themeOverride27.xml" ContentType="application/vnd.openxmlformats-officedocument.themeOverride+xml"/>
  <Override PartName="/ppt/drawings/drawing27.xml" ContentType="application/vnd.openxmlformats-officedocument.drawingml.chartshapes+xml"/>
  <Override PartName="/ppt/charts/chart35.xml" ContentType="application/vnd.openxmlformats-officedocument.drawingml.chart+xml"/>
  <Override PartName="/ppt/theme/themeOverride28.xml" ContentType="application/vnd.openxmlformats-officedocument.themeOverride+xml"/>
  <Override PartName="/ppt/drawings/drawing28.xml" ContentType="application/vnd.openxmlformats-officedocument.drawingml.chartshapes+xml"/>
  <Override PartName="/ppt/charts/chart36.xml" ContentType="application/vnd.openxmlformats-officedocument.drawingml.chart+xml"/>
  <Override PartName="/ppt/theme/themeOverride29.xml" ContentType="application/vnd.openxmlformats-officedocument.themeOverride+xml"/>
  <Override PartName="/ppt/drawings/drawing29.xml" ContentType="application/vnd.openxmlformats-officedocument.drawingml.chartshapes+xml"/>
  <Override PartName="/ppt/charts/chart37.xml" ContentType="application/vnd.openxmlformats-officedocument.drawingml.chart+xml"/>
  <Override PartName="/ppt/theme/themeOverride30.xml" ContentType="application/vnd.openxmlformats-officedocument.themeOverride+xml"/>
  <Override PartName="/ppt/drawings/drawing30.xml" ContentType="application/vnd.openxmlformats-officedocument.drawingml.chartshapes+xml"/>
  <Override PartName="/ppt/charts/chart38.xml" ContentType="application/vnd.openxmlformats-officedocument.drawingml.chart+xml"/>
  <Override PartName="/ppt/theme/themeOverride31.xml" ContentType="application/vnd.openxmlformats-officedocument.themeOverride+xml"/>
  <Override PartName="/ppt/drawings/drawing31.xml" ContentType="application/vnd.openxmlformats-officedocument.drawingml.chartshapes+xml"/>
  <Override PartName="/ppt/charts/chart39.xml" ContentType="application/vnd.openxmlformats-officedocument.drawingml.chart+xml"/>
  <Override PartName="/ppt/theme/themeOverride32.xml" ContentType="application/vnd.openxmlformats-officedocument.themeOverride+xml"/>
  <Override PartName="/ppt/drawings/drawing32.xml" ContentType="application/vnd.openxmlformats-officedocument.drawingml.chartshapes+xml"/>
  <Override PartName="/ppt/charts/chart40.xml" ContentType="application/vnd.openxmlformats-officedocument.drawingml.chart+xml"/>
  <Override PartName="/ppt/theme/themeOverride33.xml" ContentType="application/vnd.openxmlformats-officedocument.themeOverride+xml"/>
  <Override PartName="/ppt/drawings/drawing33.xml" ContentType="application/vnd.openxmlformats-officedocument.drawingml.chartshapes+xml"/>
  <Override PartName="/ppt/charts/chart41.xml" ContentType="application/vnd.openxmlformats-officedocument.drawingml.chart+xml"/>
  <Override PartName="/ppt/theme/themeOverride34.xml" ContentType="application/vnd.openxmlformats-officedocument.themeOverride+xml"/>
  <Override PartName="/ppt/drawings/drawing34.xml" ContentType="application/vnd.openxmlformats-officedocument.drawingml.chartshape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42.xml" ContentType="application/vnd.openxmlformats-officedocument.drawingml.chart+xml"/>
  <Override PartName="/ppt/theme/themeOverride35.xml" ContentType="application/vnd.openxmlformats-officedocument.themeOverride+xml"/>
  <Override PartName="/ppt/drawings/drawing35.xml" ContentType="application/vnd.openxmlformats-officedocument.drawingml.chartshapes+xml"/>
  <Override PartName="/ppt/charts/chart43.xml" ContentType="application/vnd.openxmlformats-officedocument.drawingml.chart+xml"/>
  <Override PartName="/ppt/theme/themeOverride36.xml" ContentType="application/vnd.openxmlformats-officedocument.themeOverride+xml"/>
  <Override PartName="/ppt/drawings/drawing36.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44.xml" ContentType="application/vnd.openxmlformats-officedocument.drawingml.chart+xml"/>
  <Override PartName="/ppt/theme/themeOverride37.xml" ContentType="application/vnd.openxmlformats-officedocument.themeOverride+xml"/>
  <Override PartName="/ppt/drawings/drawing37.xml" ContentType="application/vnd.openxmlformats-officedocument.drawingml.chartshapes+xml"/>
  <Override PartName="/ppt/charts/chart45.xml" ContentType="application/vnd.openxmlformats-officedocument.drawingml.chart+xml"/>
  <Override PartName="/ppt/theme/themeOverride38.xml" ContentType="application/vnd.openxmlformats-officedocument.themeOverride+xml"/>
  <Override PartName="/ppt/drawings/drawing38.xml" ContentType="application/vnd.openxmlformats-officedocument.drawingml.chartshapes+xml"/>
  <Override PartName="/ppt/charts/chart46.xml" ContentType="application/vnd.openxmlformats-officedocument.drawingml.chart+xml"/>
  <Override PartName="/ppt/theme/themeOverride39.xml" ContentType="application/vnd.openxmlformats-officedocument.themeOverride+xml"/>
  <Override PartName="/ppt/drawings/drawing39.xml" ContentType="application/vnd.openxmlformats-officedocument.drawingml.chartshapes+xml"/>
  <Override PartName="/ppt/charts/chart47.xml" ContentType="application/vnd.openxmlformats-officedocument.drawingml.chart+xml"/>
  <Override PartName="/ppt/theme/themeOverride40.xml" ContentType="application/vnd.openxmlformats-officedocument.themeOverride+xml"/>
  <Override PartName="/ppt/drawings/drawing40.xml" ContentType="application/vnd.openxmlformats-officedocument.drawingml.chartshapes+xml"/>
  <Override PartName="/ppt/charts/chart48.xml" ContentType="application/vnd.openxmlformats-officedocument.drawingml.chart+xml"/>
  <Override PartName="/ppt/theme/themeOverride41.xml" ContentType="application/vnd.openxmlformats-officedocument.themeOverride+xml"/>
  <Override PartName="/ppt/drawings/drawing41.xml" ContentType="application/vnd.openxmlformats-officedocument.drawingml.chartshapes+xml"/>
  <Override PartName="/ppt/charts/chart49.xml" ContentType="application/vnd.openxmlformats-officedocument.drawingml.chart+xml"/>
  <Override PartName="/ppt/theme/themeOverride42.xml" ContentType="application/vnd.openxmlformats-officedocument.themeOverride+xml"/>
  <Override PartName="/ppt/drawings/drawing42.xml" ContentType="application/vnd.openxmlformats-officedocument.drawingml.chartshapes+xml"/>
  <Override PartName="/ppt/charts/chart50.xml" ContentType="application/vnd.openxmlformats-officedocument.drawingml.chart+xml"/>
  <Override PartName="/ppt/theme/themeOverride43.xml" ContentType="application/vnd.openxmlformats-officedocument.themeOverride+xml"/>
  <Override PartName="/ppt/drawings/drawing43.xml" ContentType="application/vnd.openxmlformats-officedocument.drawingml.chartshapes+xml"/>
  <Override PartName="/ppt/charts/chart51.xml" ContentType="application/vnd.openxmlformats-officedocument.drawingml.chart+xml"/>
  <Override PartName="/ppt/theme/themeOverride44.xml" ContentType="application/vnd.openxmlformats-officedocument.themeOverride+xml"/>
  <Override PartName="/ppt/drawings/drawing44.xml" ContentType="application/vnd.openxmlformats-officedocument.drawingml.chartshapes+xml"/>
  <Override PartName="/ppt/charts/chart52.xml" ContentType="application/vnd.openxmlformats-officedocument.drawingml.chart+xml"/>
  <Override PartName="/ppt/theme/themeOverride45.xml" ContentType="application/vnd.openxmlformats-officedocument.themeOverride+xml"/>
  <Override PartName="/ppt/drawings/drawing45.xml" ContentType="application/vnd.openxmlformats-officedocument.drawingml.chartshapes+xml"/>
  <Override PartName="/ppt/charts/chart53.xml" ContentType="application/vnd.openxmlformats-officedocument.drawingml.chart+xml"/>
  <Override PartName="/ppt/theme/themeOverride46.xml" ContentType="application/vnd.openxmlformats-officedocument.themeOverride+xml"/>
  <Override PartName="/ppt/drawings/drawing46.xml" ContentType="application/vnd.openxmlformats-officedocument.drawingml.chartshapes+xml"/>
  <Override PartName="/ppt/charts/chart54.xml" ContentType="application/vnd.openxmlformats-officedocument.drawingml.chart+xml"/>
  <Override PartName="/ppt/theme/themeOverride4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notesMasterIdLst>
    <p:notesMasterId r:id="rId106"/>
  </p:notesMasterIdLst>
  <p:handoutMasterIdLst>
    <p:handoutMasterId r:id="rId107"/>
  </p:handoutMasterIdLst>
  <p:sldIdLst>
    <p:sldId id="506" r:id="rId4"/>
    <p:sldId id="638" r:id="rId5"/>
    <p:sldId id="639" r:id="rId6"/>
    <p:sldId id="640" r:id="rId7"/>
    <p:sldId id="641" r:id="rId8"/>
    <p:sldId id="642" r:id="rId9"/>
    <p:sldId id="643" r:id="rId10"/>
    <p:sldId id="644" r:id="rId11"/>
    <p:sldId id="645" r:id="rId12"/>
    <p:sldId id="646" r:id="rId13"/>
    <p:sldId id="647" r:id="rId14"/>
    <p:sldId id="648" r:id="rId15"/>
    <p:sldId id="649" r:id="rId16"/>
    <p:sldId id="650" r:id="rId17"/>
    <p:sldId id="651" r:id="rId18"/>
    <p:sldId id="652" r:id="rId19"/>
    <p:sldId id="477" r:id="rId20"/>
    <p:sldId id="479" r:id="rId21"/>
    <p:sldId id="478" r:id="rId22"/>
    <p:sldId id="514" r:id="rId23"/>
    <p:sldId id="578" r:id="rId24"/>
    <p:sldId id="579" r:id="rId25"/>
    <p:sldId id="580" r:id="rId26"/>
    <p:sldId id="511" r:id="rId27"/>
    <p:sldId id="487" r:id="rId28"/>
    <p:sldId id="481" r:id="rId29"/>
    <p:sldId id="442" r:id="rId30"/>
    <p:sldId id="515" r:id="rId31"/>
    <p:sldId id="443" r:id="rId32"/>
    <p:sldId id="483" r:id="rId33"/>
    <p:sldId id="533" r:id="rId34"/>
    <p:sldId id="534" r:id="rId35"/>
    <p:sldId id="488" r:id="rId36"/>
    <p:sldId id="484" r:id="rId37"/>
    <p:sldId id="538" r:id="rId38"/>
    <p:sldId id="536" r:id="rId39"/>
    <p:sldId id="535" r:id="rId40"/>
    <p:sldId id="472" r:id="rId41"/>
    <p:sldId id="539" r:id="rId42"/>
    <p:sldId id="490" r:id="rId43"/>
    <p:sldId id="450" r:id="rId44"/>
    <p:sldId id="473" r:id="rId45"/>
    <p:sldId id="491" r:id="rId46"/>
    <p:sldId id="452" r:id="rId47"/>
    <p:sldId id="599" r:id="rId48"/>
    <p:sldId id="454" r:id="rId49"/>
    <p:sldId id="543" r:id="rId50"/>
    <p:sldId id="545" r:id="rId51"/>
    <p:sldId id="456" r:id="rId52"/>
    <p:sldId id="457" r:id="rId53"/>
    <p:sldId id="494" r:id="rId54"/>
    <p:sldId id="544" r:id="rId55"/>
    <p:sldId id="458" r:id="rId56"/>
    <p:sldId id="547" r:id="rId57"/>
    <p:sldId id="548" r:id="rId58"/>
    <p:sldId id="460" r:id="rId59"/>
    <p:sldId id="462" r:id="rId60"/>
    <p:sldId id="581" r:id="rId61"/>
    <p:sldId id="550" r:id="rId62"/>
    <p:sldId id="465" r:id="rId63"/>
    <p:sldId id="551" r:id="rId64"/>
    <p:sldId id="601" r:id="rId65"/>
    <p:sldId id="467" r:id="rId66"/>
    <p:sldId id="552" r:id="rId67"/>
    <p:sldId id="553" r:id="rId68"/>
    <p:sldId id="554" r:id="rId69"/>
    <p:sldId id="602" r:id="rId70"/>
    <p:sldId id="555" r:id="rId71"/>
    <p:sldId id="605" r:id="rId72"/>
    <p:sldId id="556" r:id="rId73"/>
    <p:sldId id="607" r:id="rId74"/>
    <p:sldId id="608" r:id="rId75"/>
    <p:sldId id="612" r:id="rId76"/>
    <p:sldId id="558" r:id="rId77"/>
    <p:sldId id="634" r:id="rId78"/>
    <p:sldId id="635" r:id="rId79"/>
    <p:sldId id="636" r:id="rId80"/>
    <p:sldId id="480" r:id="rId81"/>
    <p:sldId id="576" r:id="rId82"/>
    <p:sldId id="559" r:id="rId83"/>
    <p:sldId id="561" r:id="rId84"/>
    <p:sldId id="565" r:id="rId85"/>
    <p:sldId id="564" r:id="rId86"/>
    <p:sldId id="566" r:id="rId87"/>
    <p:sldId id="567" r:id="rId88"/>
    <p:sldId id="569" r:id="rId89"/>
    <p:sldId id="518" r:id="rId90"/>
    <p:sldId id="610" r:id="rId91"/>
    <p:sldId id="611" r:id="rId92"/>
    <p:sldId id="609" r:id="rId93"/>
    <p:sldId id="570" r:id="rId94"/>
    <p:sldId id="520" r:id="rId95"/>
    <p:sldId id="572" r:id="rId96"/>
    <p:sldId id="573" r:id="rId97"/>
    <p:sldId id="574" r:id="rId98"/>
    <p:sldId id="575" r:id="rId99"/>
    <p:sldId id="629" r:id="rId100"/>
    <p:sldId id="630" r:id="rId101"/>
    <p:sldId id="631" r:id="rId102"/>
    <p:sldId id="632" r:id="rId103"/>
    <p:sldId id="637" r:id="rId104"/>
    <p:sldId id="527" r:id="rId105"/>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3" autoAdjust="0"/>
    <p:restoredTop sz="99636" autoAdjust="0"/>
  </p:normalViewPr>
  <p:slideViewPr>
    <p:cSldViewPr>
      <p:cViewPr>
        <p:scale>
          <a:sx n="96" d="100"/>
          <a:sy n="96" d="100"/>
        </p:scale>
        <p:origin x="-240" y="-3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handoutMaster" Target="handoutMasters/handout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_____Microsoft_Excel10.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_____Microsoft_Excel11.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_____Microsoft_Excel12.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_____Microsoft_Excel13.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_____Microsoft_Excel15.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_____Microsoft_Excel16.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_____Microsoft_Excel17.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_____Microsoft_Excel18.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_____Microsoft_Excel19.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_____Microsoft_Excel20.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_____Microsoft_Excel21.xlsx"/><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_____Microsoft_Excel22.xlsx"/><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_____Microsoft_Excel23.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_____Microsoft_Excel24.xlsx"/><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_____Microsoft_Excel25.xlsx"/><Relationship Id="rId1" Type="http://schemas.openxmlformats.org/officeDocument/2006/relationships/themeOverride" Target="../theme/themeOverride18.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_____Microsoft_Excel26.xlsx"/><Relationship Id="rId1" Type="http://schemas.openxmlformats.org/officeDocument/2006/relationships/themeOverride" Target="../theme/themeOverride19.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_____Microsoft_Excel27.xlsx"/><Relationship Id="rId1" Type="http://schemas.openxmlformats.org/officeDocument/2006/relationships/themeOverride" Target="../theme/themeOverride20.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_____Microsoft_Excel28.xlsx"/><Relationship Id="rId1" Type="http://schemas.openxmlformats.org/officeDocument/2006/relationships/themeOverride" Target="../theme/themeOverride21.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_____Microsoft_Excel29.xlsx"/><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_____Microsoft_Excel30.xlsx"/><Relationship Id="rId1" Type="http://schemas.openxmlformats.org/officeDocument/2006/relationships/themeOverride" Target="../theme/themeOverride23.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_____Microsoft_Excel31.xlsx"/><Relationship Id="rId1" Type="http://schemas.openxmlformats.org/officeDocument/2006/relationships/themeOverride" Target="../theme/themeOverride24.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_____Microsoft_Excel32.xlsx"/><Relationship Id="rId1" Type="http://schemas.openxmlformats.org/officeDocument/2006/relationships/themeOverride" Target="../theme/themeOverride25.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_____Microsoft_Excel33.xlsx"/><Relationship Id="rId1" Type="http://schemas.openxmlformats.org/officeDocument/2006/relationships/themeOverride" Target="../theme/themeOverride26.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_____Microsoft_Excel34.xlsx"/><Relationship Id="rId1" Type="http://schemas.openxmlformats.org/officeDocument/2006/relationships/themeOverride" Target="../theme/themeOverride27.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_____Microsoft_Excel35.xlsx"/><Relationship Id="rId1" Type="http://schemas.openxmlformats.org/officeDocument/2006/relationships/themeOverride" Target="../theme/themeOverride28.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package" Target="../embeddings/_____Microsoft_Excel36.xlsx"/><Relationship Id="rId1" Type="http://schemas.openxmlformats.org/officeDocument/2006/relationships/themeOverride" Target="../theme/themeOverride29.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package" Target="../embeddings/_____Microsoft_Excel37.xlsx"/><Relationship Id="rId1" Type="http://schemas.openxmlformats.org/officeDocument/2006/relationships/themeOverride" Target="../theme/themeOverride30.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31.xml"/><Relationship Id="rId2" Type="http://schemas.openxmlformats.org/officeDocument/2006/relationships/package" Target="../embeddings/_____Microsoft_Excel38.xlsx"/><Relationship Id="rId1" Type="http://schemas.openxmlformats.org/officeDocument/2006/relationships/themeOverride" Target="../theme/themeOverride31.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2.xml"/><Relationship Id="rId2" Type="http://schemas.openxmlformats.org/officeDocument/2006/relationships/package" Target="../embeddings/_____Microsoft_Excel39.xlsx"/><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33.xml"/><Relationship Id="rId2" Type="http://schemas.openxmlformats.org/officeDocument/2006/relationships/package" Target="../embeddings/_____Microsoft_Excel40.xlsx"/><Relationship Id="rId1" Type="http://schemas.openxmlformats.org/officeDocument/2006/relationships/themeOverride" Target="../theme/themeOverride33.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34.xml"/><Relationship Id="rId2" Type="http://schemas.openxmlformats.org/officeDocument/2006/relationships/package" Target="../embeddings/_____Microsoft_Excel41.xlsx"/><Relationship Id="rId1" Type="http://schemas.openxmlformats.org/officeDocument/2006/relationships/themeOverride" Target="../theme/themeOverride34.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35.xml"/><Relationship Id="rId2" Type="http://schemas.openxmlformats.org/officeDocument/2006/relationships/package" Target="../embeddings/_____Microsoft_Excel42.xlsx"/><Relationship Id="rId1" Type="http://schemas.openxmlformats.org/officeDocument/2006/relationships/themeOverride" Target="../theme/themeOverride35.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36.xml"/><Relationship Id="rId2" Type="http://schemas.openxmlformats.org/officeDocument/2006/relationships/package" Target="../embeddings/_____Microsoft_Excel43.xlsx"/><Relationship Id="rId1" Type="http://schemas.openxmlformats.org/officeDocument/2006/relationships/themeOverride" Target="../theme/themeOverride36.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37.xml"/><Relationship Id="rId2" Type="http://schemas.openxmlformats.org/officeDocument/2006/relationships/package" Target="../embeddings/_____Microsoft_Excel44.xlsx"/><Relationship Id="rId1" Type="http://schemas.openxmlformats.org/officeDocument/2006/relationships/themeOverride" Target="../theme/themeOverride37.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38.xml"/><Relationship Id="rId2" Type="http://schemas.openxmlformats.org/officeDocument/2006/relationships/package" Target="../embeddings/_____Microsoft_Excel45.xlsx"/><Relationship Id="rId1" Type="http://schemas.openxmlformats.org/officeDocument/2006/relationships/themeOverride" Target="../theme/themeOverride38.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39.xml"/><Relationship Id="rId2" Type="http://schemas.openxmlformats.org/officeDocument/2006/relationships/package" Target="../embeddings/_____Microsoft_Excel46.xlsx"/><Relationship Id="rId1" Type="http://schemas.openxmlformats.org/officeDocument/2006/relationships/themeOverride" Target="../theme/themeOverride39.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40.xml"/><Relationship Id="rId2" Type="http://schemas.openxmlformats.org/officeDocument/2006/relationships/package" Target="../embeddings/_____Microsoft_Excel47.xlsx"/><Relationship Id="rId1" Type="http://schemas.openxmlformats.org/officeDocument/2006/relationships/themeOverride" Target="../theme/themeOverride40.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41.xml"/><Relationship Id="rId2" Type="http://schemas.openxmlformats.org/officeDocument/2006/relationships/package" Target="../embeddings/_____Microsoft_Excel48.xlsx"/><Relationship Id="rId1" Type="http://schemas.openxmlformats.org/officeDocument/2006/relationships/themeOverride" Target="../theme/themeOverride41.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42.xml"/><Relationship Id="rId2" Type="http://schemas.openxmlformats.org/officeDocument/2006/relationships/package" Target="../embeddings/_____Microsoft_Excel49.xlsx"/><Relationship Id="rId1" Type="http://schemas.openxmlformats.org/officeDocument/2006/relationships/themeOverride" Target="../theme/themeOverride42.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43.xml"/><Relationship Id="rId2" Type="http://schemas.openxmlformats.org/officeDocument/2006/relationships/package" Target="../embeddings/_____Microsoft_Excel50.xlsx"/><Relationship Id="rId1" Type="http://schemas.openxmlformats.org/officeDocument/2006/relationships/themeOverride" Target="../theme/themeOverride43.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44.xml"/><Relationship Id="rId2" Type="http://schemas.openxmlformats.org/officeDocument/2006/relationships/package" Target="../embeddings/_____Microsoft_Excel51.xlsx"/><Relationship Id="rId1" Type="http://schemas.openxmlformats.org/officeDocument/2006/relationships/themeOverride" Target="../theme/themeOverride44.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5.xml"/><Relationship Id="rId2" Type="http://schemas.openxmlformats.org/officeDocument/2006/relationships/package" Target="../embeddings/_____Microsoft_Excel52.xlsx"/><Relationship Id="rId1" Type="http://schemas.openxmlformats.org/officeDocument/2006/relationships/themeOverride" Target="../theme/themeOverride45.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46.xml"/><Relationship Id="rId2" Type="http://schemas.openxmlformats.org/officeDocument/2006/relationships/package" Target="../embeddings/_____Microsoft_Excel53.xlsx"/><Relationship Id="rId1" Type="http://schemas.openxmlformats.org/officeDocument/2006/relationships/themeOverride" Target="../theme/themeOverride46.xml"/></Relationships>
</file>

<file path=ppt/charts/_rels/chart54.xml.rels><?xml version="1.0" encoding="UTF-8" standalone="yes"?>
<Relationships xmlns="http://schemas.openxmlformats.org/package/2006/relationships"><Relationship Id="rId2" Type="http://schemas.openxmlformats.org/officeDocument/2006/relationships/package" Target="../embeddings/_____Microsoft_Excel54.xlsx"/><Relationship Id="rId1" Type="http://schemas.openxmlformats.org/officeDocument/2006/relationships/themeOverride" Target="../theme/themeOverride47.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_____Microsoft_Excel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400" b="0">
                <a:latin typeface="Times New Roman" pitchFamily="18" charset="0"/>
                <a:cs typeface="Times New Roman" pitchFamily="18" charset="0"/>
              </a:defRPr>
            </a:pPr>
            <a:r>
              <a:rPr lang="ru-RU" sz="2400" b="0" dirty="0" smtClean="0">
                <a:latin typeface="Times New Roman" pitchFamily="18" charset="0"/>
                <a:cs typeface="Times New Roman" pitchFamily="18" charset="0"/>
              </a:rPr>
              <a:t>Доля в общей структуре отгруженных</a:t>
            </a:r>
            <a:r>
              <a:rPr lang="ru-RU" sz="2400" b="0" baseline="0" dirty="0" smtClean="0">
                <a:latin typeface="Times New Roman" pitchFamily="18" charset="0"/>
                <a:cs typeface="Times New Roman" pitchFamily="18" charset="0"/>
              </a:rPr>
              <a:t> товаров, работ и услуг, % </a:t>
            </a:r>
            <a:endParaRPr lang="ru-RU" sz="2400" b="0" dirty="0">
              <a:latin typeface="Times New Roman" pitchFamily="18" charset="0"/>
              <a:cs typeface="Times New Roman" pitchFamily="18" charset="0"/>
            </a:endParaRPr>
          </a:p>
        </c:rich>
      </c:tx>
      <c:layout>
        <c:manualLayout>
          <c:xMode val="edge"/>
          <c:yMode val="edge"/>
          <c:x val="9.9938940476147806E-2"/>
          <c:y val="1.9529814337590219E-3"/>
        </c:manualLayout>
      </c:layout>
      <c:overlay val="0"/>
    </c:title>
    <c:autoTitleDeleted val="0"/>
    <c:plotArea>
      <c:layout>
        <c:manualLayout>
          <c:layoutTarget val="inner"/>
          <c:xMode val="edge"/>
          <c:yMode val="edge"/>
          <c:x val="1.5645663026688791E-2"/>
          <c:y val="0.19390414521078206"/>
          <c:w val="0.55761882192301215"/>
          <c:h val="0.76565699064321979"/>
        </c:manualLayout>
      </c:layout>
      <c:doughnutChart>
        <c:varyColors val="1"/>
        <c:ser>
          <c:idx val="0"/>
          <c:order val="0"/>
          <c:tx>
            <c:strRef>
              <c:f>Лист1!$B$1</c:f>
              <c:strCache>
                <c:ptCount val="1"/>
                <c:pt idx="0">
                  <c:v>Продажи</c:v>
                </c:pt>
              </c:strCache>
            </c:strRef>
          </c:tx>
          <c:explosion val="2"/>
          <c:dLbls>
            <c:dLbl>
              <c:idx val="0"/>
              <c:spPr/>
              <c:txPr>
                <a:bodyPr/>
                <a:lstStyle/>
                <a:p>
                  <a:pPr>
                    <a:defRPr>
                      <a:solidFill>
                        <a:schemeClr val="bg1"/>
                      </a:solidFill>
                    </a:defRPr>
                  </a:pPr>
                  <a:endParaRPr lang="ru-RU"/>
                </a:p>
              </c:txPr>
              <c:showLegendKey val="0"/>
              <c:showVal val="1"/>
              <c:showCatName val="0"/>
              <c:showSerName val="0"/>
              <c:showPercent val="0"/>
              <c:showBubbleSize val="0"/>
            </c:dLbl>
            <c:dLbl>
              <c:idx val="1"/>
              <c:spPr/>
              <c:txPr>
                <a:bodyPr/>
                <a:lstStyle/>
                <a:p>
                  <a:pPr>
                    <a:defRPr>
                      <a:solidFill>
                        <a:schemeClr val="bg1"/>
                      </a:solidFill>
                    </a:defRPr>
                  </a:pPr>
                  <a:endParaRPr lang="ru-RU"/>
                </a:p>
              </c:txPr>
              <c:showLegendKey val="0"/>
              <c:showVal val="1"/>
              <c:showCatName val="0"/>
              <c:showSerName val="0"/>
              <c:showPercent val="0"/>
              <c:showBubbleSize val="0"/>
            </c:dLbl>
            <c:dLbl>
              <c:idx val="2"/>
              <c:layout>
                <c:manualLayout>
                  <c:x val="-7.3961316126165189E-2"/>
                  <c:y val="0.12108484889305934"/>
                </c:manualLayout>
              </c:layout>
              <c:showLegendKey val="0"/>
              <c:showVal val="1"/>
              <c:showCatName val="0"/>
              <c:showSerName val="0"/>
              <c:showPercent val="0"/>
              <c:showBubbleSize val="0"/>
            </c:dLbl>
            <c:dLbl>
              <c:idx val="3"/>
              <c:layout>
                <c:manualLayout>
                  <c:x val="-1.4223330024262537E-3"/>
                  <c:y val="-9.7649071687951096E-3"/>
                </c:manualLayout>
              </c:layout>
              <c:spPr/>
              <c:txPr>
                <a:bodyPr/>
                <a:lstStyle/>
                <a:p>
                  <a:pPr>
                    <a:defRPr>
                      <a:solidFill>
                        <a:schemeClr val="bg1"/>
                      </a:solidFill>
                    </a:defRPr>
                  </a:pPr>
                  <a:endParaRPr lang="ru-RU"/>
                </a:p>
              </c:txPr>
              <c:showLegendKey val="0"/>
              <c:showVal val="1"/>
              <c:showCatName val="0"/>
              <c:showSerName val="0"/>
              <c:showPercent val="0"/>
              <c:showBubbleSize val="0"/>
            </c:dLbl>
            <c:dLbl>
              <c:idx val="4"/>
              <c:spPr/>
              <c:txPr>
                <a:bodyPr/>
                <a:lstStyle/>
                <a:p>
                  <a:pPr>
                    <a:defRPr>
                      <a:solidFill>
                        <a:schemeClr val="bg1"/>
                      </a:solidFill>
                    </a:defRPr>
                  </a:pPr>
                  <a:endParaRPr lang="ru-RU"/>
                </a:p>
              </c:txPr>
              <c:showLegendKey val="0"/>
              <c:showVal val="1"/>
              <c:showCatName val="0"/>
              <c:showSerName val="0"/>
              <c:showPercent val="0"/>
              <c:showBubbleSize val="0"/>
            </c:dLbl>
            <c:dLbl>
              <c:idx val="5"/>
              <c:layout>
                <c:manualLayout>
                  <c:x val="2.8446660048525073E-3"/>
                  <c:y val="-0.1347557189293725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Лист1!$A$2:$A$7</c:f>
              <c:strCache>
                <c:ptCount val="6"/>
                <c:pt idx="0">
                  <c:v>Промышленное производство</c:v>
                </c:pt>
                <c:pt idx="1">
                  <c:v>Сельское хозяйство</c:v>
                </c:pt>
                <c:pt idx="2">
                  <c:v>Транспорт</c:v>
                </c:pt>
                <c:pt idx="3">
                  <c:v>Строительство</c:v>
                </c:pt>
                <c:pt idx="4">
                  <c:v>Потребительский рынок</c:v>
                </c:pt>
                <c:pt idx="5">
                  <c:v>Курортно-туристический комплекс</c:v>
                </c:pt>
              </c:strCache>
            </c:strRef>
          </c:cat>
          <c:val>
            <c:numRef>
              <c:f>Лист1!$B$2:$B$7</c:f>
              <c:numCache>
                <c:formatCode>0.0</c:formatCode>
                <c:ptCount val="6"/>
                <c:pt idx="0">
                  <c:v>25.1</c:v>
                </c:pt>
                <c:pt idx="1">
                  <c:v>35.700000000000003</c:v>
                </c:pt>
                <c:pt idx="2">
                  <c:v>0.9</c:v>
                </c:pt>
                <c:pt idx="3">
                  <c:v>6.2</c:v>
                </c:pt>
                <c:pt idx="4">
                  <c:v>32</c:v>
                </c:pt>
                <c:pt idx="5">
                  <c:v>0.1</c:v>
                </c:pt>
              </c:numCache>
            </c:numRef>
          </c:val>
        </c:ser>
        <c:dLbls>
          <c:showLegendKey val="0"/>
          <c:showVal val="1"/>
          <c:showCatName val="0"/>
          <c:showSerName val="0"/>
          <c:showPercent val="0"/>
          <c:showBubbleSize val="0"/>
          <c:showLeaderLines val="1"/>
        </c:dLbls>
        <c:firstSliceAng val="0"/>
        <c:holeSize val="42"/>
      </c:doughnutChart>
    </c:plotArea>
    <c:legend>
      <c:legendPos val="r"/>
      <c:layout>
        <c:manualLayout>
          <c:xMode val="edge"/>
          <c:yMode val="edge"/>
          <c:x val="0.62008555948980582"/>
          <c:y val="0.19197853627270881"/>
          <c:w val="0.34720078145439037"/>
          <c:h val="0.72031245242491093"/>
        </c:manualLayout>
      </c:layout>
      <c:overlay val="0"/>
      <c:txPr>
        <a:bodyPr/>
        <a:lstStyle/>
        <a:p>
          <a:pPr>
            <a:defRPr>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Структура расходов бюджета муниципального образования Гулькевичский район в 2016 году</a:t>
            </a:r>
            <a:endParaRPr lang="ru-RU" sz="2400" b="0" dirty="0">
              <a:latin typeface="Times New Roman" pitchFamily="18" charset="0"/>
              <a:cs typeface="Times New Roman" pitchFamily="18" charset="0"/>
            </a:endParaRPr>
          </a:p>
        </c:rich>
      </c:tx>
      <c:layout>
        <c:manualLayout>
          <c:xMode val="edge"/>
          <c:yMode val="edge"/>
          <c:x val="0.15190527665384851"/>
          <c:y val="2.171204092225998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3646131612616519"/>
          <c:y val="0.26455529188669064"/>
          <c:w val="0.72992203375252207"/>
          <c:h val="0.66656003739048153"/>
        </c:manualLayout>
      </c:layout>
      <c:pie3DChart>
        <c:varyColors val="1"/>
        <c:ser>
          <c:idx val="0"/>
          <c:order val="0"/>
          <c:tx>
            <c:strRef>
              <c:f>Лист1!$B$1</c:f>
              <c:strCache>
                <c:ptCount val="1"/>
                <c:pt idx="0">
                  <c:v>Исполнено на 01.12.2010г.</c:v>
                </c:pt>
              </c:strCache>
            </c:strRef>
          </c:tx>
          <c:explosion val="7"/>
          <c:dPt>
            <c:idx val="1"/>
            <c:bubble3D val="0"/>
            <c:explosion val="0"/>
          </c:dPt>
          <c:dLbls>
            <c:dLbl>
              <c:idx val="0"/>
              <c:layout>
                <c:manualLayout>
                  <c:x val="5.1833062455426099E-2"/>
                  <c:y val="3.9195569950738231E-2"/>
                </c:manualLayout>
              </c:layout>
              <c:showLegendKey val="0"/>
              <c:showVal val="1"/>
              <c:showCatName val="1"/>
              <c:showSerName val="0"/>
              <c:showPercent val="1"/>
              <c:showBubbleSize val="0"/>
            </c:dLbl>
            <c:dLbl>
              <c:idx val="1"/>
              <c:layout>
                <c:manualLayout>
                  <c:x val="-7.973240428482857E-2"/>
                  <c:y val="-5.243929950843375E-3"/>
                </c:manualLayout>
              </c:layout>
              <c:showLegendKey val="0"/>
              <c:showVal val="1"/>
              <c:showCatName val="1"/>
              <c:showSerName val="0"/>
              <c:showPercent val="1"/>
              <c:showBubbleSize val="0"/>
            </c:dLbl>
            <c:dLbl>
              <c:idx val="2"/>
              <c:layout>
                <c:manualLayout>
                  <c:x val="-9.3710465862216034E-3"/>
                  <c:y val="4.2538393610798468E-2"/>
                </c:manualLayout>
              </c:layout>
              <c:showLegendKey val="0"/>
              <c:showVal val="1"/>
              <c:showCatName val="1"/>
              <c:showSerName val="0"/>
              <c:showPercent val="1"/>
              <c:showBubbleSize val="0"/>
            </c:dLbl>
            <c:dLbl>
              <c:idx val="3"/>
              <c:layout>
                <c:manualLayout>
                  <c:x val="6.8932752991603173E-4"/>
                  <c:y val="0.15236961031727833"/>
                </c:manualLayout>
              </c:layout>
              <c:showLegendKey val="0"/>
              <c:showVal val="1"/>
              <c:showCatName val="1"/>
              <c:showSerName val="0"/>
              <c:showPercent val="1"/>
              <c:showBubbleSize val="0"/>
            </c:dLbl>
            <c:dLbl>
              <c:idx val="4"/>
              <c:layout>
                <c:manualLayout>
                  <c:x val="-5.8830156864291064E-2"/>
                  <c:y val="3.3174807303278792E-2"/>
                </c:manualLayout>
              </c:layout>
              <c:showLegendKey val="0"/>
              <c:showVal val="1"/>
              <c:showCatName val="1"/>
              <c:showSerName val="0"/>
              <c:showPercent val="1"/>
              <c:showBubbleSize val="0"/>
            </c:dLbl>
            <c:dLbl>
              <c:idx val="5"/>
              <c:layout>
                <c:manualLayout>
                  <c:x val="-7.1116650121312687E-3"/>
                  <c:y val="-5.5548640411350228E-2"/>
                </c:manualLayout>
              </c:layout>
              <c:showLegendKey val="0"/>
              <c:showVal val="1"/>
              <c:showCatName val="1"/>
              <c:showSerName val="0"/>
              <c:showPercent val="1"/>
              <c:showBubbleSize val="0"/>
            </c:dLbl>
            <c:dLbl>
              <c:idx val="6"/>
              <c:layout>
                <c:manualLayout>
                  <c:x val="0.14087928402220543"/>
                  <c:y val="-2.1314810986430614E-2"/>
                </c:manualLayout>
              </c:layout>
              <c:showLegendKey val="0"/>
              <c:showVal val="1"/>
              <c:showCatName val="1"/>
              <c:showSerName val="0"/>
              <c:showPercent val="1"/>
              <c:showBubbleSize val="0"/>
            </c:dLbl>
            <c:dLbl>
              <c:idx val="7"/>
              <c:layout>
                <c:manualLayout>
                  <c:x val="-9.7979480774537595E-2"/>
                  <c:y val="2.9895502001976926E-2"/>
                </c:manualLayout>
              </c:layout>
              <c:showLegendKey val="0"/>
              <c:showVal val="1"/>
              <c:showCatName val="1"/>
              <c:showSerName val="0"/>
              <c:showPercent val="1"/>
              <c:showBubbleSize val="0"/>
            </c:dLbl>
            <c:dLbl>
              <c:idx val="8"/>
              <c:layout>
                <c:manualLayout>
                  <c:x val="-8.086243105604754E-2"/>
                  <c:y val="-1.9000090058916012E-2"/>
                </c:manualLayout>
              </c:layout>
              <c:showLegendKey val="0"/>
              <c:showVal val="1"/>
              <c:showCatName val="1"/>
              <c:showSerName val="0"/>
              <c:showPercent val="1"/>
              <c:showBubbleSize val="0"/>
            </c:dLbl>
            <c:dLbl>
              <c:idx val="9"/>
              <c:layout>
                <c:manualLayout>
                  <c:x val="-9.6032788471531835E-2"/>
                  <c:y val="-9.6634465531549724E-2"/>
                </c:manualLayout>
              </c:layout>
              <c:showLegendKey val="0"/>
              <c:showVal val="1"/>
              <c:showCatName val="1"/>
              <c:showSerName val="0"/>
              <c:showPercent val="1"/>
              <c:showBubbleSize val="0"/>
            </c:dLbl>
            <c:dLbl>
              <c:idx val="10"/>
              <c:layout>
                <c:manualLayout>
                  <c:x val="3.4083130548218654E-2"/>
                  <c:y val="-0.14001632922667798"/>
                </c:manualLayout>
              </c:layout>
              <c:showLegendKey val="0"/>
              <c:showVal val="1"/>
              <c:showCatName val="1"/>
              <c:showSerName val="0"/>
              <c:showPercent val="1"/>
              <c:showBubbleSize val="0"/>
            </c:dLbl>
            <c:dLbl>
              <c:idx val="11"/>
              <c:layout>
                <c:manualLayout>
                  <c:x val="0.15040913912791051"/>
                  <c:y val="-9.9121465129016026E-2"/>
                </c:manualLayout>
              </c:layout>
              <c:showLegendKey val="0"/>
              <c:showVal val="1"/>
              <c:showCatName val="1"/>
              <c:showSerName val="0"/>
              <c:showPercent val="1"/>
              <c:showBubbleSize val="0"/>
            </c:dLbl>
            <c:dLbl>
              <c:idx val="12"/>
              <c:layout>
                <c:manualLayout>
                  <c:x val="0.18087864789216967"/>
                  <c:y val="-8.7219395801488214E-2"/>
                </c:manualLayout>
              </c:layout>
              <c:showLegendKey val="0"/>
              <c:showVal val="1"/>
              <c:showCatName val="1"/>
              <c:showSerName val="0"/>
              <c:showPercent val="1"/>
              <c:showBubbleSize val="0"/>
            </c:dLbl>
            <c:txPr>
              <a:bodyPr/>
              <a:lstStyle/>
              <a:p>
                <a:pPr>
                  <a:defRPr sz="1400" baseline="0">
                    <a:latin typeface="Times New Roman" pitchFamily="18" charset="0"/>
                    <a:cs typeface="Times New Roman" pitchFamily="18" charset="0"/>
                  </a:defRPr>
                </a:pPr>
                <a:endParaRPr lang="ru-RU"/>
              </a:p>
            </c:txPr>
            <c:showLegendKey val="0"/>
            <c:showVal val="1"/>
            <c:showCatName val="1"/>
            <c:showSerName val="0"/>
            <c:showPercent val="1"/>
            <c:showBubbleSize val="0"/>
            <c:showLeaderLines val="1"/>
          </c:dLbls>
          <c:cat>
            <c:strRef>
              <c:f>Лист1!$A$2:$A$3</c:f>
              <c:strCache>
                <c:ptCount val="2"/>
                <c:pt idx="0">
                  <c:v>В рамках муниципальных программ</c:v>
                </c:pt>
                <c:pt idx="1">
                  <c:v>Не программные направления деятельности</c:v>
                </c:pt>
              </c:strCache>
            </c:strRef>
          </c:cat>
          <c:val>
            <c:numRef>
              <c:f>Лист1!$B$2:$B$3</c:f>
              <c:numCache>
                <c:formatCode>General</c:formatCode>
                <c:ptCount val="2"/>
                <c:pt idx="0">
                  <c:v>1237.9000000000001</c:v>
                </c:pt>
                <c:pt idx="1">
                  <c:v>277.3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ru-RU" sz="2400" b="0" i="0" u="none" strike="noStrike" baseline="0" dirty="0" smtClean="0">
                <a:effectLst/>
                <a:latin typeface="Times New Roman" pitchFamily="18" charset="0"/>
                <a:cs typeface="Times New Roman" pitchFamily="18" charset="0"/>
              </a:rPr>
              <a:t>Расходы на реализацию муниципальных программ</a:t>
            </a:r>
          </a:p>
          <a:p>
            <a:pPr>
              <a:defRPr sz="2400"/>
            </a:pPr>
            <a:r>
              <a:rPr lang="ru-RU" sz="2400" b="0" i="0" u="none" strike="noStrike" baseline="0" dirty="0" smtClean="0">
                <a:effectLst/>
                <a:latin typeface="Times New Roman" pitchFamily="18" charset="0"/>
                <a:cs typeface="Times New Roman" pitchFamily="18" charset="0"/>
              </a:rPr>
              <a:t>в 2016 году</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0909589794682305E-2"/>
          <c:y val="0.22652367589618633"/>
          <c:w val="0.87382727694862272"/>
          <c:h val="0.68637373625152764"/>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1.6727756055778774E-2"/>
                  <c:y val="-3.941447204992201E-2"/>
                </c:manualLayout>
              </c:layout>
              <c:showLegendKey val="0"/>
              <c:showVal val="1"/>
              <c:showCatName val="0"/>
              <c:showSerName val="0"/>
              <c:showPercent val="0"/>
              <c:showBubbleSize val="0"/>
            </c:dLbl>
            <c:dLbl>
              <c:idx val="1"/>
              <c:layout>
                <c:manualLayout>
                  <c:x val="2.5242826961878788E-2"/>
                  <c:y val="-3.9254689553844792E-2"/>
                </c:manualLayout>
              </c:layout>
              <c:showLegendKey val="0"/>
              <c:showVal val="1"/>
              <c:showCatName val="0"/>
              <c:showSerName val="0"/>
              <c:showPercent val="0"/>
              <c:showBubbleSize val="0"/>
            </c:dLbl>
            <c:dLbl>
              <c:idx val="2"/>
              <c:layout>
                <c:manualLayout>
                  <c:x val="1.6841197015704527E-2"/>
                  <c:y val="-3.15342905377801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1245.0999999999999</c:v>
                </c:pt>
                <c:pt idx="1">
                  <c:v>1237.9000000000001</c:v>
                </c:pt>
                <c:pt idx="2">
                  <c:v>1316.4</c:v>
                </c:pt>
              </c:numCache>
            </c:numRef>
          </c:val>
        </c:ser>
        <c:dLbls>
          <c:showLegendKey val="0"/>
          <c:showVal val="0"/>
          <c:showCatName val="0"/>
          <c:showSerName val="0"/>
          <c:showPercent val="0"/>
          <c:showBubbleSize val="0"/>
        </c:dLbls>
        <c:gapWidth val="150"/>
        <c:shape val="cylinder"/>
        <c:axId val="136804608"/>
        <c:axId val="136814592"/>
        <c:axId val="0"/>
      </c:bar3DChart>
      <c:catAx>
        <c:axId val="136804608"/>
        <c:scaling>
          <c:orientation val="minMax"/>
        </c:scaling>
        <c:delete val="0"/>
        <c:axPos val="b"/>
        <c:majorTickMark val="out"/>
        <c:minorTickMark val="none"/>
        <c:tickLblPos val="low"/>
        <c:txPr>
          <a:bodyPr/>
          <a:lstStyle/>
          <a:p>
            <a:pPr>
              <a:defRPr sz="1600" normalizeH="0" baseline="0">
                <a:latin typeface="Times New Roman" pitchFamily="18" charset="0"/>
                <a:cs typeface="Times New Roman" pitchFamily="18" charset="0"/>
              </a:defRPr>
            </a:pPr>
            <a:endParaRPr lang="ru-RU"/>
          </a:p>
        </c:txPr>
        <c:crossAx val="136814592"/>
        <c:crosses val="autoZero"/>
        <c:auto val="1"/>
        <c:lblAlgn val="ctr"/>
        <c:lblOffset val="100"/>
        <c:noMultiLvlLbl val="0"/>
      </c:catAx>
      <c:valAx>
        <c:axId val="13681459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3680460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образования»</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1322740980325852"/>
          <c:w val="0.87382727694862272"/>
          <c:h val="0.64247116004681271"/>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2.8237527342135027E-2"/>
                  <c:y val="-4.3249767962263673E-2"/>
                </c:manualLayout>
              </c:layout>
              <c:showLegendKey val="0"/>
              <c:showVal val="1"/>
              <c:showCatName val="0"/>
              <c:showSerName val="0"/>
              <c:showPercent val="0"/>
              <c:showBubbleSize val="0"/>
            </c:dLbl>
            <c:dLbl>
              <c:idx val="1"/>
              <c:layout>
                <c:manualLayout>
                  <c:x val="2.6707301192399387E-2"/>
                  <c:y val="-4.3193983547570917E-2"/>
                </c:manualLayout>
              </c:layout>
              <c:showLegendKey val="0"/>
              <c:showVal val="1"/>
              <c:showCatName val="0"/>
              <c:showSerName val="0"/>
              <c:showPercent val="0"/>
              <c:showBubbleSize val="0"/>
            </c:dLbl>
            <c:dLbl>
              <c:idx val="2"/>
              <c:layout>
                <c:manualLayout>
                  <c:x val="2.2454927594565997E-2"/>
                  <c:y val="-4.5617347522599841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869</c:v>
                </c:pt>
                <c:pt idx="1">
                  <c:v>868.5</c:v>
                </c:pt>
                <c:pt idx="2">
                  <c:v>1038.3</c:v>
                </c:pt>
              </c:numCache>
            </c:numRef>
          </c:val>
        </c:ser>
        <c:dLbls>
          <c:showLegendKey val="0"/>
          <c:showVal val="0"/>
          <c:showCatName val="0"/>
          <c:showSerName val="0"/>
          <c:showPercent val="0"/>
          <c:showBubbleSize val="0"/>
        </c:dLbls>
        <c:gapWidth val="150"/>
        <c:shape val="cylinder"/>
        <c:axId val="135477888"/>
        <c:axId val="135483776"/>
        <c:axId val="0"/>
      </c:bar3DChart>
      <c:catAx>
        <c:axId val="13547788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35483776"/>
        <c:crosses val="autoZero"/>
        <c:auto val="1"/>
        <c:lblAlgn val="ctr"/>
        <c:lblOffset val="100"/>
        <c:noMultiLvlLbl val="0"/>
      </c:catAx>
      <c:valAx>
        <c:axId val="13548377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3547788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defRPr sz="1800"/>
            </a:pPr>
            <a:r>
              <a:rPr lang="ru-RU" sz="2400" b="0" i="0" u="none" strike="noStrike" baseline="0" dirty="0" smtClean="0">
                <a:effectLst/>
                <a:latin typeface="Times New Roman" pitchFamily="18" charset="0"/>
                <a:cs typeface="Times New Roman" pitchFamily="18" charset="0"/>
              </a:rPr>
              <a:t>«Социальная поддержка граждан» </a:t>
            </a:r>
            <a:endParaRPr lang="ru-RU" sz="2400" b="0" dirty="0">
              <a:latin typeface="Times New Roman" pitchFamily="18" charset="0"/>
              <a:cs typeface="Times New Roman" pitchFamily="18" charset="0"/>
            </a:endParaRPr>
          </a:p>
        </c:rich>
      </c:tx>
      <c:layout>
        <c:manualLayout>
          <c:xMode val="edge"/>
          <c:yMode val="edge"/>
          <c:x val="0.26175097120356389"/>
          <c:y val="1.596458125657596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2051986081902077"/>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2.2454927594565997E-2"/>
                  <c:y val="-3.5381660341591757E-2"/>
                </c:manualLayout>
              </c:layout>
              <c:showLegendKey val="0"/>
              <c:showVal val="1"/>
              <c:showCatName val="0"/>
              <c:showSerName val="0"/>
              <c:showPercent val="0"/>
              <c:showBubbleSize val="0"/>
            </c:dLbl>
            <c:dLbl>
              <c:idx val="1"/>
              <c:layout>
                <c:manualLayout>
                  <c:x val="2.2750318270647524E-2"/>
                  <c:y val="-3.5166075641945835E-2"/>
                </c:manualLayout>
              </c:layout>
              <c:showLegendKey val="0"/>
              <c:showVal val="1"/>
              <c:showCatName val="0"/>
              <c:showSerName val="0"/>
              <c:showPercent val="0"/>
              <c:showBubbleSize val="0"/>
            </c:dLbl>
            <c:dLbl>
              <c:idx val="2"/>
              <c:layout>
                <c:manualLayout>
                  <c:x val="2.2539389976705789E-2"/>
                  <c:y val="-3.951642403436282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5.3</c:v>
                </c:pt>
                <c:pt idx="1">
                  <c:v>5.3</c:v>
                </c:pt>
                <c:pt idx="2">
                  <c:v>5.0999999999999996</c:v>
                </c:pt>
              </c:numCache>
            </c:numRef>
          </c:val>
        </c:ser>
        <c:dLbls>
          <c:showLegendKey val="0"/>
          <c:showVal val="0"/>
          <c:showCatName val="0"/>
          <c:showSerName val="0"/>
          <c:showPercent val="0"/>
          <c:showBubbleSize val="0"/>
        </c:dLbls>
        <c:gapWidth val="150"/>
        <c:shape val="cylinder"/>
        <c:axId val="138108928"/>
        <c:axId val="138110464"/>
        <c:axId val="0"/>
      </c:bar3DChart>
      <c:catAx>
        <c:axId val="13810892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38110464"/>
        <c:crosses val="autoZero"/>
        <c:auto val="1"/>
        <c:lblAlgn val="ctr"/>
        <c:lblOffset val="100"/>
        <c:noMultiLvlLbl val="0"/>
      </c:catAx>
      <c:valAx>
        <c:axId val="13811046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3810892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5,3</a:t>
            </a:r>
          </a:p>
        </c:rich>
      </c:tx>
      <c:layout>
        <c:manualLayout>
          <c:xMode val="edge"/>
          <c:yMode val="edge"/>
          <c:x val="0.30600262605230244"/>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tx>
                <c:rich>
                  <a:bodyPr/>
                  <a:lstStyle/>
                  <a:p>
                    <a:pPr>
                      <a:defRPr>
                        <a:solidFill>
                          <a:schemeClr val="bg1"/>
                        </a:solidFill>
                        <a:latin typeface="Times New Roman" pitchFamily="18" charset="0"/>
                        <a:cs typeface="Times New Roman" pitchFamily="18" charset="0"/>
                      </a:defRPr>
                    </a:pPr>
                    <a:r>
                      <a:rPr lang="en-US" smtClean="0"/>
                      <a:t>3,9;</a:t>
                    </a:r>
                    <a:endParaRPr lang="ru-RU" smtClean="0"/>
                  </a:p>
                  <a:p>
                    <a:pPr>
                      <a:defRPr>
                        <a:solidFill>
                          <a:schemeClr val="bg1"/>
                        </a:solidFill>
                        <a:latin typeface="Times New Roman" pitchFamily="18" charset="0"/>
                        <a:cs typeface="Times New Roman" pitchFamily="18" charset="0"/>
                      </a:defRPr>
                    </a:pPr>
                    <a:r>
                      <a:rPr lang="en-US" smtClean="0"/>
                      <a:t>73</a:t>
                    </a:r>
                    <a:r>
                      <a:rPr lang="en-US"/>
                      <a:t>%</a:t>
                    </a:r>
                  </a:p>
                </c:rich>
              </c:tx>
              <c:spPr/>
              <c:showLegendKey val="0"/>
              <c:showVal val="1"/>
              <c:showCatName val="0"/>
              <c:showSerName val="0"/>
              <c:showPercent val="1"/>
              <c:showBubbleSize val="0"/>
            </c:dLbl>
            <c:dLbl>
              <c:idx val="2"/>
              <c:layout/>
              <c:tx>
                <c:rich>
                  <a:bodyPr/>
                  <a:lstStyle/>
                  <a:p>
                    <a:r>
                      <a:rPr lang="en-US" smtClean="0"/>
                      <a:t>1,1;</a:t>
                    </a:r>
                    <a:endParaRPr lang="ru-RU" smtClean="0"/>
                  </a:p>
                  <a:p>
                    <a:r>
                      <a:rPr lang="en-US" smtClean="0"/>
                      <a:t>21</a:t>
                    </a:r>
                    <a:r>
                      <a:rPr lang="en-US"/>
                      <a:t>%</a:t>
                    </a:r>
                  </a:p>
                </c:rich>
              </c:tx>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Лист1!$A$2:$A$4</c:f>
              <c:strCache>
                <c:ptCount val="3"/>
                <c:pt idx="0">
                  <c:v>обеспечение доплат к пенсиям (дополнительное пенсионное обеспечение)</c:v>
                </c:pt>
                <c:pt idx="1">
                  <c:v>обеспечение денежных выплат почетным гражданам</c:v>
                </c:pt>
                <c:pt idx="2">
                  <c:v>мероприятия по государственной поддержке общественно-полезных программ социально ориентированных некоммерческих организаций, направленных на развитие общественных инициатив по решению социальных проблем в Гулькевичском районе</c:v>
                </c:pt>
              </c:strCache>
            </c:strRef>
          </c:cat>
          <c:val>
            <c:numRef>
              <c:f>Лист1!$B$2:$B$4</c:f>
              <c:numCache>
                <c:formatCode>#,##0.0</c:formatCode>
                <c:ptCount val="3"/>
                <c:pt idx="0">
                  <c:v>3.9</c:v>
                </c:pt>
                <c:pt idx="1">
                  <c:v>0.3</c:v>
                </c:pt>
                <c:pt idx="2">
                  <c:v>1.1000000000000001</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100" baseline="0">
                <a:latin typeface="Times New Roman" pitchFamily="18" charset="0"/>
                <a:cs typeface="Times New Roman" pitchFamily="18" charset="0"/>
              </a:defRPr>
            </a:pPr>
            <a:endParaRPr lang="ru-RU"/>
          </a:p>
        </c:txPr>
      </c:legendEntry>
      <c:legendEntry>
        <c:idx val="1"/>
        <c:txPr>
          <a:bodyPr/>
          <a:lstStyle/>
          <a:p>
            <a:pPr>
              <a:defRPr sz="1600" kern="100" baseline="0">
                <a:latin typeface="Times New Roman" pitchFamily="18" charset="0"/>
                <a:cs typeface="Times New Roman" pitchFamily="18" charset="0"/>
              </a:defRPr>
            </a:pPr>
            <a:endParaRPr lang="ru-RU"/>
          </a:p>
        </c:txPr>
      </c:legendEntry>
      <c:legendEntry>
        <c:idx val="2"/>
        <c:txPr>
          <a:bodyPr/>
          <a:lstStyle/>
          <a:p>
            <a:pPr>
              <a:defRPr sz="1600" kern="100" baseline="0">
                <a:latin typeface="Times New Roman" pitchFamily="18" charset="0"/>
                <a:cs typeface="Times New Roman" pitchFamily="18" charset="0"/>
              </a:defRPr>
            </a:pPr>
            <a:endParaRPr lang="ru-RU"/>
          </a:p>
        </c:txPr>
      </c:legendEntry>
      <c:layout>
        <c:manualLayout>
          <c:xMode val="edge"/>
          <c:yMode val="edge"/>
          <c:x val="0.58807701922008671"/>
          <c:y val="3.9429322667851728E-2"/>
          <c:w val="0.39627731775322461"/>
          <c:h val="0.87826500759174908"/>
        </c:manualLayout>
      </c:layout>
      <c:overlay val="0"/>
      <c:txPr>
        <a:bodyPr/>
        <a:lstStyle/>
        <a:p>
          <a:pPr>
            <a:defRPr kern="10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defRPr sz="1800"/>
            </a:pPr>
            <a:r>
              <a:rPr lang="ru-RU" sz="2400" b="0" i="0" u="none" strike="noStrike" baseline="0" dirty="0" smtClean="0">
                <a:effectLst/>
                <a:latin typeface="Times New Roman" pitchFamily="18" charset="0"/>
                <a:cs typeface="Times New Roman" pitchFamily="18" charset="0"/>
              </a:rPr>
              <a:t>«Дети </a:t>
            </a:r>
            <a:r>
              <a:rPr lang="ru-RU" sz="2400" b="0" i="0" u="none" strike="noStrike" baseline="0" dirty="0" err="1" smtClean="0">
                <a:effectLst/>
                <a:latin typeface="Times New Roman" pitchFamily="18" charset="0"/>
                <a:cs typeface="Times New Roman" pitchFamily="18" charset="0"/>
              </a:rPr>
              <a:t>Гулькевичского</a:t>
            </a:r>
            <a:r>
              <a:rPr lang="ru-RU" sz="2400" b="0" i="0" u="none" strike="noStrike" baseline="0" dirty="0" smtClean="0">
                <a:effectLst/>
                <a:latin typeface="Times New Roman" pitchFamily="18" charset="0"/>
                <a:cs typeface="Times New Roman" pitchFamily="18" charset="0"/>
              </a:rPr>
              <a:t> района»</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220231082859977"/>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1.9496825621525923E-2"/>
                  <c:y val="-3.4897564704737413E-2"/>
                </c:manualLayout>
              </c:layout>
              <c:showLegendKey val="0"/>
              <c:showVal val="1"/>
              <c:showCatName val="0"/>
              <c:showSerName val="0"/>
              <c:showPercent val="0"/>
              <c:showBubbleSize val="0"/>
            </c:dLbl>
            <c:dLbl>
              <c:idx val="1"/>
              <c:layout>
                <c:manualLayout>
                  <c:x val="2.6646232855847558E-2"/>
                  <c:y val="-3.7012665635420244E-2"/>
                </c:manualLayout>
              </c:layout>
              <c:showLegendKey val="0"/>
              <c:showVal val="1"/>
              <c:showCatName val="0"/>
              <c:showSerName val="0"/>
              <c:showPercent val="0"/>
              <c:showBubbleSize val="0"/>
            </c:dLbl>
            <c:dLbl>
              <c:idx val="2"/>
              <c:layout>
                <c:manualLayout>
                  <c:x val="1.8168904171937988E-2"/>
                  <c:y val="-3.9404679280654401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167.9</c:v>
                </c:pt>
                <c:pt idx="1">
                  <c:v>167.3</c:v>
                </c:pt>
                <c:pt idx="2">
                  <c:v>85.4</c:v>
                </c:pt>
              </c:numCache>
            </c:numRef>
          </c:val>
        </c:ser>
        <c:dLbls>
          <c:showLegendKey val="0"/>
          <c:showVal val="0"/>
          <c:showCatName val="0"/>
          <c:showSerName val="0"/>
          <c:showPercent val="0"/>
          <c:showBubbleSize val="0"/>
        </c:dLbls>
        <c:gapWidth val="150"/>
        <c:shape val="cylinder"/>
        <c:axId val="138158080"/>
        <c:axId val="138159616"/>
        <c:axId val="0"/>
      </c:bar3DChart>
      <c:catAx>
        <c:axId val="13815808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38159616"/>
        <c:crosses val="autoZero"/>
        <c:auto val="1"/>
        <c:lblAlgn val="ctr"/>
        <c:lblOffset val="100"/>
        <c:noMultiLvlLbl val="0"/>
      </c:catAx>
      <c:valAx>
        <c:axId val="13815961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3815808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defRPr sz="1800"/>
            </a:pPr>
            <a:r>
              <a:rPr lang="ru-RU" sz="2400" b="0" i="0" u="none" strike="noStrike" baseline="0" dirty="0" smtClean="0">
                <a:effectLst/>
                <a:latin typeface="Times New Roman" pitchFamily="18" charset="0"/>
                <a:cs typeface="Times New Roman" pitchFamily="18" charset="0"/>
              </a:rPr>
              <a:t>«Обеспечение  безопасности населения»</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9424725043147283E-2"/>
          <c:y val="0.2331831363739785"/>
          <c:w val="0.87382727694862272"/>
          <c:h val="0.61852428816194871"/>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2.8144274292103744E-2"/>
                  <c:y val="-4.3363950969879772E-2"/>
                </c:manualLayout>
              </c:layout>
              <c:showLegendKey val="0"/>
              <c:showVal val="1"/>
              <c:showCatName val="0"/>
              <c:showSerName val="0"/>
              <c:showPercent val="0"/>
              <c:showBubbleSize val="0"/>
            </c:dLbl>
            <c:dLbl>
              <c:idx val="1"/>
              <c:layout>
                <c:manualLayout>
                  <c:x val="1.6765498277969113E-2"/>
                  <c:y val="-4.7139825847788405E-2"/>
                </c:manualLayout>
              </c:layout>
              <c:showLegendKey val="0"/>
              <c:showVal val="1"/>
              <c:showCatName val="0"/>
              <c:showSerName val="0"/>
              <c:showPercent val="0"/>
              <c:showBubbleSize val="0"/>
            </c:dLbl>
            <c:dLbl>
              <c:idx val="2"/>
              <c:layout>
                <c:manualLayout>
                  <c:x val="1.9647952678446618E-2"/>
                  <c:y val="-3.352970606314679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26</c:v>
                </c:pt>
                <c:pt idx="1">
                  <c:v>25.6</c:v>
                </c:pt>
                <c:pt idx="2">
                  <c:v>23.5</c:v>
                </c:pt>
              </c:numCache>
            </c:numRef>
          </c:val>
        </c:ser>
        <c:dLbls>
          <c:showLegendKey val="0"/>
          <c:showVal val="0"/>
          <c:showCatName val="0"/>
          <c:showSerName val="0"/>
          <c:showPercent val="0"/>
          <c:showBubbleSize val="0"/>
        </c:dLbls>
        <c:gapWidth val="150"/>
        <c:shape val="cylinder"/>
        <c:axId val="138477952"/>
        <c:axId val="138479488"/>
        <c:axId val="0"/>
      </c:bar3DChart>
      <c:catAx>
        <c:axId val="13847795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38479488"/>
        <c:crosses val="autoZero"/>
        <c:auto val="1"/>
        <c:lblAlgn val="ctr"/>
        <c:lblOffset val="100"/>
        <c:noMultiLvlLbl val="0"/>
      </c:catAx>
      <c:valAx>
        <c:axId val="13847948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3847795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культуры»</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652871550487676"/>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2.251161161304658E-2"/>
                  <c:y val="-4.1368378312807742E-2"/>
                </c:manualLayout>
              </c:layout>
              <c:showLegendKey val="0"/>
              <c:showVal val="1"/>
              <c:showCatName val="0"/>
              <c:showSerName val="0"/>
              <c:showPercent val="0"/>
              <c:showBubbleSize val="0"/>
            </c:dLbl>
            <c:dLbl>
              <c:idx val="1"/>
              <c:layout>
                <c:manualLayout>
                  <c:x val="1.9647906505011987E-2"/>
                  <c:y val="-3.1174930327801879E-2"/>
                </c:manualLayout>
              </c:layout>
              <c:showLegendKey val="0"/>
              <c:showVal val="1"/>
              <c:showCatName val="0"/>
              <c:showSerName val="0"/>
              <c:showPercent val="0"/>
              <c:showBubbleSize val="0"/>
            </c:dLbl>
            <c:dLbl>
              <c:idx val="2"/>
              <c:layout>
                <c:manualLayout>
                  <c:x val="1.9647952678446618E-2"/>
                  <c:y val="-3.352970606314679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84.4</c:v>
                </c:pt>
                <c:pt idx="1">
                  <c:v>84.3</c:v>
                </c:pt>
                <c:pt idx="2">
                  <c:v>76.7</c:v>
                </c:pt>
              </c:numCache>
            </c:numRef>
          </c:val>
        </c:ser>
        <c:dLbls>
          <c:showLegendKey val="0"/>
          <c:showVal val="0"/>
          <c:showCatName val="0"/>
          <c:showSerName val="0"/>
          <c:showPercent val="0"/>
          <c:showBubbleSize val="0"/>
        </c:dLbls>
        <c:gapWidth val="150"/>
        <c:shape val="cylinder"/>
        <c:axId val="138914432"/>
        <c:axId val="138928512"/>
        <c:axId val="0"/>
      </c:bar3DChart>
      <c:catAx>
        <c:axId val="13891443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38928512"/>
        <c:crosses val="autoZero"/>
        <c:auto val="1"/>
        <c:lblAlgn val="ctr"/>
        <c:lblOffset val="100"/>
        <c:noMultiLvlLbl val="0"/>
      </c:catAx>
      <c:valAx>
        <c:axId val="13892851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3891443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физической культуры и спорта»</a:t>
            </a:r>
            <a:endParaRPr lang="ru-RU" sz="2400" b="0" dirty="0">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2650657879023675"/>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1.5360188473682135E-2"/>
                  <c:y val="-4.7355253415729007E-2"/>
                </c:manualLayout>
              </c:layout>
              <c:showLegendKey val="0"/>
              <c:showVal val="1"/>
              <c:showCatName val="0"/>
              <c:showSerName val="0"/>
              <c:showPercent val="0"/>
              <c:showBubbleSize val="0"/>
            </c:dLbl>
            <c:dLbl>
              <c:idx val="1"/>
              <c:layout>
                <c:manualLayout>
                  <c:x val="1.9554278915245978E-2"/>
                  <c:y val="-3.915722095608986E-2"/>
                </c:manualLayout>
              </c:layout>
              <c:showLegendKey val="0"/>
              <c:showVal val="1"/>
              <c:showCatName val="0"/>
              <c:showSerName val="0"/>
              <c:showPercent val="0"/>
              <c:showBubbleSize val="0"/>
            </c:dLbl>
            <c:dLbl>
              <c:idx val="2"/>
              <c:layout>
                <c:manualLayout>
                  <c:x val="2.2436687142288955E-2"/>
                  <c:y val="-5.3485432633866785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37.1</c:v>
                </c:pt>
                <c:pt idx="1">
                  <c:v>36.9</c:v>
                </c:pt>
                <c:pt idx="2">
                  <c:v>34.799999999999997</c:v>
                </c:pt>
              </c:numCache>
            </c:numRef>
          </c:val>
        </c:ser>
        <c:dLbls>
          <c:showLegendKey val="0"/>
          <c:showVal val="0"/>
          <c:showCatName val="0"/>
          <c:showSerName val="0"/>
          <c:showPercent val="0"/>
          <c:showBubbleSize val="0"/>
        </c:dLbls>
        <c:gapWidth val="150"/>
        <c:shape val="cylinder"/>
        <c:axId val="139364992"/>
        <c:axId val="139366784"/>
        <c:axId val="0"/>
      </c:bar3DChart>
      <c:catAx>
        <c:axId val="13936499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39366784"/>
        <c:crosses val="autoZero"/>
        <c:auto val="1"/>
        <c:lblAlgn val="ctr"/>
        <c:lblOffset val="100"/>
        <c:noMultiLvlLbl val="0"/>
      </c:catAx>
      <c:valAx>
        <c:axId val="13936678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3936499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жилищно-коммунального хозяйства в муниципальном образовании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endParaRPr lang="ru-RU" sz="2400" b="0" dirty="0">
              <a:latin typeface="Times New Roman" pitchFamily="18" charset="0"/>
              <a:cs typeface="Times New Roman" pitchFamily="18" charset="0"/>
            </a:endParaRPr>
          </a:p>
        </c:rich>
      </c:tx>
      <c:layout>
        <c:manualLayout>
          <c:xMode val="edge"/>
          <c:yMode val="edge"/>
          <c:x val="0.12784450622130736"/>
          <c:y val="1.167020729320568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440746819753655"/>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1.3653423754373376E-2"/>
                  <c:y val="-3.7326897668363036E-2"/>
                </c:manualLayout>
              </c:layout>
              <c:showLegendKey val="0"/>
              <c:showVal val="1"/>
              <c:showCatName val="0"/>
              <c:showSerName val="0"/>
              <c:showPercent val="0"/>
              <c:showBubbleSize val="0"/>
            </c:dLbl>
            <c:dLbl>
              <c:idx val="1"/>
              <c:layout>
                <c:manualLayout>
                  <c:x val="1.3487230926982612E-2"/>
                  <c:y val="-3.7262726843483071E-2"/>
                </c:manualLayout>
              </c:layout>
              <c:showLegendKey val="0"/>
              <c:showVal val="1"/>
              <c:showCatName val="0"/>
              <c:showSerName val="0"/>
              <c:showPercent val="0"/>
              <c:showBubbleSize val="0"/>
            </c:dLbl>
            <c:dLbl>
              <c:idx val="2"/>
              <c:layout>
                <c:manualLayout>
                  <c:x val="1.9647976272217475E-2"/>
                  <c:y val="-2.59516617563478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3.1</c:v>
                </c:pt>
                <c:pt idx="1">
                  <c:v>3.1</c:v>
                </c:pt>
                <c:pt idx="2">
                  <c:v>2.2999999999999998</c:v>
                </c:pt>
              </c:numCache>
            </c:numRef>
          </c:val>
        </c:ser>
        <c:dLbls>
          <c:showLegendKey val="0"/>
          <c:showVal val="0"/>
          <c:showCatName val="0"/>
          <c:showSerName val="0"/>
          <c:showPercent val="0"/>
          <c:showBubbleSize val="0"/>
        </c:dLbls>
        <c:gapWidth val="150"/>
        <c:shape val="cylinder"/>
        <c:axId val="140813440"/>
        <c:axId val="140814976"/>
        <c:axId val="0"/>
      </c:bar3DChart>
      <c:catAx>
        <c:axId val="14081344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0814976"/>
        <c:crosses val="autoZero"/>
        <c:auto val="1"/>
        <c:lblAlgn val="ctr"/>
        <c:lblOffset val="100"/>
        <c:noMultiLvlLbl val="0"/>
      </c:catAx>
      <c:valAx>
        <c:axId val="14081497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081344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30"/>
    </c:view3D>
    <c:floor>
      <c:thickness val="0"/>
    </c:floor>
    <c:sideWall>
      <c:thickness val="0"/>
    </c:sideWall>
    <c:backWall>
      <c:thickness val="0"/>
    </c:backWall>
    <c:plotArea>
      <c:layout>
        <c:manualLayout>
          <c:layoutTarget val="inner"/>
          <c:xMode val="edge"/>
          <c:yMode val="edge"/>
          <c:x val="0.19357929764076393"/>
          <c:y val="0.12616020753451709"/>
          <c:w val="0.58502833489310979"/>
          <c:h val="0.87383979135932854"/>
        </c:manualLayout>
      </c:layout>
      <c:pie3DChart>
        <c:varyColors val="1"/>
        <c:ser>
          <c:idx val="0"/>
          <c:order val="0"/>
          <c:tx>
            <c:strRef>
              <c:f>Лист1!$B$1</c:f>
              <c:strCache>
                <c:ptCount val="1"/>
                <c:pt idx="0">
                  <c:v>Продажи</c:v>
                </c:pt>
              </c:strCache>
            </c:strRef>
          </c:tx>
          <c:explosion val="2"/>
          <c:dLbls>
            <c:dLbl>
              <c:idx val="0"/>
              <c:layout>
                <c:manualLayout>
                  <c:x val="6.5774837742042999E-2"/>
                  <c:y val="-2.4754472501056227E-2"/>
                </c:manualLayout>
              </c:layout>
              <c:showLegendKey val="0"/>
              <c:showVal val="1"/>
              <c:showCatName val="1"/>
              <c:showSerName val="0"/>
              <c:showPercent val="0"/>
              <c:showBubbleSize val="0"/>
            </c:dLbl>
            <c:dLbl>
              <c:idx val="1"/>
              <c:layout>
                <c:manualLayout>
                  <c:x val="4.7869569151814673E-2"/>
                  <c:y val="5.3886484403824608E-3"/>
                </c:manualLayout>
              </c:layout>
              <c:showLegendKey val="0"/>
              <c:showVal val="1"/>
              <c:showCatName val="1"/>
              <c:showSerName val="0"/>
              <c:showPercent val="0"/>
              <c:showBubbleSize val="0"/>
            </c:dLbl>
            <c:dLbl>
              <c:idx val="2"/>
              <c:layout>
                <c:manualLayout>
                  <c:x val="5.2668543100945771E-2"/>
                  <c:y val="2.3054012192304952E-2"/>
                </c:manualLayout>
              </c:layout>
              <c:showLegendKey val="0"/>
              <c:showVal val="1"/>
              <c:showCatName val="1"/>
              <c:showSerName val="0"/>
              <c:showPercent val="0"/>
              <c:showBubbleSize val="0"/>
            </c:dLbl>
            <c:dLbl>
              <c:idx val="3"/>
              <c:layout>
                <c:manualLayout>
                  <c:x val="-0.12364654375320305"/>
                  <c:y val="6.8433203041858917E-2"/>
                </c:manualLayout>
              </c:layout>
              <c:showLegendKey val="0"/>
              <c:showVal val="1"/>
              <c:showCatName val="1"/>
              <c:showSerName val="0"/>
              <c:showPercent val="0"/>
              <c:showBubbleSize val="0"/>
            </c:dLbl>
            <c:dLbl>
              <c:idx val="4"/>
              <c:layout>
                <c:manualLayout>
                  <c:x val="-0.1238634775347542"/>
                  <c:y val="4.5971878643316763E-4"/>
                </c:manualLayout>
              </c:layout>
              <c:showLegendKey val="0"/>
              <c:showVal val="1"/>
              <c:showCatName val="1"/>
              <c:showSerName val="0"/>
              <c:showPercent val="0"/>
              <c:showBubbleSize val="0"/>
            </c:dLbl>
            <c:dLbl>
              <c:idx val="5"/>
              <c:layout>
                <c:manualLayout>
                  <c:x val="-8.3994363529500307E-2"/>
                  <c:y val="-2.845884684859671E-2"/>
                </c:manualLayout>
              </c:layout>
              <c:showLegendKey val="0"/>
              <c:showVal val="1"/>
              <c:showCatName val="1"/>
              <c:showSerName val="0"/>
              <c:showPercent val="0"/>
              <c:showBubbleSize val="0"/>
            </c:dLbl>
            <c:dLbl>
              <c:idx val="6"/>
              <c:layout>
                <c:manualLayout>
                  <c:x val="-6.9463831975658613E-2"/>
                  <c:y val="-5.0340341662275967E-2"/>
                </c:manualLayout>
              </c:layout>
              <c:showLegendKey val="0"/>
              <c:showVal val="1"/>
              <c:showCatName val="1"/>
              <c:showSerName val="0"/>
              <c:showPercent val="0"/>
              <c:showBubbleSize val="0"/>
            </c:dLbl>
            <c:dLbl>
              <c:idx val="7"/>
              <c:layout>
                <c:manualLayout>
                  <c:x val="-2.6612634438467411E-2"/>
                  <c:y val="-7.7466170430566889E-2"/>
                </c:manualLayout>
              </c:layout>
              <c:showLegendKey val="0"/>
              <c:showVal val="1"/>
              <c:showCatName val="1"/>
              <c:showSerName val="0"/>
              <c:showPercent val="0"/>
              <c:showBubbleSize val="0"/>
            </c:dLbl>
            <c:dLbl>
              <c:idx val="8"/>
              <c:layout>
                <c:manualLayout>
                  <c:x val="-8.3681338274241932E-3"/>
                  <c:y val="-6.2540210266508314E-2"/>
                </c:manualLayout>
              </c:layout>
              <c:showLegendKey val="0"/>
              <c:showVal val="1"/>
              <c:showCatName val="1"/>
              <c:showSerName val="0"/>
              <c:showPercent val="0"/>
              <c:showBubbleSize val="0"/>
            </c:dLbl>
            <c:dLbl>
              <c:idx val="9"/>
              <c:layout>
                <c:manualLayout>
                  <c:x val="6.6229312334471796E-2"/>
                  <c:y val="-0.10320936355950318"/>
                </c:manualLayout>
              </c:layout>
              <c:showLegendKey val="0"/>
              <c:showVal val="1"/>
              <c:showCatName val="1"/>
              <c:showSerName val="0"/>
              <c:showPercent val="0"/>
              <c:showBubbleSize val="0"/>
            </c:dLbl>
            <c:dLbl>
              <c:idx val="10"/>
              <c:layout>
                <c:manualLayout>
                  <c:x val="8.0253739727843915E-2"/>
                  <c:y val="-5.836492292713949E-2"/>
                </c:manualLayout>
              </c:layout>
              <c:showLegendKey val="0"/>
              <c:showVal val="1"/>
              <c:showCatName val="1"/>
              <c:showSerName val="0"/>
              <c:showPercent val="0"/>
              <c:showBubbleSize val="0"/>
            </c:dLbl>
            <c:txPr>
              <a:bodyPr/>
              <a:lstStyle/>
              <a:p>
                <a:pPr>
                  <a:defRPr sz="1200">
                    <a:latin typeface="Times New Roman" pitchFamily="18" charset="0"/>
                    <a:cs typeface="Times New Roman" pitchFamily="18" charset="0"/>
                  </a:defRPr>
                </a:pPr>
                <a:endParaRPr lang="ru-RU"/>
              </a:p>
            </c:txPr>
            <c:showLegendKey val="0"/>
            <c:showVal val="1"/>
            <c:showCatName val="1"/>
            <c:showSerName val="0"/>
            <c:showPercent val="0"/>
            <c:showBubbleSize val="0"/>
            <c:showLeaderLines val="1"/>
          </c:dLbls>
          <c:cat>
            <c:strRef>
              <c:f>Лист1!$A$2:$A$12</c:f>
              <c:strCache>
                <c:ptCount val="11"/>
                <c:pt idx="0">
                  <c:v>Сельское хозяйство</c:v>
                </c:pt>
                <c:pt idx="1">
                  <c:v>Обрабатывающие производства </c:v>
                </c:pt>
                <c:pt idx="2">
                  <c:v>Производство и распределение эл.энергии, газа и воды</c:v>
                </c:pt>
                <c:pt idx="3">
                  <c:v>Строительство</c:v>
                </c:pt>
                <c:pt idx="4">
                  <c:v>Оптовая и розничная торговля</c:v>
                </c:pt>
                <c:pt idx="5">
                  <c:v>Транспорт и связь</c:v>
                </c:pt>
                <c:pt idx="6">
                  <c:v>Образование</c:v>
                </c:pt>
                <c:pt idx="7">
                  <c:v>Здравоохранение </c:v>
                </c:pt>
                <c:pt idx="8">
                  <c:v>Операции с недвижимым имуществом</c:v>
                </c:pt>
                <c:pt idx="9">
                  <c:v>Государственное управление и обеспечение военной безопасности</c:v>
                </c:pt>
                <c:pt idx="10">
                  <c:v>Иные</c:v>
                </c:pt>
              </c:strCache>
            </c:strRef>
          </c:cat>
          <c:val>
            <c:numRef>
              <c:f>Лист1!$B$2:$B$12</c:f>
              <c:numCache>
                <c:formatCode>0.0</c:formatCode>
                <c:ptCount val="11"/>
                <c:pt idx="0">
                  <c:v>21.4</c:v>
                </c:pt>
                <c:pt idx="1">
                  <c:v>23.3</c:v>
                </c:pt>
                <c:pt idx="2">
                  <c:v>2</c:v>
                </c:pt>
                <c:pt idx="3">
                  <c:v>4.2</c:v>
                </c:pt>
                <c:pt idx="4">
                  <c:v>9.6999999999999993</c:v>
                </c:pt>
                <c:pt idx="5">
                  <c:v>3.4</c:v>
                </c:pt>
                <c:pt idx="6">
                  <c:v>6.7</c:v>
                </c:pt>
                <c:pt idx="7">
                  <c:v>4.7</c:v>
                </c:pt>
                <c:pt idx="8">
                  <c:v>6.2</c:v>
                </c:pt>
                <c:pt idx="9">
                  <c:v>5.3</c:v>
                </c:pt>
                <c:pt idx="10">
                  <c:v>13.1</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«Экономическое развитие и инновационная экономика в муниципальном образовании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p>
        </c:rich>
      </c:tx>
      <c:layout>
        <c:manualLayout>
          <c:xMode val="edge"/>
          <c:yMode val="edge"/>
          <c:x val="0.12749767452553248"/>
          <c:y val="9.7251727443380728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1003088548408773E-2"/>
          <c:y val="0.23517872187338376"/>
          <c:w val="0.87382727694862272"/>
          <c:h val="0.62996774458847749"/>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2.0545986693646059E-2"/>
                  <c:y val="-1.9821433576227818E-2"/>
                </c:manualLayout>
              </c:layout>
              <c:showLegendKey val="0"/>
              <c:showVal val="1"/>
              <c:showCatName val="0"/>
              <c:showSerName val="0"/>
              <c:showPercent val="0"/>
              <c:showBubbleSize val="0"/>
            </c:dLbl>
            <c:dLbl>
              <c:idx val="1"/>
              <c:layout>
                <c:manualLayout>
                  <c:x val="1.9353723903172873E-2"/>
                  <c:y val="-4.8932934136688755E-2"/>
                </c:manualLayout>
              </c:layout>
              <c:showLegendKey val="0"/>
              <c:showVal val="1"/>
              <c:showCatName val="0"/>
              <c:showSerName val="0"/>
              <c:showPercent val="0"/>
              <c:showBubbleSize val="0"/>
            </c:dLbl>
            <c:dLbl>
              <c:idx val="2"/>
              <c:layout>
                <c:manualLayout>
                  <c:x val="1.9647938197200236E-2"/>
                  <c:y val="-3.178676540295066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8.8000000000000007</c:v>
                </c:pt>
                <c:pt idx="1">
                  <c:v>6</c:v>
                </c:pt>
                <c:pt idx="2">
                  <c:v>9.4</c:v>
                </c:pt>
              </c:numCache>
            </c:numRef>
          </c:val>
        </c:ser>
        <c:dLbls>
          <c:showLegendKey val="0"/>
          <c:showVal val="0"/>
          <c:showCatName val="0"/>
          <c:showSerName val="0"/>
          <c:showPercent val="0"/>
          <c:showBubbleSize val="0"/>
        </c:dLbls>
        <c:gapWidth val="150"/>
        <c:shape val="cylinder"/>
        <c:axId val="140890880"/>
        <c:axId val="140892416"/>
        <c:axId val="0"/>
      </c:bar3DChart>
      <c:catAx>
        <c:axId val="14089088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0892416"/>
        <c:crosses val="autoZero"/>
        <c:auto val="1"/>
        <c:lblAlgn val="ctr"/>
        <c:lblOffset val="100"/>
        <c:noMultiLvlLbl val="0"/>
      </c:catAx>
      <c:valAx>
        <c:axId val="14089241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089088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lgn="ctr">
              <a:defRPr sz="1800"/>
            </a:pPr>
            <a:r>
              <a:rPr lang="ru-RU" sz="2400" b="0" i="0" u="none" strike="noStrike" baseline="0" dirty="0" smtClean="0">
                <a:effectLst/>
                <a:latin typeface="Times New Roman" pitchFamily="18" charset="0"/>
                <a:cs typeface="Times New Roman" pitchFamily="18" charset="0"/>
              </a:rPr>
              <a:t>«Молодежь </a:t>
            </a:r>
            <a:r>
              <a:rPr lang="ru-RU" sz="2400" b="0" i="0" u="none" strike="noStrike" baseline="0" dirty="0" err="1" smtClean="0">
                <a:effectLst/>
                <a:latin typeface="Times New Roman" pitchFamily="18" charset="0"/>
                <a:cs typeface="Times New Roman" pitchFamily="18" charset="0"/>
              </a:rPr>
              <a:t>Гулькевичского</a:t>
            </a:r>
            <a:r>
              <a:rPr lang="ru-RU" sz="2400" b="0" i="0" u="none" strike="noStrike" baseline="0" dirty="0" smtClean="0">
                <a:effectLst/>
                <a:latin typeface="Times New Roman" pitchFamily="18" charset="0"/>
                <a:cs typeface="Times New Roman" pitchFamily="18" charset="0"/>
              </a:rPr>
              <a:t> района»</a:t>
            </a:r>
            <a:endParaRPr lang="ru-RU" sz="2400" b="0" dirty="0">
              <a:latin typeface="Times New Roman" pitchFamily="18" charset="0"/>
              <a:cs typeface="Times New Roman" pitchFamily="18" charset="0"/>
            </a:endParaRPr>
          </a:p>
        </c:rich>
      </c:tx>
      <c:layout>
        <c:manualLayout>
          <c:xMode val="edge"/>
          <c:yMode val="edge"/>
          <c:x val="0.28646087543945276"/>
          <c:y val="2.91755182330142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2024257184413945"/>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2.2411216604348149E-2"/>
                  <c:y val="-3.7326897668363036E-2"/>
                </c:manualLayout>
              </c:layout>
              <c:showLegendKey val="0"/>
              <c:showVal val="1"/>
              <c:showCatName val="0"/>
              <c:showSerName val="0"/>
              <c:showPercent val="0"/>
              <c:showBubbleSize val="0"/>
            </c:dLbl>
            <c:dLbl>
              <c:idx val="1"/>
              <c:layout>
                <c:manualLayout>
                  <c:x val="2.2496817293524762E-2"/>
                  <c:y val="-4.8932934136688755E-2"/>
                </c:manualLayout>
              </c:layout>
              <c:showLegendKey val="0"/>
              <c:showVal val="1"/>
              <c:showCatName val="0"/>
              <c:showSerName val="0"/>
              <c:showPercent val="0"/>
              <c:showBubbleSize val="0"/>
            </c:dLbl>
            <c:dLbl>
              <c:idx val="2"/>
              <c:layout>
                <c:manualLayout>
                  <c:x val="1.9647976272217475E-2"/>
                  <c:y val="-2.7896696305215435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7.6</c:v>
                </c:pt>
                <c:pt idx="1">
                  <c:v>7</c:v>
                </c:pt>
                <c:pt idx="2">
                  <c:v>8.6999999999999993</c:v>
                </c:pt>
              </c:numCache>
            </c:numRef>
          </c:val>
        </c:ser>
        <c:dLbls>
          <c:showLegendKey val="0"/>
          <c:showVal val="0"/>
          <c:showCatName val="0"/>
          <c:showSerName val="0"/>
          <c:showPercent val="0"/>
          <c:showBubbleSize val="0"/>
        </c:dLbls>
        <c:gapWidth val="150"/>
        <c:shape val="cylinder"/>
        <c:axId val="141197312"/>
        <c:axId val="141198848"/>
        <c:axId val="0"/>
      </c:bar3DChart>
      <c:catAx>
        <c:axId val="14119731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1198848"/>
        <c:crosses val="autoZero"/>
        <c:auto val="1"/>
        <c:lblAlgn val="ctr"/>
        <c:lblOffset val="100"/>
        <c:noMultiLvlLbl val="0"/>
      </c:catAx>
      <c:valAx>
        <c:axId val="14119884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119731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lgn="ctr">
              <a:defRPr sz="1800"/>
            </a:pPr>
            <a:r>
              <a:rPr lang="ru-RU" sz="2400" b="0" i="0" u="none" strike="noStrike" baseline="0" dirty="0" smtClean="0">
                <a:effectLst/>
                <a:latin typeface="Times New Roman" pitchFamily="18" charset="0"/>
                <a:cs typeface="Times New Roman" pitchFamily="18" charset="0"/>
              </a:rPr>
              <a:t>«Казачество </a:t>
            </a:r>
            <a:r>
              <a:rPr lang="ru-RU" sz="2400" b="0" i="0" u="none" strike="noStrike" baseline="0" dirty="0" err="1" smtClean="0">
                <a:effectLst/>
                <a:latin typeface="Times New Roman" pitchFamily="18" charset="0"/>
                <a:cs typeface="Times New Roman" pitchFamily="18" charset="0"/>
              </a:rPr>
              <a:t>Гулькевичского</a:t>
            </a:r>
            <a:r>
              <a:rPr lang="ru-RU" sz="2400" b="0" i="0" u="none" strike="noStrike" baseline="0" dirty="0" smtClean="0">
                <a:effectLst/>
                <a:latin typeface="Times New Roman" pitchFamily="18" charset="0"/>
                <a:cs typeface="Times New Roman" pitchFamily="18" charset="0"/>
              </a:rPr>
              <a:t> района»</a:t>
            </a:r>
          </a:p>
        </c:rich>
      </c:tx>
      <c:layout>
        <c:manualLayout>
          <c:xMode val="edge"/>
          <c:yMode val="edge"/>
          <c:x val="0.28646087543945276"/>
          <c:y val="2.91755182330142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857236455093366"/>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2.8277823411242103E-2"/>
                  <c:y val="-4.8832537125504574E-2"/>
                </c:manualLayout>
              </c:layout>
              <c:showLegendKey val="0"/>
              <c:showVal val="1"/>
              <c:showCatName val="0"/>
              <c:showSerName val="0"/>
              <c:showPercent val="0"/>
              <c:showBubbleSize val="0"/>
            </c:dLbl>
            <c:dLbl>
              <c:idx val="1"/>
              <c:layout>
                <c:manualLayout>
                  <c:x val="2.6833767104201538E-2"/>
                  <c:y val="-4.8850734337308625E-2"/>
                </c:manualLayout>
              </c:layout>
              <c:showLegendKey val="0"/>
              <c:showVal val="1"/>
              <c:showCatName val="0"/>
              <c:showSerName val="0"/>
              <c:showPercent val="0"/>
              <c:showBubbleSize val="0"/>
            </c:dLbl>
            <c:dLbl>
              <c:idx val="2"/>
              <c:layout>
                <c:manualLayout>
                  <c:x val="1.8244142987500898E-2"/>
                  <c:y val="-5.123711089162680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0.8</c:v>
                </c:pt>
                <c:pt idx="1">
                  <c:v>0.8</c:v>
                </c:pt>
                <c:pt idx="2">
                  <c:v>0.3</c:v>
                </c:pt>
              </c:numCache>
            </c:numRef>
          </c:val>
        </c:ser>
        <c:dLbls>
          <c:showLegendKey val="0"/>
          <c:showVal val="0"/>
          <c:showCatName val="0"/>
          <c:showSerName val="0"/>
          <c:showPercent val="0"/>
          <c:showBubbleSize val="0"/>
        </c:dLbls>
        <c:gapWidth val="150"/>
        <c:shape val="cylinder"/>
        <c:axId val="141649792"/>
        <c:axId val="141651328"/>
        <c:axId val="0"/>
      </c:bar3DChart>
      <c:catAx>
        <c:axId val="14164979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1651328"/>
        <c:crosses val="autoZero"/>
        <c:auto val="1"/>
        <c:lblAlgn val="ctr"/>
        <c:lblOffset val="100"/>
        <c:noMultiLvlLbl val="0"/>
      </c:catAx>
      <c:valAx>
        <c:axId val="14165132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164979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000" b="0" i="0" u="none" strike="noStrike" baseline="0" dirty="0" smtClean="0">
                <a:effectLst/>
                <a:latin typeface="Times New Roman" pitchFamily="18" charset="0"/>
                <a:cs typeface="Times New Roman" pitchFamily="18" charset="0"/>
              </a:rPr>
              <a:t>Муниципальная программа «Энергосбережение и повышение энергетической эффективности на территории муниципального образования </a:t>
            </a:r>
            <a:r>
              <a:rPr lang="ru-RU" sz="2000" b="0" i="0" u="none" strike="noStrike" baseline="0" dirty="0" err="1" smtClean="0">
                <a:effectLst/>
                <a:latin typeface="Times New Roman" pitchFamily="18" charset="0"/>
                <a:cs typeface="Times New Roman" pitchFamily="18" charset="0"/>
              </a:rPr>
              <a:t>Гулькевичский</a:t>
            </a:r>
            <a:r>
              <a:rPr lang="ru-RU" sz="2000" b="0" i="0" u="none" strike="noStrike" baseline="0" dirty="0" smtClean="0">
                <a:effectLst/>
                <a:latin typeface="Times New Roman" pitchFamily="18" charset="0"/>
                <a:cs typeface="Times New Roman" pitchFamily="18" charset="0"/>
              </a:rPr>
              <a:t> район»</a:t>
            </a:r>
            <a:endParaRPr lang="ru-RU" sz="2000" b="0" dirty="0">
              <a:latin typeface="Times New Roman" pitchFamily="18" charset="0"/>
              <a:cs typeface="Times New Roman" pitchFamily="18" charset="0"/>
            </a:endParaRPr>
          </a:p>
        </c:rich>
      </c:tx>
      <c:layout>
        <c:manualLayout>
          <c:xMode val="edge"/>
          <c:yMode val="edge"/>
          <c:x val="0.11269587480282101"/>
          <c:y val="7.7801381954704591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829753729527182"/>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2.2285322382818391E-2"/>
                  <c:y val="-5.7486983769480159E-2"/>
                </c:manualLayout>
              </c:layout>
              <c:showLegendKey val="0"/>
              <c:showVal val="1"/>
              <c:showCatName val="0"/>
              <c:showSerName val="0"/>
              <c:showPercent val="0"/>
              <c:showBubbleSize val="0"/>
            </c:dLbl>
            <c:dLbl>
              <c:idx val="1"/>
              <c:layout>
                <c:manualLayout>
                  <c:x val="2.2370923081738991E-2"/>
                  <c:y val="-5.3414835220329054E-2"/>
                </c:manualLayout>
              </c:layout>
              <c:showLegendKey val="0"/>
              <c:showVal val="1"/>
              <c:showCatName val="0"/>
              <c:showSerName val="0"/>
              <c:showPercent val="0"/>
              <c:showBubbleSize val="0"/>
            </c:dLbl>
            <c:dLbl>
              <c:idx val="2"/>
              <c:layout>
                <c:manualLayout>
                  <c:x val="2.1093628610212321E-2"/>
                  <c:y val="-5.383287589257759E-2"/>
                </c:manualLayout>
              </c:layout>
              <c:showLegendKey val="0"/>
              <c:showVal val="1"/>
              <c:showCatName val="0"/>
              <c:showSerName val="0"/>
              <c:showPercent val="0"/>
              <c:showBubbleSize val="0"/>
            </c:dLbl>
            <c:txPr>
              <a:bodyPr/>
              <a:lstStyle/>
              <a:p>
                <a:pPr>
                  <a:defRPr sz="1800" baseline="0">
                    <a:latin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0.2</c:v>
                </c:pt>
                <c:pt idx="1">
                  <c:v>0.2</c:v>
                </c:pt>
                <c:pt idx="2">
                  <c:v>0.2</c:v>
                </c:pt>
              </c:numCache>
            </c:numRef>
          </c:val>
        </c:ser>
        <c:dLbls>
          <c:showLegendKey val="0"/>
          <c:showVal val="0"/>
          <c:showCatName val="0"/>
          <c:showSerName val="0"/>
          <c:showPercent val="0"/>
          <c:showBubbleSize val="0"/>
        </c:dLbls>
        <c:gapWidth val="150"/>
        <c:shape val="cylinder"/>
        <c:axId val="142022144"/>
        <c:axId val="142023680"/>
        <c:axId val="0"/>
      </c:bar3DChart>
      <c:catAx>
        <c:axId val="142022144"/>
        <c:scaling>
          <c:orientation val="minMax"/>
        </c:scaling>
        <c:delete val="0"/>
        <c:axPos val="b"/>
        <c:majorTickMark val="out"/>
        <c:minorTickMark val="none"/>
        <c:tickLblPos val="nextTo"/>
        <c:txPr>
          <a:bodyPr/>
          <a:lstStyle/>
          <a:p>
            <a:pPr>
              <a:defRPr sz="1600" baseline="0">
                <a:latin typeface="Times New Roman" pitchFamily="18" charset="0"/>
              </a:defRPr>
            </a:pPr>
            <a:endParaRPr lang="ru-RU"/>
          </a:p>
        </c:txPr>
        <c:crossAx val="142023680"/>
        <c:crosses val="autoZero"/>
        <c:auto val="1"/>
        <c:lblAlgn val="ctr"/>
        <c:lblOffset val="100"/>
        <c:noMultiLvlLbl val="0"/>
      </c:catAx>
      <c:valAx>
        <c:axId val="142023680"/>
        <c:scaling>
          <c:orientation val="minMax"/>
          <c:min val="0"/>
        </c:scaling>
        <c:delete val="0"/>
        <c:axPos val="l"/>
        <c:majorGridlines/>
        <c:numFmt formatCode="#,##0.0" sourceLinked="1"/>
        <c:majorTickMark val="out"/>
        <c:minorTickMark val="none"/>
        <c:tickLblPos val="nextTo"/>
        <c:txPr>
          <a:bodyPr/>
          <a:lstStyle/>
          <a:p>
            <a:pPr>
              <a:defRPr sz="1200"/>
            </a:pPr>
            <a:endParaRPr lang="ru-RU"/>
          </a:p>
        </c:txPr>
        <c:crossAx val="142022144"/>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«Ремонт и содержание автомобильных дорог местного значения на территории муниципального образования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endParaRPr lang="ru-RU" sz="2400" b="0" dirty="0">
              <a:latin typeface="Times New Roman" pitchFamily="18" charset="0"/>
              <a:cs typeface="Times New Roman" pitchFamily="18" charset="0"/>
            </a:endParaRPr>
          </a:p>
        </c:rich>
      </c:tx>
      <c:layout>
        <c:manualLayout>
          <c:xMode val="edge"/>
          <c:yMode val="edge"/>
          <c:x val="0.11409960063695157"/>
          <c:y val="1.8800022733470652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876698551464681"/>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2.6752057642776356E-2"/>
                  <c:y val="-5.7024464342597739E-2"/>
                </c:manualLayout>
              </c:layout>
              <c:showLegendKey val="0"/>
              <c:showVal val="1"/>
              <c:showCatName val="0"/>
              <c:showSerName val="0"/>
              <c:showPercent val="0"/>
              <c:showBubbleSize val="0"/>
            </c:dLbl>
            <c:dLbl>
              <c:idx val="1"/>
              <c:layout>
                <c:manualLayout>
                  <c:x val="2.1077892344989888E-2"/>
                  <c:y val="-5.2718377993942245E-2"/>
                </c:manualLayout>
              </c:layout>
              <c:showLegendKey val="0"/>
              <c:showVal val="1"/>
              <c:showCatName val="0"/>
              <c:showSerName val="0"/>
              <c:showPercent val="0"/>
              <c:showBubbleSize val="0"/>
            </c:dLbl>
            <c:dLbl>
              <c:idx val="2"/>
              <c:layout>
                <c:manualLayout>
                  <c:x val="1.9647947635199611E-2"/>
                  <c:y val="-5.2948781745842395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4.9000000000000004</c:v>
                </c:pt>
                <c:pt idx="1">
                  <c:v>4</c:v>
                </c:pt>
                <c:pt idx="2">
                  <c:v>6</c:v>
                </c:pt>
              </c:numCache>
            </c:numRef>
          </c:val>
        </c:ser>
        <c:dLbls>
          <c:showLegendKey val="0"/>
          <c:showVal val="0"/>
          <c:showCatName val="0"/>
          <c:showSerName val="0"/>
          <c:showPercent val="0"/>
          <c:showBubbleSize val="0"/>
        </c:dLbls>
        <c:gapWidth val="150"/>
        <c:shape val="cylinder"/>
        <c:axId val="142079488"/>
        <c:axId val="142081024"/>
        <c:axId val="0"/>
      </c:bar3DChart>
      <c:catAx>
        <c:axId val="14207948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2081024"/>
        <c:crosses val="autoZero"/>
        <c:auto val="1"/>
        <c:lblAlgn val="ctr"/>
        <c:lblOffset val="100"/>
        <c:noMultiLvlLbl val="0"/>
      </c:catAx>
      <c:valAx>
        <c:axId val="14208102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207948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4,0</a:t>
            </a:r>
          </a:p>
        </c:rich>
      </c:tx>
      <c:layout>
        <c:manualLayout>
          <c:xMode val="edge"/>
          <c:yMode val="edge"/>
          <c:x val="0.29889096104017115"/>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manualLayout>
                  <c:x val="5.6892200149804145E-3"/>
                  <c:y val="2.11643150761027E-2"/>
                </c:manualLayout>
              </c:layout>
              <c:spPr/>
              <c:txPr>
                <a:bodyPr/>
                <a:lstStyle/>
                <a:p>
                  <a:pPr>
                    <a:defRPr sz="1400">
                      <a:solidFill>
                        <a:schemeClr val="bg1"/>
                      </a:solidFill>
                      <a:latin typeface="Times New Roman" pitchFamily="18" charset="0"/>
                      <a:cs typeface="Times New Roman" pitchFamily="18" charset="0"/>
                    </a:defRPr>
                  </a:pPr>
                  <a:endParaRPr lang="ru-RU"/>
                </a:p>
              </c:txPr>
              <c:showLegendKey val="0"/>
              <c:showVal val="1"/>
              <c:showCatName val="0"/>
              <c:showSerName val="0"/>
              <c:showPercent val="1"/>
              <c:showBubbleSize val="0"/>
            </c:dLbl>
            <c:dLbl>
              <c:idx val="1"/>
              <c:layout>
                <c:manualLayout>
                  <c:x val="-2.5602106038397167E-2"/>
                  <c:y val="-8.4657260304410537E-2"/>
                </c:manualLayout>
              </c:layout>
              <c:showLegendKey val="0"/>
              <c:showVal val="1"/>
              <c:showCatName val="0"/>
              <c:showSerName val="0"/>
              <c:showPercent val="1"/>
              <c:showBubbleSize val="0"/>
            </c:dLbl>
            <c:dLbl>
              <c:idx val="2"/>
              <c:layout>
                <c:manualLayout>
                  <c:x val="-7.1116650121312687E-3"/>
                  <c:y val="1.1757952820057031E-2"/>
                </c:manualLayout>
              </c:layout>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Лист1!$A$2:$A$3</c:f>
              <c:strCache>
                <c:ptCount val="2"/>
                <c:pt idx="0">
                  <c:v>содержание автомобильных дорог и ямочный ремонт автомобильных дорог местного значения вне границ населенных пунктов в границах МО Гулькевичский район</c:v>
                </c:pt>
                <c:pt idx="1">
                  <c:v>капитальный  ремонт и ремонт автомобильных дорог местного значения  вне границ населенных пунктов в границах МО Гулькевичский район</c:v>
                </c:pt>
              </c:strCache>
            </c:strRef>
          </c:cat>
          <c:val>
            <c:numRef>
              <c:f>Лист1!$B$2:$B$3</c:f>
              <c:numCache>
                <c:formatCode>#,##0.0</c:formatCode>
                <c:ptCount val="2"/>
                <c:pt idx="0">
                  <c:v>1.1000000000000001</c:v>
                </c:pt>
                <c:pt idx="1">
                  <c:v>2.9</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15936044143243341"/>
          <c:w val="0.39627731775322461"/>
          <c:h val="0.70659889641891638"/>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общественной инфраструктуры муниципального значения»</a:t>
            </a:r>
            <a:endParaRPr lang="ru-RU" sz="2400" b="0" dirty="0">
              <a:latin typeface="Times New Roman" pitchFamily="18" charset="0"/>
              <a:cs typeface="Times New Roman" pitchFamily="18" charset="0"/>
            </a:endParaRPr>
          </a:p>
        </c:rich>
      </c:tx>
      <c:layout>
        <c:manualLayout>
          <c:xMode val="edge"/>
          <c:yMode val="edge"/>
          <c:x val="0.11409955948616742"/>
          <c:y val="7.7801381954704591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3728661308535341E-2"/>
          <c:y val="0.23517873014109544"/>
          <c:w val="0.87382727694862272"/>
          <c:h val="0.65969300512503437"/>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1.6613111515781206E-2"/>
                  <c:y val="-3.4900510249263772E-2"/>
                </c:manualLayout>
              </c:layout>
              <c:showLegendKey val="0"/>
              <c:showVal val="1"/>
              <c:showCatName val="0"/>
              <c:showSerName val="0"/>
              <c:showPercent val="0"/>
              <c:showBubbleSize val="0"/>
            </c:dLbl>
            <c:dLbl>
              <c:idx val="1"/>
              <c:layout>
                <c:manualLayout>
                  <c:x val="1.6557601769668907E-2"/>
                  <c:y val="-2.9808684703309937E-2"/>
                </c:manualLayout>
              </c:layout>
              <c:showLegendKey val="0"/>
              <c:showVal val="1"/>
              <c:showCatName val="0"/>
              <c:showSerName val="0"/>
              <c:showPercent val="0"/>
              <c:showBubbleSize val="0"/>
            </c:dLbl>
            <c:dLbl>
              <c:idx val="2"/>
              <c:layout>
                <c:manualLayout>
                  <c:x val="2.3981802813229383E-2"/>
                  <c:y val="-5.134493912914667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1.8</c:v>
                </c:pt>
                <c:pt idx="1">
                  <c:v>1.7</c:v>
                </c:pt>
                <c:pt idx="2">
                  <c:v>5.0999999999999996</c:v>
                </c:pt>
              </c:numCache>
            </c:numRef>
          </c:val>
        </c:ser>
        <c:dLbls>
          <c:showLegendKey val="0"/>
          <c:showVal val="0"/>
          <c:showCatName val="0"/>
          <c:showSerName val="0"/>
          <c:showPercent val="0"/>
          <c:showBubbleSize val="0"/>
        </c:dLbls>
        <c:gapWidth val="150"/>
        <c:shape val="cylinder"/>
        <c:axId val="142462336"/>
        <c:axId val="142181504"/>
        <c:axId val="0"/>
      </c:bar3DChart>
      <c:catAx>
        <c:axId val="14246233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2181504"/>
        <c:crosses val="autoZero"/>
        <c:auto val="1"/>
        <c:lblAlgn val="ctr"/>
        <c:lblOffset val="100"/>
        <c:noMultiLvlLbl val="0"/>
      </c:catAx>
      <c:valAx>
        <c:axId val="14218150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246233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a:t>
            </a:r>
          </a:p>
          <a:p>
            <a:pPr algn="ctr">
              <a:defRPr sz="1800"/>
            </a:pPr>
            <a:r>
              <a:rPr lang="ru-RU" sz="2400" b="0" i="0" u="none" strike="noStrike" baseline="0" dirty="0" smtClean="0">
                <a:effectLst/>
                <a:latin typeface="Times New Roman" pitchFamily="18" charset="0"/>
                <a:cs typeface="Times New Roman" pitchFamily="18" charset="0"/>
              </a:rPr>
              <a:t>«Газификация  муниципального образования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p>
        </c:rich>
      </c:tx>
      <c:layout>
        <c:manualLayout>
          <c:xMode val="edge"/>
          <c:yMode val="edge"/>
          <c:x val="0.16884326213667777"/>
          <c:y val="1.750531093980853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159483123287994"/>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1.9436023501942408E-2"/>
                  <c:y val="-3.3208464124222965E-2"/>
                </c:manualLayout>
              </c:layout>
              <c:showLegendKey val="0"/>
              <c:showVal val="1"/>
              <c:showCatName val="0"/>
              <c:showSerName val="0"/>
              <c:showPercent val="0"/>
              <c:showBubbleSize val="0"/>
            </c:dLbl>
            <c:dLbl>
              <c:idx val="1"/>
              <c:layout>
                <c:manualLayout>
                  <c:x val="2.0883267068686356E-2"/>
                  <c:y val="-3.9070695413442796E-2"/>
                </c:manualLayout>
              </c:layout>
              <c:showLegendKey val="0"/>
              <c:showVal val="1"/>
              <c:showCatName val="0"/>
              <c:showSerName val="0"/>
              <c:showPercent val="0"/>
              <c:showBubbleSize val="0"/>
            </c:dLbl>
            <c:dLbl>
              <c:idx val="2"/>
              <c:layout>
                <c:manualLayout>
                  <c:x val="2.1093512378406041E-2"/>
                  <c:y val="-3.37546636139409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21.4</c:v>
                </c:pt>
                <c:pt idx="1">
                  <c:v>20.6</c:v>
                </c:pt>
                <c:pt idx="2">
                  <c:v>9</c:v>
                </c:pt>
              </c:numCache>
            </c:numRef>
          </c:val>
        </c:ser>
        <c:dLbls>
          <c:showLegendKey val="0"/>
          <c:showVal val="0"/>
          <c:showCatName val="0"/>
          <c:showSerName val="0"/>
          <c:showPercent val="0"/>
          <c:showBubbleSize val="0"/>
        </c:dLbls>
        <c:gapWidth val="150"/>
        <c:shape val="cylinder"/>
        <c:axId val="142401920"/>
        <c:axId val="142403456"/>
        <c:axId val="0"/>
      </c:bar3DChart>
      <c:catAx>
        <c:axId val="14240192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2403456"/>
        <c:crosses val="autoZero"/>
        <c:auto val="1"/>
        <c:lblAlgn val="ctr"/>
        <c:lblOffset val="100"/>
        <c:noMultiLvlLbl val="0"/>
      </c:catAx>
      <c:valAx>
        <c:axId val="14240345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240192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20,6</a:t>
            </a:r>
          </a:p>
        </c:rich>
      </c:tx>
      <c:layout>
        <c:manualLayout>
          <c:xMode val="edge"/>
          <c:yMode val="edge"/>
          <c:x val="0.29035696302561365"/>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manualLayout>
                  <c:x val="0"/>
                  <c:y val="-3.9977039588193902E-2"/>
                </c:manualLayout>
              </c:layout>
              <c:tx>
                <c:rich>
                  <a:bodyPr/>
                  <a:lstStyle/>
                  <a:p>
                    <a:pPr>
                      <a:defRPr>
                        <a:solidFill>
                          <a:schemeClr val="bg1"/>
                        </a:solidFill>
                        <a:latin typeface="Times New Roman" pitchFamily="18" charset="0"/>
                        <a:cs typeface="Times New Roman" pitchFamily="18" charset="0"/>
                      </a:defRPr>
                    </a:pPr>
                    <a:r>
                      <a:rPr lang="en-US" dirty="0"/>
                      <a:t>0,8; </a:t>
                    </a:r>
                    <a:endParaRPr lang="ru-RU" dirty="0" smtClean="0"/>
                  </a:p>
                  <a:p>
                    <a:pPr>
                      <a:defRPr>
                        <a:solidFill>
                          <a:schemeClr val="bg1"/>
                        </a:solidFill>
                        <a:latin typeface="Times New Roman" pitchFamily="18" charset="0"/>
                        <a:cs typeface="Times New Roman" pitchFamily="18" charset="0"/>
                      </a:defRPr>
                    </a:pPr>
                    <a:r>
                      <a:rPr lang="en-US" dirty="0" smtClean="0"/>
                      <a:t>4</a:t>
                    </a:r>
                    <a:r>
                      <a:rPr lang="en-US" dirty="0"/>
                      <a:t>%</a:t>
                    </a:r>
                  </a:p>
                </c:rich>
              </c:tx>
              <c:spPr/>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Лист1!$A$2:$A$5</c:f>
              <c:strCache>
                <c:ptCount val="4"/>
                <c:pt idx="0">
                  <c:v>мероприятия по комплексному развитию газификации населенных пунктов на территории МО Гулькевичский район</c:v>
                </c:pt>
                <c:pt idx="1">
                  <c:v>мероприятия по выполнению работ по техническому обслуживанию газопроводов и газового оборудования</c:v>
                </c:pt>
                <c:pt idx="2">
                  <c:v>строительство подводящего газопровода высокого давления к х.Журавлев, х.Сергеевский, х. Спорный Гулькевичского района</c:v>
                </c:pt>
                <c:pt idx="3">
                  <c:v>мероприятия по организации газоснабжения населения</c:v>
                </c:pt>
              </c:strCache>
            </c:strRef>
          </c:cat>
          <c:val>
            <c:numRef>
              <c:f>Лист1!$B$2:$B$5</c:f>
              <c:numCache>
                <c:formatCode>#,##0.0</c:formatCode>
                <c:ptCount val="4"/>
                <c:pt idx="0">
                  <c:v>0.8</c:v>
                </c:pt>
                <c:pt idx="1">
                  <c:v>3.1</c:v>
                </c:pt>
                <c:pt idx="2">
                  <c:v>1.7</c:v>
                </c:pt>
                <c:pt idx="3">
                  <c:v>15</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egendEntry>
        <c:idx val="2"/>
        <c:txPr>
          <a:bodyPr/>
          <a:lstStyle/>
          <a:p>
            <a:pPr>
              <a:defRPr sz="1600" kern="0" baseline="0">
                <a:latin typeface="Times New Roman" pitchFamily="18" charset="0"/>
                <a:cs typeface="Times New Roman" pitchFamily="18" charset="0"/>
              </a:defRPr>
            </a:pPr>
            <a:endParaRPr lang="ru-RU"/>
          </a:p>
        </c:txPr>
      </c:legendEntry>
      <c:legendEntry>
        <c:idx val="3"/>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6.5296818871977191E-2"/>
          <c:w val="0.39627731775322461"/>
          <c:h val="0.854749101951635"/>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«Информационное общество муниципального образования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endParaRPr lang="ru-RU" sz="2400" b="0" dirty="0">
              <a:latin typeface="Times New Roman" pitchFamily="18" charset="0"/>
              <a:cs typeface="Times New Roman" pitchFamily="18" charset="0"/>
            </a:endParaRPr>
          </a:p>
        </c:rich>
      </c:tx>
      <c:layout>
        <c:manualLayout>
          <c:xMode val="edge"/>
          <c:yMode val="edge"/>
          <c:x val="0.13375114505301727"/>
          <c:y val="1.750531093980853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857236455093366"/>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2.5260576929878546E-2"/>
                  <c:y val="-4.8996951809242038E-2"/>
                </c:manualLayout>
              </c:layout>
              <c:showLegendKey val="0"/>
              <c:showVal val="1"/>
              <c:showCatName val="0"/>
              <c:showSerName val="0"/>
              <c:showPercent val="0"/>
              <c:showBubbleSize val="0"/>
            </c:dLbl>
            <c:dLbl>
              <c:idx val="1"/>
              <c:layout>
                <c:manualLayout>
                  <c:x val="1.5436442041748898E-2"/>
                  <c:y val="-4.8932934136688755E-2"/>
                </c:manualLayout>
              </c:layout>
              <c:showLegendKey val="0"/>
              <c:showVal val="1"/>
              <c:showCatName val="0"/>
              <c:showSerName val="0"/>
              <c:showPercent val="0"/>
              <c:showBubbleSize val="0"/>
            </c:dLbl>
            <c:dLbl>
              <c:idx val="2"/>
              <c:layout>
                <c:manualLayout>
                  <c:x val="1.9647938197200236E-2"/>
                  <c:y val="-3.7622022201880191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2.5</c:v>
                </c:pt>
                <c:pt idx="1">
                  <c:v>2.5</c:v>
                </c:pt>
                <c:pt idx="2">
                  <c:v>3.1</c:v>
                </c:pt>
              </c:numCache>
            </c:numRef>
          </c:val>
        </c:ser>
        <c:dLbls>
          <c:showLegendKey val="0"/>
          <c:showVal val="0"/>
          <c:showCatName val="0"/>
          <c:showSerName val="0"/>
          <c:showPercent val="0"/>
          <c:showBubbleSize val="0"/>
        </c:dLbls>
        <c:gapWidth val="150"/>
        <c:shape val="cylinder"/>
        <c:axId val="142803712"/>
        <c:axId val="142805248"/>
        <c:axId val="0"/>
      </c:bar3DChart>
      <c:catAx>
        <c:axId val="14280371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2805248"/>
        <c:crosses val="autoZero"/>
        <c:auto val="1"/>
        <c:lblAlgn val="ctr"/>
        <c:lblOffset val="100"/>
        <c:noMultiLvlLbl val="0"/>
      </c:catAx>
      <c:valAx>
        <c:axId val="14280524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280371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dLbl>
              <c:idx val="0"/>
              <c:layout>
                <c:manualLayout>
                  <c:x val="3.266538932950102E-2"/>
                  <c:y val="-7.3613656147910433E-2"/>
                </c:manualLayout>
              </c:layout>
              <c:showLegendKey val="0"/>
              <c:showVal val="1"/>
              <c:showCatName val="0"/>
              <c:showSerName val="0"/>
              <c:showPercent val="0"/>
              <c:showBubbleSize val="0"/>
            </c:dLbl>
            <c:dLbl>
              <c:idx val="1"/>
              <c:layout>
                <c:manualLayout>
                  <c:x val="2.8470738914314179E-2"/>
                  <c:y val="-5.9980501463269213E-2"/>
                </c:manualLayout>
              </c:layout>
              <c:showLegendKey val="0"/>
              <c:showVal val="1"/>
              <c:showCatName val="0"/>
              <c:showSerName val="0"/>
              <c:showPercent val="0"/>
              <c:showBubbleSize val="0"/>
            </c:dLbl>
            <c:dLbl>
              <c:idx val="2"/>
              <c:layout>
                <c:manualLayout>
                  <c:x val="-2.9893100389975502E-3"/>
                  <c:y val="-3.292226789615960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План 2016</c:v>
                </c:pt>
                <c:pt idx="1">
                  <c:v>Факт 2016</c:v>
                </c:pt>
              </c:strCache>
            </c:strRef>
          </c:cat>
          <c:val>
            <c:numRef>
              <c:f>Лист1!$B$2:$B$3</c:f>
              <c:numCache>
                <c:formatCode>#,##0.0</c:formatCode>
                <c:ptCount val="2"/>
                <c:pt idx="0">
                  <c:v>1487.4</c:v>
                </c:pt>
                <c:pt idx="1">
                  <c:v>1485.1</c:v>
                </c:pt>
              </c:numCache>
            </c:numRef>
          </c:val>
        </c:ser>
        <c:dLbls>
          <c:showLegendKey val="0"/>
          <c:showVal val="0"/>
          <c:showCatName val="0"/>
          <c:showSerName val="0"/>
          <c:showPercent val="0"/>
          <c:showBubbleSize val="0"/>
        </c:dLbls>
        <c:gapWidth val="150"/>
        <c:shape val="cylinder"/>
        <c:axId val="41337600"/>
        <c:axId val="41339136"/>
        <c:axId val="0"/>
      </c:bar3DChart>
      <c:catAx>
        <c:axId val="41337600"/>
        <c:scaling>
          <c:orientation val="minMax"/>
        </c:scaling>
        <c:delete val="0"/>
        <c:axPos val="b"/>
        <c:majorTickMark val="out"/>
        <c:minorTickMark val="none"/>
        <c:tickLblPos val="nextTo"/>
        <c:txPr>
          <a:bodyPr/>
          <a:lstStyle/>
          <a:p>
            <a:pPr>
              <a:defRPr>
                <a:latin typeface="Times New Roman" pitchFamily="18" charset="0"/>
                <a:cs typeface="Times New Roman" pitchFamily="18" charset="0"/>
              </a:defRPr>
            </a:pPr>
            <a:endParaRPr lang="ru-RU"/>
          </a:p>
        </c:txPr>
        <c:crossAx val="41339136"/>
        <c:crosses val="autoZero"/>
        <c:auto val="1"/>
        <c:lblAlgn val="ctr"/>
        <c:lblOffset val="100"/>
        <c:noMultiLvlLbl val="0"/>
      </c:catAx>
      <c:valAx>
        <c:axId val="41339136"/>
        <c:scaling>
          <c:orientation val="minMax"/>
          <c:min val="0"/>
        </c:scaling>
        <c:delete val="0"/>
        <c:axPos val="l"/>
        <c:majorGridlines/>
        <c:numFmt formatCode="#,##0.0" sourceLinked="1"/>
        <c:majorTickMark val="out"/>
        <c:minorTickMark val="none"/>
        <c:tickLblPos val="nextTo"/>
        <c:txPr>
          <a:bodyPr/>
          <a:lstStyle/>
          <a:p>
            <a:pPr>
              <a:defRPr>
                <a:latin typeface="Times New Roman" pitchFamily="18" charset="0"/>
                <a:cs typeface="Times New Roman" pitchFamily="18" charset="0"/>
              </a:defRPr>
            </a:pPr>
            <a:endParaRPr lang="ru-RU"/>
          </a:p>
        </c:txPr>
        <c:crossAx val="41337600"/>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2,5</a:t>
            </a:r>
          </a:p>
        </c:rich>
      </c:tx>
      <c:layout>
        <c:manualLayout>
          <c:xMode val="edge"/>
          <c:yMode val="edge"/>
          <c:x val="0.30600262605230244"/>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spPr/>
              <c:txPr>
                <a:bodyPr/>
                <a:lstStyle/>
                <a:p>
                  <a:pPr>
                    <a:defRPr>
                      <a:solidFill>
                        <a:schemeClr val="bg1"/>
                      </a:solidFill>
                      <a:latin typeface="Times New Roman" pitchFamily="18" charset="0"/>
                      <a:cs typeface="Times New Roman" pitchFamily="18" charset="0"/>
                    </a:defRPr>
                  </a:pPr>
                  <a:endParaRPr lang="ru-RU"/>
                </a:p>
              </c:txPr>
              <c:showLegendKey val="0"/>
              <c:showVal val="1"/>
              <c:showCatName val="0"/>
              <c:showSerName val="0"/>
              <c:showPercent val="1"/>
              <c:showBubbleSize val="0"/>
            </c:dLbl>
            <c:dLbl>
              <c:idx val="2"/>
              <c:layout>
                <c:manualLayout>
                  <c:x val="-1.4224449971508542E-3"/>
                  <c:y val="-9.4065474206569636E-3"/>
                </c:manualLayout>
              </c:layout>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Лист1!$A$2:$A$3</c:f>
              <c:strCache>
                <c:ptCount val="2"/>
                <c:pt idx="0">
                  <c:v>официальные материалы в телеэфире, информирование жителей Гулькевичского района о деятельности администрации и Совета МО Гулькевичский район</c:v>
                </c:pt>
                <c:pt idx="1">
                  <c:v>официальные публикации в печатном издании, информирование жителей Гулькевичского района о деятельности администрации и Совета МО Гулькевичский район</c:v>
                </c:pt>
              </c:strCache>
            </c:strRef>
          </c:cat>
          <c:val>
            <c:numRef>
              <c:f>Лист1!$B$2:$B$3</c:f>
              <c:numCache>
                <c:formatCode>0.0</c:formatCode>
                <c:ptCount val="2"/>
                <c:pt idx="0">
                  <c:v>1</c:v>
                </c:pt>
                <c:pt idx="1">
                  <c:v>1.5</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11938340184423951"/>
          <c:w val="0.39627731775322461"/>
          <c:h val="0.73246639262304181"/>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«Развитие гражданского общества в муниципальном образовании </a:t>
            </a:r>
            <a:r>
              <a:rPr lang="ru-RU" sz="2400" b="0" i="0" u="none" strike="noStrike" baseline="0" dirty="0" err="1" smtClean="0">
                <a:effectLst/>
                <a:latin typeface="Times New Roman" pitchFamily="18" charset="0"/>
                <a:cs typeface="Times New Roman" pitchFamily="18" charset="0"/>
              </a:rPr>
              <a:t>Гулькевичский</a:t>
            </a:r>
            <a:r>
              <a:rPr lang="ru-RU" sz="2400" b="0" i="0" u="none" strike="noStrike" baseline="0" dirty="0" smtClean="0">
                <a:effectLst/>
                <a:latin typeface="Times New Roman" pitchFamily="18" charset="0"/>
                <a:cs typeface="Times New Roman" pitchFamily="18" charset="0"/>
              </a:rPr>
              <a:t> район»</a:t>
            </a:r>
            <a:endParaRPr lang="ru-RU" sz="2400" b="0" dirty="0">
              <a:latin typeface="Times New Roman" pitchFamily="18" charset="0"/>
              <a:cs typeface="Times New Roman" pitchFamily="18" charset="0"/>
            </a:endParaRPr>
          </a:p>
        </c:rich>
      </c:tx>
      <c:layout>
        <c:manualLayout>
          <c:xMode val="edge"/>
          <c:yMode val="edge"/>
          <c:x val="0.13375114505301727"/>
          <c:y val="1.750531093980853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8637373625152764"/>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1.8242153513146446E-2"/>
                  <c:y val="-5.2887020906977271E-2"/>
                </c:manualLayout>
              </c:layout>
              <c:showLegendKey val="0"/>
              <c:showVal val="1"/>
              <c:showCatName val="0"/>
              <c:showSerName val="0"/>
              <c:showPercent val="0"/>
              <c:showBubbleSize val="0"/>
            </c:dLbl>
            <c:dLbl>
              <c:idx val="1"/>
              <c:layout>
                <c:manualLayout>
                  <c:x val="2.3858550141827417E-2"/>
                  <c:y val="-5.4768037783291604E-2"/>
                </c:manualLayout>
              </c:layout>
              <c:showLegendKey val="0"/>
              <c:showVal val="1"/>
              <c:showCatName val="0"/>
              <c:showSerName val="0"/>
              <c:showPercent val="0"/>
              <c:showBubbleSize val="0"/>
            </c:dLbl>
            <c:dLbl>
              <c:idx val="2"/>
              <c:layout>
                <c:manualLayout>
                  <c:x val="1.9647827670847318E-2"/>
                  <c:y val="-5.1237110891626775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#,##0.00</c:formatCode>
                <c:ptCount val="3"/>
                <c:pt idx="0">
                  <c:v>0.08</c:v>
                </c:pt>
                <c:pt idx="1">
                  <c:v>0.08</c:v>
                </c:pt>
                <c:pt idx="2">
                  <c:v>7.0000000000000007E-2</c:v>
                </c:pt>
              </c:numCache>
            </c:numRef>
          </c:val>
        </c:ser>
        <c:dLbls>
          <c:showLegendKey val="0"/>
          <c:showVal val="0"/>
          <c:showCatName val="0"/>
          <c:showSerName val="0"/>
          <c:showPercent val="0"/>
          <c:showBubbleSize val="0"/>
        </c:dLbls>
        <c:gapWidth val="150"/>
        <c:shape val="cylinder"/>
        <c:axId val="143092352"/>
        <c:axId val="143094144"/>
        <c:axId val="0"/>
      </c:bar3DChart>
      <c:catAx>
        <c:axId val="14309235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3094144"/>
        <c:crosses val="autoZero"/>
        <c:auto val="1"/>
        <c:lblAlgn val="ctr"/>
        <c:lblOffset val="100"/>
        <c:noMultiLvlLbl val="0"/>
      </c:catAx>
      <c:valAx>
        <c:axId val="143094144"/>
        <c:scaling>
          <c:orientation val="minMax"/>
          <c:min val="0"/>
        </c:scaling>
        <c:delete val="0"/>
        <c:axPos val="l"/>
        <c:majorGridlines/>
        <c:numFmt formatCode="#,##0.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309235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«Доступная среда»</a:t>
            </a:r>
            <a:endParaRPr lang="ru-RU" sz="2400" b="0" dirty="0">
              <a:latin typeface="Times New Roman" pitchFamily="18" charset="0"/>
              <a:cs typeface="Times New Roman" pitchFamily="18" charset="0"/>
            </a:endParaRPr>
          </a:p>
        </c:rich>
      </c:tx>
      <c:layout>
        <c:manualLayout>
          <c:xMode val="edge"/>
          <c:yMode val="edge"/>
          <c:x val="0.13375114505301727"/>
          <c:y val="1.750531093980853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8637373625152764"/>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1.799037356505015E-2"/>
                  <c:y val="-2.4184812798577936E-2"/>
                </c:manualLayout>
              </c:layout>
              <c:showLegendKey val="0"/>
              <c:showVal val="1"/>
              <c:showCatName val="0"/>
              <c:showSerName val="0"/>
              <c:showPercent val="0"/>
              <c:showBubbleSize val="0"/>
            </c:dLbl>
            <c:dLbl>
              <c:idx val="1"/>
              <c:layout>
                <c:manualLayout>
                  <c:x val="1.3697020913887527E-2"/>
                  <c:y val="-2.5166869085253153E-2"/>
                </c:manualLayout>
              </c:layout>
              <c:showLegendKey val="0"/>
              <c:showVal val="1"/>
              <c:showCatName val="0"/>
              <c:showSerName val="0"/>
              <c:showPercent val="0"/>
              <c:showBubbleSize val="0"/>
            </c:dLbl>
            <c:dLbl>
              <c:idx val="2"/>
              <c:layout>
                <c:manualLayout>
                  <c:x val="1.820232633532522E-2"/>
                  <c:y val="-3.980350036864586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0.8</c:v>
                </c:pt>
                <c:pt idx="1">
                  <c:v>0.8</c:v>
                </c:pt>
                <c:pt idx="2">
                  <c:v>8.1999999999999993</c:v>
                </c:pt>
              </c:numCache>
            </c:numRef>
          </c:val>
        </c:ser>
        <c:dLbls>
          <c:showLegendKey val="0"/>
          <c:showVal val="0"/>
          <c:showCatName val="0"/>
          <c:showSerName val="0"/>
          <c:showPercent val="0"/>
          <c:showBubbleSize val="0"/>
        </c:dLbls>
        <c:gapWidth val="150"/>
        <c:shape val="cylinder"/>
        <c:axId val="143802368"/>
        <c:axId val="143803904"/>
        <c:axId val="0"/>
      </c:bar3DChart>
      <c:catAx>
        <c:axId val="14380236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3803904"/>
        <c:crosses val="autoZero"/>
        <c:auto val="1"/>
        <c:lblAlgn val="ctr"/>
        <c:lblOffset val="100"/>
        <c:noMultiLvlLbl val="0"/>
      </c:catAx>
      <c:valAx>
        <c:axId val="14380390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380236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i="0" u="none" strike="noStrike" baseline="0" dirty="0" smtClean="0">
                <a:effectLst/>
                <a:latin typeface="Times New Roman" pitchFamily="18" charset="0"/>
                <a:cs typeface="Times New Roman" pitchFamily="18" charset="0"/>
              </a:rPr>
              <a:t>Муниципальная программа «Противодействие незаконному обороту наркотиков»</a:t>
            </a:r>
            <a:endParaRPr lang="ru-RU" sz="2400" b="0" dirty="0">
              <a:latin typeface="Times New Roman" pitchFamily="18" charset="0"/>
              <a:cs typeface="Times New Roman" pitchFamily="18" charset="0"/>
            </a:endParaRPr>
          </a:p>
        </c:rich>
      </c:tx>
      <c:layout>
        <c:manualLayout>
          <c:xMode val="edge"/>
          <c:yMode val="edge"/>
          <c:x val="0.16182483871994569"/>
          <c:y val="1.750531093980853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8637373625152764"/>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1.8242153513146446E-2"/>
                  <c:y val="-5.0942139510436336E-2"/>
                </c:manualLayout>
              </c:layout>
              <c:showLegendKey val="0"/>
              <c:showVal val="1"/>
              <c:showCatName val="0"/>
              <c:showSerName val="0"/>
              <c:showPercent val="0"/>
              <c:showBubbleSize val="0"/>
            </c:dLbl>
            <c:dLbl>
              <c:idx val="1"/>
              <c:layout>
                <c:manualLayout>
                  <c:x val="1.5436442041748898E-2"/>
                  <c:y val="-5.2823156386750669E-2"/>
                </c:manualLayout>
              </c:layout>
              <c:showLegendKey val="0"/>
              <c:showVal val="1"/>
              <c:showCatName val="0"/>
              <c:showSerName val="0"/>
              <c:showPercent val="0"/>
              <c:showBubbleSize val="0"/>
            </c:dLbl>
            <c:dLbl>
              <c:idx val="2"/>
              <c:layout>
                <c:manualLayout>
                  <c:x val="2.1051512354193738E-2"/>
                  <c:y val="-5.3182145440494426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General</c:formatCode>
                <c:ptCount val="3"/>
                <c:pt idx="0">
                  <c:v>0.05</c:v>
                </c:pt>
                <c:pt idx="1">
                  <c:v>0.05</c:v>
                </c:pt>
                <c:pt idx="2">
                  <c:v>0.1</c:v>
                </c:pt>
              </c:numCache>
            </c:numRef>
          </c:val>
        </c:ser>
        <c:dLbls>
          <c:showLegendKey val="0"/>
          <c:showVal val="0"/>
          <c:showCatName val="0"/>
          <c:showSerName val="0"/>
          <c:showPercent val="0"/>
          <c:showBubbleSize val="0"/>
        </c:dLbls>
        <c:gapWidth val="150"/>
        <c:shape val="cylinder"/>
        <c:axId val="143570816"/>
        <c:axId val="143572352"/>
        <c:axId val="0"/>
      </c:bar3DChart>
      <c:catAx>
        <c:axId val="14357081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3572352"/>
        <c:crosses val="autoZero"/>
        <c:auto val="1"/>
        <c:lblAlgn val="ctr"/>
        <c:lblOffset val="100"/>
        <c:noMultiLvlLbl val="0"/>
      </c:catAx>
      <c:valAx>
        <c:axId val="143572352"/>
        <c:scaling>
          <c:orientation val="minMax"/>
          <c:min val="0"/>
        </c:scaling>
        <c:delete val="0"/>
        <c:axPos val="l"/>
        <c:majorGridlines/>
        <c:numFmt formatCode="General"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357081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ru-RU" sz="2400" b="0" dirty="0" smtClean="0">
                <a:effectLst/>
                <a:latin typeface="Times New Roman" pitchFamily="18" charset="0"/>
                <a:cs typeface="Times New Roman" pitchFamily="18" charset="0"/>
              </a:rPr>
              <a:t>Муниципальная программа  «Повышение безопасности дорожного движения»</a:t>
            </a:r>
            <a:endParaRPr lang="ru-RU" sz="2400" b="0" dirty="0">
              <a:effectLst/>
              <a:latin typeface="Times New Roman" pitchFamily="18" charset="0"/>
              <a:cs typeface="Times New Roman" pitchFamily="18" charset="0"/>
            </a:endParaRPr>
          </a:p>
        </c:rich>
      </c:tx>
      <c:layout>
        <c:manualLayout>
          <c:xMode val="edge"/>
          <c:yMode val="edge"/>
          <c:x val="0.18276444933816527"/>
          <c:y val="1.3969008599503967E-2"/>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617858873863191E-2"/>
          <c:y val="0.23517865298917404"/>
          <c:w val="0.87382727694862272"/>
          <c:h val="0.60455527956244481"/>
        </c:manualLayout>
      </c:layout>
      <c:bar3DChart>
        <c:barDir val="col"/>
        <c:grouping val="clustered"/>
        <c:varyColors val="0"/>
        <c:ser>
          <c:idx val="0"/>
          <c:order val="0"/>
          <c:tx>
            <c:strRef>
              <c:f>Лист1!$B$1</c:f>
              <c:strCache>
                <c:ptCount val="1"/>
                <c:pt idx="0">
                  <c:v>План</c:v>
                </c:pt>
              </c:strCache>
            </c:strRef>
          </c:tx>
          <c:invertIfNegative val="0"/>
          <c:dPt>
            <c:idx val="2"/>
            <c:invertIfNegative val="0"/>
            <c:bubble3D val="0"/>
            <c:spPr>
              <a:solidFill>
                <a:srgbClr val="4E67C8">
                  <a:lumMod val="60000"/>
                  <a:lumOff val="40000"/>
                </a:srgbClr>
              </a:solidFill>
            </c:spPr>
          </c:dPt>
          <c:dLbls>
            <c:dLbl>
              <c:idx val="0"/>
              <c:layout>
                <c:manualLayout>
                  <c:x val="1.9648063184988615E-2"/>
                  <c:y val="-5.1346241598167718E-2"/>
                </c:manualLayout>
              </c:layout>
              <c:showLegendKey val="0"/>
              <c:showVal val="1"/>
              <c:showCatName val="0"/>
              <c:showSerName val="0"/>
              <c:showPercent val="0"/>
              <c:showBubbleSize val="0"/>
            </c:dLbl>
            <c:dLbl>
              <c:idx val="1"/>
              <c:layout>
                <c:manualLayout>
                  <c:x val="1.4034220339878341E-2"/>
                  <c:y val="-4.7139825847788364E-2"/>
                </c:manualLayout>
              </c:layout>
              <c:showLegendKey val="0"/>
              <c:showVal val="1"/>
              <c:showCatName val="0"/>
              <c:showSerName val="0"/>
              <c:showPercent val="0"/>
              <c:showBubbleSize val="0"/>
            </c:dLbl>
            <c:dLbl>
              <c:idx val="2"/>
              <c:layout>
                <c:manualLayout>
                  <c:x val="1.6841197015704631E-2"/>
                  <c:y val="-5.54811624226439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3"/>
                <c:pt idx="0">
                  <c:v>утверждено на 2016 год</c:v>
                </c:pt>
                <c:pt idx="1">
                  <c:v>исполнено за 2016 год</c:v>
                </c:pt>
                <c:pt idx="2">
                  <c:v>исполнено за 2015 год</c:v>
                </c:pt>
              </c:strCache>
            </c:strRef>
          </c:cat>
          <c:val>
            <c:numRef>
              <c:f>Лист1!$B$2:$B$4</c:f>
              <c:numCache>
                <c:formatCode>#,##0.0</c:formatCode>
                <c:ptCount val="3"/>
                <c:pt idx="0">
                  <c:v>1.4</c:v>
                </c:pt>
                <c:pt idx="1">
                  <c:v>1.2</c:v>
                </c:pt>
                <c:pt idx="2">
                  <c:v>0.2</c:v>
                </c:pt>
              </c:numCache>
            </c:numRef>
          </c:val>
        </c:ser>
        <c:dLbls>
          <c:showLegendKey val="0"/>
          <c:showVal val="0"/>
          <c:showCatName val="0"/>
          <c:showSerName val="0"/>
          <c:showPercent val="0"/>
          <c:showBubbleSize val="0"/>
        </c:dLbls>
        <c:gapWidth val="150"/>
        <c:shape val="cylinder"/>
        <c:axId val="143918976"/>
        <c:axId val="143920512"/>
        <c:axId val="0"/>
      </c:bar3DChart>
      <c:catAx>
        <c:axId val="14391897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3920512"/>
        <c:crosses val="autoZero"/>
        <c:auto val="1"/>
        <c:lblAlgn val="ctr"/>
        <c:lblOffset val="100"/>
        <c:noMultiLvlLbl val="0"/>
      </c:catAx>
      <c:valAx>
        <c:axId val="14392051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391897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1,2</a:t>
            </a:r>
          </a:p>
        </c:rich>
      </c:tx>
      <c:layout>
        <c:manualLayout>
          <c:xMode val="edge"/>
          <c:yMode val="edge"/>
          <c:x val="0.30600262605230244"/>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manualLayout>
                  <c:x val="0"/>
                  <c:y val="-1.8812724512091251E-2"/>
                </c:manualLayout>
              </c:layout>
              <c:tx>
                <c:rich>
                  <a:bodyPr/>
                  <a:lstStyle/>
                  <a:p>
                    <a:pPr>
                      <a:defRPr>
                        <a:solidFill>
                          <a:schemeClr val="bg1"/>
                        </a:solidFill>
                        <a:latin typeface="Times New Roman" pitchFamily="18" charset="0"/>
                        <a:cs typeface="Times New Roman" pitchFamily="18" charset="0"/>
                      </a:defRPr>
                    </a:pPr>
                    <a:r>
                      <a:rPr lang="en-US" smtClean="0"/>
                      <a:t>0,1;</a:t>
                    </a:r>
                    <a:endParaRPr lang="ru-RU" smtClean="0"/>
                  </a:p>
                  <a:p>
                    <a:pPr>
                      <a:defRPr>
                        <a:solidFill>
                          <a:schemeClr val="bg1"/>
                        </a:solidFill>
                        <a:latin typeface="Times New Roman" pitchFamily="18" charset="0"/>
                        <a:cs typeface="Times New Roman" pitchFamily="18" charset="0"/>
                      </a:defRPr>
                    </a:pPr>
                    <a:r>
                      <a:rPr lang="en-US" smtClean="0"/>
                      <a:t>9</a:t>
                    </a:r>
                    <a:r>
                      <a:rPr lang="en-US"/>
                      <a:t>%</a:t>
                    </a:r>
                  </a:p>
                </c:rich>
              </c:tx>
              <c:spPr/>
              <c:showLegendKey val="0"/>
              <c:showVal val="1"/>
              <c:showCatName val="0"/>
              <c:showSerName val="0"/>
              <c:showPercent val="1"/>
              <c:showBubbleSize val="0"/>
            </c:dLbl>
            <c:dLbl>
              <c:idx val="1"/>
              <c:layout>
                <c:manualLayout>
                  <c:x val="1.2800997021836284E-2"/>
                  <c:y val="-9.4063622560456254E-3"/>
                </c:manualLayout>
              </c:layout>
              <c:showLegendKey val="0"/>
              <c:showVal val="1"/>
              <c:showCatName val="0"/>
              <c:showSerName val="0"/>
              <c:showPercent val="1"/>
              <c:showBubbleSize val="0"/>
            </c:dLbl>
            <c:dLbl>
              <c:idx val="2"/>
              <c:layout>
                <c:manualLayout>
                  <c:x val="-2.8446660048525073E-3"/>
                  <c:y val="-7.0547716920342186E-3"/>
                </c:manualLayout>
              </c:layout>
              <c:tx>
                <c:rich>
                  <a:bodyPr/>
                  <a:lstStyle/>
                  <a:p>
                    <a:r>
                      <a:rPr lang="en-US" dirty="0" smtClean="0"/>
                      <a:t>0,1;</a:t>
                    </a:r>
                    <a:endParaRPr lang="ru-RU" dirty="0" smtClean="0"/>
                  </a:p>
                  <a:p>
                    <a:r>
                      <a:rPr lang="en-US" dirty="0" smtClean="0"/>
                      <a:t>8</a:t>
                    </a:r>
                    <a:r>
                      <a:rPr lang="en-US" dirty="0"/>
                      <a:t>%</a:t>
                    </a:r>
                  </a:p>
                </c:rich>
              </c:tx>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Лист1!$A$2:$A$4</c:f>
              <c:strCache>
                <c:ptCount val="3"/>
                <c:pt idx="0">
                  <c:v>выполнение работ по установке информационных знаков с расписанием пригородных маршрутов на территории муниципального образования</c:v>
                </c:pt>
                <c:pt idx="1">
                  <c:v>мероприятия по обустройству автомобильных дорог общего пользования между населенными пунктами в границах муниципального образования</c:v>
                </c:pt>
                <c:pt idx="2">
                  <c:v>организацию тематической наружной социальной рекламы</c:v>
                </c:pt>
              </c:strCache>
            </c:strRef>
          </c:cat>
          <c:val>
            <c:numRef>
              <c:f>Лист1!$B$2:$B$4</c:f>
              <c:numCache>
                <c:formatCode>0.0</c:formatCode>
                <c:ptCount val="3"/>
                <c:pt idx="0">
                  <c:v>0.1</c:v>
                </c:pt>
                <c:pt idx="1">
                  <c:v>1</c:v>
                </c:pt>
                <c:pt idx="2">
                  <c:v>0.1</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egendEntry>
        <c:idx val="2"/>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9.3515905640114055E-2"/>
          <c:w val="0.39627731775322461"/>
          <c:h val="0.90648409435988597"/>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617858873863191E-2"/>
          <c:y val="0.23517865298917404"/>
          <c:w val="0.87382727694862272"/>
          <c:h val="0.6045552795624448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3858362438914746E-2"/>
                  <c:y val="-4.5511204853948578E-2"/>
                </c:manualLayout>
              </c:layout>
              <c:showLegendKey val="0"/>
              <c:showVal val="1"/>
              <c:showCatName val="0"/>
              <c:showSerName val="0"/>
              <c:showPercent val="0"/>
              <c:showBubbleSize val="0"/>
            </c:dLbl>
            <c:dLbl>
              <c:idx val="1"/>
              <c:layout>
                <c:manualLayout>
                  <c:x val="1.5437653424520385E-2"/>
                  <c:y val="-4.7139826695890175E-2"/>
                </c:manualLayout>
              </c:layout>
              <c:showLegendKey val="0"/>
              <c:showVal val="1"/>
              <c:showCatName val="0"/>
              <c:showSerName val="0"/>
              <c:showPercent val="0"/>
              <c:showBubbleSize val="0"/>
            </c:dLbl>
            <c:dLbl>
              <c:idx val="2"/>
              <c:layout>
                <c:manualLayout>
                  <c:x val="1.6841197015704631E-2"/>
                  <c:y val="-5.54811624226439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0.8</c:v>
                </c:pt>
                <c:pt idx="1">
                  <c:v>0.8</c:v>
                </c:pt>
              </c:numCache>
            </c:numRef>
          </c:val>
        </c:ser>
        <c:dLbls>
          <c:showLegendKey val="0"/>
          <c:showVal val="0"/>
          <c:showCatName val="0"/>
          <c:showSerName val="0"/>
          <c:showPercent val="0"/>
          <c:showBubbleSize val="0"/>
        </c:dLbls>
        <c:gapWidth val="150"/>
        <c:shape val="cylinder"/>
        <c:axId val="144613376"/>
        <c:axId val="144614912"/>
        <c:axId val="0"/>
      </c:bar3DChart>
      <c:catAx>
        <c:axId val="14461337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4614912"/>
        <c:crosses val="autoZero"/>
        <c:auto val="1"/>
        <c:lblAlgn val="ctr"/>
        <c:lblOffset val="100"/>
        <c:noMultiLvlLbl val="0"/>
      </c:catAx>
      <c:valAx>
        <c:axId val="14461491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461337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617858873863191E-2"/>
          <c:y val="0.23517865298917404"/>
          <c:w val="0.87382727694862272"/>
          <c:h val="0.6045552795624448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1013682171514992E-2"/>
                  <c:y val="-3.8979907351118288E-2"/>
                </c:manualLayout>
              </c:layout>
              <c:showLegendKey val="0"/>
              <c:showVal val="1"/>
              <c:showCatName val="0"/>
              <c:showSerName val="0"/>
              <c:showPercent val="0"/>
              <c:showBubbleSize val="0"/>
            </c:dLbl>
            <c:dLbl>
              <c:idx val="1"/>
              <c:layout>
                <c:manualLayout>
                  <c:x val="1.807438062437507E-2"/>
                  <c:y val="-3.8700131945389342E-2"/>
                </c:manualLayout>
              </c:layout>
              <c:showLegendKey val="0"/>
              <c:showVal val="1"/>
              <c:showCatName val="0"/>
              <c:showSerName val="0"/>
              <c:showPercent val="0"/>
              <c:showBubbleSize val="0"/>
            </c:dLbl>
            <c:dLbl>
              <c:idx val="2"/>
              <c:layout>
                <c:manualLayout>
                  <c:x val="1.6841197015704631E-2"/>
                  <c:y val="-5.54811624226439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1.2</c:v>
                </c:pt>
                <c:pt idx="1">
                  <c:v>1.2</c:v>
                </c:pt>
              </c:numCache>
            </c:numRef>
          </c:val>
        </c:ser>
        <c:dLbls>
          <c:showLegendKey val="0"/>
          <c:showVal val="0"/>
          <c:showCatName val="0"/>
          <c:showSerName val="0"/>
          <c:showPercent val="0"/>
          <c:showBubbleSize val="0"/>
        </c:dLbls>
        <c:gapWidth val="150"/>
        <c:shape val="cylinder"/>
        <c:axId val="144506880"/>
        <c:axId val="144508416"/>
        <c:axId val="0"/>
      </c:bar3DChart>
      <c:catAx>
        <c:axId val="14450688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4508416"/>
        <c:crosses val="autoZero"/>
        <c:auto val="1"/>
        <c:lblAlgn val="ctr"/>
        <c:lblOffset val="100"/>
        <c:noMultiLvlLbl val="0"/>
      </c:catAx>
      <c:valAx>
        <c:axId val="14450841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450688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реализацию непрограммных  направлений деятельности в 2016 году</a:t>
            </a:r>
            <a:endParaRPr lang="ru-RU" sz="2400" b="0" dirty="0">
              <a:latin typeface="Times New Roman" pitchFamily="18" charset="0"/>
              <a:cs typeface="Times New Roman" pitchFamily="18" charset="0"/>
            </a:endParaRPr>
          </a:p>
        </c:rich>
      </c:tx>
      <c:layout>
        <c:manualLayout>
          <c:xMode val="edge"/>
          <c:yMode val="edge"/>
          <c:x val="0.14908205530675622"/>
          <c:y val="1.3969008599503967E-2"/>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617858873863191E-2"/>
          <c:y val="0.23517865298917404"/>
          <c:w val="0.87382727694862272"/>
          <c:h val="0.6045552795624448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8068661692840877E-2"/>
                  <c:y val="-4.5359523626951732E-2"/>
                </c:manualLayout>
              </c:layout>
              <c:showLegendKey val="0"/>
              <c:showVal val="1"/>
              <c:showCatName val="0"/>
              <c:showSerName val="0"/>
              <c:showPercent val="0"/>
              <c:showBubbleSize val="0"/>
            </c:dLbl>
            <c:dLbl>
              <c:idx val="1"/>
              <c:layout>
                <c:manualLayout>
                  <c:x val="2.9471984270940825E-2"/>
                  <c:y val="-5.1130814030227109E-2"/>
                </c:manualLayout>
              </c:layout>
              <c:showLegendKey val="0"/>
              <c:showVal val="1"/>
              <c:showCatName val="0"/>
              <c:showSerName val="0"/>
              <c:showPercent val="0"/>
              <c:showBubbleSize val="0"/>
            </c:dLbl>
            <c:dLbl>
              <c:idx val="2"/>
              <c:layout>
                <c:manualLayout>
                  <c:x val="2.1051496269630762E-2"/>
                  <c:y val="-3.1534290537780084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285.2</c:v>
                </c:pt>
                <c:pt idx="1">
                  <c:v>277.3</c:v>
                </c:pt>
              </c:numCache>
            </c:numRef>
          </c:val>
        </c:ser>
        <c:dLbls>
          <c:showLegendKey val="0"/>
          <c:showVal val="0"/>
          <c:showCatName val="0"/>
          <c:showSerName val="0"/>
          <c:showPercent val="0"/>
          <c:showBubbleSize val="0"/>
        </c:dLbls>
        <c:gapWidth val="150"/>
        <c:shape val="cylinder"/>
        <c:axId val="145001088"/>
        <c:axId val="145006976"/>
        <c:axId val="0"/>
      </c:bar3DChart>
      <c:catAx>
        <c:axId val="14500108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5006976"/>
        <c:crosses val="autoZero"/>
        <c:auto val="1"/>
        <c:lblAlgn val="ctr"/>
        <c:lblOffset val="100"/>
        <c:noMultiLvlLbl val="0"/>
      </c:catAx>
      <c:valAx>
        <c:axId val="14500697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500108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ru-RU" sz="2400" b="0" i="0" u="none" strike="noStrike" baseline="0" dirty="0" smtClean="0">
                <a:effectLst/>
                <a:latin typeface="Times New Roman" pitchFamily="18" charset="0"/>
                <a:cs typeface="Times New Roman" pitchFamily="18" charset="0"/>
              </a:rPr>
              <a:t>Структура расходов </a:t>
            </a:r>
            <a:r>
              <a:rPr lang="ru-RU" sz="2400" b="0" i="0" baseline="0" dirty="0" smtClean="0">
                <a:effectLst/>
                <a:latin typeface="Times New Roman" pitchFamily="18" charset="0"/>
                <a:cs typeface="Times New Roman" pitchFamily="18" charset="0"/>
              </a:rPr>
              <a:t>непрограммных направлений</a:t>
            </a:r>
            <a:endParaRPr lang="ru-RU" sz="2400" b="0" dirty="0" smtClean="0">
              <a:effectLst/>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ru-RU" sz="2400" b="0" i="0" u="none" strike="noStrike" baseline="0" dirty="0" smtClean="0">
                <a:effectLst/>
                <a:latin typeface="Times New Roman" pitchFamily="18" charset="0"/>
                <a:cs typeface="Times New Roman" pitchFamily="18" charset="0"/>
              </a:rPr>
              <a:t> в 2016 году</a:t>
            </a:r>
            <a:endParaRPr lang="ru-RU" sz="2400" b="0" dirty="0">
              <a:latin typeface="Times New Roman" pitchFamily="18" charset="0"/>
              <a:cs typeface="Times New Roman" pitchFamily="18" charset="0"/>
            </a:endParaRPr>
          </a:p>
        </c:rich>
      </c:tx>
      <c:layout>
        <c:manualLayout>
          <c:xMode val="edge"/>
          <c:yMode val="edge"/>
          <c:x val="0.12772561561260218"/>
          <c:y val="1.1102027790014577E-4"/>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92731811160768"/>
          <c:y val="0.26455529188669064"/>
          <c:w val="0.72992203375252207"/>
          <c:h val="0.66656003739048153"/>
        </c:manualLayout>
      </c:layout>
      <c:pie3DChart>
        <c:varyColors val="1"/>
        <c:ser>
          <c:idx val="0"/>
          <c:order val="0"/>
          <c:tx>
            <c:strRef>
              <c:f>Лист1!$B$1</c:f>
              <c:strCache>
                <c:ptCount val="1"/>
                <c:pt idx="0">
                  <c:v>Исполнено на 01.12.2010г.</c:v>
                </c:pt>
              </c:strCache>
            </c:strRef>
          </c:tx>
          <c:explosion val="7"/>
          <c:dLbls>
            <c:dLbl>
              <c:idx val="0"/>
              <c:layout>
                <c:manualLayout>
                  <c:x val="-4.9152580716837917E-2"/>
                  <c:y val="-0.16306837782210687"/>
                </c:manualLayout>
              </c:layout>
              <c:showLegendKey val="0"/>
              <c:showVal val="1"/>
              <c:showCatName val="1"/>
              <c:showSerName val="0"/>
              <c:showPercent val="1"/>
              <c:showBubbleSize val="0"/>
            </c:dLbl>
            <c:dLbl>
              <c:idx val="1"/>
              <c:layout>
                <c:manualLayout>
                  <c:x val="0.20900119520770094"/>
                  <c:y val="3.0103194739927269E-2"/>
                </c:manualLayout>
              </c:layout>
              <c:showLegendKey val="0"/>
              <c:showVal val="1"/>
              <c:showCatName val="1"/>
              <c:showSerName val="0"/>
              <c:showPercent val="1"/>
              <c:showBubbleSize val="0"/>
            </c:dLbl>
            <c:dLbl>
              <c:idx val="2"/>
              <c:layout>
                <c:manualLayout>
                  <c:x val="0.13712925266368253"/>
                  <c:y val="6.8066872554132823E-2"/>
                </c:manualLayout>
              </c:layout>
              <c:showLegendKey val="0"/>
              <c:showVal val="1"/>
              <c:showCatName val="1"/>
              <c:showSerName val="0"/>
              <c:showPercent val="1"/>
              <c:showBubbleSize val="0"/>
            </c:dLbl>
            <c:dLbl>
              <c:idx val="3"/>
              <c:layout>
                <c:manualLayout>
                  <c:x val="-0.10029631564234798"/>
                  <c:y val="4.5262874525283943E-2"/>
                </c:manualLayout>
              </c:layout>
              <c:showLegendKey val="0"/>
              <c:showVal val="1"/>
              <c:showCatName val="1"/>
              <c:showSerName val="0"/>
              <c:showPercent val="1"/>
              <c:showBubbleSize val="0"/>
            </c:dLbl>
            <c:dLbl>
              <c:idx val="4"/>
              <c:layout>
                <c:manualLayout>
                  <c:x val="0"/>
                  <c:y val="0.11957888988071814"/>
                </c:manualLayout>
              </c:layout>
              <c:showLegendKey val="0"/>
              <c:showVal val="1"/>
              <c:showCatName val="1"/>
              <c:showSerName val="0"/>
              <c:showPercent val="1"/>
              <c:showBubbleSize val="0"/>
            </c:dLbl>
            <c:dLbl>
              <c:idx val="5"/>
              <c:layout>
                <c:manualLayout>
                  <c:x val="-2.7024439040823422E-2"/>
                  <c:y val="-2.4128974019554102E-2"/>
                </c:manualLayout>
              </c:layout>
              <c:showLegendKey val="0"/>
              <c:showVal val="1"/>
              <c:showCatName val="1"/>
              <c:showSerName val="0"/>
              <c:showPercent val="1"/>
              <c:showBubbleSize val="0"/>
            </c:dLbl>
            <c:dLbl>
              <c:idx val="6"/>
              <c:layout>
                <c:manualLayout>
                  <c:x val="0.10247629295669657"/>
                  <c:y val="-9.7900402440776177E-2"/>
                </c:manualLayout>
              </c:layout>
              <c:showLegendKey val="0"/>
              <c:showVal val="1"/>
              <c:showCatName val="1"/>
              <c:showSerName val="0"/>
              <c:showPercent val="1"/>
              <c:showBubbleSize val="0"/>
            </c:dLbl>
            <c:dLbl>
              <c:idx val="7"/>
              <c:layout>
                <c:manualLayout>
                  <c:x val="0.17226378968645067"/>
                  <c:y val="-3.4907527685101962E-2"/>
                </c:manualLayout>
              </c:layout>
              <c:showLegendKey val="0"/>
              <c:showVal val="1"/>
              <c:showCatName val="1"/>
              <c:showSerName val="0"/>
              <c:showPercent val="1"/>
              <c:showBubbleSize val="0"/>
            </c:dLbl>
            <c:dLbl>
              <c:idx val="8"/>
              <c:layout>
                <c:manualLayout>
                  <c:x val="-8.086243105604754E-2"/>
                  <c:y val="-1.9000090058916012E-2"/>
                </c:manualLayout>
              </c:layout>
              <c:showLegendKey val="0"/>
              <c:showVal val="1"/>
              <c:showCatName val="1"/>
              <c:showSerName val="0"/>
              <c:showPercent val="1"/>
              <c:showBubbleSize val="0"/>
            </c:dLbl>
            <c:dLbl>
              <c:idx val="9"/>
              <c:layout>
                <c:manualLayout>
                  <c:x val="-9.6032788471531835E-2"/>
                  <c:y val="-9.6634465531549724E-2"/>
                </c:manualLayout>
              </c:layout>
              <c:showLegendKey val="0"/>
              <c:showVal val="1"/>
              <c:showCatName val="1"/>
              <c:showSerName val="0"/>
              <c:showPercent val="1"/>
              <c:showBubbleSize val="0"/>
            </c:dLbl>
            <c:dLbl>
              <c:idx val="10"/>
              <c:layout>
                <c:manualLayout>
                  <c:x val="3.4083130548218654E-2"/>
                  <c:y val="-0.14001632922667798"/>
                </c:manualLayout>
              </c:layout>
              <c:showLegendKey val="0"/>
              <c:showVal val="1"/>
              <c:showCatName val="1"/>
              <c:showSerName val="0"/>
              <c:showPercent val="1"/>
              <c:showBubbleSize val="0"/>
            </c:dLbl>
            <c:dLbl>
              <c:idx val="11"/>
              <c:layout>
                <c:manualLayout>
                  <c:x val="0.15040913912791051"/>
                  <c:y val="-9.9121465129016026E-2"/>
                </c:manualLayout>
              </c:layout>
              <c:showLegendKey val="0"/>
              <c:showVal val="1"/>
              <c:showCatName val="1"/>
              <c:showSerName val="0"/>
              <c:showPercent val="1"/>
              <c:showBubbleSize val="0"/>
            </c:dLbl>
            <c:dLbl>
              <c:idx val="12"/>
              <c:layout>
                <c:manualLayout>
                  <c:x val="0.18087864789216967"/>
                  <c:y val="-8.7219395801488214E-2"/>
                </c:manualLayout>
              </c:layout>
              <c:showLegendKey val="0"/>
              <c:showVal val="1"/>
              <c:showCatName val="1"/>
              <c:showSerName val="0"/>
              <c:showPercent val="1"/>
              <c:showBubbleSize val="0"/>
            </c:dLbl>
            <c:txPr>
              <a:bodyPr/>
              <a:lstStyle/>
              <a:p>
                <a:pPr>
                  <a:defRPr sz="1100">
                    <a:latin typeface="Times New Roman" pitchFamily="18" charset="0"/>
                    <a:cs typeface="Times New Roman" pitchFamily="18" charset="0"/>
                  </a:defRPr>
                </a:pPr>
                <a:endParaRPr lang="ru-RU"/>
              </a:p>
            </c:txPr>
            <c:showLegendKey val="0"/>
            <c:showVal val="1"/>
            <c:showCatName val="1"/>
            <c:showSerName val="0"/>
            <c:showPercent val="1"/>
            <c:showBubbleSize val="0"/>
            <c:showLeaderLines val="1"/>
          </c:dLbls>
          <c:cat>
            <c:strRef>
              <c:f>Лист1!$A$2:$A$9</c:f>
              <c:strCache>
                <c:ptCount val="8"/>
                <c:pt idx="0">
                  <c:v>Общегосударственные вопросы</c:v>
                </c:pt>
                <c:pt idx="1">
                  <c:v>Национальная экономика</c:v>
                </c:pt>
                <c:pt idx="2">
                  <c:v>Образование</c:v>
                </c:pt>
                <c:pt idx="3">
                  <c:v>Культура, кинематография</c:v>
                </c:pt>
                <c:pt idx="4">
                  <c:v>Здравоохранение</c:v>
                </c:pt>
                <c:pt idx="5">
                  <c:v>Социальная политика</c:v>
                </c:pt>
                <c:pt idx="6">
                  <c:v>Обслуживание муниципального долга</c:v>
                </c:pt>
                <c:pt idx="7">
                  <c:v>Межбюджетные трансферты общего характера бюджетам муниципальных образований</c:v>
                </c:pt>
              </c:strCache>
            </c:strRef>
          </c:cat>
          <c:val>
            <c:numRef>
              <c:f>Лист1!$B$2:$B$9</c:f>
              <c:numCache>
                <c:formatCode>#,##0.0</c:formatCode>
                <c:ptCount val="8"/>
                <c:pt idx="0">
                  <c:v>127.7</c:v>
                </c:pt>
                <c:pt idx="1">
                  <c:v>34.4</c:v>
                </c:pt>
                <c:pt idx="2">
                  <c:v>4</c:v>
                </c:pt>
                <c:pt idx="3">
                  <c:v>0.5</c:v>
                </c:pt>
                <c:pt idx="4">
                  <c:v>67.599999999999994</c:v>
                </c:pt>
                <c:pt idx="5">
                  <c:v>0.3</c:v>
                </c:pt>
                <c:pt idx="6">
                  <c:v>19.5</c:v>
                </c:pt>
                <c:pt idx="7">
                  <c:v>23.3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dLbl>
              <c:idx val="0"/>
              <c:layout>
                <c:manualLayout>
                  <c:x val="2.8398445370476727E-2"/>
                  <c:y val="-5.6438173536273749E-2"/>
                </c:manualLayout>
              </c:layout>
              <c:showLegendKey val="0"/>
              <c:showVal val="1"/>
              <c:showCatName val="0"/>
              <c:showSerName val="0"/>
              <c:showPercent val="0"/>
              <c:showBubbleSize val="0"/>
            </c:dLbl>
            <c:dLbl>
              <c:idx val="1"/>
              <c:layout>
                <c:manualLayout>
                  <c:x val="2.9893100389975502E-2"/>
                  <c:y val="-6.3492945228307965E-2"/>
                </c:manualLayout>
              </c:layout>
              <c:showLegendKey val="0"/>
              <c:showVal val="1"/>
              <c:showCatName val="0"/>
              <c:showSerName val="0"/>
              <c:showPercent val="0"/>
              <c:showBubbleSize val="0"/>
            </c:dLbl>
            <c:dLbl>
              <c:idx val="2"/>
              <c:layout>
                <c:manualLayout>
                  <c:x val="-2.9893100389975502E-3"/>
                  <c:y val="-3.292226789615960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Факт 2015</c:v>
                </c:pt>
                <c:pt idx="1">
                  <c:v>Факт 2016</c:v>
                </c:pt>
              </c:strCache>
            </c:strRef>
          </c:cat>
          <c:val>
            <c:numRef>
              <c:f>Лист1!$B$2:$B$3</c:f>
              <c:numCache>
                <c:formatCode>#,##0.0</c:formatCode>
                <c:ptCount val="2"/>
                <c:pt idx="0">
                  <c:v>1573.3</c:v>
                </c:pt>
                <c:pt idx="1">
                  <c:v>1485.1</c:v>
                </c:pt>
              </c:numCache>
            </c:numRef>
          </c:val>
        </c:ser>
        <c:dLbls>
          <c:showLegendKey val="0"/>
          <c:showVal val="0"/>
          <c:showCatName val="0"/>
          <c:showSerName val="0"/>
          <c:showPercent val="0"/>
          <c:showBubbleSize val="0"/>
        </c:dLbls>
        <c:gapWidth val="150"/>
        <c:shape val="cylinder"/>
        <c:axId val="40150528"/>
        <c:axId val="40152064"/>
        <c:axId val="0"/>
      </c:bar3DChart>
      <c:catAx>
        <c:axId val="40150528"/>
        <c:scaling>
          <c:orientation val="minMax"/>
        </c:scaling>
        <c:delete val="0"/>
        <c:axPos val="b"/>
        <c:majorTickMark val="out"/>
        <c:minorTickMark val="none"/>
        <c:tickLblPos val="nextTo"/>
        <c:txPr>
          <a:bodyPr/>
          <a:lstStyle/>
          <a:p>
            <a:pPr>
              <a:defRPr>
                <a:latin typeface="Times New Roman" pitchFamily="18" charset="0"/>
                <a:cs typeface="Times New Roman" pitchFamily="18" charset="0"/>
              </a:defRPr>
            </a:pPr>
            <a:endParaRPr lang="ru-RU"/>
          </a:p>
        </c:txPr>
        <c:crossAx val="40152064"/>
        <c:crosses val="autoZero"/>
        <c:auto val="1"/>
        <c:lblAlgn val="ctr"/>
        <c:lblOffset val="100"/>
        <c:noMultiLvlLbl val="0"/>
      </c:catAx>
      <c:valAx>
        <c:axId val="40152064"/>
        <c:scaling>
          <c:orientation val="minMax"/>
          <c:min val="0"/>
        </c:scaling>
        <c:delete val="0"/>
        <c:axPos val="l"/>
        <c:majorGridlines/>
        <c:numFmt formatCode="#,##0.0" sourceLinked="1"/>
        <c:majorTickMark val="out"/>
        <c:minorTickMark val="none"/>
        <c:tickLblPos val="nextTo"/>
        <c:txPr>
          <a:bodyPr/>
          <a:lstStyle/>
          <a:p>
            <a:pPr>
              <a:defRPr>
                <a:latin typeface="Times New Roman" pitchFamily="18" charset="0"/>
                <a:cs typeface="Times New Roman" pitchFamily="18" charset="0"/>
              </a:defRPr>
            </a:pPr>
            <a:endParaRPr lang="ru-RU"/>
          </a:p>
        </c:txPr>
        <c:crossAx val="40150528"/>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реализацию общегосударственных вопросов</a:t>
            </a:r>
            <a:endParaRPr lang="ru-RU" sz="2400" b="0" dirty="0">
              <a:latin typeface="Times New Roman" pitchFamily="18" charset="0"/>
              <a:cs typeface="Times New Roman" pitchFamily="18" charset="0"/>
            </a:endParaRPr>
          </a:p>
        </c:rich>
      </c:tx>
      <c:layout>
        <c:manualLayout>
          <c:xMode val="edge"/>
          <c:yMode val="edge"/>
          <c:x val="0.14908205530675622"/>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45552795624448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0743223871182772E-2"/>
                  <c:y val="-5.1346398729872997E-2"/>
                </c:manualLayout>
              </c:layout>
              <c:showLegendKey val="0"/>
              <c:showVal val="1"/>
              <c:showCatName val="0"/>
              <c:showSerName val="0"/>
              <c:showPercent val="0"/>
              <c:showBubbleSize val="0"/>
            </c:dLbl>
            <c:dLbl>
              <c:idx val="1"/>
              <c:layout>
                <c:manualLayout>
                  <c:x val="2.8087492966731294E-2"/>
                  <c:y val="-5.9113261790220376E-2"/>
                </c:manualLayout>
              </c:layout>
              <c:showLegendKey val="0"/>
              <c:showVal val="1"/>
              <c:showCatName val="0"/>
              <c:showSerName val="0"/>
              <c:showPercent val="0"/>
              <c:showBubbleSize val="0"/>
            </c:dLbl>
            <c:dLbl>
              <c:idx val="2"/>
              <c:layout>
                <c:manualLayout>
                  <c:x val="1.6841197015704527E-2"/>
                  <c:y val="-3.15342905377801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131.4</c:v>
                </c:pt>
                <c:pt idx="1">
                  <c:v>127.7</c:v>
                </c:pt>
              </c:numCache>
            </c:numRef>
          </c:val>
        </c:ser>
        <c:dLbls>
          <c:showLegendKey val="0"/>
          <c:showVal val="0"/>
          <c:showCatName val="0"/>
          <c:showSerName val="0"/>
          <c:showPercent val="0"/>
          <c:showBubbleSize val="0"/>
        </c:dLbls>
        <c:gapWidth val="150"/>
        <c:shape val="cylinder"/>
        <c:axId val="144878208"/>
        <c:axId val="145465728"/>
        <c:axId val="0"/>
      </c:bar3DChart>
      <c:catAx>
        <c:axId val="14487820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5465728"/>
        <c:crosses val="autoZero"/>
        <c:auto val="1"/>
        <c:lblAlgn val="ctr"/>
        <c:lblOffset val="100"/>
        <c:noMultiLvlLbl val="0"/>
      </c:catAx>
      <c:valAx>
        <c:axId val="14546572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4487820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Структура расходов бюджета на реализацию общегосударственных вопросов в 2016 году</a:t>
            </a:r>
            <a:endParaRPr lang="ru-RU" sz="2400" b="0" dirty="0">
              <a:latin typeface="Times New Roman" pitchFamily="18" charset="0"/>
              <a:cs typeface="Times New Roman" pitchFamily="18" charset="0"/>
            </a:endParaRPr>
          </a:p>
        </c:rich>
      </c:tx>
      <c:layout>
        <c:manualLayout>
          <c:xMode val="edge"/>
          <c:yMode val="edge"/>
          <c:x val="0.16897327268296355"/>
          <c:y val="2.0525634187212559E-3"/>
        </c:manualLayout>
      </c:layout>
      <c:overlay val="0"/>
    </c:title>
    <c:autoTitleDeleted val="0"/>
    <c:view3D>
      <c:rotX val="30"/>
      <c:rotY val="40"/>
      <c:rAngAx val="0"/>
      <c:perspective val="30"/>
    </c:view3D>
    <c:floor>
      <c:thickness val="0"/>
    </c:floor>
    <c:sideWall>
      <c:thickness val="0"/>
    </c:sideWall>
    <c:backWall>
      <c:thickness val="0"/>
    </c:backWall>
    <c:plotArea>
      <c:layout>
        <c:manualLayout>
          <c:layoutTarget val="inner"/>
          <c:xMode val="edge"/>
          <c:yMode val="edge"/>
          <c:x val="0.11370398808734514"/>
          <c:y val="0.27366493963544308"/>
          <c:w val="0.72992203375252207"/>
          <c:h val="0.66656003739048153"/>
        </c:manualLayout>
      </c:layout>
      <c:pie3DChart>
        <c:varyColors val="1"/>
        <c:ser>
          <c:idx val="0"/>
          <c:order val="0"/>
          <c:tx>
            <c:strRef>
              <c:f>Лист1!$B$1</c:f>
              <c:strCache>
                <c:ptCount val="1"/>
                <c:pt idx="0">
                  <c:v>Исполнено на 01.12.2010г.</c:v>
                </c:pt>
              </c:strCache>
            </c:strRef>
          </c:tx>
          <c:explosion val="2"/>
          <c:dLbls>
            <c:dLbl>
              <c:idx val="0"/>
              <c:layout>
                <c:manualLayout>
                  <c:x val="-0.2155656539954342"/>
                  <c:y val="-8.7996327871349367E-2"/>
                </c:manualLayout>
              </c:layout>
              <c:showLegendKey val="1"/>
              <c:showVal val="1"/>
              <c:showCatName val="1"/>
              <c:showSerName val="0"/>
              <c:showPercent val="1"/>
              <c:showBubbleSize val="0"/>
            </c:dLbl>
            <c:dLbl>
              <c:idx val="1"/>
              <c:layout>
                <c:manualLayout>
                  <c:x val="2.8446660048525075E-2"/>
                  <c:y val="-3.4983391530900437E-2"/>
                </c:manualLayout>
              </c:layout>
              <c:showLegendKey val="1"/>
              <c:showVal val="1"/>
              <c:showCatName val="1"/>
              <c:showSerName val="0"/>
              <c:showPercent val="1"/>
              <c:showBubbleSize val="0"/>
            </c:dLbl>
            <c:dLbl>
              <c:idx val="2"/>
              <c:layout>
                <c:manualLayout>
                  <c:x val="-1.8490441026265795E-2"/>
                  <c:y val="7.6909587218707623E-2"/>
                </c:manualLayout>
              </c:layout>
              <c:showLegendKey val="1"/>
              <c:showVal val="1"/>
              <c:showCatName val="1"/>
              <c:showSerName val="0"/>
              <c:showPercent val="1"/>
              <c:showBubbleSize val="0"/>
            </c:dLbl>
            <c:dLbl>
              <c:idx val="3"/>
              <c:layout>
                <c:manualLayout>
                  <c:x val="0.216883831903982"/>
                  <c:y val="5.7399321382057854E-2"/>
                </c:manualLayout>
              </c:layout>
              <c:showLegendKey val="1"/>
              <c:showVal val="1"/>
              <c:showCatName val="1"/>
              <c:showSerName val="0"/>
              <c:showPercent val="1"/>
              <c:showBubbleSize val="0"/>
            </c:dLbl>
            <c:dLbl>
              <c:idx val="4"/>
              <c:layout>
                <c:manualLayout>
                  <c:x val="4.8359322082492627E-2"/>
                  <c:y val="5.6184996272539534E-2"/>
                </c:manualLayout>
              </c:layout>
              <c:showLegendKey val="1"/>
              <c:showVal val="1"/>
              <c:showCatName val="1"/>
              <c:showSerName val="0"/>
              <c:showPercent val="1"/>
              <c:showBubbleSize val="0"/>
            </c:dLbl>
            <c:dLbl>
              <c:idx val="5"/>
              <c:layout>
                <c:manualLayout>
                  <c:x val="0"/>
                  <c:y val="4.976382834285973E-2"/>
                </c:manualLayout>
              </c:layout>
              <c:showLegendKey val="1"/>
              <c:showVal val="1"/>
              <c:showCatName val="1"/>
              <c:showSerName val="0"/>
              <c:showPercent val="1"/>
              <c:showBubbleSize val="0"/>
            </c:dLbl>
            <c:dLbl>
              <c:idx val="6"/>
              <c:layout>
                <c:manualLayout>
                  <c:x val="-9.3520074830395188E-3"/>
                  <c:y val="-3.9449241555954979E-2"/>
                </c:manualLayout>
              </c:layout>
              <c:showLegendKey val="1"/>
              <c:showVal val="1"/>
              <c:showCatName val="1"/>
              <c:showSerName val="0"/>
              <c:showPercent val="1"/>
              <c:showBubbleSize val="0"/>
            </c:dLbl>
            <c:dLbl>
              <c:idx val="7"/>
              <c:layout>
                <c:manualLayout>
                  <c:x val="-9.7979480774537595E-2"/>
                  <c:y val="2.9895502001976926E-2"/>
                </c:manualLayout>
              </c:layout>
              <c:showLegendKey val="1"/>
              <c:showVal val="1"/>
              <c:showCatName val="1"/>
              <c:showSerName val="0"/>
              <c:showPercent val="1"/>
              <c:showBubbleSize val="0"/>
            </c:dLbl>
            <c:dLbl>
              <c:idx val="8"/>
              <c:layout>
                <c:manualLayout>
                  <c:x val="-8.086243105604754E-2"/>
                  <c:y val="-1.9000090058916012E-2"/>
                </c:manualLayout>
              </c:layout>
              <c:showLegendKey val="1"/>
              <c:showVal val="1"/>
              <c:showCatName val="1"/>
              <c:showSerName val="0"/>
              <c:showPercent val="1"/>
              <c:showBubbleSize val="0"/>
            </c:dLbl>
            <c:dLbl>
              <c:idx val="9"/>
              <c:layout>
                <c:manualLayout>
                  <c:x val="-9.6032788471531835E-2"/>
                  <c:y val="-9.6634465531549724E-2"/>
                </c:manualLayout>
              </c:layout>
              <c:showLegendKey val="1"/>
              <c:showVal val="1"/>
              <c:showCatName val="1"/>
              <c:showSerName val="0"/>
              <c:showPercent val="1"/>
              <c:showBubbleSize val="0"/>
            </c:dLbl>
            <c:dLbl>
              <c:idx val="10"/>
              <c:layout>
                <c:manualLayout>
                  <c:x val="3.4083130548218654E-2"/>
                  <c:y val="-0.14001632922667798"/>
                </c:manualLayout>
              </c:layout>
              <c:showLegendKey val="1"/>
              <c:showVal val="1"/>
              <c:showCatName val="1"/>
              <c:showSerName val="0"/>
              <c:showPercent val="1"/>
              <c:showBubbleSize val="0"/>
            </c:dLbl>
            <c:dLbl>
              <c:idx val="11"/>
              <c:layout>
                <c:manualLayout>
                  <c:x val="0.15040913912791051"/>
                  <c:y val="-9.9121465129016026E-2"/>
                </c:manualLayout>
              </c:layout>
              <c:showLegendKey val="1"/>
              <c:showVal val="1"/>
              <c:showCatName val="1"/>
              <c:showSerName val="0"/>
              <c:showPercent val="1"/>
              <c:showBubbleSize val="0"/>
            </c:dLbl>
            <c:dLbl>
              <c:idx val="12"/>
              <c:layout>
                <c:manualLayout>
                  <c:x val="0.18087864789216967"/>
                  <c:y val="-8.7219395801488214E-2"/>
                </c:manualLayout>
              </c:layout>
              <c:showLegendKey val="1"/>
              <c:showVal val="1"/>
              <c:showCatName val="1"/>
              <c:showSerName val="0"/>
              <c:showPercent val="1"/>
              <c:showBubbleSize val="0"/>
            </c:dLbl>
            <c:txPr>
              <a:bodyPr/>
              <a:lstStyle/>
              <a:p>
                <a:pPr>
                  <a:defRPr sz="1100">
                    <a:latin typeface="Times New Roman" pitchFamily="18" charset="0"/>
                    <a:cs typeface="Times New Roman" pitchFamily="18" charset="0"/>
                  </a:defRPr>
                </a:pPr>
                <a:endParaRPr lang="ru-RU"/>
              </a:p>
            </c:txPr>
            <c:showLegendKey val="1"/>
            <c:showVal val="1"/>
            <c:showCatName val="1"/>
            <c:showSerName val="0"/>
            <c:showPercent val="1"/>
            <c:showBubbleSize val="0"/>
            <c:showLeaderLines val="1"/>
          </c:dLbls>
          <c:cat>
            <c:strRef>
              <c:f>Лист1!$A$2:$A$8</c:f>
              <c:strCache>
                <c:ptCount val="7"/>
                <c:pt idx="0">
                  <c:v>функционирование высшего должностного лица муниципального образования</c:v>
                </c:pt>
                <c:pt idx="1">
                  <c:v>функционирование законодательных (представительных) органов государственной власти и представительных органов муниципального образования</c:v>
                </c:pt>
                <c:pt idx="2">
                  <c:v>функционирование местных администраций</c:v>
                </c:pt>
                <c:pt idx="3">
                  <c:v>судебная система</c:v>
                </c:pt>
                <c:pt idx="4">
                  <c:v>обеспечение деятельности финансовых, налоговых и таможенных органов и органов финансового (финансово-бюджетного) надзора</c:v>
                </c:pt>
                <c:pt idx="5">
                  <c:v>обеспечение проведения выборов и референдумов</c:v>
                </c:pt>
                <c:pt idx="6">
                  <c:v>другие общегосударственные вопросы</c:v>
                </c:pt>
              </c:strCache>
            </c:strRef>
          </c:cat>
          <c:val>
            <c:numRef>
              <c:f>Лист1!$B$2:$B$8</c:f>
              <c:numCache>
                <c:formatCode>#,##0.0</c:formatCode>
                <c:ptCount val="7"/>
                <c:pt idx="0">
                  <c:v>1.2</c:v>
                </c:pt>
                <c:pt idx="1">
                  <c:v>3.4</c:v>
                </c:pt>
                <c:pt idx="2">
                  <c:v>50.5</c:v>
                </c:pt>
                <c:pt idx="3">
                  <c:v>0.1</c:v>
                </c:pt>
                <c:pt idx="4">
                  <c:v>14.6</c:v>
                </c:pt>
                <c:pt idx="5">
                  <c:v>0.1</c:v>
                </c:pt>
                <c:pt idx="6">
                  <c:v>57.8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реализацию направлений в области национальной экономики</a:t>
            </a:r>
            <a:endParaRPr lang="ru-RU" sz="2400" b="0" dirty="0">
              <a:latin typeface="Times New Roman" pitchFamily="18" charset="0"/>
              <a:cs typeface="Times New Roman" pitchFamily="18" charset="0"/>
            </a:endParaRPr>
          </a:p>
        </c:rich>
      </c:tx>
      <c:layout>
        <c:manualLayout>
          <c:xMode val="edge"/>
          <c:yMode val="edge"/>
          <c:x val="0.14908205530675622"/>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857236455093366"/>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5381314644456624E-2"/>
                  <c:y val="-3.7579445855062454E-2"/>
                </c:manualLayout>
              </c:layout>
              <c:showLegendKey val="0"/>
              <c:showVal val="1"/>
              <c:showCatName val="0"/>
              <c:showSerName val="0"/>
              <c:showPercent val="0"/>
              <c:showBubbleSize val="0"/>
            </c:dLbl>
            <c:dLbl>
              <c:idx val="1"/>
              <c:layout>
                <c:manualLayout>
                  <c:x val="3.3893319685790832E-2"/>
                  <c:y val="-4.1304569896960644E-2"/>
                </c:manualLayout>
              </c:layout>
              <c:showLegendKey val="0"/>
              <c:showVal val="1"/>
              <c:showCatName val="0"/>
              <c:showSerName val="0"/>
              <c:showPercent val="0"/>
              <c:showBubbleSize val="0"/>
            </c:dLbl>
            <c:dLbl>
              <c:idx val="2"/>
              <c:layout>
                <c:manualLayout>
                  <c:x val="1.6841252611276343E-2"/>
                  <c:y val="-5.2929597253795001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34.700000000000003</c:v>
                </c:pt>
                <c:pt idx="1">
                  <c:v>34.4</c:v>
                </c:pt>
              </c:numCache>
            </c:numRef>
          </c:val>
        </c:ser>
        <c:dLbls>
          <c:showLegendKey val="0"/>
          <c:showVal val="0"/>
          <c:showCatName val="0"/>
          <c:showSerName val="0"/>
          <c:showPercent val="0"/>
          <c:showBubbleSize val="0"/>
        </c:dLbls>
        <c:gapWidth val="150"/>
        <c:shape val="cylinder"/>
        <c:axId val="32099712"/>
        <c:axId val="145986688"/>
        <c:axId val="0"/>
      </c:bar3DChart>
      <c:catAx>
        <c:axId val="3209971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45986688"/>
        <c:crosses val="autoZero"/>
        <c:auto val="1"/>
        <c:lblAlgn val="ctr"/>
        <c:lblOffset val="100"/>
        <c:noMultiLvlLbl val="0"/>
      </c:catAx>
      <c:valAx>
        <c:axId val="14598668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3209971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34,4</a:t>
            </a:r>
          </a:p>
        </c:rich>
      </c:tx>
      <c:layout>
        <c:manualLayout>
          <c:xMode val="edge"/>
          <c:yMode val="edge"/>
          <c:x val="0.32022595607656495"/>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spPr/>
              <c:txPr>
                <a:bodyPr/>
                <a:lstStyle/>
                <a:p>
                  <a:pPr>
                    <a:defRPr>
                      <a:solidFill>
                        <a:schemeClr val="bg1"/>
                      </a:solidFill>
                      <a:latin typeface="Times New Roman" pitchFamily="18" charset="0"/>
                      <a:cs typeface="Times New Roman" pitchFamily="18" charset="0"/>
                    </a:defRPr>
                  </a:pPr>
                  <a:endParaRPr lang="ru-RU"/>
                </a:p>
              </c:txPr>
              <c:showLegendKey val="0"/>
              <c:showVal val="1"/>
              <c:showCatName val="0"/>
              <c:showSerName val="0"/>
              <c:showPercent val="1"/>
              <c:showBubbleSize val="0"/>
            </c:dLbl>
            <c:dLbl>
              <c:idx val="2"/>
              <c:layout>
                <c:manualLayout>
                  <c:x val="-1.7067996029115046E-2"/>
                  <c:y val="-0.11757952820057029"/>
                </c:manualLayout>
              </c:layout>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Лист1!$A$2:$A$3</c:f>
              <c:strCache>
                <c:ptCount val="2"/>
                <c:pt idx="0">
                  <c:v>Сельское хозяйство и рыболовство</c:v>
                </c:pt>
                <c:pt idx="1">
                  <c:v>Другие вопросы в области национальной экономики</c:v>
                </c:pt>
              </c:strCache>
            </c:strRef>
          </c:cat>
          <c:val>
            <c:numRef>
              <c:f>Лист1!$B$2:$B$3</c:f>
              <c:numCache>
                <c:formatCode>#,##0.0</c:formatCode>
                <c:ptCount val="2"/>
                <c:pt idx="0">
                  <c:v>28.4</c:v>
                </c:pt>
                <c:pt idx="1">
                  <c:v>6</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62790234328802175"/>
          <c:y val="0.25342406399288969"/>
          <c:w val="0.32231600162705931"/>
          <c:h val="0.47849461170980995"/>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5 999,4</a:t>
            </a:r>
          </a:p>
        </c:rich>
      </c:tx>
      <c:layout>
        <c:manualLayout>
          <c:xMode val="edge"/>
          <c:yMode val="edge"/>
          <c:x val="0.28324529801348236"/>
          <c:y val="0.50559197126245237"/>
        </c:manualLayout>
      </c:layout>
      <c:overlay val="0"/>
    </c:title>
    <c:autoTitleDeleted val="0"/>
    <c:plotArea>
      <c:layout/>
      <c:doughnutChart>
        <c:varyColors val="1"/>
        <c:ser>
          <c:idx val="0"/>
          <c:order val="0"/>
          <c:tx>
            <c:strRef>
              <c:f>Лист1!$B$1</c:f>
              <c:strCache>
                <c:ptCount val="1"/>
                <c:pt idx="0">
                  <c:v>Продажи</c:v>
                </c:pt>
              </c:strCache>
            </c:strRef>
          </c:tx>
          <c:dLbls>
            <c:dLbl>
              <c:idx val="0"/>
              <c:spPr/>
              <c:txPr>
                <a:bodyPr/>
                <a:lstStyle/>
                <a:p>
                  <a:pPr>
                    <a:defRPr>
                      <a:solidFill>
                        <a:schemeClr val="bg1"/>
                      </a:solidFill>
                      <a:latin typeface="Times New Roman" pitchFamily="18" charset="0"/>
                      <a:cs typeface="Times New Roman" pitchFamily="18" charset="0"/>
                    </a:defRPr>
                  </a:pPr>
                  <a:endParaRPr lang="ru-RU"/>
                </a:p>
              </c:txPr>
              <c:showLegendKey val="0"/>
              <c:showVal val="1"/>
              <c:showCatName val="0"/>
              <c:showSerName val="0"/>
              <c:showPercent val="1"/>
              <c:showBubbleSize val="0"/>
            </c:dLbl>
            <c:dLbl>
              <c:idx val="1"/>
              <c:layout>
                <c:manualLayout>
                  <c:x val="-4.2669990072787614E-3"/>
                  <c:y val="-0.14109543384068435"/>
                </c:manualLayout>
              </c:layout>
              <c:showLegendKey val="0"/>
              <c:showVal val="1"/>
              <c:showCatName val="0"/>
              <c:showSerName val="0"/>
              <c:showPercent val="1"/>
              <c:showBubbleSize val="0"/>
            </c:dLbl>
            <c:dLbl>
              <c:idx val="2"/>
              <c:layout>
                <c:manualLayout>
                  <c:x val="-1.7067996029115046E-2"/>
                  <c:y val="-0.11757952820057029"/>
                </c:manualLayout>
              </c:layout>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Лист1!$A$2:$A$3</c:f>
              <c:strCache>
                <c:ptCount val="2"/>
                <c:pt idx="0">
                  <c:v>обеспечение деятельности  (оказание услуг) муниципальных учреждений (Управление капитального строительства Гулькевичского района)</c:v>
                </c:pt>
                <c:pt idx="1">
                  <c:v>мероприятия по подготовке градостроительной и землеустроительной документации</c:v>
                </c:pt>
              </c:strCache>
            </c:strRef>
          </c:cat>
          <c:val>
            <c:numRef>
              <c:f>Лист1!$B$2:$B$3</c:f>
              <c:numCache>
                <c:formatCode>0.0</c:formatCode>
                <c:ptCount val="2"/>
                <c:pt idx="0">
                  <c:v>5963.4</c:v>
                </c:pt>
                <c:pt idx="1">
                  <c:v>36</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18522793763655887"/>
          <c:w val="0.36214132569499441"/>
          <c:h val="0.69484094359885928"/>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образование</a:t>
            </a:r>
            <a:endParaRPr lang="ru-RU" sz="2400" b="0" dirty="0">
              <a:latin typeface="Times New Roman" pitchFamily="18" charset="0"/>
              <a:cs typeface="Times New Roman" pitchFamily="18" charset="0"/>
            </a:endParaRPr>
          </a:p>
        </c:rich>
      </c:tx>
      <c:layout>
        <c:manualLayout>
          <c:xMode val="edge"/>
          <c:yMode val="edge"/>
          <c:x val="0.35147301483805987"/>
          <c:y val="2.6079452263798299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16004246608435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5303996277280666E-2"/>
                  <c:y val="-6.962626031455417E-2"/>
                </c:manualLayout>
              </c:layout>
              <c:showLegendKey val="0"/>
              <c:showVal val="1"/>
              <c:showCatName val="0"/>
              <c:showSerName val="0"/>
              <c:showPercent val="0"/>
              <c:showBubbleSize val="0"/>
            </c:dLbl>
            <c:dLbl>
              <c:idx val="1"/>
              <c:layout>
                <c:manualLayout>
                  <c:x val="2.5261685017014691E-2"/>
                  <c:y val="-4.3148523401939094E-2"/>
                </c:manualLayout>
              </c:layout>
              <c:showLegendKey val="0"/>
              <c:showVal val="1"/>
              <c:showCatName val="0"/>
              <c:showSerName val="0"/>
              <c:showPercent val="0"/>
              <c:showBubbleSize val="0"/>
            </c:dLbl>
            <c:dLbl>
              <c:idx val="2"/>
              <c:layout>
                <c:manualLayout>
                  <c:x val="1.8286902548168602E-2"/>
                  <c:y val="-2.34149915449263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4.0999999999999996</c:v>
                </c:pt>
                <c:pt idx="1">
                  <c:v>4</c:v>
                </c:pt>
              </c:numCache>
            </c:numRef>
          </c:val>
        </c:ser>
        <c:dLbls>
          <c:showLegendKey val="0"/>
          <c:showVal val="0"/>
          <c:showCatName val="0"/>
          <c:showSerName val="0"/>
          <c:showPercent val="0"/>
          <c:showBubbleSize val="0"/>
        </c:dLbls>
        <c:gapWidth val="150"/>
        <c:shape val="cylinder"/>
        <c:axId val="105879808"/>
        <c:axId val="105889792"/>
        <c:axId val="0"/>
      </c:bar3DChart>
      <c:catAx>
        <c:axId val="105879808"/>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05889792"/>
        <c:crosses val="autoZero"/>
        <c:auto val="1"/>
        <c:lblAlgn val="ctr"/>
        <c:lblOffset val="100"/>
        <c:noMultiLvlLbl val="0"/>
      </c:catAx>
      <c:valAx>
        <c:axId val="105889792"/>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05879808"/>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4,0</a:t>
            </a:r>
          </a:p>
        </c:rich>
      </c:tx>
      <c:layout>
        <c:manualLayout>
          <c:xMode val="edge"/>
          <c:yMode val="edge"/>
          <c:x val="0.30458029304987616"/>
          <c:y val="0.50345197607115233"/>
        </c:manualLayout>
      </c:layout>
      <c:overlay val="0"/>
    </c:title>
    <c:autoTitleDeleted val="0"/>
    <c:plotArea>
      <c:layout/>
      <c:doughnutChart>
        <c:varyColors val="1"/>
        <c:ser>
          <c:idx val="0"/>
          <c:order val="0"/>
          <c:tx>
            <c:strRef>
              <c:f>Лист1!$B$1</c:f>
              <c:strCache>
                <c:ptCount val="1"/>
                <c:pt idx="0">
                  <c:v>Продажи</c:v>
                </c:pt>
              </c:strCache>
            </c:strRef>
          </c:tx>
          <c:dLbls>
            <c:dLbl>
              <c:idx val="0"/>
              <c:spPr/>
              <c:txPr>
                <a:bodyPr/>
                <a:lstStyle/>
                <a:p>
                  <a:pPr>
                    <a:defRPr>
                      <a:solidFill>
                        <a:schemeClr val="bg1"/>
                      </a:solidFill>
                      <a:latin typeface="Times New Roman" pitchFamily="18" charset="0"/>
                      <a:cs typeface="Times New Roman" pitchFamily="18" charset="0"/>
                    </a:defRPr>
                  </a:pPr>
                  <a:endParaRPr lang="ru-RU"/>
                </a:p>
              </c:txPr>
              <c:showLegendKey val="0"/>
              <c:showVal val="1"/>
              <c:showCatName val="0"/>
              <c:showSerName val="0"/>
              <c:showPercent val="1"/>
              <c:showBubbleSize val="0"/>
            </c:dLbl>
            <c:dLbl>
              <c:idx val="1"/>
              <c:layout>
                <c:manualLayout>
                  <c:x val="-2.8447779995771079E-3"/>
                  <c:y val="-1.1757952820057031E-2"/>
                </c:manualLayout>
              </c:layout>
              <c:showLegendKey val="0"/>
              <c:showVal val="1"/>
              <c:showCatName val="0"/>
              <c:showSerName val="0"/>
              <c:showPercent val="1"/>
              <c:showBubbleSize val="0"/>
            </c:dLbl>
            <c:dLbl>
              <c:idx val="2"/>
              <c:layout>
                <c:manualLayout>
                  <c:x val="1.4223330024262276E-3"/>
                  <c:y val="-4.7031811280228127E-3"/>
                </c:manualLayout>
              </c:layout>
              <c:tx>
                <c:rich>
                  <a:bodyPr/>
                  <a:lstStyle/>
                  <a:p>
                    <a:r>
                      <a:rPr lang="en-US" dirty="0" smtClean="0"/>
                      <a:t>0,3;</a:t>
                    </a:r>
                    <a:endParaRPr lang="ru-RU" dirty="0" smtClean="0"/>
                  </a:p>
                  <a:p>
                    <a:r>
                      <a:rPr lang="en-US" dirty="0" smtClean="0"/>
                      <a:t>8%</a:t>
                    </a:r>
                    <a:endParaRPr lang="en-US" dirty="0"/>
                  </a:p>
                </c:rich>
              </c:tx>
              <c:showLegendKey val="0"/>
              <c:showVal val="1"/>
              <c:showCatName val="0"/>
              <c:showSerName val="0"/>
              <c:showPercent val="1"/>
              <c:showBubbleSize val="0"/>
            </c:dLbl>
            <c:dLbl>
              <c:idx val="3"/>
              <c:layout/>
              <c:tx>
                <c:rich>
                  <a:bodyPr/>
                  <a:lstStyle/>
                  <a:p>
                    <a:r>
                      <a:rPr lang="en-US" smtClean="0"/>
                      <a:t>0,2;</a:t>
                    </a:r>
                    <a:endParaRPr lang="ru-RU" smtClean="0"/>
                  </a:p>
                  <a:p>
                    <a:r>
                      <a:rPr lang="en-US" smtClean="0"/>
                      <a:t>5</a:t>
                    </a:r>
                    <a:r>
                      <a:rPr lang="en-US"/>
                      <a:t>%</a:t>
                    </a:r>
                  </a:p>
                </c:rich>
              </c:tx>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Лист1!$A$2:$A$5</c:f>
              <c:strCache>
                <c:ptCount val="4"/>
                <c:pt idx="0">
                  <c:v>дошкольное образование</c:v>
                </c:pt>
                <c:pt idx="1">
                  <c:v>общее образование</c:v>
                </c:pt>
                <c:pt idx="2">
                  <c:v>профессиональная подготовка, переподготовка и повышение квалификации</c:v>
                </c:pt>
                <c:pt idx="3">
                  <c:v>другие вопросы в области образования</c:v>
                </c:pt>
              </c:strCache>
            </c:strRef>
          </c:cat>
          <c:val>
            <c:numRef>
              <c:f>Лист1!$B$2:$B$5</c:f>
              <c:numCache>
                <c:formatCode>0.0</c:formatCode>
                <c:ptCount val="4"/>
                <c:pt idx="0">
                  <c:v>1.4</c:v>
                </c:pt>
                <c:pt idx="1">
                  <c:v>2.1</c:v>
                </c:pt>
                <c:pt idx="2">
                  <c:v>0.3</c:v>
                </c:pt>
                <c:pt idx="3">
                  <c:v>0.2</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egendEntry>
        <c:idx val="2"/>
        <c:txPr>
          <a:bodyPr/>
          <a:lstStyle/>
          <a:p>
            <a:pPr>
              <a:defRPr sz="1600" kern="0" baseline="0">
                <a:latin typeface="Times New Roman" pitchFamily="18" charset="0"/>
                <a:cs typeface="Times New Roman" pitchFamily="18" charset="0"/>
              </a:defRPr>
            </a:pPr>
            <a:endParaRPr lang="ru-RU"/>
          </a:p>
        </c:txPr>
      </c:legendEntry>
      <c:legendEntry>
        <c:idx val="3"/>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14760248861237638"/>
          <c:w val="0.36214132569499441"/>
          <c:h val="0.69248935303484793"/>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культуру, кинематографию</a:t>
            </a:r>
            <a:endParaRPr lang="ru-RU" sz="2400" b="0" dirty="0">
              <a:latin typeface="Times New Roman" pitchFamily="18" charset="0"/>
              <a:cs typeface="Times New Roman" pitchFamily="18" charset="0"/>
            </a:endParaRPr>
          </a:p>
        </c:rich>
      </c:tx>
      <c:layout>
        <c:manualLayout>
          <c:xMode val="edge"/>
          <c:yMode val="edge"/>
          <c:x val="0.23003842013911022"/>
          <c:y val="3.011627315609464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16004246608435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8195296151065183E-2"/>
                  <c:y val="-3.9381767800322841E-2"/>
                </c:manualLayout>
              </c:layout>
              <c:showLegendKey val="0"/>
              <c:showVal val="1"/>
              <c:showCatName val="0"/>
              <c:showSerName val="0"/>
              <c:showPercent val="0"/>
              <c:showBubbleSize val="0"/>
            </c:dLbl>
            <c:dLbl>
              <c:idx val="1"/>
              <c:layout>
                <c:manualLayout>
                  <c:x val="2.8152951129291646E-2"/>
                  <c:y val="-3.9143526524638574E-2"/>
                </c:manualLayout>
              </c:layout>
              <c:showLegendKey val="0"/>
              <c:showVal val="1"/>
              <c:showCatName val="0"/>
              <c:showSerName val="0"/>
              <c:showPercent val="0"/>
              <c:showBubbleSize val="0"/>
            </c:dLbl>
            <c:dLbl>
              <c:idx val="2"/>
              <c:layout>
                <c:manualLayout>
                  <c:x val="1.8286902548168602E-2"/>
                  <c:y val="-2.34149915449263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0.5</c:v>
                </c:pt>
                <c:pt idx="1">
                  <c:v>0.5</c:v>
                </c:pt>
              </c:numCache>
            </c:numRef>
          </c:val>
        </c:ser>
        <c:dLbls>
          <c:showLegendKey val="0"/>
          <c:showVal val="0"/>
          <c:showCatName val="0"/>
          <c:showSerName val="0"/>
          <c:showPercent val="0"/>
          <c:showBubbleSize val="0"/>
        </c:dLbls>
        <c:gapWidth val="150"/>
        <c:shape val="cylinder"/>
        <c:axId val="106566400"/>
        <c:axId val="106567936"/>
        <c:axId val="0"/>
      </c:bar3DChart>
      <c:catAx>
        <c:axId val="106566400"/>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06567936"/>
        <c:crosses val="autoZero"/>
        <c:auto val="1"/>
        <c:lblAlgn val="ctr"/>
        <c:lblOffset val="100"/>
        <c:noMultiLvlLbl val="0"/>
      </c:catAx>
      <c:valAx>
        <c:axId val="10656793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06566400"/>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здравоохранение</a:t>
            </a:r>
            <a:endParaRPr lang="ru-RU" sz="2400" b="0" dirty="0">
              <a:latin typeface="Times New Roman" pitchFamily="18" charset="0"/>
              <a:cs typeface="Times New Roman" pitchFamily="18" charset="0"/>
            </a:endParaRPr>
          </a:p>
        </c:rich>
      </c:tx>
      <c:layout>
        <c:manualLayout>
          <c:xMode val="edge"/>
          <c:yMode val="edge"/>
          <c:x val="0.27774486805655474"/>
          <c:y val="2.6079452263798299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16004246608435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5303996277280666E-2"/>
                  <c:y val="-6.5589598352214173E-2"/>
                </c:manualLayout>
              </c:layout>
              <c:showLegendKey val="0"/>
              <c:showVal val="1"/>
              <c:showCatName val="0"/>
              <c:showSerName val="0"/>
              <c:showPercent val="0"/>
              <c:showBubbleSize val="0"/>
            </c:dLbl>
            <c:dLbl>
              <c:idx val="1"/>
              <c:layout>
                <c:manualLayout>
                  <c:x val="2.6707301192399387E-2"/>
                  <c:y val="-4.5166940026191656E-2"/>
                </c:manualLayout>
              </c:layout>
              <c:showLegendKey val="0"/>
              <c:showVal val="1"/>
              <c:showCatName val="0"/>
              <c:showSerName val="0"/>
              <c:showPercent val="0"/>
              <c:showBubbleSize val="0"/>
            </c:dLbl>
            <c:dLbl>
              <c:idx val="2"/>
              <c:layout>
                <c:manualLayout>
                  <c:x val="1.8286902548168602E-2"/>
                  <c:y val="-2.3414991544926319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71.400000000000006</c:v>
                </c:pt>
                <c:pt idx="1">
                  <c:v>67.599999999999994</c:v>
                </c:pt>
              </c:numCache>
            </c:numRef>
          </c:val>
        </c:ser>
        <c:dLbls>
          <c:showLegendKey val="0"/>
          <c:showVal val="0"/>
          <c:showCatName val="0"/>
          <c:showSerName val="0"/>
          <c:showPercent val="0"/>
          <c:showBubbleSize val="0"/>
        </c:dLbls>
        <c:gapWidth val="150"/>
        <c:shape val="cylinder"/>
        <c:axId val="106451712"/>
        <c:axId val="106453248"/>
        <c:axId val="0"/>
      </c:bar3DChart>
      <c:catAx>
        <c:axId val="10645171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06453248"/>
        <c:crosses val="autoZero"/>
        <c:auto val="1"/>
        <c:lblAlgn val="ctr"/>
        <c:lblOffset val="100"/>
        <c:noMultiLvlLbl val="0"/>
      </c:catAx>
      <c:valAx>
        <c:axId val="10645324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0645171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67,6</a:t>
            </a:r>
          </a:p>
        </c:rich>
      </c:tx>
      <c:layout>
        <c:manualLayout>
          <c:xMode val="edge"/>
          <c:yMode val="edge"/>
          <c:x val="0.30600262605230244"/>
          <c:y val="0.49910670728697404"/>
        </c:manualLayout>
      </c:layout>
      <c:overlay val="0"/>
    </c:title>
    <c:autoTitleDeleted val="0"/>
    <c:plotArea>
      <c:layout/>
      <c:doughnutChart>
        <c:varyColors val="1"/>
        <c:ser>
          <c:idx val="0"/>
          <c:order val="0"/>
          <c:tx>
            <c:strRef>
              <c:f>Лист1!$B$1</c:f>
              <c:strCache>
                <c:ptCount val="1"/>
                <c:pt idx="0">
                  <c:v>Продажи</c:v>
                </c:pt>
              </c:strCache>
            </c:strRef>
          </c:tx>
          <c:dLbls>
            <c:dLbl>
              <c:idx val="0"/>
              <c:layout>
                <c:manualLayout>
                  <c:x val="-4.2669990072787614E-3"/>
                  <c:y val="-2.8219086768136874E-2"/>
                </c:manualLayout>
              </c:layout>
              <c:tx>
                <c:rich>
                  <a:bodyPr/>
                  <a:lstStyle/>
                  <a:p>
                    <a:pPr>
                      <a:defRPr>
                        <a:solidFill>
                          <a:schemeClr val="bg1"/>
                        </a:solidFill>
                        <a:latin typeface="Times New Roman" pitchFamily="18" charset="0"/>
                        <a:cs typeface="Times New Roman" pitchFamily="18" charset="0"/>
                      </a:defRPr>
                    </a:pPr>
                    <a:r>
                      <a:rPr lang="en-US" dirty="0" smtClean="0"/>
                      <a:t>30,6;</a:t>
                    </a:r>
                    <a:endParaRPr lang="ru-RU" dirty="0" smtClean="0"/>
                  </a:p>
                  <a:p>
                    <a:pPr>
                      <a:defRPr>
                        <a:solidFill>
                          <a:schemeClr val="bg1"/>
                        </a:solidFill>
                        <a:latin typeface="Times New Roman" pitchFamily="18" charset="0"/>
                        <a:cs typeface="Times New Roman" pitchFamily="18" charset="0"/>
                      </a:defRPr>
                    </a:pPr>
                    <a:r>
                      <a:rPr lang="en-US" dirty="0" smtClean="0"/>
                      <a:t>46%</a:t>
                    </a:r>
                    <a:endParaRPr lang="en-US" dirty="0"/>
                  </a:p>
                </c:rich>
              </c:tx>
              <c:spPr/>
              <c:showLegendKey val="0"/>
              <c:showVal val="1"/>
              <c:showCatName val="0"/>
              <c:showSerName val="0"/>
              <c:showPercent val="1"/>
              <c:showBubbleSize val="0"/>
            </c:dLbl>
            <c:dLbl>
              <c:idx val="1"/>
              <c:layout>
                <c:manualLayout>
                  <c:x val="4.7586558482749227E-4"/>
                  <c:y val="0"/>
                </c:manualLayout>
              </c:layout>
              <c:showLegendKey val="0"/>
              <c:showVal val="1"/>
              <c:showCatName val="0"/>
              <c:showSerName val="0"/>
              <c:showPercent val="1"/>
              <c:showBubbleSize val="0"/>
            </c:dLbl>
            <c:dLbl>
              <c:idx val="2"/>
              <c:layout>
                <c:manualLayout>
                  <c:x val="5.6893320097050407E-3"/>
                  <c:y val="2.3515905640114063E-3"/>
                </c:manualLayout>
              </c:layout>
              <c:showLegendKey val="0"/>
              <c:showVal val="1"/>
              <c:showCatName val="0"/>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Лист1!$A$2:$A$4</c:f>
              <c:strCache>
                <c:ptCount val="3"/>
                <c:pt idx="0">
                  <c:v>Стационарная медицинская помощь</c:v>
                </c:pt>
                <c:pt idx="1">
                  <c:v>Амбулаторная помощь</c:v>
                </c:pt>
                <c:pt idx="2">
                  <c:v>Другие вопросы в области здравоохранения</c:v>
                </c:pt>
              </c:strCache>
            </c:strRef>
          </c:cat>
          <c:val>
            <c:numRef>
              <c:f>Лист1!$B$2:$B$4</c:f>
              <c:numCache>
                <c:formatCode>#,##0.0</c:formatCode>
                <c:ptCount val="3"/>
                <c:pt idx="0">
                  <c:v>30.6</c:v>
                </c:pt>
                <c:pt idx="1">
                  <c:v>23.1</c:v>
                </c:pt>
                <c:pt idx="2">
                  <c:v>13.9</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egendEntry>
        <c:idx val="2"/>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8807701922008671"/>
          <c:y val="0.2252049772247528"/>
          <c:w val="0.36214132569499441"/>
          <c:h val="0.61488686442247154"/>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2"/>
      <c:rAngAx val="0"/>
      <c:perspective val="30"/>
    </c:view3D>
    <c:floor>
      <c:thickness val="0"/>
    </c:floor>
    <c:sideWall>
      <c:thickness val="0"/>
    </c:sideWall>
    <c:backWall>
      <c:thickness val="0"/>
    </c:backWall>
    <c:plotArea>
      <c:layout>
        <c:manualLayout>
          <c:layoutTarget val="inner"/>
          <c:xMode val="edge"/>
          <c:yMode val="edge"/>
          <c:x val="2.8868045301464222E-3"/>
          <c:y val="1.2084729239787128E-2"/>
          <c:w val="0.99711319546985355"/>
          <c:h val="0.98791526818657571"/>
        </c:manualLayout>
      </c:layout>
      <c:pie3DChart>
        <c:varyColors val="1"/>
        <c:ser>
          <c:idx val="0"/>
          <c:order val="0"/>
          <c:tx>
            <c:strRef>
              <c:f>Лист1!$B$1</c:f>
              <c:strCache>
                <c:ptCount val="1"/>
                <c:pt idx="0">
                  <c:v>сумма</c:v>
                </c:pt>
              </c:strCache>
            </c:strRef>
          </c:tx>
          <c:explosion val="66"/>
          <c:dPt>
            <c:idx val="0"/>
            <c:bubble3D val="0"/>
            <c:explosion val="6"/>
          </c:dPt>
          <c:dPt>
            <c:idx val="1"/>
            <c:bubble3D val="0"/>
            <c:explosion val="9"/>
          </c:dPt>
          <c:dPt>
            <c:idx val="2"/>
            <c:bubble3D val="0"/>
            <c:explosion val="2"/>
          </c:dPt>
          <c:dLbls>
            <c:dLbl>
              <c:idx val="0"/>
              <c:layout>
                <c:manualLayout>
                  <c:x val="-6.0298380901647203E-3"/>
                  <c:y val="-0.29895913336521385"/>
                </c:manualLayout>
              </c:layout>
              <c:showLegendKey val="0"/>
              <c:showVal val="1"/>
              <c:showCatName val="1"/>
              <c:showSerName val="0"/>
              <c:showPercent val="1"/>
              <c:showBubbleSize val="0"/>
            </c:dLbl>
            <c:dLbl>
              <c:idx val="1"/>
              <c:layout>
                <c:manualLayout>
                  <c:x val="-0.11467103612188043"/>
                  <c:y val="7.9867886353785417E-2"/>
                </c:manualLayout>
              </c:layout>
              <c:showLegendKey val="0"/>
              <c:showVal val="1"/>
              <c:showCatName val="1"/>
              <c:showSerName val="0"/>
              <c:showPercent val="1"/>
              <c:showBubbleSize val="0"/>
            </c:dLbl>
            <c:dLbl>
              <c:idx val="2"/>
              <c:layout>
                <c:manualLayout>
                  <c:x val="-1.9598561416652727E-2"/>
                  <c:y val="-1.0616778104467265E-2"/>
                </c:manualLayout>
              </c:layout>
              <c:showLegendKey val="0"/>
              <c:showVal val="1"/>
              <c:showCatName val="1"/>
              <c:showSerName val="0"/>
              <c:showPercent val="1"/>
              <c:showBubbleSize val="0"/>
            </c:dLbl>
            <c:txPr>
              <a:bodyPr/>
              <a:lstStyle/>
              <a:p>
                <a:pPr>
                  <a:defRPr>
                    <a:latin typeface="Times New Roman" pitchFamily="18" charset="0"/>
                    <a:cs typeface="Times New Roman" pitchFamily="18" charset="0"/>
                  </a:defRPr>
                </a:pPr>
                <a:endParaRPr lang="ru-RU"/>
              </a:p>
            </c:txPr>
            <c:showLegendKey val="0"/>
            <c:showVal val="1"/>
            <c:showCatName val="1"/>
            <c:showSerName val="0"/>
            <c:showPercent val="1"/>
            <c:showBubbleSize val="0"/>
            <c:showLeaderLines val="1"/>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334.8</c:v>
                </c:pt>
                <c:pt idx="1">
                  <c:v>83.1</c:v>
                </c:pt>
                <c:pt idx="2">
                  <c:v>1067.2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Times New Roman" pitchFamily="18" charset="0"/>
                <a:cs typeface="Times New Roman" pitchFamily="18" charset="0"/>
              </a:defRPr>
            </a:pPr>
            <a:r>
              <a:rPr lang="ru-RU" sz="2400" dirty="0" smtClean="0">
                <a:latin typeface="Times New Roman" pitchFamily="18" charset="0"/>
                <a:cs typeface="Times New Roman" pitchFamily="18" charset="0"/>
              </a:rPr>
              <a:t>13,9</a:t>
            </a:r>
          </a:p>
        </c:rich>
      </c:tx>
      <c:layout>
        <c:manualLayout>
          <c:xMode val="edge"/>
          <c:yMode val="edge"/>
          <c:x val="0.23204130992613728"/>
          <c:y val="0.50129033765895925"/>
        </c:manualLayout>
      </c:layout>
      <c:overlay val="0"/>
    </c:title>
    <c:autoTitleDeleted val="0"/>
    <c:plotArea>
      <c:layout>
        <c:manualLayout>
          <c:layoutTarget val="inner"/>
          <c:xMode val="edge"/>
          <c:yMode val="edge"/>
          <c:x val="2.1987364307191677E-2"/>
          <c:y val="0.15995004620082864"/>
          <c:w val="0.5017938195039261"/>
          <c:h val="0.75881016607910778"/>
        </c:manualLayout>
      </c:layout>
      <c:doughnutChart>
        <c:varyColors val="1"/>
        <c:ser>
          <c:idx val="0"/>
          <c:order val="0"/>
          <c:tx>
            <c:strRef>
              <c:f>Лист1!$B$1</c:f>
              <c:strCache>
                <c:ptCount val="1"/>
                <c:pt idx="0">
                  <c:v>Продажи</c:v>
                </c:pt>
              </c:strCache>
            </c:strRef>
          </c:tx>
          <c:dLbls>
            <c:dLbl>
              <c:idx val="0"/>
              <c:layout>
                <c:manualLayout>
                  <c:x val="4.2669990072787614E-3"/>
                  <c:y val="-3.7854872493842166E-2"/>
                </c:manualLayout>
              </c:layout>
              <c:tx>
                <c:rich>
                  <a:bodyPr/>
                  <a:lstStyle/>
                  <a:p>
                    <a:pPr>
                      <a:defRPr>
                        <a:solidFill>
                          <a:schemeClr val="bg1"/>
                        </a:solidFill>
                        <a:latin typeface="Times New Roman" pitchFamily="18" charset="0"/>
                        <a:cs typeface="Times New Roman" pitchFamily="18" charset="0"/>
                      </a:defRPr>
                    </a:pPr>
                    <a:r>
                      <a:rPr lang="en-US" dirty="0" smtClean="0">
                        <a:solidFill>
                          <a:schemeClr val="bg1"/>
                        </a:solidFill>
                      </a:rPr>
                      <a:t>0,5;</a:t>
                    </a:r>
                    <a:endParaRPr lang="ru-RU" dirty="0" smtClean="0">
                      <a:solidFill>
                        <a:schemeClr val="bg1"/>
                      </a:solidFill>
                    </a:endParaRPr>
                  </a:p>
                  <a:p>
                    <a:pPr>
                      <a:defRPr>
                        <a:solidFill>
                          <a:schemeClr val="bg1"/>
                        </a:solidFill>
                        <a:latin typeface="Times New Roman" pitchFamily="18" charset="0"/>
                        <a:cs typeface="Times New Roman" pitchFamily="18" charset="0"/>
                      </a:defRPr>
                    </a:pPr>
                    <a:r>
                      <a:rPr lang="en-US" dirty="0" smtClean="0">
                        <a:solidFill>
                          <a:schemeClr val="bg1"/>
                        </a:solidFill>
                      </a:rPr>
                      <a:t>4</a:t>
                    </a:r>
                    <a:r>
                      <a:rPr lang="en-US" dirty="0">
                        <a:solidFill>
                          <a:schemeClr val="bg1"/>
                        </a:solidFill>
                      </a:rPr>
                      <a:t>%</a:t>
                    </a:r>
                  </a:p>
                </c:rich>
              </c:tx>
              <c:spPr/>
              <c:showLegendKey val="0"/>
              <c:showVal val="1"/>
              <c:showCatName val="0"/>
              <c:showSerName val="0"/>
              <c:showPercent val="1"/>
              <c:showBubbleSize val="0"/>
            </c:dLbl>
            <c:dLbl>
              <c:idx val="2"/>
              <c:layout>
                <c:manualLayout>
                  <c:x val="-1.5645663026688791E-2"/>
                  <c:y val="-0.130484654821551"/>
                </c:manualLayout>
              </c:layout>
              <c:showLegendKey val="0"/>
              <c:showVal val="1"/>
              <c:showCatName val="0"/>
              <c:showSerName val="0"/>
              <c:showPercent val="1"/>
              <c:showBubbleSize val="0"/>
            </c:dLbl>
            <c:txPr>
              <a:bodyPr/>
              <a:lstStyle/>
              <a:p>
                <a:pPr>
                  <a:defRPr>
                    <a:solidFill>
                      <a:schemeClr val="tx1"/>
                    </a:solidFill>
                    <a:latin typeface="Times New Roman" pitchFamily="18" charset="0"/>
                    <a:cs typeface="Times New Roman" pitchFamily="18" charset="0"/>
                  </a:defRPr>
                </a:pPr>
                <a:endParaRPr lang="ru-RU"/>
              </a:p>
            </c:txPr>
            <c:showLegendKey val="0"/>
            <c:showVal val="1"/>
            <c:showCatName val="0"/>
            <c:showSerName val="0"/>
            <c:showPercent val="1"/>
            <c:showBubbleSize val="0"/>
            <c:showLeaderLines val="1"/>
          </c:dLbls>
          <c:cat>
            <c:strRef>
              <c:f>Лист1!$A$2:$A$4</c:f>
              <c:strCache>
                <c:ptCount val="3"/>
                <c:pt idx="0">
                  <c:v>компенсация расходов, связанных с оказанием медицинскими организациями, в 2014-2016 годах гражданам Украины и лицам без гражданства, медицинской помощи, а также затрат по проведению указанным лицам профилактических прививок</c:v>
                </c:pt>
                <c:pt idx="1">
                  <c:v>обеспечение осуществления отдельных государственных полномочий по реализации в медицинских организациях, в Краснодарском крае, мероприятий по профилактике терроризма в Краснодарском крае</c:v>
                </c:pt>
                <c:pt idx="2">
                  <c:v>обеспечение осуществления отдельных государственных полномочий по организации оказания медицинской помощи</c:v>
                </c:pt>
              </c:strCache>
            </c:strRef>
          </c:cat>
          <c:val>
            <c:numRef>
              <c:f>Лист1!$B$2:$B$4</c:f>
              <c:numCache>
                <c:formatCode>#,##0.0</c:formatCode>
                <c:ptCount val="3"/>
                <c:pt idx="0">
                  <c:v>0.5</c:v>
                </c:pt>
                <c:pt idx="1">
                  <c:v>13.1</c:v>
                </c:pt>
                <c:pt idx="2">
                  <c:v>0.3</c:v>
                </c:pt>
              </c:numCache>
            </c:numRef>
          </c:val>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1600" kern="0" baseline="0">
                <a:latin typeface="Times New Roman" pitchFamily="18" charset="0"/>
                <a:cs typeface="Times New Roman" pitchFamily="18" charset="0"/>
              </a:defRPr>
            </a:pPr>
            <a:endParaRPr lang="ru-RU"/>
          </a:p>
        </c:txPr>
      </c:legendEntry>
      <c:legendEntry>
        <c:idx val="1"/>
        <c:txPr>
          <a:bodyPr/>
          <a:lstStyle/>
          <a:p>
            <a:pPr>
              <a:defRPr sz="1600" kern="0" baseline="0">
                <a:latin typeface="Times New Roman" pitchFamily="18" charset="0"/>
                <a:cs typeface="Times New Roman" pitchFamily="18" charset="0"/>
              </a:defRPr>
            </a:pPr>
            <a:endParaRPr lang="ru-RU"/>
          </a:p>
        </c:txPr>
      </c:legendEntry>
      <c:legendEntry>
        <c:idx val="2"/>
        <c:txPr>
          <a:bodyPr/>
          <a:lstStyle/>
          <a:p>
            <a:pPr>
              <a:defRPr sz="1600" kern="0" baseline="0">
                <a:latin typeface="Times New Roman" pitchFamily="18" charset="0"/>
                <a:cs typeface="Times New Roman" pitchFamily="18" charset="0"/>
              </a:defRPr>
            </a:pPr>
            <a:endParaRPr lang="ru-RU"/>
          </a:p>
        </c:txPr>
      </c:legendEntry>
      <c:layout>
        <c:manualLayout>
          <c:xMode val="edge"/>
          <c:yMode val="edge"/>
          <c:x val="0.52122736810605275"/>
          <c:y val="0"/>
          <c:w val="0.47592796588909475"/>
          <c:h val="1"/>
        </c:manualLayout>
      </c:layout>
      <c:overlay val="0"/>
      <c:txPr>
        <a:bodyPr/>
        <a:lstStyle/>
        <a:p>
          <a:pPr>
            <a:defRPr kern="0" baseline="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Расходы на социальную политику </a:t>
            </a:r>
            <a:endParaRPr lang="ru-RU" sz="2400" b="0" dirty="0">
              <a:latin typeface="Times New Roman" pitchFamily="18" charset="0"/>
              <a:cs typeface="Times New Roman" pitchFamily="18" charset="0"/>
            </a:endParaRPr>
          </a:p>
        </c:rich>
      </c:tx>
      <c:layout>
        <c:manualLayout>
          <c:xMode val="edge"/>
          <c:yMode val="edge"/>
          <c:x val="0.26276013516276175"/>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1652871550487676"/>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3858346340388407E-2"/>
                  <c:y val="-3.7377232998663718E-2"/>
                </c:manualLayout>
              </c:layout>
              <c:showLegendKey val="0"/>
              <c:showVal val="1"/>
              <c:showCatName val="0"/>
              <c:showSerName val="0"/>
              <c:showPercent val="0"/>
              <c:showBubbleSize val="0"/>
            </c:dLbl>
            <c:dLbl>
              <c:idx val="1"/>
              <c:layout>
                <c:manualLayout>
                  <c:x val="2.6707301192399387E-2"/>
                  <c:y val="-3.5368385714747361E-2"/>
                </c:manualLayout>
              </c:layout>
              <c:showLegendKey val="0"/>
              <c:showVal val="1"/>
              <c:showCatName val="0"/>
              <c:showSerName val="0"/>
              <c:showPercent val="0"/>
              <c:showBubbleSize val="0"/>
            </c:dLbl>
            <c:dLbl>
              <c:idx val="2"/>
              <c:layout>
                <c:manualLayout>
                  <c:x val="1.8286788717465013E-2"/>
                  <c:y val="-3.951673829777342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0.3</c:v>
                </c:pt>
                <c:pt idx="1">
                  <c:v>0.3</c:v>
                </c:pt>
              </c:numCache>
            </c:numRef>
          </c:val>
        </c:ser>
        <c:dLbls>
          <c:showLegendKey val="0"/>
          <c:showVal val="0"/>
          <c:showCatName val="0"/>
          <c:showSerName val="0"/>
          <c:showPercent val="0"/>
          <c:showBubbleSize val="0"/>
        </c:dLbls>
        <c:gapWidth val="150"/>
        <c:shape val="cylinder"/>
        <c:axId val="106806272"/>
        <c:axId val="106898176"/>
        <c:axId val="0"/>
      </c:bar3DChart>
      <c:catAx>
        <c:axId val="106806272"/>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06898176"/>
        <c:crosses val="autoZero"/>
        <c:auto val="1"/>
        <c:lblAlgn val="ctr"/>
        <c:lblOffset val="100"/>
        <c:noMultiLvlLbl val="0"/>
      </c:catAx>
      <c:valAx>
        <c:axId val="106898176"/>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06806272"/>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Обслуживание государственного и </a:t>
            </a:r>
          </a:p>
          <a:p>
            <a:pPr>
              <a:defRPr sz="1800"/>
            </a:pPr>
            <a:r>
              <a:rPr lang="ru-RU" sz="2400" b="0" i="0" u="none" strike="noStrike" baseline="0" dirty="0" smtClean="0">
                <a:effectLst/>
                <a:latin typeface="Times New Roman" pitchFamily="18" charset="0"/>
                <a:cs typeface="Times New Roman" pitchFamily="18" charset="0"/>
              </a:rPr>
              <a:t>муниципального долга</a:t>
            </a:r>
            <a:endParaRPr lang="ru-RU" sz="2400" b="0" dirty="0">
              <a:latin typeface="Times New Roman" pitchFamily="18" charset="0"/>
              <a:cs typeface="Times New Roman" pitchFamily="18" charset="0"/>
            </a:endParaRPr>
          </a:p>
        </c:rich>
      </c:tx>
      <c:layout>
        <c:manualLayout>
          <c:xMode val="edge"/>
          <c:yMode val="edge"/>
          <c:x val="0.27819789909382425"/>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455527956244481"/>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2.9472094777482923E-2"/>
                  <c:y val="-3.9372805655735747E-2"/>
                </c:manualLayout>
              </c:layout>
              <c:showLegendKey val="0"/>
              <c:showVal val="1"/>
              <c:showCatName val="0"/>
              <c:showSerName val="0"/>
              <c:showPercent val="0"/>
              <c:showBubbleSize val="0"/>
            </c:dLbl>
            <c:dLbl>
              <c:idx val="1"/>
              <c:layout>
                <c:manualLayout>
                  <c:x val="3.2495471118452406E-2"/>
                  <c:y val="-4.1152950744867134E-2"/>
                </c:manualLayout>
              </c:layout>
              <c:showLegendKey val="0"/>
              <c:showVal val="1"/>
              <c:showCatName val="0"/>
              <c:showSerName val="0"/>
              <c:showPercent val="0"/>
              <c:showBubbleSize val="0"/>
            </c:dLbl>
            <c:dLbl>
              <c:idx val="2"/>
              <c:layout>
                <c:manualLayout>
                  <c:x val="1.6841218744290121E-2"/>
                  <c:y val="-3.752116564070138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19.5</c:v>
                </c:pt>
                <c:pt idx="1">
                  <c:v>19.5</c:v>
                </c:pt>
              </c:numCache>
            </c:numRef>
          </c:val>
        </c:ser>
        <c:dLbls>
          <c:showLegendKey val="0"/>
          <c:showVal val="0"/>
          <c:showCatName val="0"/>
          <c:showSerName val="0"/>
          <c:showPercent val="0"/>
          <c:showBubbleSize val="0"/>
        </c:dLbls>
        <c:gapWidth val="150"/>
        <c:shape val="cylinder"/>
        <c:axId val="107510784"/>
        <c:axId val="107520768"/>
        <c:axId val="0"/>
      </c:bar3DChart>
      <c:catAx>
        <c:axId val="107510784"/>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07520768"/>
        <c:crosses val="autoZero"/>
        <c:auto val="1"/>
        <c:lblAlgn val="ctr"/>
        <c:lblOffset val="100"/>
        <c:noMultiLvlLbl val="0"/>
      </c:catAx>
      <c:valAx>
        <c:axId val="107520768"/>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07510784"/>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2400" b="0" i="0" u="none" strike="noStrike" baseline="0" dirty="0" smtClean="0">
                <a:effectLst/>
                <a:latin typeface="Times New Roman" pitchFamily="18" charset="0"/>
                <a:cs typeface="Times New Roman" pitchFamily="18" charset="0"/>
              </a:rPr>
              <a:t>Межбюджетные трансферты общего характера бюджетам субъектов Российской Федерации и муниципальных образований</a:t>
            </a:r>
            <a:endParaRPr lang="ru-RU" sz="2400" b="0" dirty="0">
              <a:latin typeface="Times New Roman" pitchFamily="18" charset="0"/>
              <a:cs typeface="Times New Roman" pitchFamily="18" charset="0"/>
            </a:endParaRPr>
          </a:p>
        </c:rich>
      </c:tx>
      <c:layout>
        <c:manualLayout>
          <c:xMode val="edge"/>
          <c:yMode val="edge"/>
          <c:x val="0.14908205530675622"/>
          <c:y val="1.396900859950396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7858873863191E-2"/>
          <c:y val="0.23517865298917404"/>
          <c:w val="0.87382727694862272"/>
          <c:h val="0.60857236455093366"/>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3.2236741454956738E-2"/>
                  <c:y val="-4.212638528193885E-2"/>
                </c:manualLayout>
              </c:layout>
              <c:showLegendKey val="0"/>
              <c:showVal val="1"/>
              <c:showCatName val="0"/>
              <c:showSerName val="0"/>
              <c:showPercent val="0"/>
              <c:showBubbleSize val="0"/>
            </c:dLbl>
            <c:dLbl>
              <c:idx val="1"/>
              <c:layout>
                <c:manualLayout>
                  <c:x val="3.2278858815322886E-2"/>
                  <c:y val="-4.1405650432571092E-2"/>
                </c:manualLayout>
              </c:layout>
              <c:showLegendKey val="0"/>
              <c:showVal val="1"/>
              <c:showCatName val="0"/>
              <c:showSerName val="0"/>
              <c:showPercent val="0"/>
              <c:showBubbleSize val="0"/>
            </c:dLbl>
            <c:dLbl>
              <c:idx val="2"/>
              <c:layout>
                <c:manualLayout>
                  <c:x val="1.6841252611276343E-2"/>
                  <c:y val="-3.3580332300729293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Лист1!$A$2:$A$3</c:f>
              <c:strCache>
                <c:ptCount val="2"/>
                <c:pt idx="0">
                  <c:v>утверждено на 2016 год</c:v>
                </c:pt>
                <c:pt idx="1">
                  <c:v>исполнено за 2016 год</c:v>
                </c:pt>
              </c:strCache>
            </c:strRef>
          </c:cat>
          <c:val>
            <c:numRef>
              <c:f>Лист1!$B$2:$B$3</c:f>
              <c:numCache>
                <c:formatCode>#,##0.0</c:formatCode>
                <c:ptCount val="2"/>
                <c:pt idx="0">
                  <c:v>23.3</c:v>
                </c:pt>
                <c:pt idx="1">
                  <c:v>23.3</c:v>
                </c:pt>
              </c:numCache>
            </c:numRef>
          </c:val>
        </c:ser>
        <c:dLbls>
          <c:showLegendKey val="0"/>
          <c:showVal val="0"/>
          <c:showCatName val="0"/>
          <c:showSerName val="0"/>
          <c:showPercent val="0"/>
          <c:showBubbleSize val="0"/>
        </c:dLbls>
        <c:gapWidth val="150"/>
        <c:shape val="cylinder"/>
        <c:axId val="107232256"/>
        <c:axId val="107238144"/>
        <c:axId val="0"/>
      </c:bar3DChart>
      <c:catAx>
        <c:axId val="107232256"/>
        <c:scaling>
          <c:orientation val="minMax"/>
        </c:scaling>
        <c:delete val="0"/>
        <c:axPos val="b"/>
        <c:majorTickMark val="out"/>
        <c:minorTickMark val="none"/>
        <c:tickLblPos val="nextTo"/>
        <c:txPr>
          <a:bodyPr/>
          <a:lstStyle/>
          <a:p>
            <a:pPr>
              <a:defRPr sz="1600">
                <a:latin typeface="Times New Roman" pitchFamily="18" charset="0"/>
                <a:cs typeface="Times New Roman" pitchFamily="18" charset="0"/>
              </a:defRPr>
            </a:pPr>
            <a:endParaRPr lang="ru-RU"/>
          </a:p>
        </c:txPr>
        <c:crossAx val="107238144"/>
        <c:crosses val="autoZero"/>
        <c:auto val="1"/>
        <c:lblAlgn val="ctr"/>
        <c:lblOffset val="100"/>
        <c:noMultiLvlLbl val="0"/>
      </c:catAx>
      <c:valAx>
        <c:axId val="107238144"/>
        <c:scaling>
          <c:orientation val="minMax"/>
          <c:min val="0"/>
        </c:scaling>
        <c:delete val="0"/>
        <c:axPos val="l"/>
        <c:majorGridlines/>
        <c:numFmt formatCode="#,##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07232256"/>
        <c:crosses val="autoZero"/>
        <c:crossBetween val="between"/>
      </c:valAx>
    </c:plotArea>
    <c:plotVisOnly val="1"/>
    <c:dispBlanksAs val="gap"/>
    <c:showDLblsOverMax val="0"/>
  </c:chart>
  <c:txPr>
    <a:bodyPr/>
    <a:lstStyle/>
    <a:p>
      <a:pPr>
        <a:defRPr sz="1800"/>
      </a:pPr>
      <a:endParaRPr lang="ru-RU"/>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dLbl>
              <c:idx val="0"/>
              <c:layout>
                <c:manualLayout>
                  <c:x val="2.5409017642107564E-2"/>
                  <c:y val="-4.7031811280228125E-2"/>
                </c:manualLayout>
              </c:layout>
              <c:showLegendKey val="0"/>
              <c:showVal val="1"/>
              <c:showCatName val="0"/>
              <c:showSerName val="0"/>
              <c:showPercent val="0"/>
              <c:showBubbleSize val="0"/>
            </c:dLbl>
            <c:dLbl>
              <c:idx val="1"/>
              <c:layout>
                <c:manualLayout>
                  <c:x val="3.2882292739601436E-2"/>
                  <c:y val="-4.9383587008850913E-2"/>
                </c:manualLayout>
              </c:layout>
              <c:showLegendKey val="0"/>
              <c:showVal val="1"/>
              <c:showCatName val="0"/>
              <c:showSerName val="0"/>
              <c:showPercent val="0"/>
              <c:showBubbleSize val="0"/>
            </c:dLbl>
            <c:dLbl>
              <c:idx val="2"/>
              <c:layout>
                <c:manualLayout>
                  <c:x val="2.0925170272982851E-2"/>
                  <c:y val="-4.4680405880828056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Лист1!$A$2:$A$4</c:f>
              <c:strCache>
                <c:ptCount val="2"/>
                <c:pt idx="0">
                  <c:v>Факт  2015 года</c:v>
                </c:pt>
                <c:pt idx="1">
                  <c:v>Факт 2016 года</c:v>
                </c:pt>
              </c:strCache>
            </c:strRef>
          </c:cat>
          <c:val>
            <c:numRef>
              <c:f>Лист1!$B$2:$B$4</c:f>
              <c:numCache>
                <c:formatCode>0.0</c:formatCode>
                <c:ptCount val="2"/>
                <c:pt idx="0">
                  <c:v>134.4</c:v>
                </c:pt>
                <c:pt idx="1">
                  <c:v>158.80000000000001</c:v>
                </c:pt>
              </c:numCache>
            </c:numRef>
          </c:val>
        </c:ser>
        <c:dLbls>
          <c:showLegendKey val="0"/>
          <c:showVal val="0"/>
          <c:showCatName val="0"/>
          <c:showSerName val="0"/>
          <c:showPercent val="0"/>
          <c:showBubbleSize val="0"/>
        </c:dLbls>
        <c:gapWidth val="150"/>
        <c:shape val="cylinder"/>
        <c:axId val="107994112"/>
        <c:axId val="107995904"/>
        <c:axId val="0"/>
      </c:bar3DChart>
      <c:catAx>
        <c:axId val="107994112"/>
        <c:scaling>
          <c:orientation val="minMax"/>
        </c:scaling>
        <c:delete val="0"/>
        <c:axPos val="b"/>
        <c:majorTickMark val="out"/>
        <c:minorTickMark val="none"/>
        <c:tickLblPos val="nextTo"/>
        <c:txPr>
          <a:bodyPr/>
          <a:lstStyle/>
          <a:p>
            <a:pPr>
              <a:defRPr sz="2000">
                <a:latin typeface="Times New Roman" pitchFamily="18" charset="0"/>
                <a:cs typeface="Times New Roman" pitchFamily="18" charset="0"/>
              </a:defRPr>
            </a:pPr>
            <a:endParaRPr lang="ru-RU"/>
          </a:p>
        </c:txPr>
        <c:crossAx val="107995904"/>
        <c:crosses val="autoZero"/>
        <c:auto val="1"/>
        <c:lblAlgn val="ctr"/>
        <c:lblOffset val="100"/>
        <c:noMultiLvlLbl val="0"/>
      </c:catAx>
      <c:valAx>
        <c:axId val="107995904"/>
        <c:scaling>
          <c:orientation val="minMax"/>
          <c:min val="0"/>
        </c:scaling>
        <c:delete val="0"/>
        <c:axPos val="l"/>
        <c:majorGridlines/>
        <c:numFmt formatCode="0.0" sourceLinked="1"/>
        <c:majorTickMark val="out"/>
        <c:minorTickMark val="none"/>
        <c:tickLblPos val="nextTo"/>
        <c:txPr>
          <a:bodyPr/>
          <a:lstStyle/>
          <a:p>
            <a:pPr>
              <a:defRPr>
                <a:latin typeface="Times New Roman" pitchFamily="18" charset="0"/>
                <a:cs typeface="Times New Roman" pitchFamily="18" charset="0"/>
              </a:defRPr>
            </a:pPr>
            <a:endParaRPr lang="ru-RU"/>
          </a:p>
        </c:txPr>
        <c:crossAx val="107994112"/>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8761661809656477"/>
          <c:y val="0.20052804116772857"/>
          <c:w val="0.78606175762047348"/>
          <c:h val="0.76508890316534872"/>
        </c:manualLayout>
      </c:layout>
      <c:pie3DChart>
        <c:varyColors val="1"/>
        <c:ser>
          <c:idx val="0"/>
          <c:order val="0"/>
          <c:tx>
            <c:strRef>
              <c:f>Лист1!$B$1</c:f>
              <c:strCache>
                <c:ptCount val="1"/>
                <c:pt idx="0">
                  <c:v>сумма</c:v>
                </c:pt>
              </c:strCache>
            </c:strRef>
          </c:tx>
          <c:explosion val="25"/>
          <c:dPt>
            <c:idx val="2"/>
            <c:bubble3D val="0"/>
            <c:explosion val="27"/>
          </c:dPt>
          <c:dLbls>
            <c:dLbl>
              <c:idx val="0"/>
              <c:layout>
                <c:manualLayout>
                  <c:x val="0.11989978321497041"/>
                  <c:y val="5.7136767412316526E-2"/>
                </c:manualLayout>
              </c:layout>
              <c:showLegendKey val="0"/>
              <c:showVal val="1"/>
              <c:showCatName val="1"/>
              <c:showSerName val="0"/>
              <c:showPercent val="1"/>
              <c:showBubbleSize val="0"/>
            </c:dLbl>
            <c:dLbl>
              <c:idx val="1"/>
              <c:layout>
                <c:manualLayout>
                  <c:x val="-0.17460310677730964"/>
                  <c:y val="-0.13344999906215327"/>
                </c:manualLayout>
              </c:layout>
              <c:tx>
                <c:rich>
                  <a:bodyPr/>
                  <a:lstStyle/>
                  <a:p>
                    <a:r>
                      <a:rPr lang="ru-RU" dirty="0">
                        <a:latin typeface="Times New Roman" pitchFamily="18" charset="0"/>
                        <a:cs typeface="Times New Roman" pitchFamily="18" charset="0"/>
                      </a:rPr>
                      <a:t>НДФЛ; 252,5; </a:t>
                    </a:r>
                    <a:r>
                      <a:rPr lang="ru-RU" dirty="0" smtClean="0">
                        <a:latin typeface="Times New Roman" pitchFamily="18" charset="0"/>
                        <a:cs typeface="Times New Roman" pitchFamily="18" charset="0"/>
                      </a:rPr>
                      <a:t>60%</a:t>
                    </a:r>
                    <a:endParaRPr lang="ru-RU" dirty="0"/>
                  </a:p>
                </c:rich>
              </c:tx>
              <c:showLegendKey val="0"/>
              <c:showVal val="1"/>
              <c:showCatName val="1"/>
              <c:showSerName val="0"/>
              <c:showPercent val="1"/>
              <c:showBubbleSize val="0"/>
            </c:dLbl>
            <c:dLbl>
              <c:idx val="2"/>
              <c:layout>
                <c:manualLayout>
                  <c:x val="-5.0992672229201501E-2"/>
                  <c:y val="9.1037388760347074E-2"/>
                </c:manualLayout>
              </c:layout>
              <c:showLegendKey val="0"/>
              <c:showVal val="1"/>
              <c:showCatName val="1"/>
              <c:showSerName val="0"/>
              <c:showPercent val="1"/>
              <c:showBubbleSize val="0"/>
            </c:dLbl>
            <c:dLbl>
              <c:idx val="3"/>
              <c:layout>
                <c:manualLayout>
                  <c:x val="-0.13133672469440719"/>
                  <c:y val="2.634167862186005E-2"/>
                </c:manualLayout>
              </c:layout>
              <c:showLegendKey val="0"/>
              <c:showVal val="1"/>
              <c:showCatName val="1"/>
              <c:showSerName val="0"/>
              <c:showPercent val="1"/>
              <c:showBubbleSize val="0"/>
            </c:dLbl>
            <c:dLbl>
              <c:idx val="4"/>
              <c:layout>
                <c:manualLayout>
                  <c:x val="-5.059283287520025E-2"/>
                  <c:y val="-3.8542488496853433E-2"/>
                </c:manualLayout>
              </c:layout>
              <c:showLegendKey val="0"/>
              <c:showVal val="1"/>
              <c:showCatName val="1"/>
              <c:showSerName val="0"/>
              <c:showPercent val="1"/>
              <c:showBubbleSize val="0"/>
            </c:dLbl>
            <c:dLbl>
              <c:idx val="5"/>
              <c:layout>
                <c:manualLayout>
                  <c:x val="-5.5640660059613517E-2"/>
                  <c:y val="-0.10283002465815491"/>
                </c:manualLayout>
              </c:layout>
              <c:tx>
                <c:rich>
                  <a:bodyPr/>
                  <a:lstStyle/>
                  <a:p>
                    <a:r>
                      <a:rPr lang="ru-RU" dirty="0" smtClean="0">
                        <a:latin typeface="Times New Roman" pitchFamily="18" charset="0"/>
                        <a:cs typeface="Times New Roman" pitchFamily="18" charset="0"/>
                      </a:rPr>
                      <a:t>Государственная </a:t>
                    </a:r>
                    <a:r>
                      <a:rPr lang="ru-RU" dirty="0">
                        <a:latin typeface="Times New Roman" pitchFamily="18" charset="0"/>
                        <a:cs typeface="Times New Roman" pitchFamily="18" charset="0"/>
                      </a:rPr>
                      <a:t>пошлина; 14,5; </a:t>
                    </a:r>
                    <a:r>
                      <a:rPr lang="ru-RU" dirty="0" smtClean="0">
                        <a:latin typeface="Times New Roman" pitchFamily="18" charset="0"/>
                        <a:cs typeface="Times New Roman" pitchFamily="18" charset="0"/>
                      </a:rPr>
                      <a:t>4%</a:t>
                    </a:r>
                    <a:endParaRPr lang="ru-RU" dirty="0"/>
                  </a:p>
                </c:rich>
              </c:tx>
              <c:showLegendKey val="0"/>
              <c:showVal val="1"/>
              <c:showCatName val="1"/>
              <c:showSerName val="0"/>
              <c:showPercent val="1"/>
              <c:showBubbleSize val="0"/>
            </c:dLbl>
            <c:dLbl>
              <c:idx val="6"/>
              <c:layout>
                <c:manualLayout>
                  <c:x val="-3.4785785450362143E-2"/>
                  <c:y val="-9.7562727672814611E-2"/>
                </c:manualLayout>
              </c:layout>
              <c:showLegendKey val="0"/>
              <c:showVal val="1"/>
              <c:showCatName val="1"/>
              <c:showSerName val="0"/>
              <c:showPercent val="1"/>
              <c:showBubbleSize val="0"/>
            </c:dLbl>
            <c:dLbl>
              <c:idx val="7"/>
              <c:layout>
                <c:manualLayout>
                  <c:x val="-1.5765945360909719E-2"/>
                  <c:y val="-0.13095095358227368"/>
                </c:manualLayout>
              </c:layout>
              <c:showLegendKey val="0"/>
              <c:showVal val="1"/>
              <c:showCatName val="1"/>
              <c:showSerName val="0"/>
              <c:showPercent val="1"/>
              <c:showBubbleSize val="0"/>
            </c:dLbl>
            <c:dLbl>
              <c:idx val="8"/>
              <c:layout>
                <c:manualLayout>
                  <c:x val="0.12304627595984112"/>
                  <c:y val="-0.16707288656238775"/>
                </c:manualLayout>
              </c:layout>
              <c:showLegendKey val="0"/>
              <c:showVal val="1"/>
              <c:showCatName val="1"/>
              <c:showSerName val="0"/>
              <c:showPercent val="1"/>
              <c:showBubbleSize val="0"/>
            </c:dLbl>
            <c:dLbl>
              <c:idx val="9"/>
              <c:layout>
                <c:manualLayout>
                  <c:x val="0.21828107808809774"/>
                  <c:y val="-5.6342085034671092E-2"/>
                </c:manualLayout>
              </c:layout>
              <c:showLegendKey val="0"/>
              <c:showVal val="1"/>
              <c:showCatName val="1"/>
              <c:showSerName val="0"/>
              <c:showPercent val="1"/>
              <c:showBubbleSize val="0"/>
            </c:dLbl>
            <c:txPr>
              <a:bodyPr/>
              <a:lstStyle/>
              <a:p>
                <a:pPr>
                  <a:defRPr sz="1200">
                    <a:latin typeface="Times New Roman" pitchFamily="18" charset="0"/>
                    <a:cs typeface="Times New Roman" pitchFamily="18" charset="0"/>
                  </a:defRPr>
                </a:pPr>
                <a:endParaRPr lang="ru-RU"/>
              </a:p>
            </c:txPr>
            <c:showLegendKey val="0"/>
            <c:showVal val="1"/>
            <c:showCatName val="1"/>
            <c:showSerName val="0"/>
            <c:showPercent val="1"/>
            <c:showBubbleSize val="0"/>
            <c:showLeaderLines val="1"/>
          </c:dLbls>
          <c:cat>
            <c:strRef>
              <c:f>Лист1!$A$2:$A$11</c:f>
              <c:strCache>
                <c:ptCount val="10"/>
                <c:pt idx="1">
                  <c:v>НДФЛ</c:v>
                </c:pt>
                <c:pt idx="2">
                  <c:v>ЕНВД</c:v>
                </c:pt>
                <c:pt idx="3">
                  <c:v>ЕСХН</c:v>
                </c:pt>
                <c:pt idx="4">
                  <c:v>Прибыль</c:v>
                </c:pt>
                <c:pt idx="5">
                  <c:v>Государственная пошлина</c:v>
                </c:pt>
                <c:pt idx="6">
                  <c:v>Доходы от использования имущества</c:v>
                </c:pt>
                <c:pt idx="7">
                  <c:v>Доходы от продажи имущества</c:v>
                </c:pt>
                <c:pt idx="8">
                  <c:v>Штрафы</c:v>
                </c:pt>
                <c:pt idx="9">
                  <c:v>Иные доходы*</c:v>
                </c:pt>
              </c:strCache>
            </c:strRef>
          </c:cat>
          <c:val>
            <c:numRef>
              <c:f>Лист1!$B$2:$B$11</c:f>
              <c:numCache>
                <c:formatCode>0.0</c:formatCode>
                <c:ptCount val="10"/>
                <c:pt idx="1">
                  <c:v>252.5</c:v>
                </c:pt>
                <c:pt idx="2">
                  <c:v>25.2</c:v>
                </c:pt>
                <c:pt idx="3">
                  <c:v>25</c:v>
                </c:pt>
                <c:pt idx="4">
                  <c:v>5</c:v>
                </c:pt>
                <c:pt idx="5">
                  <c:v>14.5</c:v>
                </c:pt>
                <c:pt idx="6">
                  <c:v>43.1</c:v>
                </c:pt>
                <c:pt idx="7">
                  <c:v>19.2</c:v>
                </c:pt>
                <c:pt idx="8">
                  <c:v>9.5</c:v>
                </c:pt>
                <c:pt idx="9">
                  <c:v>23.9</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057420760170546"/>
          <c:y val="3.1664852876569755E-2"/>
          <c:w val="0.88065237742254499"/>
          <c:h val="0.65653702899868471"/>
        </c:manualLayout>
      </c:layout>
      <c:bar3DChart>
        <c:barDir val="col"/>
        <c:grouping val="clustered"/>
        <c:varyColors val="0"/>
        <c:ser>
          <c:idx val="0"/>
          <c:order val="0"/>
          <c:tx>
            <c:strRef>
              <c:f>Лист1!$B$1</c:f>
              <c:strCache>
                <c:ptCount val="1"/>
                <c:pt idx="0">
                  <c:v>План - 412,9</c:v>
                </c:pt>
              </c:strCache>
            </c:strRef>
          </c:tx>
          <c:invertIfNegative val="0"/>
          <c:dLbls>
            <c:dLbl>
              <c:idx val="0"/>
              <c:layout>
                <c:manualLayout>
                  <c:x val="0"/>
                  <c:y val="-9.5336110412055954E-3"/>
                </c:manualLayout>
              </c:layout>
              <c:showLegendKey val="0"/>
              <c:showVal val="1"/>
              <c:showCatName val="0"/>
              <c:showSerName val="0"/>
              <c:showPercent val="0"/>
              <c:showBubbleSize val="0"/>
            </c:dLbl>
            <c:dLbl>
              <c:idx val="1"/>
              <c:layout>
                <c:manualLayout>
                  <c:x val="-1.0119549558245806E-2"/>
                  <c:y val="-7.1500675315433341E-3"/>
                </c:manualLayout>
              </c:layout>
              <c:showLegendKey val="0"/>
              <c:showVal val="1"/>
              <c:showCatName val="0"/>
              <c:showSerName val="0"/>
              <c:showPercent val="0"/>
              <c:showBubbleSize val="0"/>
            </c:dLbl>
            <c:dLbl>
              <c:idx val="2"/>
              <c:layout>
                <c:manualLayout>
                  <c:x val="-4.3369498106767736E-3"/>
                  <c:y val="-2.3833558438477796E-3"/>
                </c:manualLayout>
              </c:layout>
              <c:showLegendKey val="0"/>
              <c:showVal val="1"/>
              <c:showCatName val="0"/>
              <c:showSerName val="0"/>
              <c:showPercent val="0"/>
              <c:showBubbleSize val="0"/>
            </c:dLbl>
            <c:dLbl>
              <c:idx val="3"/>
              <c:layout>
                <c:manualLayout>
                  <c:x val="5.3006552016504004E-17"/>
                  <c:y val="-9.5334233753911184E-3"/>
                </c:manualLayout>
              </c:layout>
              <c:showLegendKey val="0"/>
              <c:showVal val="1"/>
              <c:showCatName val="0"/>
              <c:showSerName val="0"/>
              <c:showPercent val="0"/>
              <c:showBubbleSize val="0"/>
            </c:dLbl>
            <c:dLbl>
              <c:idx val="4"/>
              <c:layout>
                <c:manualLayout>
                  <c:x val="0"/>
                  <c:y val="-9.5334233753911184E-3"/>
                </c:manualLayout>
              </c:layout>
              <c:showLegendKey val="0"/>
              <c:showVal val="1"/>
              <c:showCatName val="0"/>
              <c:showSerName val="0"/>
              <c:showPercent val="0"/>
              <c:showBubbleSize val="0"/>
            </c:dLbl>
            <c:dLbl>
              <c:idx val="5"/>
              <c:layout>
                <c:manualLayout>
                  <c:x val="-1.4456499368922578E-3"/>
                  <c:y val="-4.7667116876955592E-3"/>
                </c:manualLayout>
              </c:layout>
              <c:showLegendKey val="0"/>
              <c:showVal val="1"/>
              <c:showCatName val="0"/>
              <c:showSerName val="0"/>
              <c:showPercent val="0"/>
              <c:showBubbleSize val="0"/>
            </c:dLbl>
            <c:dLbl>
              <c:idx val="6"/>
              <c:layout>
                <c:manualLayout>
                  <c:x val="-8.6740134520572401E-3"/>
                  <c:y val="-2.3833558438477796E-3"/>
                </c:manualLayout>
              </c:layout>
              <c:showLegendKey val="0"/>
              <c:showVal val="1"/>
              <c:showCatName val="0"/>
              <c:showSerName val="0"/>
              <c:showPercent val="0"/>
              <c:showBubbleSize val="0"/>
            </c:dLbl>
            <c:dLbl>
              <c:idx val="7"/>
              <c:layout>
                <c:manualLayout>
                  <c:x val="1.4456499368922578E-3"/>
                  <c:y val="-2.3833558438477796E-3"/>
                </c:manualLayout>
              </c:layout>
              <c:showLegendKey val="0"/>
              <c:showVal val="1"/>
              <c:showCatName val="0"/>
              <c:showSerName val="0"/>
              <c:showPercent val="0"/>
              <c:showBubbleSize val="0"/>
            </c:dLbl>
            <c:dLbl>
              <c:idx val="8"/>
              <c:layout>
                <c:manualLayout>
                  <c:x val="4.3368359799731875E-3"/>
                  <c:y val="0"/>
                </c:manualLayout>
              </c:layout>
              <c:showLegendKey val="0"/>
              <c:showVal val="1"/>
              <c:showCatName val="0"/>
              <c:showSerName val="0"/>
              <c:showPercent val="0"/>
              <c:showBubbleSize val="0"/>
            </c:dLbl>
            <c:dLbl>
              <c:idx val="9"/>
              <c:layout>
                <c:manualLayout>
                  <c:x val="-1.4456499368922474E-2"/>
                  <c:y val="-2.3833558438477796E-3"/>
                </c:manualLayout>
              </c:layout>
              <c:showLegendKey val="0"/>
              <c:showVal val="1"/>
              <c:showCatName val="0"/>
              <c:showSerName val="0"/>
              <c:showPercent val="0"/>
              <c:showBubbleSize val="0"/>
            </c:dLbl>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Лист1!$A$2:$A$10</c:f>
              <c:strCache>
                <c:ptCount val="9"/>
                <c:pt idx="0">
                  <c:v>Налог на прибыль</c:v>
                </c:pt>
                <c:pt idx="1">
                  <c:v>НДФЛ</c:v>
                </c:pt>
                <c:pt idx="2">
                  <c:v>ЕНВД</c:v>
                </c:pt>
                <c:pt idx="3">
                  <c:v>ЕСХН</c:v>
                </c:pt>
                <c:pt idx="4">
                  <c:v>Гос. пошлина</c:v>
                </c:pt>
                <c:pt idx="5">
                  <c:v>Доходы от использования имущества</c:v>
                </c:pt>
                <c:pt idx="6">
                  <c:v>Доходы от продажи имущества</c:v>
                </c:pt>
                <c:pt idx="7">
                  <c:v>Штрафы</c:v>
                </c:pt>
                <c:pt idx="8">
                  <c:v>Иные доходы*</c:v>
                </c:pt>
              </c:strCache>
            </c:strRef>
          </c:cat>
          <c:val>
            <c:numRef>
              <c:f>Лист1!$B$2:$B$10</c:f>
              <c:numCache>
                <c:formatCode>0.0</c:formatCode>
                <c:ptCount val="9"/>
                <c:pt idx="0">
                  <c:v>5</c:v>
                </c:pt>
                <c:pt idx="1">
                  <c:v>253.8</c:v>
                </c:pt>
                <c:pt idx="2">
                  <c:v>25.1</c:v>
                </c:pt>
                <c:pt idx="3">
                  <c:v>25</c:v>
                </c:pt>
                <c:pt idx="4">
                  <c:v>14.3</c:v>
                </c:pt>
                <c:pt idx="5">
                  <c:v>41.2</c:v>
                </c:pt>
                <c:pt idx="6">
                  <c:v>16</c:v>
                </c:pt>
                <c:pt idx="7">
                  <c:v>9.5</c:v>
                </c:pt>
                <c:pt idx="8">
                  <c:v>23</c:v>
                </c:pt>
              </c:numCache>
            </c:numRef>
          </c:val>
        </c:ser>
        <c:ser>
          <c:idx val="1"/>
          <c:order val="1"/>
          <c:tx>
            <c:strRef>
              <c:f>Лист1!$C$1</c:f>
              <c:strCache>
                <c:ptCount val="1"/>
                <c:pt idx="0">
                  <c:v>Факт - 417,9</c:v>
                </c:pt>
              </c:strCache>
            </c:strRef>
          </c:tx>
          <c:invertIfNegative val="0"/>
          <c:dLbls>
            <c:dLbl>
              <c:idx val="0"/>
              <c:layout>
                <c:manualLayout>
                  <c:x val="1.3010735601326628E-2"/>
                  <c:y val="-9.5336110412055954E-3"/>
                </c:manualLayout>
              </c:layout>
              <c:showLegendKey val="0"/>
              <c:showVal val="1"/>
              <c:showCatName val="0"/>
              <c:showSerName val="0"/>
              <c:showPercent val="0"/>
              <c:showBubbleSize val="0"/>
            </c:dLbl>
            <c:dLbl>
              <c:idx val="1"/>
              <c:layout>
                <c:manualLayout>
                  <c:x val="2.4576048927168383E-2"/>
                  <c:y val="0"/>
                </c:manualLayout>
              </c:layout>
              <c:showLegendKey val="0"/>
              <c:showVal val="1"/>
              <c:showCatName val="0"/>
              <c:showSerName val="0"/>
              <c:showPercent val="0"/>
              <c:showBubbleSize val="0"/>
            </c:dLbl>
            <c:dLbl>
              <c:idx val="2"/>
              <c:layout>
                <c:manualLayout>
                  <c:x val="1.5902149305814888E-2"/>
                  <c:y val="-2.3833558438477796E-3"/>
                </c:manualLayout>
              </c:layout>
              <c:showLegendKey val="0"/>
              <c:showVal val="1"/>
              <c:showCatName val="0"/>
              <c:showSerName val="0"/>
              <c:showPercent val="0"/>
              <c:showBubbleSize val="0"/>
            </c:dLbl>
            <c:dLbl>
              <c:idx val="3"/>
              <c:layout>
                <c:manualLayout>
                  <c:x val="1.8793449179599353E-2"/>
                  <c:y val="-9.5334233753911184E-3"/>
                </c:manualLayout>
              </c:layout>
              <c:showLegendKey val="0"/>
              <c:showVal val="1"/>
              <c:showCatName val="0"/>
              <c:showSerName val="0"/>
              <c:showPercent val="0"/>
              <c:showBubbleSize val="0"/>
            </c:dLbl>
            <c:dLbl>
              <c:idx val="4"/>
              <c:layout>
                <c:manualLayout>
                  <c:x val="1.1565199495138062E-2"/>
                  <c:y val="-9.5334233753911184E-3"/>
                </c:manualLayout>
              </c:layout>
              <c:showLegendKey val="0"/>
              <c:showVal val="1"/>
              <c:showCatName val="0"/>
              <c:showSerName val="0"/>
              <c:showPercent val="0"/>
              <c:showBubbleSize val="0"/>
            </c:dLbl>
            <c:dLbl>
              <c:idx val="5"/>
              <c:layout>
                <c:manualLayout>
                  <c:x val="1.8793449179599353E-2"/>
                  <c:y val="-1.6683490906934457E-2"/>
                </c:manualLayout>
              </c:layout>
              <c:showLegendKey val="0"/>
              <c:showVal val="1"/>
              <c:showCatName val="0"/>
              <c:showSerName val="0"/>
              <c:showPercent val="0"/>
              <c:showBubbleSize val="0"/>
            </c:dLbl>
            <c:dLbl>
              <c:idx val="6"/>
              <c:layout>
                <c:manualLayout>
                  <c:x val="1.5902149305814836E-2"/>
                  <c:y val="-4.7668993535100361E-3"/>
                </c:manualLayout>
              </c:layout>
              <c:showLegendKey val="0"/>
              <c:showVal val="1"/>
              <c:showCatName val="0"/>
              <c:showSerName val="0"/>
              <c:showPercent val="0"/>
              <c:showBubbleSize val="0"/>
            </c:dLbl>
            <c:dLbl>
              <c:idx val="7"/>
              <c:layout>
                <c:manualLayout>
                  <c:x val="1.7347685412003402E-2"/>
                  <c:y val="-2.3833558438477796E-3"/>
                </c:manualLayout>
              </c:layout>
              <c:showLegendKey val="0"/>
              <c:showVal val="1"/>
              <c:showCatName val="0"/>
              <c:showSerName val="0"/>
              <c:showPercent val="0"/>
              <c:showBubbleSize val="0"/>
            </c:dLbl>
            <c:dLbl>
              <c:idx val="8"/>
              <c:layout>
                <c:manualLayout>
                  <c:x val="2.74673488009529E-2"/>
                  <c:y val="0"/>
                </c:manualLayout>
              </c:layout>
              <c:showLegendKey val="0"/>
              <c:showVal val="1"/>
              <c:showCatName val="0"/>
              <c:showSerName val="0"/>
              <c:showPercent val="0"/>
              <c:showBubbleSize val="0"/>
            </c:dLbl>
            <c:dLbl>
              <c:idx val="9"/>
              <c:layout>
                <c:manualLayout>
                  <c:x val="2.6021698864060534E-2"/>
                  <c:y val="-1.1916779219238898E-2"/>
                </c:manualLayout>
              </c:layout>
              <c:showLegendKey val="0"/>
              <c:showVal val="1"/>
              <c:showCatName val="0"/>
              <c:showSerName val="0"/>
              <c:showPercent val="0"/>
              <c:showBubbleSize val="0"/>
            </c:dLbl>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Лист1!$A$2:$A$10</c:f>
              <c:strCache>
                <c:ptCount val="9"/>
                <c:pt idx="0">
                  <c:v>Налог на прибыль</c:v>
                </c:pt>
                <c:pt idx="1">
                  <c:v>НДФЛ</c:v>
                </c:pt>
                <c:pt idx="2">
                  <c:v>ЕНВД</c:v>
                </c:pt>
                <c:pt idx="3">
                  <c:v>ЕСХН</c:v>
                </c:pt>
                <c:pt idx="4">
                  <c:v>Гос. пошлина</c:v>
                </c:pt>
                <c:pt idx="5">
                  <c:v>Доходы от использования имущества</c:v>
                </c:pt>
                <c:pt idx="6">
                  <c:v>Доходы от продажи имущества</c:v>
                </c:pt>
                <c:pt idx="7">
                  <c:v>Штрафы</c:v>
                </c:pt>
                <c:pt idx="8">
                  <c:v>Иные доходы*</c:v>
                </c:pt>
              </c:strCache>
            </c:strRef>
          </c:cat>
          <c:val>
            <c:numRef>
              <c:f>Лист1!$C$2:$C$10</c:f>
              <c:numCache>
                <c:formatCode>0.0</c:formatCode>
                <c:ptCount val="9"/>
                <c:pt idx="0">
                  <c:v>5</c:v>
                </c:pt>
                <c:pt idx="1">
                  <c:v>252.5</c:v>
                </c:pt>
                <c:pt idx="2">
                  <c:v>25.2</c:v>
                </c:pt>
                <c:pt idx="3">
                  <c:v>25</c:v>
                </c:pt>
                <c:pt idx="4">
                  <c:v>14.5</c:v>
                </c:pt>
                <c:pt idx="5">
                  <c:v>43.1</c:v>
                </c:pt>
                <c:pt idx="6">
                  <c:v>19.2</c:v>
                </c:pt>
                <c:pt idx="7">
                  <c:v>9.5</c:v>
                </c:pt>
                <c:pt idx="8">
                  <c:v>23.9</c:v>
                </c:pt>
              </c:numCache>
            </c:numRef>
          </c:val>
        </c:ser>
        <c:dLbls>
          <c:showLegendKey val="0"/>
          <c:showVal val="0"/>
          <c:showCatName val="0"/>
          <c:showSerName val="0"/>
          <c:showPercent val="0"/>
          <c:showBubbleSize val="0"/>
        </c:dLbls>
        <c:gapWidth val="150"/>
        <c:shape val="cylinder"/>
        <c:axId val="136088192"/>
        <c:axId val="136118656"/>
        <c:axId val="0"/>
      </c:bar3DChart>
      <c:catAx>
        <c:axId val="136088192"/>
        <c:scaling>
          <c:orientation val="minMax"/>
        </c:scaling>
        <c:delete val="0"/>
        <c:axPos val="b"/>
        <c:majorTickMark val="out"/>
        <c:minorTickMark val="none"/>
        <c:tickLblPos val="nextTo"/>
        <c:txPr>
          <a:bodyPr rot="-1620000" vert="horz"/>
          <a:lstStyle/>
          <a:p>
            <a:pPr>
              <a:defRPr sz="1200">
                <a:latin typeface="Times New Roman" pitchFamily="18" charset="0"/>
                <a:cs typeface="Times New Roman" pitchFamily="18" charset="0"/>
              </a:defRPr>
            </a:pPr>
            <a:endParaRPr lang="ru-RU"/>
          </a:p>
        </c:txPr>
        <c:crossAx val="136118656"/>
        <c:crosses val="autoZero"/>
        <c:auto val="0"/>
        <c:lblAlgn val="ctr"/>
        <c:lblOffset val="100"/>
        <c:noMultiLvlLbl val="0"/>
      </c:catAx>
      <c:valAx>
        <c:axId val="136118656"/>
        <c:scaling>
          <c:orientation val="minMax"/>
        </c:scaling>
        <c:delete val="0"/>
        <c:axPos val="l"/>
        <c:majorGridlines/>
        <c:numFmt formatCode="0.0" sourceLinked="1"/>
        <c:majorTickMark val="out"/>
        <c:minorTickMark val="none"/>
        <c:tickLblPos val="nextTo"/>
        <c:txPr>
          <a:bodyPr/>
          <a:lstStyle/>
          <a:p>
            <a:pPr>
              <a:defRPr sz="1400">
                <a:latin typeface="Times New Roman" pitchFamily="18" charset="0"/>
                <a:cs typeface="Times New Roman" pitchFamily="18" charset="0"/>
              </a:defRPr>
            </a:pPr>
            <a:endParaRPr lang="ru-RU"/>
          </a:p>
        </c:txPr>
        <c:crossAx val="136088192"/>
        <c:crosses val="autoZero"/>
        <c:crossBetween val="between"/>
      </c:valAx>
    </c:plotArea>
    <c:legend>
      <c:legendPos val="r"/>
      <c:layout>
        <c:manualLayout>
          <c:xMode val="edge"/>
          <c:yMode val="edge"/>
          <c:x val="0.73319084764716491"/>
          <c:y val="0.16065319714049844"/>
          <c:w val="0.22199400430917512"/>
          <c:h val="0.14720506487513374"/>
        </c:manualLayout>
      </c:layout>
      <c:overlay val="1"/>
      <c:txPr>
        <a:bodyPr/>
        <a:lstStyle/>
        <a:p>
          <a:pPr>
            <a:defRPr>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057420760170546"/>
          <c:y val="3.1664852876569755E-2"/>
          <c:w val="0.88065237742254499"/>
          <c:h val="0.65653702899868471"/>
        </c:manualLayout>
      </c:layout>
      <c:bar3DChart>
        <c:barDir val="col"/>
        <c:grouping val="clustered"/>
        <c:varyColors val="0"/>
        <c:ser>
          <c:idx val="0"/>
          <c:order val="0"/>
          <c:tx>
            <c:strRef>
              <c:f>Лист1!$B$1</c:f>
              <c:strCache>
                <c:ptCount val="1"/>
                <c:pt idx="0">
                  <c:v>Факт 2015 года - 385,4</c:v>
                </c:pt>
              </c:strCache>
            </c:strRef>
          </c:tx>
          <c:invertIfNegative val="0"/>
          <c:dLbls>
            <c:dLbl>
              <c:idx val="0"/>
              <c:layout>
                <c:manualLayout>
                  <c:x val="0"/>
                  <c:y val="-9.5336110412055954E-3"/>
                </c:manualLayout>
              </c:layout>
              <c:showLegendKey val="0"/>
              <c:showVal val="1"/>
              <c:showCatName val="0"/>
              <c:showSerName val="0"/>
              <c:showPercent val="0"/>
              <c:showBubbleSize val="0"/>
            </c:dLbl>
            <c:dLbl>
              <c:idx val="1"/>
              <c:layout>
                <c:manualLayout>
                  <c:x val="-1.0119549558245806E-2"/>
                  <c:y val="-7.1500675315433341E-3"/>
                </c:manualLayout>
              </c:layout>
              <c:showLegendKey val="0"/>
              <c:showVal val="1"/>
              <c:showCatName val="0"/>
              <c:showSerName val="0"/>
              <c:showPercent val="0"/>
              <c:showBubbleSize val="0"/>
            </c:dLbl>
            <c:dLbl>
              <c:idx val="2"/>
              <c:layout>
                <c:manualLayout>
                  <c:x val="-4.3369498106767736E-3"/>
                  <c:y val="-2.3833558438477796E-3"/>
                </c:manualLayout>
              </c:layout>
              <c:showLegendKey val="0"/>
              <c:showVal val="1"/>
              <c:showCatName val="0"/>
              <c:showSerName val="0"/>
              <c:showPercent val="0"/>
              <c:showBubbleSize val="0"/>
            </c:dLbl>
            <c:dLbl>
              <c:idx val="3"/>
              <c:layout>
                <c:manualLayout>
                  <c:x val="5.3006552016504004E-17"/>
                  <c:y val="-9.5334233753911184E-3"/>
                </c:manualLayout>
              </c:layout>
              <c:showLegendKey val="0"/>
              <c:showVal val="1"/>
              <c:showCatName val="0"/>
              <c:showSerName val="0"/>
              <c:showPercent val="0"/>
              <c:showBubbleSize val="0"/>
            </c:dLbl>
            <c:dLbl>
              <c:idx val="4"/>
              <c:layout>
                <c:manualLayout>
                  <c:x val="0"/>
                  <c:y val="-9.5334233753911184E-3"/>
                </c:manualLayout>
              </c:layout>
              <c:showLegendKey val="0"/>
              <c:showVal val="1"/>
              <c:showCatName val="0"/>
              <c:showSerName val="0"/>
              <c:showPercent val="0"/>
              <c:showBubbleSize val="0"/>
            </c:dLbl>
            <c:dLbl>
              <c:idx val="5"/>
              <c:layout>
                <c:manualLayout>
                  <c:x val="-1.4456499368922578E-3"/>
                  <c:y val="-4.7667116876955592E-3"/>
                </c:manualLayout>
              </c:layout>
              <c:showLegendKey val="0"/>
              <c:showVal val="1"/>
              <c:showCatName val="0"/>
              <c:showSerName val="0"/>
              <c:showPercent val="0"/>
              <c:showBubbleSize val="0"/>
            </c:dLbl>
            <c:dLbl>
              <c:idx val="6"/>
              <c:layout>
                <c:manualLayout>
                  <c:x val="-4.0247901398949329E-4"/>
                  <c:y val="-2.1729611742486131E-3"/>
                </c:manualLayout>
              </c:layout>
              <c:showLegendKey val="0"/>
              <c:showVal val="1"/>
              <c:showCatName val="0"/>
              <c:showSerName val="0"/>
              <c:showPercent val="0"/>
              <c:showBubbleSize val="0"/>
            </c:dLbl>
            <c:dLbl>
              <c:idx val="7"/>
              <c:layout>
                <c:manualLayout>
                  <c:x val="0"/>
                  <c:y val="-1.6683490906934457E-2"/>
                </c:manualLayout>
              </c:layout>
              <c:showLegendKey val="0"/>
              <c:showVal val="1"/>
              <c:showCatName val="0"/>
              <c:showSerName val="0"/>
              <c:showPercent val="0"/>
              <c:showBubbleSize val="0"/>
            </c:dLbl>
            <c:dLbl>
              <c:idx val="8"/>
              <c:layout>
                <c:manualLayout>
                  <c:x val="8.4726424932851114E-3"/>
                  <c:y val="-1.9557467470934602E-2"/>
                </c:manualLayout>
              </c:layout>
              <c:showLegendKey val="0"/>
              <c:showVal val="1"/>
              <c:showCatName val="0"/>
              <c:showSerName val="0"/>
              <c:showPercent val="0"/>
              <c:showBubbleSize val="0"/>
            </c:dLbl>
            <c:dLbl>
              <c:idx val="9"/>
              <c:layout>
                <c:manualLayout>
                  <c:x val="-1.4456499368922474E-2"/>
                  <c:y val="-2.3833558438477796E-3"/>
                </c:manualLayout>
              </c:layout>
              <c:showLegendKey val="0"/>
              <c:showVal val="1"/>
              <c:showCatName val="0"/>
              <c:showSerName val="0"/>
              <c:showPercent val="0"/>
              <c:showBubbleSize val="0"/>
            </c:dLbl>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Лист1!$A$2:$A$10</c:f>
              <c:strCache>
                <c:ptCount val="9"/>
                <c:pt idx="0">
                  <c:v>Налог на прибыль</c:v>
                </c:pt>
                <c:pt idx="1">
                  <c:v>НДФЛ</c:v>
                </c:pt>
                <c:pt idx="2">
                  <c:v>ЕНВД</c:v>
                </c:pt>
                <c:pt idx="3">
                  <c:v>ЕСХН</c:v>
                </c:pt>
                <c:pt idx="4">
                  <c:v>Гос. пошлина</c:v>
                </c:pt>
                <c:pt idx="5">
                  <c:v>Доходы от использования имущества</c:v>
                </c:pt>
                <c:pt idx="6">
                  <c:v>Доходы от продажи имущества</c:v>
                </c:pt>
                <c:pt idx="7">
                  <c:v>Штрафы</c:v>
                </c:pt>
                <c:pt idx="8">
                  <c:v>Иные доходы*</c:v>
                </c:pt>
              </c:strCache>
            </c:strRef>
          </c:cat>
          <c:val>
            <c:numRef>
              <c:f>Лист1!$B$2:$B$10</c:f>
              <c:numCache>
                <c:formatCode>0.0</c:formatCode>
                <c:ptCount val="9"/>
                <c:pt idx="0">
                  <c:v>6.2</c:v>
                </c:pt>
                <c:pt idx="1">
                  <c:v>251</c:v>
                </c:pt>
                <c:pt idx="2">
                  <c:v>27.1</c:v>
                </c:pt>
                <c:pt idx="3">
                  <c:v>21.4</c:v>
                </c:pt>
                <c:pt idx="4">
                  <c:v>9.6</c:v>
                </c:pt>
                <c:pt idx="5">
                  <c:v>34.4</c:v>
                </c:pt>
                <c:pt idx="6">
                  <c:v>13.9</c:v>
                </c:pt>
                <c:pt idx="7">
                  <c:v>11.7</c:v>
                </c:pt>
                <c:pt idx="8">
                  <c:v>10.1</c:v>
                </c:pt>
              </c:numCache>
            </c:numRef>
          </c:val>
        </c:ser>
        <c:ser>
          <c:idx val="1"/>
          <c:order val="1"/>
          <c:tx>
            <c:strRef>
              <c:f>Лист1!$C$1</c:f>
              <c:strCache>
                <c:ptCount val="1"/>
                <c:pt idx="0">
                  <c:v>Факт 2016 года - 417,9</c:v>
                </c:pt>
              </c:strCache>
            </c:strRef>
          </c:tx>
          <c:invertIfNegative val="0"/>
          <c:dLbls>
            <c:dLbl>
              <c:idx val="0"/>
              <c:layout>
                <c:manualLayout>
                  <c:x val="1.3010735601326628E-2"/>
                  <c:y val="-9.5336110412055954E-3"/>
                </c:manualLayout>
              </c:layout>
              <c:showLegendKey val="0"/>
              <c:showVal val="1"/>
              <c:showCatName val="0"/>
              <c:showSerName val="0"/>
              <c:showPercent val="0"/>
              <c:showBubbleSize val="0"/>
            </c:dLbl>
            <c:dLbl>
              <c:idx val="1"/>
              <c:layout>
                <c:manualLayout>
                  <c:x val="2.4576048927168383E-2"/>
                  <c:y val="0"/>
                </c:manualLayout>
              </c:layout>
              <c:showLegendKey val="0"/>
              <c:showVal val="1"/>
              <c:showCatName val="0"/>
              <c:showSerName val="0"/>
              <c:showPercent val="0"/>
              <c:showBubbleSize val="0"/>
            </c:dLbl>
            <c:dLbl>
              <c:idx val="2"/>
              <c:layout>
                <c:manualLayout>
                  <c:x val="1.5902149305814888E-2"/>
                  <c:y val="-2.3833558438477796E-3"/>
                </c:manualLayout>
              </c:layout>
              <c:showLegendKey val="0"/>
              <c:showVal val="1"/>
              <c:showCatName val="0"/>
              <c:showSerName val="0"/>
              <c:showPercent val="0"/>
              <c:showBubbleSize val="0"/>
            </c:dLbl>
            <c:dLbl>
              <c:idx val="3"/>
              <c:layout>
                <c:manualLayout>
                  <c:x val="1.8793449179599353E-2"/>
                  <c:y val="-9.5334233753911184E-3"/>
                </c:manualLayout>
              </c:layout>
              <c:showLegendKey val="0"/>
              <c:showVal val="1"/>
              <c:showCatName val="0"/>
              <c:showSerName val="0"/>
              <c:showPercent val="0"/>
              <c:showBubbleSize val="0"/>
            </c:dLbl>
            <c:dLbl>
              <c:idx val="4"/>
              <c:layout>
                <c:manualLayout>
                  <c:x val="1.1565199495138062E-2"/>
                  <c:y val="-9.5334233753911184E-3"/>
                </c:manualLayout>
              </c:layout>
              <c:showLegendKey val="0"/>
              <c:showVal val="1"/>
              <c:showCatName val="0"/>
              <c:showSerName val="0"/>
              <c:showPercent val="0"/>
              <c:showBubbleSize val="0"/>
            </c:dLbl>
            <c:dLbl>
              <c:idx val="5"/>
              <c:layout>
                <c:manualLayout>
                  <c:x val="1.8793449179599353E-2"/>
                  <c:y val="-1.6683490906934457E-2"/>
                </c:manualLayout>
              </c:layout>
              <c:showLegendKey val="0"/>
              <c:showVal val="1"/>
              <c:showCatName val="0"/>
              <c:showSerName val="0"/>
              <c:showPercent val="0"/>
              <c:showBubbleSize val="0"/>
            </c:dLbl>
            <c:dLbl>
              <c:idx val="6"/>
              <c:layout>
                <c:manualLayout>
                  <c:x val="1.5902149305814836E-2"/>
                  <c:y val="-4.7668993535100361E-3"/>
                </c:manualLayout>
              </c:layout>
              <c:showLegendKey val="0"/>
              <c:showVal val="1"/>
              <c:showCatName val="0"/>
              <c:showSerName val="0"/>
              <c:showPercent val="0"/>
              <c:showBubbleSize val="0"/>
            </c:dLbl>
            <c:dLbl>
              <c:idx val="7"/>
              <c:layout>
                <c:manualLayout>
                  <c:x val="2.0238985285787919E-2"/>
                  <c:y val="-9.5334233753911184E-3"/>
                </c:manualLayout>
              </c:layout>
              <c:showLegendKey val="0"/>
              <c:showVal val="1"/>
              <c:showCatName val="0"/>
              <c:showSerName val="0"/>
              <c:showPercent val="0"/>
              <c:showBubbleSize val="0"/>
            </c:dLbl>
            <c:dLbl>
              <c:idx val="8"/>
              <c:layout>
                <c:manualLayout>
                  <c:x val="2.74673488009529E-2"/>
                  <c:y val="0"/>
                </c:manualLayout>
              </c:layout>
              <c:showLegendKey val="0"/>
              <c:showVal val="1"/>
              <c:showCatName val="0"/>
              <c:showSerName val="0"/>
              <c:showPercent val="0"/>
              <c:showBubbleSize val="0"/>
            </c:dLbl>
            <c:dLbl>
              <c:idx val="9"/>
              <c:layout>
                <c:manualLayout>
                  <c:x val="2.6021698864060534E-2"/>
                  <c:y val="-1.1916779219238898E-2"/>
                </c:manualLayout>
              </c:layout>
              <c:showLegendKey val="0"/>
              <c:showVal val="1"/>
              <c:showCatName val="0"/>
              <c:showSerName val="0"/>
              <c:showPercent val="0"/>
              <c:showBubbleSize val="0"/>
            </c:dLbl>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Лист1!$A$2:$A$10</c:f>
              <c:strCache>
                <c:ptCount val="9"/>
                <c:pt idx="0">
                  <c:v>Налог на прибыль</c:v>
                </c:pt>
                <c:pt idx="1">
                  <c:v>НДФЛ</c:v>
                </c:pt>
                <c:pt idx="2">
                  <c:v>ЕНВД</c:v>
                </c:pt>
                <c:pt idx="3">
                  <c:v>ЕСХН</c:v>
                </c:pt>
                <c:pt idx="4">
                  <c:v>Гос. пошлина</c:v>
                </c:pt>
                <c:pt idx="5">
                  <c:v>Доходы от использования имущества</c:v>
                </c:pt>
                <c:pt idx="6">
                  <c:v>Доходы от продажи имущества</c:v>
                </c:pt>
                <c:pt idx="7">
                  <c:v>Штрафы</c:v>
                </c:pt>
                <c:pt idx="8">
                  <c:v>Иные доходы*</c:v>
                </c:pt>
              </c:strCache>
            </c:strRef>
          </c:cat>
          <c:val>
            <c:numRef>
              <c:f>Лист1!$C$2:$C$10</c:f>
              <c:numCache>
                <c:formatCode>0.0</c:formatCode>
                <c:ptCount val="9"/>
                <c:pt idx="0">
                  <c:v>5</c:v>
                </c:pt>
                <c:pt idx="1">
                  <c:v>252.5</c:v>
                </c:pt>
                <c:pt idx="2">
                  <c:v>25.2</c:v>
                </c:pt>
                <c:pt idx="3">
                  <c:v>25</c:v>
                </c:pt>
                <c:pt idx="4">
                  <c:v>14.5</c:v>
                </c:pt>
                <c:pt idx="5">
                  <c:v>43.1</c:v>
                </c:pt>
                <c:pt idx="6">
                  <c:v>19.2</c:v>
                </c:pt>
                <c:pt idx="7">
                  <c:v>9.5</c:v>
                </c:pt>
                <c:pt idx="8">
                  <c:v>23.9</c:v>
                </c:pt>
              </c:numCache>
            </c:numRef>
          </c:val>
        </c:ser>
        <c:dLbls>
          <c:showLegendKey val="0"/>
          <c:showVal val="0"/>
          <c:showCatName val="0"/>
          <c:showSerName val="0"/>
          <c:showPercent val="0"/>
          <c:showBubbleSize val="0"/>
        </c:dLbls>
        <c:gapWidth val="150"/>
        <c:shape val="cylinder"/>
        <c:axId val="136171520"/>
        <c:axId val="136173056"/>
        <c:axId val="0"/>
      </c:bar3DChart>
      <c:catAx>
        <c:axId val="136171520"/>
        <c:scaling>
          <c:orientation val="minMax"/>
        </c:scaling>
        <c:delete val="0"/>
        <c:axPos val="b"/>
        <c:majorTickMark val="out"/>
        <c:minorTickMark val="none"/>
        <c:tickLblPos val="nextTo"/>
        <c:txPr>
          <a:bodyPr rot="-1620000" vert="horz"/>
          <a:lstStyle/>
          <a:p>
            <a:pPr>
              <a:defRPr sz="1400">
                <a:latin typeface="Times New Roman" pitchFamily="18" charset="0"/>
                <a:cs typeface="Times New Roman" pitchFamily="18" charset="0"/>
              </a:defRPr>
            </a:pPr>
            <a:endParaRPr lang="ru-RU"/>
          </a:p>
        </c:txPr>
        <c:crossAx val="136173056"/>
        <c:crosses val="autoZero"/>
        <c:auto val="0"/>
        <c:lblAlgn val="ctr"/>
        <c:lblOffset val="100"/>
        <c:noMultiLvlLbl val="0"/>
      </c:catAx>
      <c:valAx>
        <c:axId val="136173056"/>
        <c:scaling>
          <c:orientation val="minMax"/>
        </c:scaling>
        <c:delete val="0"/>
        <c:axPos val="l"/>
        <c:majorGridlines/>
        <c:numFmt formatCode="0.0" sourceLinked="1"/>
        <c:majorTickMark val="out"/>
        <c:minorTickMark val="none"/>
        <c:tickLblPos val="nextTo"/>
        <c:txPr>
          <a:bodyPr/>
          <a:lstStyle/>
          <a:p>
            <a:pPr>
              <a:defRPr sz="1400">
                <a:latin typeface="Times New Roman" pitchFamily="18" charset="0"/>
                <a:cs typeface="Times New Roman" pitchFamily="18" charset="0"/>
              </a:defRPr>
            </a:pPr>
            <a:endParaRPr lang="ru-RU"/>
          </a:p>
        </c:txPr>
        <c:crossAx val="136171520"/>
        <c:crosses val="autoZero"/>
        <c:crossBetween val="between"/>
      </c:valAx>
    </c:plotArea>
    <c:legend>
      <c:legendPos val="r"/>
      <c:layout>
        <c:manualLayout>
          <c:xMode val="edge"/>
          <c:yMode val="edge"/>
          <c:x val="0.60250440363257129"/>
          <c:y val="0.16588338178473996"/>
          <c:w val="0.35410274070834535"/>
          <c:h val="0.14720506487513374"/>
        </c:manualLayout>
      </c:layout>
      <c:overlay val="1"/>
      <c:txPr>
        <a:bodyPr/>
        <a:lstStyle/>
        <a:p>
          <a:pPr>
            <a:defRPr>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2141688548304568E-2"/>
          <c:y val="1.7710013094871531E-2"/>
          <c:w val="0.90454441633128602"/>
          <c:h val="0.70561444182372068"/>
        </c:manualLayout>
      </c:layout>
      <c:bar3DChart>
        <c:barDir val="col"/>
        <c:grouping val="clustered"/>
        <c:varyColors val="0"/>
        <c:ser>
          <c:idx val="0"/>
          <c:order val="0"/>
          <c:tx>
            <c:strRef>
              <c:f>Лист1!$B$1</c:f>
              <c:strCache>
                <c:ptCount val="1"/>
                <c:pt idx="0">
                  <c:v>Факт 2015 года - 1187,9</c:v>
                </c:pt>
              </c:strCache>
            </c:strRef>
          </c:tx>
          <c:invertIfNegative val="0"/>
          <c:dLbls>
            <c:dLbl>
              <c:idx val="0"/>
              <c:layout>
                <c:manualLayout>
                  <c:x val="0"/>
                  <c:y val="-9.5336110412055954E-3"/>
                </c:manualLayout>
              </c:layout>
              <c:showLegendKey val="0"/>
              <c:showVal val="1"/>
              <c:showCatName val="0"/>
              <c:showSerName val="0"/>
              <c:showPercent val="0"/>
              <c:showBubbleSize val="0"/>
            </c:dLbl>
            <c:dLbl>
              <c:idx val="1"/>
              <c:layout>
                <c:manualLayout>
                  <c:x val="1.6583308397414218E-2"/>
                  <c:y val="-1.3966729830024309E-2"/>
                </c:manualLayout>
              </c:layout>
              <c:showLegendKey val="0"/>
              <c:showVal val="1"/>
              <c:showCatName val="0"/>
              <c:showSerName val="0"/>
              <c:showPercent val="0"/>
              <c:showBubbleSize val="0"/>
            </c:dLbl>
            <c:dLbl>
              <c:idx val="2"/>
              <c:layout>
                <c:manualLayout>
                  <c:x val="-2.1201912776810782E-2"/>
                  <c:y val="-2.2833455383953118E-2"/>
                </c:manualLayout>
              </c:layout>
              <c:showLegendKey val="0"/>
              <c:showVal val="1"/>
              <c:showCatName val="0"/>
              <c:showSerName val="0"/>
              <c:showPercent val="0"/>
              <c:showBubbleSize val="0"/>
            </c:dLbl>
            <c:dLbl>
              <c:idx val="3"/>
              <c:layout>
                <c:manualLayout>
                  <c:x val="5.3006552016504004E-17"/>
                  <c:y val="-9.5334233753911184E-3"/>
                </c:manualLayout>
              </c:layout>
              <c:showLegendKey val="0"/>
              <c:showVal val="1"/>
              <c:showCatName val="0"/>
              <c:showSerName val="0"/>
              <c:showPercent val="0"/>
              <c:showBubbleSize val="0"/>
            </c:dLbl>
            <c:dLbl>
              <c:idx val="4"/>
              <c:layout>
                <c:manualLayout>
                  <c:x val="5.7231544165343637E-3"/>
                  <c:y val="-2.2589897418805318E-2"/>
                </c:manualLayout>
              </c:layout>
              <c:showLegendKey val="0"/>
              <c:showVal val="1"/>
              <c:showCatName val="0"/>
              <c:showSerName val="0"/>
              <c:showPercent val="0"/>
              <c:showBubbleSize val="0"/>
            </c:dLbl>
            <c:dLbl>
              <c:idx val="5"/>
              <c:layout>
                <c:manualLayout>
                  <c:x val="7.0882581146898696E-3"/>
                  <c:y val="9.0508832351960888E-2"/>
                </c:manualLayout>
              </c:layout>
              <c:showLegendKey val="0"/>
              <c:showVal val="1"/>
              <c:showCatName val="0"/>
              <c:showSerName val="0"/>
              <c:showPercent val="0"/>
              <c:showBubbleSize val="0"/>
            </c:dLbl>
            <c:dLbl>
              <c:idx val="6"/>
              <c:layout>
                <c:manualLayout>
                  <c:x val="-4.0247901398949329E-4"/>
                  <c:y val="-2.1729611742486131E-3"/>
                </c:manualLayout>
              </c:layout>
              <c:showLegendKey val="0"/>
              <c:showVal val="1"/>
              <c:showCatName val="0"/>
              <c:showSerName val="0"/>
              <c:showPercent val="0"/>
              <c:showBubbleSize val="0"/>
            </c:dLbl>
            <c:dLbl>
              <c:idx val="7"/>
              <c:layout>
                <c:manualLayout>
                  <c:x val="0"/>
                  <c:y val="-1.6683490906934457E-2"/>
                </c:manualLayout>
              </c:layout>
              <c:showLegendKey val="0"/>
              <c:showVal val="1"/>
              <c:showCatName val="0"/>
              <c:showSerName val="0"/>
              <c:showPercent val="0"/>
              <c:showBubbleSize val="0"/>
            </c:dLbl>
            <c:dLbl>
              <c:idx val="8"/>
              <c:layout>
                <c:manualLayout>
                  <c:x val="8.4726424932851114E-3"/>
                  <c:y val="-1.9557467470934602E-2"/>
                </c:manualLayout>
              </c:layout>
              <c:showLegendKey val="0"/>
              <c:showVal val="1"/>
              <c:showCatName val="0"/>
              <c:showSerName val="0"/>
              <c:showPercent val="0"/>
              <c:showBubbleSize val="0"/>
            </c:dLbl>
            <c:dLbl>
              <c:idx val="9"/>
              <c:layout>
                <c:manualLayout>
                  <c:x val="-1.4456499368922474E-2"/>
                  <c:y val="-2.3833558438477796E-3"/>
                </c:manualLayout>
              </c:layout>
              <c:showLegendKey val="0"/>
              <c:showVal val="1"/>
              <c:showCatName val="0"/>
              <c:showSerName val="0"/>
              <c:showPercent val="0"/>
              <c:showBubbleSize val="0"/>
            </c:dLbl>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Лист1!$A$2:$A$7</c:f>
              <c:strCache>
                <c:ptCount val="6"/>
                <c:pt idx="0">
                  <c:v>Дотация</c:v>
                </c:pt>
                <c:pt idx="1">
                  <c:v>Субвенция</c:v>
                </c:pt>
                <c:pt idx="2">
                  <c:v>Субсидия</c:v>
                </c:pt>
                <c:pt idx="3">
                  <c:v>Иные межбюджетные ирансферты</c:v>
                </c:pt>
                <c:pt idx="4">
                  <c:v>Прочие безвозмездные поступления</c:v>
                </c:pt>
                <c:pt idx="5">
                  <c:v>Возврат остатков субсидий и субвенций прошлых лет</c:v>
                </c:pt>
              </c:strCache>
            </c:strRef>
          </c:cat>
          <c:val>
            <c:numRef>
              <c:f>Лист1!$B$2:$B$7</c:f>
              <c:numCache>
                <c:formatCode>0.0</c:formatCode>
                <c:ptCount val="6"/>
                <c:pt idx="0">
                  <c:v>84.7</c:v>
                </c:pt>
                <c:pt idx="1">
                  <c:v>303.39999999999998</c:v>
                </c:pt>
                <c:pt idx="2">
                  <c:v>796.2</c:v>
                </c:pt>
                <c:pt idx="3">
                  <c:v>11.2</c:v>
                </c:pt>
                <c:pt idx="4">
                  <c:v>0</c:v>
                </c:pt>
                <c:pt idx="5">
                  <c:v>-7.6</c:v>
                </c:pt>
              </c:numCache>
            </c:numRef>
          </c:val>
        </c:ser>
        <c:ser>
          <c:idx val="1"/>
          <c:order val="1"/>
          <c:tx>
            <c:strRef>
              <c:f>Лист1!$C$1</c:f>
              <c:strCache>
                <c:ptCount val="1"/>
                <c:pt idx="0">
                  <c:v>Факт 2016 года - 1067,2</c:v>
                </c:pt>
              </c:strCache>
            </c:strRef>
          </c:tx>
          <c:invertIfNegative val="0"/>
          <c:dLbls>
            <c:dLbl>
              <c:idx val="0"/>
              <c:layout>
                <c:manualLayout>
                  <c:x val="1.3010735601326628E-2"/>
                  <c:y val="-9.5336110412055954E-3"/>
                </c:manualLayout>
              </c:layout>
              <c:showLegendKey val="0"/>
              <c:showVal val="1"/>
              <c:showCatName val="0"/>
              <c:showSerName val="0"/>
              <c:showPercent val="0"/>
              <c:showBubbleSize val="0"/>
            </c:dLbl>
            <c:dLbl>
              <c:idx val="1"/>
              <c:layout>
                <c:manualLayout>
                  <c:x val="1.4738124157859418E-2"/>
                  <c:y val="-2.7266818160917524E-2"/>
                </c:manualLayout>
              </c:layout>
              <c:showLegendKey val="0"/>
              <c:showVal val="1"/>
              <c:showCatName val="0"/>
              <c:showSerName val="0"/>
              <c:showPercent val="0"/>
              <c:showBubbleSize val="0"/>
            </c:dLbl>
            <c:dLbl>
              <c:idx val="2"/>
              <c:layout>
                <c:manualLayout>
                  <c:x val="2.0118417581327985E-2"/>
                  <c:y val="-2.7377925077439375E-2"/>
                </c:manualLayout>
              </c:layout>
              <c:showLegendKey val="0"/>
              <c:showVal val="1"/>
              <c:showCatName val="0"/>
              <c:showSerName val="0"/>
              <c:showPercent val="0"/>
              <c:showBubbleSize val="0"/>
            </c:dLbl>
            <c:dLbl>
              <c:idx val="3"/>
              <c:layout>
                <c:manualLayout>
                  <c:x val="1.8793449179599353E-2"/>
                  <c:y val="-9.5334233753911184E-3"/>
                </c:manualLayout>
              </c:layout>
              <c:showLegendKey val="0"/>
              <c:showVal val="1"/>
              <c:showCatName val="0"/>
              <c:showSerName val="0"/>
              <c:showPercent val="0"/>
              <c:showBubbleSize val="0"/>
            </c:dLbl>
            <c:dLbl>
              <c:idx val="4"/>
              <c:layout>
                <c:manualLayout>
                  <c:x val="1.4477446054381159E-2"/>
                  <c:y val="-2.2928563492945229E-2"/>
                </c:manualLayout>
              </c:layout>
              <c:showLegendKey val="0"/>
              <c:showVal val="1"/>
              <c:showCatName val="0"/>
              <c:showSerName val="0"/>
              <c:showPercent val="0"/>
              <c:showBubbleSize val="0"/>
            </c:dLbl>
            <c:dLbl>
              <c:idx val="5"/>
              <c:layout>
                <c:manualLayout>
                  <c:x val="1.5897987141213699E-2"/>
                  <c:y val="9.2305114246565192E-2"/>
                </c:manualLayout>
              </c:layout>
              <c:showLegendKey val="0"/>
              <c:showVal val="1"/>
              <c:showCatName val="0"/>
              <c:showSerName val="0"/>
              <c:showPercent val="0"/>
              <c:showBubbleSize val="0"/>
            </c:dLbl>
            <c:dLbl>
              <c:idx val="6"/>
              <c:layout>
                <c:manualLayout>
                  <c:x val="1.5902149305814836E-2"/>
                  <c:y val="-4.7668993535100361E-3"/>
                </c:manualLayout>
              </c:layout>
              <c:showLegendKey val="0"/>
              <c:showVal val="1"/>
              <c:showCatName val="0"/>
              <c:showSerName val="0"/>
              <c:showPercent val="0"/>
              <c:showBubbleSize val="0"/>
            </c:dLbl>
            <c:dLbl>
              <c:idx val="7"/>
              <c:layout>
                <c:manualLayout>
                  <c:x val="2.0238985285787919E-2"/>
                  <c:y val="-9.5334233753911184E-3"/>
                </c:manualLayout>
              </c:layout>
              <c:showLegendKey val="0"/>
              <c:showVal val="1"/>
              <c:showCatName val="0"/>
              <c:showSerName val="0"/>
              <c:showPercent val="0"/>
              <c:showBubbleSize val="0"/>
            </c:dLbl>
            <c:dLbl>
              <c:idx val="8"/>
              <c:layout>
                <c:manualLayout>
                  <c:x val="2.74673488009529E-2"/>
                  <c:y val="0"/>
                </c:manualLayout>
              </c:layout>
              <c:showLegendKey val="0"/>
              <c:showVal val="1"/>
              <c:showCatName val="0"/>
              <c:showSerName val="0"/>
              <c:showPercent val="0"/>
              <c:showBubbleSize val="0"/>
            </c:dLbl>
            <c:dLbl>
              <c:idx val="9"/>
              <c:layout>
                <c:manualLayout>
                  <c:x val="2.6021698864060534E-2"/>
                  <c:y val="-1.1916779219238898E-2"/>
                </c:manualLayout>
              </c:layout>
              <c:showLegendKey val="0"/>
              <c:showVal val="1"/>
              <c:showCatName val="0"/>
              <c:showSerName val="0"/>
              <c:showPercent val="0"/>
              <c:showBubbleSize val="0"/>
            </c:dLbl>
            <c:txPr>
              <a:bodyPr/>
              <a:lstStyle/>
              <a:p>
                <a:pPr>
                  <a:defRPr sz="12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Лист1!$A$2:$A$7</c:f>
              <c:strCache>
                <c:ptCount val="6"/>
                <c:pt idx="0">
                  <c:v>Дотация</c:v>
                </c:pt>
                <c:pt idx="1">
                  <c:v>Субвенция</c:v>
                </c:pt>
                <c:pt idx="2">
                  <c:v>Субсидия</c:v>
                </c:pt>
                <c:pt idx="3">
                  <c:v>Иные межбюджетные ирансферты</c:v>
                </c:pt>
                <c:pt idx="4">
                  <c:v>Прочие безвозмездные поступления</c:v>
                </c:pt>
                <c:pt idx="5">
                  <c:v>Возврат остатков субсидий и субвенций прошлых лет</c:v>
                </c:pt>
              </c:strCache>
            </c:strRef>
          </c:cat>
          <c:val>
            <c:numRef>
              <c:f>Лист1!$C$2:$C$7</c:f>
              <c:numCache>
                <c:formatCode>0.0</c:formatCode>
                <c:ptCount val="6"/>
                <c:pt idx="0">
                  <c:v>84</c:v>
                </c:pt>
                <c:pt idx="1">
                  <c:v>74.099999999999994</c:v>
                </c:pt>
                <c:pt idx="2">
                  <c:v>909.8</c:v>
                </c:pt>
                <c:pt idx="3">
                  <c:v>6.4</c:v>
                </c:pt>
                <c:pt idx="4">
                  <c:v>0.5</c:v>
                </c:pt>
                <c:pt idx="5">
                  <c:v>-7.6</c:v>
                </c:pt>
              </c:numCache>
            </c:numRef>
          </c:val>
        </c:ser>
        <c:dLbls>
          <c:showLegendKey val="0"/>
          <c:showVal val="0"/>
          <c:showCatName val="0"/>
          <c:showSerName val="0"/>
          <c:showPercent val="0"/>
          <c:showBubbleSize val="0"/>
        </c:dLbls>
        <c:gapWidth val="150"/>
        <c:shape val="cylinder"/>
        <c:axId val="136869376"/>
        <c:axId val="136870912"/>
        <c:axId val="0"/>
      </c:bar3DChart>
      <c:catAx>
        <c:axId val="136869376"/>
        <c:scaling>
          <c:orientation val="minMax"/>
        </c:scaling>
        <c:delete val="0"/>
        <c:axPos val="b"/>
        <c:majorTickMark val="out"/>
        <c:minorTickMark val="none"/>
        <c:tickLblPos val="nextTo"/>
        <c:txPr>
          <a:bodyPr rot="-1260000" vert="horz"/>
          <a:lstStyle/>
          <a:p>
            <a:pPr>
              <a:defRPr sz="1200">
                <a:latin typeface="Times New Roman" pitchFamily="18" charset="0"/>
                <a:cs typeface="Times New Roman" pitchFamily="18" charset="0"/>
              </a:defRPr>
            </a:pPr>
            <a:endParaRPr lang="ru-RU"/>
          </a:p>
        </c:txPr>
        <c:crossAx val="136870912"/>
        <c:crosses val="autoZero"/>
        <c:auto val="0"/>
        <c:lblAlgn val="ctr"/>
        <c:lblOffset val="100"/>
        <c:noMultiLvlLbl val="0"/>
      </c:catAx>
      <c:valAx>
        <c:axId val="136870912"/>
        <c:scaling>
          <c:orientation val="minMax"/>
        </c:scaling>
        <c:delete val="0"/>
        <c:axPos val="l"/>
        <c:majorGridlines/>
        <c:numFmt formatCode="0.0" sourceLinked="1"/>
        <c:majorTickMark val="out"/>
        <c:minorTickMark val="none"/>
        <c:tickLblPos val="nextTo"/>
        <c:txPr>
          <a:bodyPr/>
          <a:lstStyle/>
          <a:p>
            <a:pPr>
              <a:defRPr sz="1400">
                <a:latin typeface="Times New Roman" pitchFamily="18" charset="0"/>
                <a:cs typeface="Times New Roman" pitchFamily="18" charset="0"/>
              </a:defRPr>
            </a:pPr>
            <a:endParaRPr lang="ru-RU"/>
          </a:p>
        </c:txPr>
        <c:crossAx val="136869376"/>
        <c:crosses val="autoZero"/>
        <c:crossBetween val="between"/>
      </c:valAx>
    </c:plotArea>
    <c:legend>
      <c:legendPos val="r"/>
      <c:layout>
        <c:manualLayout>
          <c:xMode val="edge"/>
          <c:yMode val="edge"/>
          <c:x val="0.60250440363257129"/>
          <c:y val="0.19811983853645893"/>
          <c:w val="0.35410274070834535"/>
          <c:h val="0.14720506487513374"/>
        </c:manualLayout>
      </c:layout>
      <c:overlay val="1"/>
      <c:txPr>
        <a:bodyPr/>
        <a:lstStyle/>
        <a:p>
          <a:pPr>
            <a:defRPr>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D5396-14A3-4988-9192-BFB8CC288D8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ru-RU"/>
        </a:p>
      </dgm:t>
    </dgm:pt>
    <dgm:pt modelId="{DD17949D-CF55-4DD0-B79F-EF473B6AE89C}">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smtClean="0">
              <a:latin typeface="Times New Roman" pitchFamily="18" charset="0"/>
              <a:cs typeface="Times New Roman" pitchFamily="18" charset="0"/>
            </a:rPr>
            <a:t>Неналоговые доходы</a:t>
          </a:r>
          <a:endParaRPr lang="ru-RU" dirty="0">
            <a:latin typeface="Times New Roman" pitchFamily="18" charset="0"/>
            <a:cs typeface="Times New Roman" pitchFamily="18" charset="0"/>
          </a:endParaRPr>
        </a:p>
      </dgm:t>
    </dgm:pt>
    <dgm:pt modelId="{F41BE474-7DEE-4C17-83B6-7A58F184C4AD}" type="parTrans" cxnId="{2EA7D557-931C-4F7D-A6F0-A936CA4B3F7D}">
      <dgm:prSet/>
      <dgm:spPr/>
      <dgm:t>
        <a:bodyPr/>
        <a:lstStyle/>
        <a:p>
          <a:endParaRPr lang="ru-RU"/>
        </a:p>
      </dgm:t>
    </dgm:pt>
    <dgm:pt modelId="{DB879D14-1908-45A3-BAB6-97D256E8ED7B}" type="sibTrans" cxnId="{2EA7D557-931C-4F7D-A6F0-A936CA4B3F7D}">
      <dgm:prSet/>
      <dgm:spPr/>
      <dgm:t>
        <a:bodyPr/>
        <a:lstStyle/>
        <a:p>
          <a:endParaRPr lang="ru-RU"/>
        </a:p>
      </dgm:t>
    </dgm:pt>
    <dgm:pt modelId="{D2F9F742-834E-463E-AA2A-D3F2AB34D593}">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latin typeface="Times New Roman" pitchFamily="18" charset="0"/>
              <a:cs typeface="Times New Roman" pitchFamily="18" charset="0"/>
            </a:rPr>
            <a:t>Налоговые доходы</a:t>
          </a:r>
          <a:endParaRPr lang="ru-RU" dirty="0">
            <a:latin typeface="Times New Roman" pitchFamily="18" charset="0"/>
            <a:cs typeface="Times New Roman" pitchFamily="18" charset="0"/>
          </a:endParaRPr>
        </a:p>
      </dgm:t>
    </dgm:pt>
    <dgm:pt modelId="{D3070AA0-4302-4436-B842-6A36036CE16D}" type="parTrans" cxnId="{92D2419B-09AC-4EAA-A193-E293152A7273}">
      <dgm:prSet/>
      <dgm:spPr/>
      <dgm:t>
        <a:bodyPr/>
        <a:lstStyle/>
        <a:p>
          <a:endParaRPr lang="ru-RU"/>
        </a:p>
      </dgm:t>
    </dgm:pt>
    <dgm:pt modelId="{EC9180CD-3ACC-42F9-AB54-B95EE08C8798}" type="sibTrans" cxnId="{92D2419B-09AC-4EAA-A193-E293152A7273}">
      <dgm:prSet/>
      <dgm:spPr/>
      <dgm:t>
        <a:bodyPr/>
        <a:lstStyle/>
        <a:p>
          <a:endParaRPr lang="ru-RU"/>
        </a:p>
      </dgm:t>
    </dgm:pt>
    <dgm:pt modelId="{09156A02-1CA1-4C37-8059-444F38A2B2B2}">
      <dgm:prSet phldrT="[Текст]"/>
      <dgm:spPr/>
      <dgm:t>
        <a:bodyPr/>
        <a:lstStyle/>
        <a:p>
          <a:r>
            <a:rPr lang="ru-RU" dirty="0" smtClean="0"/>
            <a:t>Безвозмездные поступления из других уровней бюджетной системы</a:t>
          </a:r>
          <a:endParaRPr lang="ru-RU" dirty="0"/>
        </a:p>
      </dgm:t>
    </dgm:pt>
    <dgm:pt modelId="{DB72043E-9FB7-46C3-8193-F8F2F0C467C0}" type="parTrans" cxnId="{A7D4298E-3A87-4B71-B4F3-98421D41F109}">
      <dgm:prSet/>
      <dgm:spPr/>
      <dgm:t>
        <a:bodyPr/>
        <a:lstStyle/>
        <a:p>
          <a:endParaRPr lang="ru-RU"/>
        </a:p>
      </dgm:t>
    </dgm:pt>
    <dgm:pt modelId="{6CFB4075-447D-4F11-8B46-77AF845EC1D1}" type="sibTrans" cxnId="{A7D4298E-3A87-4B71-B4F3-98421D41F109}">
      <dgm:prSet/>
      <dgm:spPr/>
      <dgm:t>
        <a:bodyPr/>
        <a:lstStyle/>
        <a:p>
          <a:endParaRPr lang="ru-RU"/>
        </a:p>
      </dgm:t>
    </dgm:pt>
    <dgm:pt modelId="{36B63C42-F455-4C92-A077-4B834C166EF2}">
      <dgm:prSet phldrT="[Текст]"/>
      <dgm:spPr/>
      <dgm:t>
        <a:bodyPr/>
        <a:lstStyle/>
        <a:p>
          <a:r>
            <a:rPr lang="ru-RU" dirty="0" smtClean="0">
              <a:latin typeface="Times New Roman" pitchFamily="18" charset="0"/>
              <a:cs typeface="Times New Roman" pitchFamily="18" charset="0"/>
            </a:rPr>
            <a:t>Доходная часть бюджета МО Гулькевичский район за 2016 год</a:t>
          </a:r>
          <a:endParaRPr lang="ru-RU" dirty="0">
            <a:latin typeface="Times New Roman" pitchFamily="18" charset="0"/>
            <a:cs typeface="Times New Roman" pitchFamily="18" charset="0"/>
          </a:endParaRPr>
        </a:p>
      </dgm:t>
    </dgm:pt>
    <dgm:pt modelId="{25BBCAE0-CEA7-4F6C-993F-1293BA92FF8E}" type="parTrans" cxnId="{0D17C71E-8073-40CA-9DA8-AC63395F2702}">
      <dgm:prSet/>
      <dgm:spPr/>
      <dgm:t>
        <a:bodyPr/>
        <a:lstStyle/>
        <a:p>
          <a:endParaRPr lang="ru-RU"/>
        </a:p>
      </dgm:t>
    </dgm:pt>
    <dgm:pt modelId="{C42125F1-6F2B-4A7C-A5BC-62E43AB96956}" type="sibTrans" cxnId="{0D17C71E-8073-40CA-9DA8-AC63395F2702}">
      <dgm:prSet/>
      <dgm:spPr/>
      <dgm:t>
        <a:bodyPr/>
        <a:lstStyle/>
        <a:p>
          <a:endParaRPr lang="ru-RU"/>
        </a:p>
      </dgm:t>
    </dgm:pt>
    <dgm:pt modelId="{08E5B700-B536-4FD4-BE2A-0D5C25BB386F}" type="pres">
      <dgm:prSet presAssocID="{502D5396-14A3-4988-9192-BFB8CC288D8E}" presName="Name0" presStyleCnt="0">
        <dgm:presLayoutVars>
          <dgm:chMax val="4"/>
          <dgm:resizeHandles val="exact"/>
        </dgm:presLayoutVars>
      </dgm:prSet>
      <dgm:spPr/>
      <dgm:t>
        <a:bodyPr/>
        <a:lstStyle/>
        <a:p>
          <a:endParaRPr lang="ru-RU"/>
        </a:p>
      </dgm:t>
    </dgm:pt>
    <dgm:pt modelId="{7145D3AB-5007-42BF-983E-AFD603D6945B}" type="pres">
      <dgm:prSet presAssocID="{502D5396-14A3-4988-9192-BFB8CC288D8E}" presName="ellipse" presStyleLbl="trBgShp" presStyleIdx="0" presStyleCnt="1"/>
      <dgm:spPr/>
    </dgm:pt>
    <dgm:pt modelId="{01E1604A-101A-4B41-A924-786ED2BBA64E}" type="pres">
      <dgm:prSet presAssocID="{502D5396-14A3-4988-9192-BFB8CC288D8E}" presName="arrow1" presStyleLbl="fgShp" presStyleIdx="0" presStyleCnt="1"/>
      <dgm:spPr/>
    </dgm:pt>
    <dgm:pt modelId="{66CF6FA0-98F1-44D6-9602-44CDDFDE2E81}" type="pres">
      <dgm:prSet presAssocID="{502D5396-14A3-4988-9192-BFB8CC288D8E}" presName="rectangle" presStyleLbl="revTx" presStyleIdx="0" presStyleCnt="1">
        <dgm:presLayoutVars>
          <dgm:bulletEnabled val="1"/>
        </dgm:presLayoutVars>
      </dgm:prSet>
      <dgm:spPr/>
      <dgm:t>
        <a:bodyPr/>
        <a:lstStyle/>
        <a:p>
          <a:endParaRPr lang="ru-RU"/>
        </a:p>
      </dgm:t>
    </dgm:pt>
    <dgm:pt modelId="{AC474099-90EC-431E-8396-453793F92BBB}" type="pres">
      <dgm:prSet presAssocID="{D2F9F742-834E-463E-AA2A-D3F2AB34D593}" presName="item1" presStyleLbl="node1" presStyleIdx="0" presStyleCnt="3">
        <dgm:presLayoutVars>
          <dgm:bulletEnabled val="1"/>
        </dgm:presLayoutVars>
      </dgm:prSet>
      <dgm:spPr/>
      <dgm:t>
        <a:bodyPr/>
        <a:lstStyle/>
        <a:p>
          <a:endParaRPr lang="ru-RU"/>
        </a:p>
      </dgm:t>
    </dgm:pt>
    <dgm:pt modelId="{C2E6B822-616E-4C79-9B34-42720DE5DB72}" type="pres">
      <dgm:prSet presAssocID="{09156A02-1CA1-4C37-8059-444F38A2B2B2}" presName="item2" presStyleLbl="node1" presStyleIdx="1" presStyleCnt="3">
        <dgm:presLayoutVars>
          <dgm:bulletEnabled val="1"/>
        </dgm:presLayoutVars>
      </dgm:prSet>
      <dgm:spPr/>
      <dgm:t>
        <a:bodyPr/>
        <a:lstStyle/>
        <a:p>
          <a:endParaRPr lang="ru-RU"/>
        </a:p>
      </dgm:t>
    </dgm:pt>
    <dgm:pt modelId="{A9B501E1-2475-45A7-B00F-B5F1E4EB5934}" type="pres">
      <dgm:prSet presAssocID="{36B63C42-F455-4C92-A077-4B834C166EF2}" presName="item3" presStyleLbl="node1" presStyleIdx="2" presStyleCnt="3" custLinFactNeighborX="-2002" custLinFactNeighborY="-708">
        <dgm:presLayoutVars>
          <dgm:bulletEnabled val="1"/>
        </dgm:presLayoutVars>
      </dgm:prSet>
      <dgm:spPr/>
      <dgm:t>
        <a:bodyPr/>
        <a:lstStyle/>
        <a:p>
          <a:endParaRPr lang="ru-RU"/>
        </a:p>
      </dgm:t>
    </dgm:pt>
    <dgm:pt modelId="{84859550-8AD6-4370-83A5-02FF76CEA1E9}" type="pres">
      <dgm:prSet presAssocID="{502D5396-14A3-4988-9192-BFB8CC288D8E}" presName="funnel" presStyleLbl="trAlignAcc1" presStyleIdx="0" presStyleCnt="1" custScaleX="102216" custScaleY="114626"/>
      <dgm:spPr/>
      <dgm:t>
        <a:bodyPr/>
        <a:lstStyle/>
        <a:p>
          <a:endParaRPr lang="ru-RU"/>
        </a:p>
      </dgm:t>
    </dgm:pt>
  </dgm:ptLst>
  <dgm:cxnLst>
    <dgm:cxn modelId="{342C2D7A-8AC1-4195-B868-F481C604AE6B}" type="presOf" srcId="{09156A02-1CA1-4C37-8059-444F38A2B2B2}" destId="{AC474099-90EC-431E-8396-453793F92BBB}" srcOrd="0" destOrd="0" presId="urn:microsoft.com/office/officeart/2005/8/layout/funnel1"/>
    <dgm:cxn modelId="{A4CBBD6E-FD3F-4FCA-8D0F-291E37243222}" type="presOf" srcId="{502D5396-14A3-4988-9192-BFB8CC288D8E}" destId="{08E5B700-B536-4FD4-BE2A-0D5C25BB386F}" srcOrd="0" destOrd="0" presId="urn:microsoft.com/office/officeart/2005/8/layout/funnel1"/>
    <dgm:cxn modelId="{C3229F58-E766-4E1C-974A-A502C40FBC66}" type="presOf" srcId="{36B63C42-F455-4C92-A077-4B834C166EF2}" destId="{66CF6FA0-98F1-44D6-9602-44CDDFDE2E81}" srcOrd="0" destOrd="0" presId="urn:microsoft.com/office/officeart/2005/8/layout/funnel1"/>
    <dgm:cxn modelId="{0D17C71E-8073-40CA-9DA8-AC63395F2702}" srcId="{502D5396-14A3-4988-9192-BFB8CC288D8E}" destId="{36B63C42-F455-4C92-A077-4B834C166EF2}" srcOrd="3" destOrd="0" parTransId="{25BBCAE0-CEA7-4F6C-993F-1293BA92FF8E}" sibTransId="{C42125F1-6F2B-4A7C-A5BC-62E43AB96956}"/>
    <dgm:cxn modelId="{A7D4298E-3A87-4B71-B4F3-98421D41F109}" srcId="{502D5396-14A3-4988-9192-BFB8CC288D8E}" destId="{09156A02-1CA1-4C37-8059-444F38A2B2B2}" srcOrd="2" destOrd="0" parTransId="{DB72043E-9FB7-46C3-8193-F8F2F0C467C0}" sibTransId="{6CFB4075-447D-4F11-8B46-77AF845EC1D1}"/>
    <dgm:cxn modelId="{E0DAE5C6-1178-41D8-B8AE-D4F08826EC86}" type="presOf" srcId="{DD17949D-CF55-4DD0-B79F-EF473B6AE89C}" destId="{A9B501E1-2475-45A7-B00F-B5F1E4EB5934}" srcOrd="0" destOrd="0" presId="urn:microsoft.com/office/officeart/2005/8/layout/funnel1"/>
    <dgm:cxn modelId="{92D2419B-09AC-4EAA-A193-E293152A7273}" srcId="{502D5396-14A3-4988-9192-BFB8CC288D8E}" destId="{D2F9F742-834E-463E-AA2A-D3F2AB34D593}" srcOrd="1" destOrd="0" parTransId="{D3070AA0-4302-4436-B842-6A36036CE16D}" sibTransId="{EC9180CD-3ACC-42F9-AB54-B95EE08C8798}"/>
    <dgm:cxn modelId="{1E8B488B-43C9-420F-BBF9-91DB2E93F902}" type="presOf" srcId="{D2F9F742-834E-463E-AA2A-D3F2AB34D593}" destId="{C2E6B822-616E-4C79-9B34-42720DE5DB72}" srcOrd="0" destOrd="0" presId="urn:microsoft.com/office/officeart/2005/8/layout/funnel1"/>
    <dgm:cxn modelId="{2EA7D557-931C-4F7D-A6F0-A936CA4B3F7D}" srcId="{502D5396-14A3-4988-9192-BFB8CC288D8E}" destId="{DD17949D-CF55-4DD0-B79F-EF473B6AE89C}" srcOrd="0" destOrd="0" parTransId="{F41BE474-7DEE-4C17-83B6-7A58F184C4AD}" sibTransId="{DB879D14-1908-45A3-BAB6-97D256E8ED7B}"/>
    <dgm:cxn modelId="{84E2010E-03DC-4938-A4C5-F1A6FC2B5DFB}" type="presParOf" srcId="{08E5B700-B536-4FD4-BE2A-0D5C25BB386F}" destId="{7145D3AB-5007-42BF-983E-AFD603D6945B}" srcOrd="0" destOrd="0" presId="urn:microsoft.com/office/officeart/2005/8/layout/funnel1"/>
    <dgm:cxn modelId="{2820D27B-96DA-48C7-A6A0-412D085E918A}" type="presParOf" srcId="{08E5B700-B536-4FD4-BE2A-0D5C25BB386F}" destId="{01E1604A-101A-4B41-A924-786ED2BBA64E}" srcOrd="1" destOrd="0" presId="urn:microsoft.com/office/officeart/2005/8/layout/funnel1"/>
    <dgm:cxn modelId="{63A9576C-ADFC-4D3D-91A1-6D4B555A342A}" type="presParOf" srcId="{08E5B700-B536-4FD4-BE2A-0D5C25BB386F}" destId="{66CF6FA0-98F1-44D6-9602-44CDDFDE2E81}" srcOrd="2" destOrd="0" presId="urn:microsoft.com/office/officeart/2005/8/layout/funnel1"/>
    <dgm:cxn modelId="{5B797927-78E9-4910-BA3F-A9AE9E8FF22C}" type="presParOf" srcId="{08E5B700-B536-4FD4-BE2A-0D5C25BB386F}" destId="{AC474099-90EC-431E-8396-453793F92BBB}" srcOrd="3" destOrd="0" presId="urn:microsoft.com/office/officeart/2005/8/layout/funnel1"/>
    <dgm:cxn modelId="{C91A0859-812E-4D03-9A4C-B89FCB3AAB19}" type="presParOf" srcId="{08E5B700-B536-4FD4-BE2A-0D5C25BB386F}" destId="{C2E6B822-616E-4C79-9B34-42720DE5DB72}" srcOrd="4" destOrd="0" presId="urn:microsoft.com/office/officeart/2005/8/layout/funnel1"/>
    <dgm:cxn modelId="{C5A0644E-AE41-4A5B-A846-835C58BE7727}" type="presParOf" srcId="{08E5B700-B536-4FD4-BE2A-0D5C25BB386F}" destId="{A9B501E1-2475-45A7-B00F-B5F1E4EB5934}" srcOrd="5" destOrd="0" presId="urn:microsoft.com/office/officeart/2005/8/layout/funnel1"/>
    <dgm:cxn modelId="{81D24D1E-69A8-4BD3-AA00-222A7BBFFC12}" type="presParOf" srcId="{08E5B700-B536-4FD4-BE2A-0D5C25BB386F}" destId="{84859550-8AD6-4370-83A5-02FF76CEA1E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CD9FC-617C-41B4-BCB4-24EE55D8BEF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A1BF811F-10E8-4A15-BBC4-B21AB64D541A}">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latin typeface="Times New Roman" pitchFamily="18" charset="0"/>
              <a:cs typeface="Times New Roman" pitchFamily="18" charset="0"/>
            </a:rPr>
            <a:t>Налоговые доходы</a:t>
          </a:r>
        </a:p>
        <a:p>
          <a:endParaRPr lang="ru-RU" dirty="0">
            <a:latin typeface="Times New Roman" pitchFamily="18" charset="0"/>
            <a:cs typeface="Times New Roman" pitchFamily="18" charset="0"/>
          </a:endParaRPr>
        </a:p>
      </dgm:t>
    </dgm:pt>
    <dgm:pt modelId="{48897171-0109-465E-B865-2B4F4294FA9F}" type="parTrans" cxnId="{7EFBE369-BEB7-495F-B9E7-B8F7824091FF}">
      <dgm:prSet/>
      <dgm:spPr/>
      <dgm:t>
        <a:bodyPr/>
        <a:lstStyle/>
        <a:p>
          <a:endParaRPr lang="ru-RU"/>
        </a:p>
      </dgm:t>
    </dgm:pt>
    <dgm:pt modelId="{02EAFD8E-1593-42C7-9376-02FD64833690}" type="sibTrans" cxnId="{7EFBE369-BEB7-495F-B9E7-B8F7824091FF}">
      <dgm:prSet/>
      <dgm:spPr/>
      <dgm:t>
        <a:bodyPr/>
        <a:lstStyle/>
        <a:p>
          <a:endParaRPr lang="ru-RU"/>
        </a:p>
      </dgm:t>
    </dgm:pt>
    <dgm:pt modelId="{14035FE5-7B84-4D11-8223-6AFFB41A6D29}">
      <dgm:prSet phldrT="[Текст]"/>
      <dgm:spPr/>
      <dgm:t>
        <a:bodyPr/>
        <a:lstStyle/>
        <a:p>
          <a:r>
            <a:rPr lang="ru-RU" dirty="0" smtClean="0">
              <a:latin typeface="Times New Roman" pitchFamily="18" charset="0"/>
              <a:cs typeface="Times New Roman" pitchFamily="18" charset="0"/>
            </a:rPr>
            <a:t>Налог на прибыль организаций, налог на доходы физических лиц, упрощенная система налогообложения, единый налог на вменённый доход, единый сельскохозяйственный налог, налог взимаемый в связи с применением патентной системы, государственная пошлина</a:t>
          </a:r>
          <a:endParaRPr lang="ru-RU" dirty="0">
            <a:latin typeface="Times New Roman" pitchFamily="18" charset="0"/>
            <a:cs typeface="Times New Roman" pitchFamily="18" charset="0"/>
          </a:endParaRPr>
        </a:p>
      </dgm:t>
    </dgm:pt>
    <dgm:pt modelId="{41473A57-8C5F-42EA-9A18-39BEE21FF9C4}" type="parTrans" cxnId="{D90FF2E1-4449-4228-B3BD-A964455EBC14}">
      <dgm:prSet/>
      <dgm:spPr/>
      <dgm:t>
        <a:bodyPr/>
        <a:lstStyle/>
        <a:p>
          <a:endParaRPr lang="ru-RU"/>
        </a:p>
      </dgm:t>
    </dgm:pt>
    <dgm:pt modelId="{10D85180-7954-43BB-8668-5CBACE813FE6}" type="sibTrans" cxnId="{D90FF2E1-4449-4228-B3BD-A964455EBC14}">
      <dgm:prSet/>
      <dgm:spPr/>
      <dgm:t>
        <a:bodyPr/>
        <a:lstStyle/>
        <a:p>
          <a:endParaRPr lang="ru-RU"/>
        </a:p>
      </dgm:t>
    </dgm:pt>
    <dgm:pt modelId="{2B45D59B-5CC0-42A3-BDF0-7FC3320ABB09}">
      <dgm:prSet phldrT="[Текст]"/>
      <dgm:spPr/>
      <dgm:t>
        <a:bodyPr/>
        <a:lstStyle/>
        <a:p>
          <a:r>
            <a:rPr lang="ru-RU" dirty="0" smtClean="0">
              <a:latin typeface="Times New Roman" pitchFamily="18" charset="0"/>
              <a:cs typeface="Times New Roman" pitchFamily="18" charset="0"/>
            </a:rPr>
            <a:t>Неналоговые</a:t>
          </a:r>
          <a:r>
            <a:rPr lang="ru-RU" dirty="0" smtClean="0"/>
            <a:t> </a:t>
          </a:r>
          <a:r>
            <a:rPr lang="ru-RU" dirty="0" smtClean="0">
              <a:latin typeface="Times New Roman" pitchFamily="18" charset="0"/>
              <a:cs typeface="Times New Roman" pitchFamily="18" charset="0"/>
            </a:rPr>
            <a:t>доходы</a:t>
          </a:r>
          <a:endParaRPr lang="ru-RU" dirty="0">
            <a:latin typeface="Times New Roman" pitchFamily="18" charset="0"/>
            <a:cs typeface="Times New Roman" pitchFamily="18" charset="0"/>
          </a:endParaRPr>
        </a:p>
      </dgm:t>
    </dgm:pt>
    <dgm:pt modelId="{7EE16F96-7663-49A6-BD5C-AFDCBBB78578}" type="parTrans" cxnId="{E2656AB8-D48F-45EF-9BB6-75B4740BFA5F}">
      <dgm:prSet/>
      <dgm:spPr/>
      <dgm:t>
        <a:bodyPr/>
        <a:lstStyle/>
        <a:p>
          <a:endParaRPr lang="ru-RU"/>
        </a:p>
      </dgm:t>
    </dgm:pt>
    <dgm:pt modelId="{9CE637AA-EDFC-43A1-8892-B9D0F5E9F245}" type="sibTrans" cxnId="{E2656AB8-D48F-45EF-9BB6-75B4740BFA5F}">
      <dgm:prSet/>
      <dgm:spPr/>
      <dgm:t>
        <a:bodyPr/>
        <a:lstStyle/>
        <a:p>
          <a:endParaRPr lang="ru-RU"/>
        </a:p>
      </dgm:t>
    </dgm:pt>
    <dgm:pt modelId="{B64AB755-679C-4286-BD0D-5C9C9F1BC7FC}">
      <dgm:prSet phldrT="[Текст]"/>
      <dgm:spPr/>
      <dgm:t>
        <a:bodyPr/>
        <a:lstStyle/>
        <a:p>
          <a:r>
            <a:rPr lang="ru-RU" dirty="0" smtClean="0">
              <a:latin typeface="Times New Roman" pitchFamily="18" charset="0"/>
              <a:cs typeface="Times New Roman" pitchFamily="18" charset="0"/>
            </a:rPr>
            <a:t>Доходы от использования муниципального имущества, штрафы, доходы от реализации муниципального имущества, доходы от оказания платных услуг казенными учреждениями, возврат дебиторской задолженности прошлых лет, плата за негативное воздействие на окружающую среду, платежи </a:t>
          </a:r>
          <a:r>
            <a:rPr lang="ru-RU" dirty="0" err="1" smtClean="0">
              <a:latin typeface="Times New Roman" pitchFamily="18" charset="0"/>
              <a:cs typeface="Times New Roman" pitchFamily="18" charset="0"/>
            </a:rPr>
            <a:t>МУПов</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D482200E-D9D3-4CF3-B362-6F2D7F62B2B6}" type="parTrans" cxnId="{BF5F4F29-BBFF-486F-AA7A-A2112B0BF4FB}">
      <dgm:prSet/>
      <dgm:spPr/>
      <dgm:t>
        <a:bodyPr/>
        <a:lstStyle/>
        <a:p>
          <a:endParaRPr lang="ru-RU"/>
        </a:p>
      </dgm:t>
    </dgm:pt>
    <dgm:pt modelId="{45951338-E5EB-444A-8DA1-3CF67C3E259E}" type="sibTrans" cxnId="{BF5F4F29-BBFF-486F-AA7A-A2112B0BF4FB}">
      <dgm:prSet/>
      <dgm:spPr/>
      <dgm:t>
        <a:bodyPr/>
        <a:lstStyle/>
        <a:p>
          <a:endParaRPr lang="ru-RU"/>
        </a:p>
      </dgm:t>
    </dgm:pt>
    <dgm:pt modelId="{9646BB8A-5E14-4CFB-B646-472B75AF011C}">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err="1" smtClean="0">
              <a:latin typeface="Times New Roman" pitchFamily="18" charset="0"/>
              <a:cs typeface="Times New Roman" pitchFamily="18" charset="0"/>
            </a:rPr>
            <a:t>Безмозмездные</a:t>
          </a:r>
          <a:r>
            <a:rPr lang="ru-RU" dirty="0" smtClean="0"/>
            <a:t> </a:t>
          </a:r>
          <a:r>
            <a:rPr lang="ru-RU" dirty="0" smtClean="0">
              <a:latin typeface="Times New Roman" pitchFamily="18" charset="0"/>
              <a:cs typeface="Times New Roman" pitchFamily="18" charset="0"/>
            </a:rPr>
            <a:t>поступления</a:t>
          </a:r>
        </a:p>
        <a:p>
          <a:endParaRPr lang="ru-RU" dirty="0"/>
        </a:p>
      </dgm:t>
    </dgm:pt>
    <dgm:pt modelId="{48B32576-1F1B-4BF3-888C-1BA70BEDE566}" type="parTrans" cxnId="{40095396-8DF0-45B4-BD80-FFBA1C7DF983}">
      <dgm:prSet/>
      <dgm:spPr/>
      <dgm:t>
        <a:bodyPr/>
        <a:lstStyle/>
        <a:p>
          <a:endParaRPr lang="ru-RU"/>
        </a:p>
      </dgm:t>
    </dgm:pt>
    <dgm:pt modelId="{2E95D6F5-A802-4DE3-B557-820B8AC8037D}" type="sibTrans" cxnId="{40095396-8DF0-45B4-BD80-FFBA1C7DF983}">
      <dgm:prSet/>
      <dgm:spPr/>
      <dgm:t>
        <a:bodyPr/>
        <a:lstStyle/>
        <a:p>
          <a:endParaRPr lang="ru-RU"/>
        </a:p>
      </dgm:t>
    </dgm:pt>
    <dgm:pt modelId="{6765718E-B35B-479C-904C-6A5182540A78}">
      <dgm:prSet phldrT="[Текст]"/>
      <dgm:spPr/>
      <dgm:t>
        <a:bodyPr/>
        <a:lstStyle/>
        <a:p>
          <a:r>
            <a:rPr lang="ru-RU" dirty="0" smtClean="0">
              <a:latin typeface="Times New Roman" pitchFamily="18" charset="0"/>
              <a:cs typeface="Times New Roman" pitchFamily="18" charset="0"/>
            </a:rPr>
            <a:t>Дотации, субвенции, субсидии, иные межбюджетные трансферты, прочие безвозмездные поступления, доходы от возвратов остатков субсидий и субвенций прошлых лет</a:t>
          </a:r>
          <a:endParaRPr lang="ru-RU" dirty="0">
            <a:latin typeface="Times New Roman" pitchFamily="18" charset="0"/>
            <a:cs typeface="Times New Roman" pitchFamily="18" charset="0"/>
          </a:endParaRPr>
        </a:p>
      </dgm:t>
    </dgm:pt>
    <dgm:pt modelId="{DA47062F-7715-4A84-BC24-DE1E93C7E790}" type="parTrans" cxnId="{A10C3653-319A-4327-A0DF-2DB81B343DB8}">
      <dgm:prSet/>
      <dgm:spPr/>
      <dgm:t>
        <a:bodyPr/>
        <a:lstStyle/>
        <a:p>
          <a:endParaRPr lang="ru-RU"/>
        </a:p>
      </dgm:t>
    </dgm:pt>
    <dgm:pt modelId="{AE194B86-FBAC-4EF7-8584-910B2FBA8D8F}" type="sibTrans" cxnId="{A10C3653-319A-4327-A0DF-2DB81B343DB8}">
      <dgm:prSet/>
      <dgm:spPr/>
      <dgm:t>
        <a:bodyPr/>
        <a:lstStyle/>
        <a:p>
          <a:endParaRPr lang="ru-RU"/>
        </a:p>
      </dgm:t>
    </dgm:pt>
    <dgm:pt modelId="{178A10A1-0590-42AB-8749-A50AC3D88E67}" type="pres">
      <dgm:prSet presAssocID="{CA0CD9FC-617C-41B4-BCB4-24EE55D8BEF9}" presName="linearFlow" presStyleCnt="0">
        <dgm:presLayoutVars>
          <dgm:dir/>
          <dgm:animLvl val="lvl"/>
          <dgm:resizeHandles val="exact"/>
        </dgm:presLayoutVars>
      </dgm:prSet>
      <dgm:spPr/>
      <dgm:t>
        <a:bodyPr/>
        <a:lstStyle/>
        <a:p>
          <a:endParaRPr lang="ru-RU"/>
        </a:p>
      </dgm:t>
    </dgm:pt>
    <dgm:pt modelId="{4695D705-1063-4E74-8CA4-25AC1AF099D2}" type="pres">
      <dgm:prSet presAssocID="{A1BF811F-10E8-4A15-BBC4-B21AB64D541A}" presName="composite" presStyleCnt="0"/>
      <dgm:spPr/>
    </dgm:pt>
    <dgm:pt modelId="{5EBA3C99-B358-46D2-80B0-4656E783D90C}" type="pres">
      <dgm:prSet presAssocID="{A1BF811F-10E8-4A15-BBC4-B21AB64D541A}" presName="parentText" presStyleLbl="alignNode1" presStyleIdx="0" presStyleCnt="3" custLinFactNeighborX="0" custLinFactNeighborY="-80">
        <dgm:presLayoutVars>
          <dgm:chMax val="1"/>
          <dgm:bulletEnabled val="1"/>
        </dgm:presLayoutVars>
      </dgm:prSet>
      <dgm:spPr/>
      <dgm:t>
        <a:bodyPr/>
        <a:lstStyle/>
        <a:p>
          <a:endParaRPr lang="ru-RU"/>
        </a:p>
      </dgm:t>
    </dgm:pt>
    <dgm:pt modelId="{F0C1D760-4258-4243-870E-B75CA131ED95}" type="pres">
      <dgm:prSet presAssocID="{A1BF811F-10E8-4A15-BBC4-B21AB64D541A}" presName="descendantText" presStyleLbl="alignAcc1" presStyleIdx="0" presStyleCnt="3">
        <dgm:presLayoutVars>
          <dgm:bulletEnabled val="1"/>
        </dgm:presLayoutVars>
      </dgm:prSet>
      <dgm:spPr/>
      <dgm:t>
        <a:bodyPr/>
        <a:lstStyle/>
        <a:p>
          <a:endParaRPr lang="ru-RU"/>
        </a:p>
      </dgm:t>
    </dgm:pt>
    <dgm:pt modelId="{C4164D64-5818-4194-946D-9064DB1392C2}" type="pres">
      <dgm:prSet presAssocID="{02EAFD8E-1593-42C7-9376-02FD64833690}" presName="sp" presStyleCnt="0"/>
      <dgm:spPr/>
    </dgm:pt>
    <dgm:pt modelId="{182F1280-B937-437F-A7F3-458A8E52E5AF}" type="pres">
      <dgm:prSet presAssocID="{2B45D59B-5CC0-42A3-BDF0-7FC3320ABB09}" presName="composite" presStyleCnt="0"/>
      <dgm:spPr/>
    </dgm:pt>
    <dgm:pt modelId="{A2CFEFE9-7521-41A3-8C40-3F7129EA4A9D}" type="pres">
      <dgm:prSet presAssocID="{2B45D59B-5CC0-42A3-BDF0-7FC3320ABB09}" presName="parentText" presStyleLbl="alignNode1" presStyleIdx="1" presStyleCnt="3">
        <dgm:presLayoutVars>
          <dgm:chMax val="1"/>
          <dgm:bulletEnabled val="1"/>
        </dgm:presLayoutVars>
      </dgm:prSet>
      <dgm:spPr/>
      <dgm:t>
        <a:bodyPr/>
        <a:lstStyle/>
        <a:p>
          <a:endParaRPr lang="ru-RU"/>
        </a:p>
      </dgm:t>
    </dgm:pt>
    <dgm:pt modelId="{1839A28B-B6A2-4229-B4B2-6D7E45F21110}" type="pres">
      <dgm:prSet presAssocID="{2B45D59B-5CC0-42A3-BDF0-7FC3320ABB09}" presName="descendantText" presStyleLbl="alignAcc1" presStyleIdx="1" presStyleCnt="3">
        <dgm:presLayoutVars>
          <dgm:bulletEnabled val="1"/>
        </dgm:presLayoutVars>
      </dgm:prSet>
      <dgm:spPr/>
      <dgm:t>
        <a:bodyPr/>
        <a:lstStyle/>
        <a:p>
          <a:endParaRPr lang="ru-RU"/>
        </a:p>
      </dgm:t>
    </dgm:pt>
    <dgm:pt modelId="{B775502F-F6E6-4F9A-A525-36092757A518}" type="pres">
      <dgm:prSet presAssocID="{9CE637AA-EDFC-43A1-8892-B9D0F5E9F245}" presName="sp" presStyleCnt="0"/>
      <dgm:spPr/>
    </dgm:pt>
    <dgm:pt modelId="{7BDBE72E-F7DF-40C6-A8E9-A7DD9EEEE338}" type="pres">
      <dgm:prSet presAssocID="{9646BB8A-5E14-4CFB-B646-472B75AF011C}" presName="composite" presStyleCnt="0"/>
      <dgm:spPr/>
    </dgm:pt>
    <dgm:pt modelId="{8D5FE20F-556C-4709-BB95-BEFFB64E2CD5}" type="pres">
      <dgm:prSet presAssocID="{9646BB8A-5E14-4CFB-B646-472B75AF011C}" presName="parentText" presStyleLbl="alignNode1" presStyleIdx="2" presStyleCnt="3">
        <dgm:presLayoutVars>
          <dgm:chMax val="1"/>
          <dgm:bulletEnabled val="1"/>
        </dgm:presLayoutVars>
      </dgm:prSet>
      <dgm:spPr/>
      <dgm:t>
        <a:bodyPr/>
        <a:lstStyle/>
        <a:p>
          <a:endParaRPr lang="ru-RU"/>
        </a:p>
      </dgm:t>
    </dgm:pt>
    <dgm:pt modelId="{82B8B2D4-5166-4982-BD3E-B32D93428E41}" type="pres">
      <dgm:prSet presAssocID="{9646BB8A-5E14-4CFB-B646-472B75AF011C}" presName="descendantText" presStyleLbl="alignAcc1" presStyleIdx="2" presStyleCnt="3">
        <dgm:presLayoutVars>
          <dgm:bulletEnabled val="1"/>
        </dgm:presLayoutVars>
      </dgm:prSet>
      <dgm:spPr/>
      <dgm:t>
        <a:bodyPr/>
        <a:lstStyle/>
        <a:p>
          <a:endParaRPr lang="ru-RU"/>
        </a:p>
      </dgm:t>
    </dgm:pt>
  </dgm:ptLst>
  <dgm:cxnLst>
    <dgm:cxn modelId="{D90FF2E1-4449-4228-B3BD-A964455EBC14}" srcId="{A1BF811F-10E8-4A15-BBC4-B21AB64D541A}" destId="{14035FE5-7B84-4D11-8223-6AFFB41A6D29}" srcOrd="0" destOrd="0" parTransId="{41473A57-8C5F-42EA-9A18-39BEE21FF9C4}" sibTransId="{10D85180-7954-43BB-8668-5CBACE813FE6}"/>
    <dgm:cxn modelId="{98BFEA14-5741-45A2-A45A-9482192B201A}" type="presOf" srcId="{CA0CD9FC-617C-41B4-BCB4-24EE55D8BEF9}" destId="{178A10A1-0590-42AB-8749-A50AC3D88E67}" srcOrd="0" destOrd="0" presId="urn:microsoft.com/office/officeart/2005/8/layout/chevron2"/>
    <dgm:cxn modelId="{2AE80040-7308-4B1F-BF18-C052635A3079}" type="presOf" srcId="{9646BB8A-5E14-4CFB-B646-472B75AF011C}" destId="{8D5FE20F-556C-4709-BB95-BEFFB64E2CD5}" srcOrd="0" destOrd="0" presId="urn:microsoft.com/office/officeart/2005/8/layout/chevron2"/>
    <dgm:cxn modelId="{81151EF8-5EED-41D2-AEC7-AD2327F1BDE1}" type="presOf" srcId="{14035FE5-7B84-4D11-8223-6AFFB41A6D29}" destId="{F0C1D760-4258-4243-870E-B75CA131ED95}" srcOrd="0" destOrd="0" presId="urn:microsoft.com/office/officeart/2005/8/layout/chevron2"/>
    <dgm:cxn modelId="{40095396-8DF0-45B4-BD80-FFBA1C7DF983}" srcId="{CA0CD9FC-617C-41B4-BCB4-24EE55D8BEF9}" destId="{9646BB8A-5E14-4CFB-B646-472B75AF011C}" srcOrd="2" destOrd="0" parTransId="{48B32576-1F1B-4BF3-888C-1BA70BEDE566}" sibTransId="{2E95D6F5-A802-4DE3-B557-820B8AC8037D}"/>
    <dgm:cxn modelId="{BF5F4F29-BBFF-486F-AA7A-A2112B0BF4FB}" srcId="{2B45D59B-5CC0-42A3-BDF0-7FC3320ABB09}" destId="{B64AB755-679C-4286-BD0D-5C9C9F1BC7FC}" srcOrd="0" destOrd="0" parTransId="{D482200E-D9D3-4CF3-B362-6F2D7F62B2B6}" sibTransId="{45951338-E5EB-444A-8DA1-3CF67C3E259E}"/>
    <dgm:cxn modelId="{A10C3653-319A-4327-A0DF-2DB81B343DB8}" srcId="{9646BB8A-5E14-4CFB-B646-472B75AF011C}" destId="{6765718E-B35B-479C-904C-6A5182540A78}" srcOrd="0" destOrd="0" parTransId="{DA47062F-7715-4A84-BC24-DE1E93C7E790}" sibTransId="{AE194B86-FBAC-4EF7-8584-910B2FBA8D8F}"/>
    <dgm:cxn modelId="{DA02C7E2-4212-4AD2-977F-251849106D94}" type="presOf" srcId="{B64AB755-679C-4286-BD0D-5C9C9F1BC7FC}" destId="{1839A28B-B6A2-4229-B4B2-6D7E45F21110}" srcOrd="0" destOrd="0" presId="urn:microsoft.com/office/officeart/2005/8/layout/chevron2"/>
    <dgm:cxn modelId="{E2656AB8-D48F-45EF-9BB6-75B4740BFA5F}" srcId="{CA0CD9FC-617C-41B4-BCB4-24EE55D8BEF9}" destId="{2B45D59B-5CC0-42A3-BDF0-7FC3320ABB09}" srcOrd="1" destOrd="0" parTransId="{7EE16F96-7663-49A6-BD5C-AFDCBBB78578}" sibTransId="{9CE637AA-EDFC-43A1-8892-B9D0F5E9F245}"/>
    <dgm:cxn modelId="{AA1F7755-598F-44CE-AEFA-455801395D0C}" type="presOf" srcId="{6765718E-B35B-479C-904C-6A5182540A78}" destId="{82B8B2D4-5166-4982-BD3E-B32D93428E41}" srcOrd="0" destOrd="0" presId="urn:microsoft.com/office/officeart/2005/8/layout/chevron2"/>
    <dgm:cxn modelId="{7EFBE369-BEB7-495F-B9E7-B8F7824091FF}" srcId="{CA0CD9FC-617C-41B4-BCB4-24EE55D8BEF9}" destId="{A1BF811F-10E8-4A15-BBC4-B21AB64D541A}" srcOrd="0" destOrd="0" parTransId="{48897171-0109-465E-B865-2B4F4294FA9F}" sibTransId="{02EAFD8E-1593-42C7-9376-02FD64833690}"/>
    <dgm:cxn modelId="{EF04EC25-0A32-4E05-B254-E8E098D8979E}" type="presOf" srcId="{A1BF811F-10E8-4A15-BBC4-B21AB64D541A}" destId="{5EBA3C99-B358-46D2-80B0-4656E783D90C}" srcOrd="0" destOrd="0" presId="urn:microsoft.com/office/officeart/2005/8/layout/chevron2"/>
    <dgm:cxn modelId="{089D1099-474E-4728-A9F8-3E6881A600B0}" type="presOf" srcId="{2B45D59B-5CC0-42A3-BDF0-7FC3320ABB09}" destId="{A2CFEFE9-7521-41A3-8C40-3F7129EA4A9D}" srcOrd="0" destOrd="0" presId="urn:microsoft.com/office/officeart/2005/8/layout/chevron2"/>
    <dgm:cxn modelId="{0CB2FE1C-E38C-4DD9-8B1D-78F3F64D1634}" type="presParOf" srcId="{178A10A1-0590-42AB-8749-A50AC3D88E67}" destId="{4695D705-1063-4E74-8CA4-25AC1AF099D2}" srcOrd="0" destOrd="0" presId="urn:microsoft.com/office/officeart/2005/8/layout/chevron2"/>
    <dgm:cxn modelId="{C90CF942-75CD-4A80-85BF-2766B418850A}" type="presParOf" srcId="{4695D705-1063-4E74-8CA4-25AC1AF099D2}" destId="{5EBA3C99-B358-46D2-80B0-4656E783D90C}" srcOrd="0" destOrd="0" presId="urn:microsoft.com/office/officeart/2005/8/layout/chevron2"/>
    <dgm:cxn modelId="{57BD72A0-AF04-42C5-86EB-5A93D9EBBF62}" type="presParOf" srcId="{4695D705-1063-4E74-8CA4-25AC1AF099D2}" destId="{F0C1D760-4258-4243-870E-B75CA131ED95}" srcOrd="1" destOrd="0" presId="urn:microsoft.com/office/officeart/2005/8/layout/chevron2"/>
    <dgm:cxn modelId="{B795B430-1BF3-406C-BBD3-909C37C58337}" type="presParOf" srcId="{178A10A1-0590-42AB-8749-A50AC3D88E67}" destId="{C4164D64-5818-4194-946D-9064DB1392C2}" srcOrd="1" destOrd="0" presId="urn:microsoft.com/office/officeart/2005/8/layout/chevron2"/>
    <dgm:cxn modelId="{1A98B73C-E2A6-4EDA-9E0D-CEC373FCBE0B}" type="presParOf" srcId="{178A10A1-0590-42AB-8749-A50AC3D88E67}" destId="{182F1280-B937-437F-A7F3-458A8E52E5AF}" srcOrd="2" destOrd="0" presId="urn:microsoft.com/office/officeart/2005/8/layout/chevron2"/>
    <dgm:cxn modelId="{95F9FA5B-4B53-4D17-884B-DC9BA5B19596}" type="presParOf" srcId="{182F1280-B937-437F-A7F3-458A8E52E5AF}" destId="{A2CFEFE9-7521-41A3-8C40-3F7129EA4A9D}" srcOrd="0" destOrd="0" presId="urn:microsoft.com/office/officeart/2005/8/layout/chevron2"/>
    <dgm:cxn modelId="{A6F8288F-6417-4CEE-81EE-CB64D0A5E017}" type="presParOf" srcId="{182F1280-B937-437F-A7F3-458A8E52E5AF}" destId="{1839A28B-B6A2-4229-B4B2-6D7E45F21110}" srcOrd="1" destOrd="0" presId="urn:microsoft.com/office/officeart/2005/8/layout/chevron2"/>
    <dgm:cxn modelId="{9851B82C-1C3D-424F-BB2E-D181CAF33D72}" type="presParOf" srcId="{178A10A1-0590-42AB-8749-A50AC3D88E67}" destId="{B775502F-F6E6-4F9A-A525-36092757A518}" srcOrd="3" destOrd="0" presId="urn:microsoft.com/office/officeart/2005/8/layout/chevron2"/>
    <dgm:cxn modelId="{48C0E098-95A9-423B-A6E2-8DDB89E8F848}" type="presParOf" srcId="{178A10A1-0590-42AB-8749-A50AC3D88E67}" destId="{7BDBE72E-F7DF-40C6-A8E9-A7DD9EEEE338}" srcOrd="4" destOrd="0" presId="urn:microsoft.com/office/officeart/2005/8/layout/chevron2"/>
    <dgm:cxn modelId="{78F72CDB-BEEB-4D9F-A8CD-A618468D9269}" type="presParOf" srcId="{7BDBE72E-F7DF-40C6-A8E9-A7DD9EEEE338}" destId="{8D5FE20F-556C-4709-BB95-BEFFB64E2CD5}" srcOrd="0" destOrd="0" presId="urn:microsoft.com/office/officeart/2005/8/layout/chevron2"/>
    <dgm:cxn modelId="{61DBE17C-0C24-42DA-ACEB-B4CFF7632BB2}" type="presParOf" srcId="{7BDBE72E-F7DF-40C6-A8E9-A7DD9EEEE338}" destId="{82B8B2D4-5166-4982-BD3E-B32D93428E4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AE29D1-62F4-4B0D-9013-90F3F0DB41F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B30243E8-DEDA-4611-919C-1A16126C0CDC}">
      <dgm:prSet phldrT="[Текст]" custT="1"/>
      <dgm:spPr/>
      <dgm:t>
        <a:bodyPr/>
        <a:lstStyle/>
        <a:p>
          <a:r>
            <a:rPr lang="ru-RU" sz="5600" dirty="0" smtClean="0">
              <a:latin typeface="Times New Roman" pitchFamily="18" charset="0"/>
              <a:cs typeface="Times New Roman" pitchFamily="18" charset="0"/>
            </a:rPr>
            <a:t>Доходы</a:t>
          </a:r>
          <a:r>
            <a:rPr lang="ru-RU" sz="5600" dirty="0" smtClean="0"/>
            <a:t> </a:t>
          </a:r>
          <a:r>
            <a:rPr lang="ru-RU" sz="4800" dirty="0" smtClean="0">
              <a:latin typeface="Times New Roman" pitchFamily="18" charset="0"/>
              <a:cs typeface="Times New Roman" pitchFamily="18" charset="0"/>
            </a:rPr>
            <a:t>бюджета</a:t>
          </a:r>
          <a:endParaRPr lang="ru-RU" sz="4800" dirty="0">
            <a:latin typeface="Times New Roman" pitchFamily="18" charset="0"/>
            <a:cs typeface="Times New Roman" pitchFamily="18" charset="0"/>
          </a:endParaRPr>
        </a:p>
      </dgm:t>
    </dgm:pt>
    <dgm:pt modelId="{9E6BD97B-CB0E-4F78-BA47-8347935A371C}" type="parTrans" cxnId="{0DE1066B-23EB-4230-8B20-8F0D0A28E392}">
      <dgm:prSet/>
      <dgm:spPr/>
      <dgm:t>
        <a:bodyPr/>
        <a:lstStyle/>
        <a:p>
          <a:endParaRPr lang="ru-RU"/>
        </a:p>
      </dgm:t>
    </dgm:pt>
    <dgm:pt modelId="{C6B7CFE8-3186-47B8-ADB9-2A36DD41E387}" type="sibTrans" cxnId="{0DE1066B-23EB-4230-8B20-8F0D0A28E392}">
      <dgm:prSet/>
      <dgm:spPr/>
      <dgm:t>
        <a:bodyPr/>
        <a:lstStyle/>
        <a:p>
          <a:endParaRPr lang="ru-RU"/>
        </a:p>
      </dgm:t>
    </dgm:pt>
    <dgm:pt modelId="{149E0783-E691-470A-A468-FB2B8BF5AA74}">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latin typeface="Times New Roman" pitchFamily="18" charset="0"/>
              <a:cs typeface="Times New Roman" pitchFamily="18" charset="0"/>
            </a:rPr>
            <a:t>Налоговые доходы – </a:t>
          </a:r>
        </a:p>
        <a:p>
          <a:r>
            <a:rPr lang="ru-RU" dirty="0" smtClean="0">
              <a:latin typeface="Times New Roman" pitchFamily="18" charset="0"/>
              <a:cs typeface="Times New Roman" pitchFamily="18" charset="0"/>
            </a:rPr>
            <a:t>334,8 млн. руб.</a:t>
          </a:r>
          <a:endParaRPr lang="ru-RU" dirty="0">
            <a:latin typeface="Times New Roman" pitchFamily="18" charset="0"/>
            <a:cs typeface="Times New Roman" pitchFamily="18" charset="0"/>
          </a:endParaRPr>
        </a:p>
      </dgm:t>
    </dgm:pt>
    <dgm:pt modelId="{DFD83A09-1866-4537-B8D3-4D4C13060FDA}" type="parTrans" cxnId="{A4E4788F-510A-447F-A8A8-920CC209F4CB}">
      <dgm:prSet/>
      <dgm:spPr/>
      <dgm:t>
        <a:bodyPr/>
        <a:lstStyle/>
        <a:p>
          <a:endParaRPr lang="ru-RU"/>
        </a:p>
      </dgm:t>
    </dgm:pt>
    <dgm:pt modelId="{71463C3E-5777-407B-90AC-49195B7A6FDA}" type="sibTrans" cxnId="{A4E4788F-510A-447F-A8A8-920CC209F4CB}">
      <dgm:prSet/>
      <dgm:spPr/>
      <dgm:t>
        <a:bodyPr/>
        <a:lstStyle/>
        <a:p>
          <a:endParaRPr lang="ru-RU"/>
        </a:p>
      </dgm:t>
    </dgm:pt>
    <dgm:pt modelId="{7704B5FE-BB0F-4A6F-820B-1BA28F52DE90}">
      <dgm:prSet phldrT="[Текст]">
        <dgm:style>
          <a:lnRef idx="1">
            <a:schemeClr val="accent3"/>
          </a:lnRef>
          <a:fillRef idx="3">
            <a:schemeClr val="accent3"/>
          </a:fillRef>
          <a:effectRef idx="2">
            <a:schemeClr val="accent3"/>
          </a:effectRef>
          <a:fontRef idx="minor">
            <a:schemeClr val="lt1"/>
          </a:fontRef>
        </dgm:style>
      </dgm:prSet>
      <dgm:spPr/>
      <dgm:t>
        <a:bodyPr/>
        <a:lstStyle/>
        <a:p>
          <a:r>
            <a:rPr lang="ru-RU" dirty="0" smtClean="0">
              <a:latin typeface="Times New Roman" pitchFamily="18" charset="0"/>
              <a:cs typeface="Times New Roman" pitchFamily="18" charset="0"/>
            </a:rPr>
            <a:t>Неналоговые доходы – </a:t>
          </a:r>
        </a:p>
        <a:p>
          <a:r>
            <a:rPr lang="ru-RU" dirty="0" smtClean="0">
              <a:latin typeface="Times New Roman" pitchFamily="18" charset="0"/>
              <a:cs typeface="Times New Roman" pitchFamily="18" charset="0"/>
            </a:rPr>
            <a:t>83,1 млн. руб. </a:t>
          </a:r>
          <a:endParaRPr lang="ru-RU" dirty="0">
            <a:latin typeface="Times New Roman" pitchFamily="18" charset="0"/>
            <a:cs typeface="Times New Roman" pitchFamily="18" charset="0"/>
          </a:endParaRPr>
        </a:p>
      </dgm:t>
    </dgm:pt>
    <dgm:pt modelId="{BD965F05-0082-48C6-B7AF-8D9C34727A76}" type="parTrans" cxnId="{5C7C3EFB-0846-4C38-9254-68FDFD29FEA0}">
      <dgm:prSet/>
      <dgm:spPr/>
      <dgm:t>
        <a:bodyPr/>
        <a:lstStyle/>
        <a:p>
          <a:endParaRPr lang="ru-RU"/>
        </a:p>
      </dgm:t>
    </dgm:pt>
    <dgm:pt modelId="{A272F1A4-AB86-4795-8A3F-6D7BDA346E8A}" type="sibTrans" cxnId="{5C7C3EFB-0846-4C38-9254-68FDFD29FEA0}">
      <dgm:prSet/>
      <dgm:spPr/>
      <dgm:t>
        <a:bodyPr/>
        <a:lstStyle/>
        <a:p>
          <a:endParaRPr lang="ru-RU"/>
        </a:p>
      </dgm:t>
    </dgm:pt>
    <dgm:pt modelId="{187431F7-D3D2-45F1-A37C-D4E68BC27743}">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smtClean="0">
              <a:latin typeface="Times New Roman" pitchFamily="18" charset="0"/>
              <a:cs typeface="Times New Roman" pitchFamily="18" charset="0"/>
            </a:rPr>
            <a:t>Безвозмездные поступления– </a:t>
          </a:r>
        </a:p>
        <a:p>
          <a:r>
            <a:rPr lang="ru-RU" dirty="0" smtClean="0">
              <a:latin typeface="Times New Roman" pitchFamily="18" charset="0"/>
              <a:cs typeface="Times New Roman" pitchFamily="18" charset="0"/>
            </a:rPr>
            <a:t>1 067,2 млн. руб.</a:t>
          </a:r>
          <a:endParaRPr lang="ru-RU" dirty="0">
            <a:latin typeface="Times New Roman" pitchFamily="18" charset="0"/>
            <a:cs typeface="Times New Roman" pitchFamily="18" charset="0"/>
          </a:endParaRPr>
        </a:p>
      </dgm:t>
    </dgm:pt>
    <dgm:pt modelId="{8ADCE6E6-B381-4DDF-8FE6-2E07AA778C30}" type="parTrans" cxnId="{A7AFBC55-7F2D-4BB1-A0EA-8C87B6C77E3E}">
      <dgm:prSet/>
      <dgm:spPr/>
      <dgm:t>
        <a:bodyPr/>
        <a:lstStyle/>
        <a:p>
          <a:endParaRPr lang="ru-RU"/>
        </a:p>
      </dgm:t>
    </dgm:pt>
    <dgm:pt modelId="{73E86E81-6E7A-4C72-8B0A-0F8987D2CD6F}" type="sibTrans" cxnId="{A7AFBC55-7F2D-4BB1-A0EA-8C87B6C77E3E}">
      <dgm:prSet/>
      <dgm:spPr/>
      <dgm:t>
        <a:bodyPr/>
        <a:lstStyle/>
        <a:p>
          <a:endParaRPr lang="ru-RU"/>
        </a:p>
      </dgm:t>
    </dgm:pt>
    <dgm:pt modelId="{89937A24-7F48-47A1-92A0-B5C5EBF87F01}" type="pres">
      <dgm:prSet presAssocID="{E9AE29D1-62F4-4B0D-9013-90F3F0DB41F9}" presName="Name0" presStyleCnt="0">
        <dgm:presLayoutVars>
          <dgm:chPref val="1"/>
          <dgm:dir/>
          <dgm:animOne val="branch"/>
          <dgm:animLvl val="lvl"/>
          <dgm:resizeHandles val="exact"/>
        </dgm:presLayoutVars>
      </dgm:prSet>
      <dgm:spPr/>
      <dgm:t>
        <a:bodyPr/>
        <a:lstStyle/>
        <a:p>
          <a:endParaRPr lang="ru-RU"/>
        </a:p>
      </dgm:t>
    </dgm:pt>
    <dgm:pt modelId="{8F968FDB-929F-4143-8336-6FFC9D7410AF}" type="pres">
      <dgm:prSet presAssocID="{B30243E8-DEDA-4611-919C-1A16126C0CDC}" presName="root1" presStyleCnt="0"/>
      <dgm:spPr/>
    </dgm:pt>
    <dgm:pt modelId="{619AD098-A9CC-4A4E-9722-983B224C1012}" type="pres">
      <dgm:prSet presAssocID="{B30243E8-DEDA-4611-919C-1A16126C0CDC}" presName="LevelOneTextNode" presStyleLbl="node0" presStyleIdx="0" presStyleCnt="1" custScaleY="96549">
        <dgm:presLayoutVars>
          <dgm:chPref val="3"/>
        </dgm:presLayoutVars>
      </dgm:prSet>
      <dgm:spPr/>
      <dgm:t>
        <a:bodyPr/>
        <a:lstStyle/>
        <a:p>
          <a:endParaRPr lang="ru-RU"/>
        </a:p>
      </dgm:t>
    </dgm:pt>
    <dgm:pt modelId="{1ADCD159-0B1E-40EA-AF9B-F2DE1BA3FF85}" type="pres">
      <dgm:prSet presAssocID="{B30243E8-DEDA-4611-919C-1A16126C0CDC}" presName="level2hierChild" presStyleCnt="0"/>
      <dgm:spPr/>
    </dgm:pt>
    <dgm:pt modelId="{A306F9C5-07FF-4964-9A3D-3F1634BBDB3E}" type="pres">
      <dgm:prSet presAssocID="{DFD83A09-1866-4537-B8D3-4D4C13060FDA}" presName="conn2-1" presStyleLbl="parChTrans1D2" presStyleIdx="0" presStyleCnt="3"/>
      <dgm:spPr/>
      <dgm:t>
        <a:bodyPr/>
        <a:lstStyle/>
        <a:p>
          <a:endParaRPr lang="ru-RU"/>
        </a:p>
      </dgm:t>
    </dgm:pt>
    <dgm:pt modelId="{F5DF38CF-31A3-4E3B-8A3F-873E674925DE}" type="pres">
      <dgm:prSet presAssocID="{DFD83A09-1866-4537-B8D3-4D4C13060FDA}" presName="connTx" presStyleLbl="parChTrans1D2" presStyleIdx="0" presStyleCnt="3"/>
      <dgm:spPr/>
      <dgm:t>
        <a:bodyPr/>
        <a:lstStyle/>
        <a:p>
          <a:endParaRPr lang="ru-RU"/>
        </a:p>
      </dgm:t>
    </dgm:pt>
    <dgm:pt modelId="{F777D3F3-9FA9-4446-8DB0-5C517060DAB7}" type="pres">
      <dgm:prSet presAssocID="{149E0783-E691-470A-A468-FB2B8BF5AA74}" presName="root2" presStyleCnt="0"/>
      <dgm:spPr/>
    </dgm:pt>
    <dgm:pt modelId="{71636D87-063C-471D-9954-F9BCD4BE732E}" type="pres">
      <dgm:prSet presAssocID="{149E0783-E691-470A-A468-FB2B8BF5AA74}" presName="LevelTwoTextNode" presStyleLbl="node2" presStyleIdx="0" presStyleCnt="3">
        <dgm:presLayoutVars>
          <dgm:chPref val="3"/>
        </dgm:presLayoutVars>
      </dgm:prSet>
      <dgm:spPr/>
      <dgm:t>
        <a:bodyPr/>
        <a:lstStyle/>
        <a:p>
          <a:endParaRPr lang="ru-RU"/>
        </a:p>
      </dgm:t>
    </dgm:pt>
    <dgm:pt modelId="{D6045C6C-F7CD-4AFD-9B0C-F487354E15A7}" type="pres">
      <dgm:prSet presAssocID="{149E0783-E691-470A-A468-FB2B8BF5AA74}" presName="level3hierChild" presStyleCnt="0"/>
      <dgm:spPr/>
    </dgm:pt>
    <dgm:pt modelId="{22455721-1CEA-4DCC-BB51-DA13421A4086}" type="pres">
      <dgm:prSet presAssocID="{BD965F05-0082-48C6-B7AF-8D9C34727A76}" presName="conn2-1" presStyleLbl="parChTrans1D2" presStyleIdx="1" presStyleCnt="3"/>
      <dgm:spPr/>
      <dgm:t>
        <a:bodyPr/>
        <a:lstStyle/>
        <a:p>
          <a:endParaRPr lang="ru-RU"/>
        </a:p>
      </dgm:t>
    </dgm:pt>
    <dgm:pt modelId="{5CCCC4F9-5163-423D-A3A9-78CF073C6687}" type="pres">
      <dgm:prSet presAssocID="{BD965F05-0082-48C6-B7AF-8D9C34727A76}" presName="connTx" presStyleLbl="parChTrans1D2" presStyleIdx="1" presStyleCnt="3"/>
      <dgm:spPr/>
      <dgm:t>
        <a:bodyPr/>
        <a:lstStyle/>
        <a:p>
          <a:endParaRPr lang="ru-RU"/>
        </a:p>
      </dgm:t>
    </dgm:pt>
    <dgm:pt modelId="{69F58AB8-51C0-4275-A219-1D53F2B77A4A}" type="pres">
      <dgm:prSet presAssocID="{7704B5FE-BB0F-4A6F-820B-1BA28F52DE90}" presName="root2" presStyleCnt="0"/>
      <dgm:spPr/>
    </dgm:pt>
    <dgm:pt modelId="{B1FBD795-EC2E-4185-B9AF-2D0D4F7745C9}" type="pres">
      <dgm:prSet presAssocID="{7704B5FE-BB0F-4A6F-820B-1BA28F52DE90}" presName="LevelTwoTextNode" presStyleLbl="node2" presStyleIdx="1" presStyleCnt="3">
        <dgm:presLayoutVars>
          <dgm:chPref val="3"/>
        </dgm:presLayoutVars>
      </dgm:prSet>
      <dgm:spPr/>
      <dgm:t>
        <a:bodyPr/>
        <a:lstStyle/>
        <a:p>
          <a:endParaRPr lang="ru-RU"/>
        </a:p>
      </dgm:t>
    </dgm:pt>
    <dgm:pt modelId="{A48B4810-87D2-43CC-9A08-8DD8DB49C1A8}" type="pres">
      <dgm:prSet presAssocID="{7704B5FE-BB0F-4A6F-820B-1BA28F52DE90}" presName="level3hierChild" presStyleCnt="0"/>
      <dgm:spPr/>
    </dgm:pt>
    <dgm:pt modelId="{828790FD-8358-4B8B-8254-885ACBEEAB44}" type="pres">
      <dgm:prSet presAssocID="{8ADCE6E6-B381-4DDF-8FE6-2E07AA778C30}" presName="conn2-1" presStyleLbl="parChTrans1D2" presStyleIdx="2" presStyleCnt="3"/>
      <dgm:spPr/>
      <dgm:t>
        <a:bodyPr/>
        <a:lstStyle/>
        <a:p>
          <a:endParaRPr lang="ru-RU"/>
        </a:p>
      </dgm:t>
    </dgm:pt>
    <dgm:pt modelId="{41824FCA-B59B-4FB6-A5F9-0DA1462D5B7D}" type="pres">
      <dgm:prSet presAssocID="{8ADCE6E6-B381-4DDF-8FE6-2E07AA778C30}" presName="connTx" presStyleLbl="parChTrans1D2" presStyleIdx="2" presStyleCnt="3"/>
      <dgm:spPr/>
      <dgm:t>
        <a:bodyPr/>
        <a:lstStyle/>
        <a:p>
          <a:endParaRPr lang="ru-RU"/>
        </a:p>
      </dgm:t>
    </dgm:pt>
    <dgm:pt modelId="{EE157FB6-4149-4BFA-B7EC-E8C9A90033AF}" type="pres">
      <dgm:prSet presAssocID="{187431F7-D3D2-45F1-A37C-D4E68BC27743}" presName="root2" presStyleCnt="0"/>
      <dgm:spPr/>
    </dgm:pt>
    <dgm:pt modelId="{233C79C4-884B-4FF9-9DBC-E95C3D5CE3F9}" type="pres">
      <dgm:prSet presAssocID="{187431F7-D3D2-45F1-A37C-D4E68BC27743}" presName="LevelTwoTextNode" presStyleLbl="node2" presStyleIdx="2" presStyleCnt="3">
        <dgm:presLayoutVars>
          <dgm:chPref val="3"/>
        </dgm:presLayoutVars>
      </dgm:prSet>
      <dgm:spPr/>
      <dgm:t>
        <a:bodyPr/>
        <a:lstStyle/>
        <a:p>
          <a:endParaRPr lang="ru-RU"/>
        </a:p>
      </dgm:t>
    </dgm:pt>
    <dgm:pt modelId="{571DE1B6-20FC-4807-A0D7-2CAED6C13A2A}" type="pres">
      <dgm:prSet presAssocID="{187431F7-D3D2-45F1-A37C-D4E68BC27743}" presName="level3hierChild" presStyleCnt="0"/>
      <dgm:spPr/>
    </dgm:pt>
  </dgm:ptLst>
  <dgm:cxnLst>
    <dgm:cxn modelId="{24AC2DA6-7E42-4DD9-A5D4-30C633C50E84}" type="presOf" srcId="{BD965F05-0082-48C6-B7AF-8D9C34727A76}" destId="{5CCCC4F9-5163-423D-A3A9-78CF073C6687}" srcOrd="1" destOrd="0" presId="urn:microsoft.com/office/officeart/2008/layout/HorizontalMultiLevelHierarchy"/>
    <dgm:cxn modelId="{78947F48-76EA-443E-97CB-CBE23962457D}" type="presOf" srcId="{8ADCE6E6-B381-4DDF-8FE6-2E07AA778C30}" destId="{41824FCA-B59B-4FB6-A5F9-0DA1462D5B7D}" srcOrd="1" destOrd="0" presId="urn:microsoft.com/office/officeart/2008/layout/HorizontalMultiLevelHierarchy"/>
    <dgm:cxn modelId="{5C7C3EFB-0846-4C38-9254-68FDFD29FEA0}" srcId="{B30243E8-DEDA-4611-919C-1A16126C0CDC}" destId="{7704B5FE-BB0F-4A6F-820B-1BA28F52DE90}" srcOrd="1" destOrd="0" parTransId="{BD965F05-0082-48C6-B7AF-8D9C34727A76}" sibTransId="{A272F1A4-AB86-4795-8A3F-6D7BDA346E8A}"/>
    <dgm:cxn modelId="{A7AFBC55-7F2D-4BB1-A0EA-8C87B6C77E3E}" srcId="{B30243E8-DEDA-4611-919C-1A16126C0CDC}" destId="{187431F7-D3D2-45F1-A37C-D4E68BC27743}" srcOrd="2" destOrd="0" parTransId="{8ADCE6E6-B381-4DDF-8FE6-2E07AA778C30}" sibTransId="{73E86E81-6E7A-4C72-8B0A-0F8987D2CD6F}"/>
    <dgm:cxn modelId="{A4E4788F-510A-447F-A8A8-920CC209F4CB}" srcId="{B30243E8-DEDA-4611-919C-1A16126C0CDC}" destId="{149E0783-E691-470A-A468-FB2B8BF5AA74}" srcOrd="0" destOrd="0" parTransId="{DFD83A09-1866-4537-B8D3-4D4C13060FDA}" sibTransId="{71463C3E-5777-407B-90AC-49195B7A6FDA}"/>
    <dgm:cxn modelId="{3422231A-9A8D-4030-BE5D-9EE8650E97E2}" type="presOf" srcId="{8ADCE6E6-B381-4DDF-8FE6-2E07AA778C30}" destId="{828790FD-8358-4B8B-8254-885ACBEEAB44}" srcOrd="0" destOrd="0" presId="urn:microsoft.com/office/officeart/2008/layout/HorizontalMultiLevelHierarchy"/>
    <dgm:cxn modelId="{7E9C4BFF-82C7-440D-BFBB-C22437F0AB42}" type="presOf" srcId="{E9AE29D1-62F4-4B0D-9013-90F3F0DB41F9}" destId="{89937A24-7F48-47A1-92A0-B5C5EBF87F01}" srcOrd="0" destOrd="0" presId="urn:microsoft.com/office/officeart/2008/layout/HorizontalMultiLevelHierarchy"/>
    <dgm:cxn modelId="{AF243EF2-B258-4869-AC03-71DFD44DEFB4}" type="presOf" srcId="{DFD83A09-1866-4537-B8D3-4D4C13060FDA}" destId="{A306F9C5-07FF-4964-9A3D-3F1634BBDB3E}" srcOrd="0" destOrd="0" presId="urn:microsoft.com/office/officeart/2008/layout/HorizontalMultiLevelHierarchy"/>
    <dgm:cxn modelId="{AE526961-6EA5-4C77-A431-9A9A2CA4E46C}" type="presOf" srcId="{149E0783-E691-470A-A468-FB2B8BF5AA74}" destId="{71636D87-063C-471D-9954-F9BCD4BE732E}" srcOrd="0" destOrd="0" presId="urn:microsoft.com/office/officeart/2008/layout/HorizontalMultiLevelHierarchy"/>
    <dgm:cxn modelId="{C30D00A0-E3EB-47BF-8E1B-5949752C9E02}" type="presOf" srcId="{7704B5FE-BB0F-4A6F-820B-1BA28F52DE90}" destId="{B1FBD795-EC2E-4185-B9AF-2D0D4F7745C9}" srcOrd="0" destOrd="0" presId="urn:microsoft.com/office/officeart/2008/layout/HorizontalMultiLevelHierarchy"/>
    <dgm:cxn modelId="{58F3C317-BF6B-4C3D-BDD1-90F7FE020EEC}" type="presOf" srcId="{187431F7-D3D2-45F1-A37C-D4E68BC27743}" destId="{233C79C4-884B-4FF9-9DBC-E95C3D5CE3F9}" srcOrd="0" destOrd="0" presId="urn:microsoft.com/office/officeart/2008/layout/HorizontalMultiLevelHierarchy"/>
    <dgm:cxn modelId="{0DE1066B-23EB-4230-8B20-8F0D0A28E392}" srcId="{E9AE29D1-62F4-4B0D-9013-90F3F0DB41F9}" destId="{B30243E8-DEDA-4611-919C-1A16126C0CDC}" srcOrd="0" destOrd="0" parTransId="{9E6BD97B-CB0E-4F78-BA47-8347935A371C}" sibTransId="{C6B7CFE8-3186-47B8-ADB9-2A36DD41E387}"/>
    <dgm:cxn modelId="{A1DD1660-51CF-44BE-9B3A-39AD1D2DE256}" type="presOf" srcId="{BD965F05-0082-48C6-B7AF-8D9C34727A76}" destId="{22455721-1CEA-4DCC-BB51-DA13421A4086}" srcOrd="0" destOrd="0" presId="urn:microsoft.com/office/officeart/2008/layout/HorizontalMultiLevelHierarchy"/>
    <dgm:cxn modelId="{F236DE87-487C-4D72-AB5E-BEDCABF94FF1}" type="presOf" srcId="{B30243E8-DEDA-4611-919C-1A16126C0CDC}" destId="{619AD098-A9CC-4A4E-9722-983B224C1012}" srcOrd="0" destOrd="0" presId="urn:microsoft.com/office/officeart/2008/layout/HorizontalMultiLevelHierarchy"/>
    <dgm:cxn modelId="{87F8E5F4-CF06-49D2-BB6E-DF80C7836912}" type="presOf" srcId="{DFD83A09-1866-4537-B8D3-4D4C13060FDA}" destId="{F5DF38CF-31A3-4E3B-8A3F-873E674925DE}" srcOrd="1" destOrd="0" presId="urn:microsoft.com/office/officeart/2008/layout/HorizontalMultiLevelHierarchy"/>
    <dgm:cxn modelId="{E1DBB169-1649-42D0-8FA7-A2A7C44BDFAF}" type="presParOf" srcId="{89937A24-7F48-47A1-92A0-B5C5EBF87F01}" destId="{8F968FDB-929F-4143-8336-6FFC9D7410AF}" srcOrd="0" destOrd="0" presId="urn:microsoft.com/office/officeart/2008/layout/HorizontalMultiLevelHierarchy"/>
    <dgm:cxn modelId="{6D507131-6ADC-49AA-8FBF-60596F10AEB5}" type="presParOf" srcId="{8F968FDB-929F-4143-8336-6FFC9D7410AF}" destId="{619AD098-A9CC-4A4E-9722-983B224C1012}" srcOrd="0" destOrd="0" presId="urn:microsoft.com/office/officeart/2008/layout/HorizontalMultiLevelHierarchy"/>
    <dgm:cxn modelId="{D2F4A173-2B5D-452A-B84C-BE8523A7993B}" type="presParOf" srcId="{8F968FDB-929F-4143-8336-6FFC9D7410AF}" destId="{1ADCD159-0B1E-40EA-AF9B-F2DE1BA3FF85}" srcOrd="1" destOrd="0" presId="urn:microsoft.com/office/officeart/2008/layout/HorizontalMultiLevelHierarchy"/>
    <dgm:cxn modelId="{7D7249EE-628A-4FAD-914F-04FCDE84B926}" type="presParOf" srcId="{1ADCD159-0B1E-40EA-AF9B-F2DE1BA3FF85}" destId="{A306F9C5-07FF-4964-9A3D-3F1634BBDB3E}" srcOrd="0" destOrd="0" presId="urn:microsoft.com/office/officeart/2008/layout/HorizontalMultiLevelHierarchy"/>
    <dgm:cxn modelId="{5BD3E7AC-135D-43E4-95B2-14915CD7E07B}" type="presParOf" srcId="{A306F9C5-07FF-4964-9A3D-3F1634BBDB3E}" destId="{F5DF38CF-31A3-4E3B-8A3F-873E674925DE}" srcOrd="0" destOrd="0" presId="urn:microsoft.com/office/officeart/2008/layout/HorizontalMultiLevelHierarchy"/>
    <dgm:cxn modelId="{62DDF30F-9990-46D0-B59A-D844E93CF50D}" type="presParOf" srcId="{1ADCD159-0B1E-40EA-AF9B-F2DE1BA3FF85}" destId="{F777D3F3-9FA9-4446-8DB0-5C517060DAB7}" srcOrd="1" destOrd="0" presId="urn:microsoft.com/office/officeart/2008/layout/HorizontalMultiLevelHierarchy"/>
    <dgm:cxn modelId="{58887E71-012F-47A1-9BD0-4C38F676C528}" type="presParOf" srcId="{F777D3F3-9FA9-4446-8DB0-5C517060DAB7}" destId="{71636D87-063C-471D-9954-F9BCD4BE732E}" srcOrd="0" destOrd="0" presId="urn:microsoft.com/office/officeart/2008/layout/HorizontalMultiLevelHierarchy"/>
    <dgm:cxn modelId="{4A231710-77F4-4AA3-B88A-DA3D65E09D31}" type="presParOf" srcId="{F777D3F3-9FA9-4446-8DB0-5C517060DAB7}" destId="{D6045C6C-F7CD-4AFD-9B0C-F487354E15A7}" srcOrd="1" destOrd="0" presId="urn:microsoft.com/office/officeart/2008/layout/HorizontalMultiLevelHierarchy"/>
    <dgm:cxn modelId="{25367C47-3721-4013-B22A-62E437EF0D44}" type="presParOf" srcId="{1ADCD159-0B1E-40EA-AF9B-F2DE1BA3FF85}" destId="{22455721-1CEA-4DCC-BB51-DA13421A4086}" srcOrd="2" destOrd="0" presId="urn:microsoft.com/office/officeart/2008/layout/HorizontalMultiLevelHierarchy"/>
    <dgm:cxn modelId="{7389C194-275C-4765-83AD-422C0E0FD655}" type="presParOf" srcId="{22455721-1CEA-4DCC-BB51-DA13421A4086}" destId="{5CCCC4F9-5163-423D-A3A9-78CF073C6687}" srcOrd="0" destOrd="0" presId="urn:microsoft.com/office/officeart/2008/layout/HorizontalMultiLevelHierarchy"/>
    <dgm:cxn modelId="{957E74A9-9426-45DD-A966-6EBAB8F6A439}" type="presParOf" srcId="{1ADCD159-0B1E-40EA-AF9B-F2DE1BA3FF85}" destId="{69F58AB8-51C0-4275-A219-1D53F2B77A4A}" srcOrd="3" destOrd="0" presId="urn:microsoft.com/office/officeart/2008/layout/HorizontalMultiLevelHierarchy"/>
    <dgm:cxn modelId="{56AE66B1-CEDD-410E-A861-F24A28A61150}" type="presParOf" srcId="{69F58AB8-51C0-4275-A219-1D53F2B77A4A}" destId="{B1FBD795-EC2E-4185-B9AF-2D0D4F7745C9}" srcOrd="0" destOrd="0" presId="urn:microsoft.com/office/officeart/2008/layout/HorizontalMultiLevelHierarchy"/>
    <dgm:cxn modelId="{6B723A36-6C1C-4BF7-8177-3D076875C133}" type="presParOf" srcId="{69F58AB8-51C0-4275-A219-1D53F2B77A4A}" destId="{A48B4810-87D2-43CC-9A08-8DD8DB49C1A8}" srcOrd="1" destOrd="0" presId="urn:microsoft.com/office/officeart/2008/layout/HorizontalMultiLevelHierarchy"/>
    <dgm:cxn modelId="{347525C4-7E38-4785-AF29-EF970F2F8213}" type="presParOf" srcId="{1ADCD159-0B1E-40EA-AF9B-F2DE1BA3FF85}" destId="{828790FD-8358-4B8B-8254-885ACBEEAB44}" srcOrd="4" destOrd="0" presId="urn:microsoft.com/office/officeart/2008/layout/HorizontalMultiLevelHierarchy"/>
    <dgm:cxn modelId="{D8B9B0E1-25BC-4F4D-AE37-CE39B76C4919}" type="presParOf" srcId="{828790FD-8358-4B8B-8254-885ACBEEAB44}" destId="{41824FCA-B59B-4FB6-A5F9-0DA1462D5B7D}" srcOrd="0" destOrd="0" presId="urn:microsoft.com/office/officeart/2008/layout/HorizontalMultiLevelHierarchy"/>
    <dgm:cxn modelId="{843BADD1-32C5-4C62-A462-A4B2E14551B6}" type="presParOf" srcId="{1ADCD159-0B1E-40EA-AF9B-F2DE1BA3FF85}" destId="{EE157FB6-4149-4BFA-B7EC-E8C9A90033AF}" srcOrd="5" destOrd="0" presId="urn:microsoft.com/office/officeart/2008/layout/HorizontalMultiLevelHierarchy"/>
    <dgm:cxn modelId="{7F9D952C-FA6E-4C78-8402-C77DB8247BD5}" type="presParOf" srcId="{EE157FB6-4149-4BFA-B7EC-E8C9A90033AF}" destId="{233C79C4-884B-4FF9-9DBC-E95C3D5CE3F9}" srcOrd="0" destOrd="0" presId="urn:microsoft.com/office/officeart/2008/layout/HorizontalMultiLevelHierarchy"/>
    <dgm:cxn modelId="{92EADC72-DB31-481D-9C50-23485DF44772}" type="presParOf" srcId="{EE157FB6-4149-4BFA-B7EC-E8C9A90033AF}" destId="{571DE1B6-20FC-4807-A0D7-2CAED6C13A2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F0587-3D01-4B73-A6F8-E614788E697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BA49A8D0-582F-4D93-AC59-3AC13244AB56}">
      <dgm:prSet phldrT="[Текст]"/>
      <dgm:spPr/>
      <dgm:t>
        <a:bodyPr/>
        <a:lstStyle/>
        <a:p>
          <a:r>
            <a:rPr lang="ru-RU" dirty="0" smtClean="0">
              <a:latin typeface="Times New Roman" pitchFamily="18" charset="0"/>
              <a:cs typeface="Times New Roman" pitchFamily="18" charset="0"/>
            </a:rPr>
            <a:t>НДФЛ</a:t>
          </a:r>
          <a:endParaRPr lang="ru-RU" dirty="0">
            <a:latin typeface="Times New Roman" pitchFamily="18" charset="0"/>
            <a:cs typeface="Times New Roman" pitchFamily="18" charset="0"/>
          </a:endParaRPr>
        </a:p>
      </dgm:t>
    </dgm:pt>
    <dgm:pt modelId="{1C4E66A8-2BF6-433F-8ADC-1AC3CA1DEBD8}" type="parTrans" cxnId="{5C79899E-52D5-4D85-AE49-F5E2D25DB50B}">
      <dgm:prSet/>
      <dgm:spPr/>
      <dgm:t>
        <a:bodyPr/>
        <a:lstStyle/>
        <a:p>
          <a:endParaRPr lang="ru-RU">
            <a:latin typeface="Times New Roman" pitchFamily="18" charset="0"/>
            <a:cs typeface="Times New Roman" pitchFamily="18" charset="0"/>
          </a:endParaRPr>
        </a:p>
      </dgm:t>
    </dgm:pt>
    <dgm:pt modelId="{118B5CF8-12B5-4793-80A8-DE95C691532E}" type="sibTrans" cxnId="{5C79899E-52D5-4D85-AE49-F5E2D25DB50B}">
      <dgm:prSet/>
      <dgm:spPr/>
      <dgm:t>
        <a:bodyPr/>
        <a:lstStyle/>
        <a:p>
          <a:endParaRPr lang="ru-RU">
            <a:latin typeface="Times New Roman" pitchFamily="18" charset="0"/>
            <a:cs typeface="Times New Roman" pitchFamily="18" charset="0"/>
          </a:endParaRPr>
        </a:p>
      </dgm:t>
    </dgm:pt>
    <dgm:pt modelId="{C7A309D2-35BD-4F09-AB8B-64B75B2C7B8D}">
      <dgm:prSet phldrT="[Текст]"/>
      <dgm:spPr/>
      <dgm:t>
        <a:bodyPr/>
        <a:lstStyle/>
        <a:p>
          <a:r>
            <a:rPr lang="ru-RU" dirty="0" smtClean="0">
              <a:latin typeface="Times New Roman" pitchFamily="18" charset="0"/>
              <a:cs typeface="Times New Roman" pitchFamily="18" charset="0"/>
            </a:rPr>
            <a:t>13% бюджеты поселений</a:t>
          </a:r>
          <a:endParaRPr lang="ru-RU" dirty="0">
            <a:latin typeface="Times New Roman" pitchFamily="18" charset="0"/>
            <a:cs typeface="Times New Roman" pitchFamily="18" charset="0"/>
          </a:endParaRPr>
        </a:p>
      </dgm:t>
    </dgm:pt>
    <dgm:pt modelId="{DD255BBD-8960-4843-824D-AA49B7BC979C}" type="parTrans" cxnId="{933BA6F4-51C2-41A0-A920-C6D03DF48C05}">
      <dgm:prSet/>
      <dgm:spPr/>
      <dgm:t>
        <a:bodyPr/>
        <a:lstStyle/>
        <a:p>
          <a:endParaRPr lang="ru-RU">
            <a:latin typeface="Times New Roman" pitchFamily="18" charset="0"/>
            <a:cs typeface="Times New Roman" pitchFamily="18" charset="0"/>
          </a:endParaRPr>
        </a:p>
      </dgm:t>
    </dgm:pt>
    <dgm:pt modelId="{2B5879BF-4238-4778-9C6B-F5FB48D1768F}" type="sibTrans" cxnId="{933BA6F4-51C2-41A0-A920-C6D03DF48C05}">
      <dgm:prSet/>
      <dgm:spPr/>
      <dgm:t>
        <a:bodyPr/>
        <a:lstStyle/>
        <a:p>
          <a:endParaRPr lang="ru-RU">
            <a:latin typeface="Times New Roman" pitchFamily="18" charset="0"/>
            <a:cs typeface="Times New Roman" pitchFamily="18" charset="0"/>
          </a:endParaRPr>
        </a:p>
      </dgm:t>
    </dgm:pt>
    <dgm:pt modelId="{5C443C72-C73E-4098-BACE-62D3E30A75E0}">
      <dgm:prSet phldrT="[Текст]"/>
      <dgm:spPr/>
      <dgm:t>
        <a:bodyPr/>
        <a:lstStyle/>
        <a:p>
          <a:r>
            <a:rPr lang="ru-RU" dirty="0" smtClean="0">
              <a:latin typeface="Times New Roman" pitchFamily="18" charset="0"/>
              <a:cs typeface="Times New Roman" pitchFamily="18" charset="0"/>
            </a:rPr>
            <a:t>48,64% краевой бюджет</a:t>
          </a:r>
          <a:endParaRPr lang="ru-RU" dirty="0">
            <a:latin typeface="Times New Roman" pitchFamily="18" charset="0"/>
            <a:cs typeface="Times New Roman" pitchFamily="18" charset="0"/>
          </a:endParaRPr>
        </a:p>
      </dgm:t>
    </dgm:pt>
    <dgm:pt modelId="{CBA4594D-38C1-4981-B0CE-ECB504DDAB24}" type="parTrans" cxnId="{6C0AE760-5A3F-4854-A963-444422421FA7}">
      <dgm:prSet/>
      <dgm:spPr/>
      <dgm:t>
        <a:bodyPr/>
        <a:lstStyle/>
        <a:p>
          <a:endParaRPr lang="ru-RU">
            <a:latin typeface="Times New Roman" pitchFamily="18" charset="0"/>
            <a:cs typeface="Times New Roman" pitchFamily="18" charset="0"/>
          </a:endParaRPr>
        </a:p>
      </dgm:t>
    </dgm:pt>
    <dgm:pt modelId="{E8C7D431-51F7-4B67-872E-02683A035FE4}" type="sibTrans" cxnId="{6C0AE760-5A3F-4854-A963-444422421FA7}">
      <dgm:prSet/>
      <dgm:spPr/>
      <dgm:t>
        <a:bodyPr/>
        <a:lstStyle/>
        <a:p>
          <a:endParaRPr lang="ru-RU">
            <a:latin typeface="Times New Roman" pitchFamily="18" charset="0"/>
            <a:cs typeface="Times New Roman" pitchFamily="18" charset="0"/>
          </a:endParaRPr>
        </a:p>
      </dgm:t>
    </dgm:pt>
    <dgm:pt modelId="{A5E75463-3C70-4E6A-90FA-47E8ED12AC48}">
      <dgm:prSet phldrT="[Текст]"/>
      <dgm:spPr/>
      <dgm:t>
        <a:bodyPr/>
        <a:lstStyle/>
        <a:p>
          <a:r>
            <a:rPr lang="ru-RU" dirty="0" smtClean="0">
              <a:latin typeface="Times New Roman" pitchFamily="18" charset="0"/>
              <a:cs typeface="Times New Roman" pitchFamily="18" charset="0"/>
            </a:rPr>
            <a:t>ЕСХН</a:t>
          </a:r>
          <a:endParaRPr lang="ru-RU" dirty="0">
            <a:latin typeface="Times New Roman" pitchFamily="18" charset="0"/>
            <a:cs typeface="Times New Roman" pitchFamily="18" charset="0"/>
          </a:endParaRPr>
        </a:p>
      </dgm:t>
    </dgm:pt>
    <dgm:pt modelId="{2551795D-CC4F-4095-86B3-AD7CCBFD8696}" type="parTrans" cxnId="{7705EF8D-7E60-443E-BFD8-B8C4C75A395F}">
      <dgm:prSet/>
      <dgm:spPr/>
      <dgm:t>
        <a:bodyPr/>
        <a:lstStyle/>
        <a:p>
          <a:endParaRPr lang="ru-RU">
            <a:latin typeface="Times New Roman" pitchFamily="18" charset="0"/>
            <a:cs typeface="Times New Roman" pitchFamily="18" charset="0"/>
          </a:endParaRPr>
        </a:p>
      </dgm:t>
    </dgm:pt>
    <dgm:pt modelId="{7BA918B5-F42C-4893-815A-72A8E2B2013C}" type="sibTrans" cxnId="{7705EF8D-7E60-443E-BFD8-B8C4C75A395F}">
      <dgm:prSet/>
      <dgm:spPr/>
      <dgm:t>
        <a:bodyPr/>
        <a:lstStyle/>
        <a:p>
          <a:endParaRPr lang="ru-RU">
            <a:latin typeface="Times New Roman" pitchFamily="18" charset="0"/>
            <a:cs typeface="Times New Roman" pitchFamily="18" charset="0"/>
          </a:endParaRPr>
        </a:p>
      </dgm:t>
    </dgm:pt>
    <dgm:pt modelId="{E2D75CA6-0347-491B-B828-85A124B0EA94}">
      <dgm:prSet phldrT="[Текст]"/>
      <dgm:spPr/>
      <dgm:t>
        <a:bodyPr/>
        <a:lstStyle/>
        <a:p>
          <a:r>
            <a:rPr lang="ru-RU" dirty="0" smtClean="0">
              <a:latin typeface="Times New Roman" pitchFamily="18" charset="0"/>
              <a:cs typeface="Times New Roman" pitchFamily="18" charset="0"/>
            </a:rPr>
            <a:t>50% бюджеты поселений</a:t>
          </a:r>
          <a:endParaRPr lang="ru-RU" dirty="0">
            <a:latin typeface="Times New Roman" pitchFamily="18" charset="0"/>
            <a:cs typeface="Times New Roman" pitchFamily="18" charset="0"/>
          </a:endParaRPr>
        </a:p>
      </dgm:t>
    </dgm:pt>
    <dgm:pt modelId="{735F54DC-5754-46E6-8A5D-A52A99ED0215}" type="parTrans" cxnId="{AECD86CE-E625-405D-ABAB-98214F2EF6E4}">
      <dgm:prSet/>
      <dgm:spPr/>
      <dgm:t>
        <a:bodyPr/>
        <a:lstStyle/>
        <a:p>
          <a:endParaRPr lang="ru-RU">
            <a:latin typeface="Times New Roman" pitchFamily="18" charset="0"/>
            <a:cs typeface="Times New Roman" pitchFamily="18" charset="0"/>
          </a:endParaRPr>
        </a:p>
      </dgm:t>
    </dgm:pt>
    <dgm:pt modelId="{C25CE5B1-CD4D-4180-B6D1-479F98CC3C17}" type="sibTrans" cxnId="{AECD86CE-E625-405D-ABAB-98214F2EF6E4}">
      <dgm:prSet/>
      <dgm:spPr/>
      <dgm:t>
        <a:bodyPr/>
        <a:lstStyle/>
        <a:p>
          <a:endParaRPr lang="ru-RU">
            <a:latin typeface="Times New Roman" pitchFamily="18" charset="0"/>
            <a:cs typeface="Times New Roman" pitchFamily="18" charset="0"/>
          </a:endParaRPr>
        </a:p>
      </dgm:t>
    </dgm:pt>
    <dgm:pt modelId="{758DEAA6-1B38-43FC-A5C5-833C8D81D0E3}">
      <dgm:prSet phldrT="[Текст]"/>
      <dgm:spPr/>
      <dgm:t>
        <a:bodyPr/>
        <a:lstStyle/>
        <a:p>
          <a:r>
            <a:rPr lang="ru-RU" dirty="0" smtClean="0">
              <a:latin typeface="Times New Roman" pitchFamily="18" charset="0"/>
              <a:cs typeface="Times New Roman" pitchFamily="18" charset="0"/>
            </a:rPr>
            <a:t>50% районный бюджет</a:t>
          </a:r>
          <a:endParaRPr lang="ru-RU" dirty="0">
            <a:latin typeface="Times New Roman" pitchFamily="18" charset="0"/>
            <a:cs typeface="Times New Roman" pitchFamily="18" charset="0"/>
          </a:endParaRPr>
        </a:p>
      </dgm:t>
    </dgm:pt>
    <dgm:pt modelId="{17358DD6-512D-409D-B4EA-4EE03F6FDC9F}" type="parTrans" cxnId="{9D2ECB29-E68C-46F2-A598-C082CEC79838}">
      <dgm:prSet/>
      <dgm:spPr/>
      <dgm:t>
        <a:bodyPr/>
        <a:lstStyle/>
        <a:p>
          <a:endParaRPr lang="ru-RU">
            <a:latin typeface="Times New Roman" pitchFamily="18" charset="0"/>
            <a:cs typeface="Times New Roman" pitchFamily="18" charset="0"/>
          </a:endParaRPr>
        </a:p>
      </dgm:t>
    </dgm:pt>
    <dgm:pt modelId="{D810AD0F-F90E-4B7F-9F21-D356265CF19C}" type="sibTrans" cxnId="{9D2ECB29-E68C-46F2-A598-C082CEC79838}">
      <dgm:prSet/>
      <dgm:spPr/>
      <dgm:t>
        <a:bodyPr/>
        <a:lstStyle/>
        <a:p>
          <a:endParaRPr lang="ru-RU">
            <a:latin typeface="Times New Roman" pitchFamily="18" charset="0"/>
            <a:cs typeface="Times New Roman" pitchFamily="18" charset="0"/>
          </a:endParaRPr>
        </a:p>
      </dgm:t>
    </dgm:pt>
    <dgm:pt modelId="{BF22C8F8-31FD-4448-9F53-C4D8E5192783}">
      <dgm:prSet/>
      <dgm:spPr/>
      <dgm:t>
        <a:bodyPr/>
        <a:lstStyle/>
        <a:p>
          <a:r>
            <a:rPr lang="ru-RU" dirty="0" smtClean="0">
              <a:latin typeface="Times New Roman" pitchFamily="18" charset="0"/>
              <a:cs typeface="Times New Roman" pitchFamily="18" charset="0"/>
            </a:rPr>
            <a:t>38,36% районный бюджет</a:t>
          </a:r>
          <a:endParaRPr lang="ru-RU" dirty="0">
            <a:latin typeface="Times New Roman" pitchFamily="18" charset="0"/>
            <a:cs typeface="Times New Roman" pitchFamily="18" charset="0"/>
          </a:endParaRPr>
        </a:p>
      </dgm:t>
    </dgm:pt>
    <dgm:pt modelId="{7EEC9BC7-130A-4334-A1A2-1A429EB20AE9}" type="parTrans" cxnId="{366EEE93-182E-484E-9F8F-F532D6FFFF16}">
      <dgm:prSet/>
      <dgm:spPr/>
      <dgm:t>
        <a:bodyPr/>
        <a:lstStyle/>
        <a:p>
          <a:endParaRPr lang="ru-RU">
            <a:latin typeface="Times New Roman" pitchFamily="18" charset="0"/>
            <a:cs typeface="Times New Roman" pitchFamily="18" charset="0"/>
          </a:endParaRPr>
        </a:p>
      </dgm:t>
    </dgm:pt>
    <dgm:pt modelId="{CB6CBD6D-772F-46DD-A045-039B07AD6115}" type="sibTrans" cxnId="{366EEE93-182E-484E-9F8F-F532D6FFFF16}">
      <dgm:prSet/>
      <dgm:spPr/>
      <dgm:t>
        <a:bodyPr/>
        <a:lstStyle/>
        <a:p>
          <a:endParaRPr lang="ru-RU">
            <a:latin typeface="Times New Roman" pitchFamily="18" charset="0"/>
            <a:cs typeface="Times New Roman" pitchFamily="18" charset="0"/>
          </a:endParaRPr>
        </a:p>
      </dgm:t>
    </dgm:pt>
    <dgm:pt modelId="{FB77AC69-1D65-4C2F-B2B5-E025612D0750}" type="pres">
      <dgm:prSet presAssocID="{EAEF0587-3D01-4B73-A6F8-E614788E6971}" presName="diagram" presStyleCnt="0">
        <dgm:presLayoutVars>
          <dgm:chPref val="1"/>
          <dgm:dir/>
          <dgm:animOne val="branch"/>
          <dgm:animLvl val="lvl"/>
          <dgm:resizeHandles/>
        </dgm:presLayoutVars>
      </dgm:prSet>
      <dgm:spPr/>
      <dgm:t>
        <a:bodyPr/>
        <a:lstStyle/>
        <a:p>
          <a:endParaRPr lang="ru-RU"/>
        </a:p>
      </dgm:t>
    </dgm:pt>
    <dgm:pt modelId="{87F9961A-757C-4639-A6C5-5AF924F6079B}" type="pres">
      <dgm:prSet presAssocID="{BA49A8D0-582F-4D93-AC59-3AC13244AB56}" presName="root" presStyleCnt="0"/>
      <dgm:spPr/>
    </dgm:pt>
    <dgm:pt modelId="{A2843BF4-8AF8-4F86-A80A-BA52BE50096B}" type="pres">
      <dgm:prSet presAssocID="{BA49A8D0-582F-4D93-AC59-3AC13244AB56}" presName="rootComposite" presStyleCnt="0"/>
      <dgm:spPr/>
    </dgm:pt>
    <dgm:pt modelId="{D86FCEB0-CD20-45B3-91CC-ED3D7D2C8BF0}" type="pres">
      <dgm:prSet presAssocID="{BA49A8D0-582F-4D93-AC59-3AC13244AB56}" presName="rootText" presStyleLbl="node1" presStyleIdx="0" presStyleCnt="2"/>
      <dgm:spPr/>
      <dgm:t>
        <a:bodyPr/>
        <a:lstStyle/>
        <a:p>
          <a:endParaRPr lang="ru-RU"/>
        </a:p>
      </dgm:t>
    </dgm:pt>
    <dgm:pt modelId="{639BF89A-14CF-48D6-833B-B84CF29F0257}" type="pres">
      <dgm:prSet presAssocID="{BA49A8D0-582F-4D93-AC59-3AC13244AB56}" presName="rootConnector" presStyleLbl="node1" presStyleIdx="0" presStyleCnt="2"/>
      <dgm:spPr/>
      <dgm:t>
        <a:bodyPr/>
        <a:lstStyle/>
        <a:p>
          <a:endParaRPr lang="ru-RU"/>
        </a:p>
      </dgm:t>
    </dgm:pt>
    <dgm:pt modelId="{B7296EF2-3519-4939-B913-928D5B1899EC}" type="pres">
      <dgm:prSet presAssocID="{BA49A8D0-582F-4D93-AC59-3AC13244AB56}" presName="childShape" presStyleCnt="0"/>
      <dgm:spPr/>
    </dgm:pt>
    <dgm:pt modelId="{F249090F-D6D5-422B-982C-D99BDE437621}" type="pres">
      <dgm:prSet presAssocID="{DD255BBD-8960-4843-824D-AA49B7BC979C}" presName="Name13" presStyleLbl="parChTrans1D2" presStyleIdx="0" presStyleCnt="5"/>
      <dgm:spPr/>
      <dgm:t>
        <a:bodyPr/>
        <a:lstStyle/>
        <a:p>
          <a:endParaRPr lang="ru-RU"/>
        </a:p>
      </dgm:t>
    </dgm:pt>
    <dgm:pt modelId="{C749113F-080C-40FD-A341-999C151AC7F9}" type="pres">
      <dgm:prSet presAssocID="{C7A309D2-35BD-4F09-AB8B-64B75B2C7B8D}" presName="childText" presStyleLbl="bgAcc1" presStyleIdx="0" presStyleCnt="5">
        <dgm:presLayoutVars>
          <dgm:bulletEnabled val="1"/>
        </dgm:presLayoutVars>
      </dgm:prSet>
      <dgm:spPr/>
      <dgm:t>
        <a:bodyPr/>
        <a:lstStyle/>
        <a:p>
          <a:endParaRPr lang="ru-RU"/>
        </a:p>
      </dgm:t>
    </dgm:pt>
    <dgm:pt modelId="{3641E862-1058-4226-ACF7-618BA892A415}" type="pres">
      <dgm:prSet presAssocID="{7EEC9BC7-130A-4334-A1A2-1A429EB20AE9}" presName="Name13" presStyleLbl="parChTrans1D2" presStyleIdx="1" presStyleCnt="5"/>
      <dgm:spPr/>
      <dgm:t>
        <a:bodyPr/>
        <a:lstStyle/>
        <a:p>
          <a:endParaRPr lang="ru-RU"/>
        </a:p>
      </dgm:t>
    </dgm:pt>
    <dgm:pt modelId="{8787C2F2-25DC-4141-8CC5-0206AD41DD1F}" type="pres">
      <dgm:prSet presAssocID="{BF22C8F8-31FD-4448-9F53-C4D8E5192783}" presName="childText" presStyleLbl="bgAcc1" presStyleIdx="1" presStyleCnt="5">
        <dgm:presLayoutVars>
          <dgm:bulletEnabled val="1"/>
        </dgm:presLayoutVars>
      </dgm:prSet>
      <dgm:spPr/>
      <dgm:t>
        <a:bodyPr/>
        <a:lstStyle/>
        <a:p>
          <a:endParaRPr lang="ru-RU"/>
        </a:p>
      </dgm:t>
    </dgm:pt>
    <dgm:pt modelId="{7E80B29F-1587-4300-A37D-C39B1E2A63BE}" type="pres">
      <dgm:prSet presAssocID="{CBA4594D-38C1-4981-B0CE-ECB504DDAB24}" presName="Name13" presStyleLbl="parChTrans1D2" presStyleIdx="2" presStyleCnt="5"/>
      <dgm:spPr/>
      <dgm:t>
        <a:bodyPr/>
        <a:lstStyle/>
        <a:p>
          <a:endParaRPr lang="ru-RU"/>
        </a:p>
      </dgm:t>
    </dgm:pt>
    <dgm:pt modelId="{F745FDC1-930B-48F7-8A3E-79DDCA96C695}" type="pres">
      <dgm:prSet presAssocID="{5C443C72-C73E-4098-BACE-62D3E30A75E0}" presName="childText" presStyleLbl="bgAcc1" presStyleIdx="2" presStyleCnt="5">
        <dgm:presLayoutVars>
          <dgm:bulletEnabled val="1"/>
        </dgm:presLayoutVars>
      </dgm:prSet>
      <dgm:spPr/>
      <dgm:t>
        <a:bodyPr/>
        <a:lstStyle/>
        <a:p>
          <a:endParaRPr lang="ru-RU"/>
        </a:p>
      </dgm:t>
    </dgm:pt>
    <dgm:pt modelId="{B3BA1784-781B-4A9D-99A0-0E82BF0D1A9F}" type="pres">
      <dgm:prSet presAssocID="{A5E75463-3C70-4E6A-90FA-47E8ED12AC48}" presName="root" presStyleCnt="0"/>
      <dgm:spPr/>
    </dgm:pt>
    <dgm:pt modelId="{1CBD990A-7DDD-47DC-AC36-9CF05F1D0253}" type="pres">
      <dgm:prSet presAssocID="{A5E75463-3C70-4E6A-90FA-47E8ED12AC48}" presName="rootComposite" presStyleCnt="0"/>
      <dgm:spPr/>
    </dgm:pt>
    <dgm:pt modelId="{D626DAA2-1651-40F5-A30B-A7C8B083B4F0}" type="pres">
      <dgm:prSet presAssocID="{A5E75463-3C70-4E6A-90FA-47E8ED12AC48}" presName="rootText" presStyleLbl="node1" presStyleIdx="1" presStyleCnt="2"/>
      <dgm:spPr/>
      <dgm:t>
        <a:bodyPr/>
        <a:lstStyle/>
        <a:p>
          <a:endParaRPr lang="ru-RU"/>
        </a:p>
      </dgm:t>
    </dgm:pt>
    <dgm:pt modelId="{D6F372B8-49F5-4F5F-AEBF-844E1032F196}" type="pres">
      <dgm:prSet presAssocID="{A5E75463-3C70-4E6A-90FA-47E8ED12AC48}" presName="rootConnector" presStyleLbl="node1" presStyleIdx="1" presStyleCnt="2"/>
      <dgm:spPr/>
      <dgm:t>
        <a:bodyPr/>
        <a:lstStyle/>
        <a:p>
          <a:endParaRPr lang="ru-RU"/>
        </a:p>
      </dgm:t>
    </dgm:pt>
    <dgm:pt modelId="{098A3781-BE7B-4322-97A3-21FA113D98C8}" type="pres">
      <dgm:prSet presAssocID="{A5E75463-3C70-4E6A-90FA-47E8ED12AC48}" presName="childShape" presStyleCnt="0"/>
      <dgm:spPr/>
    </dgm:pt>
    <dgm:pt modelId="{8C0CB91F-9BC2-4576-96F0-C1D2E853CB20}" type="pres">
      <dgm:prSet presAssocID="{735F54DC-5754-46E6-8A5D-A52A99ED0215}" presName="Name13" presStyleLbl="parChTrans1D2" presStyleIdx="3" presStyleCnt="5"/>
      <dgm:spPr/>
      <dgm:t>
        <a:bodyPr/>
        <a:lstStyle/>
        <a:p>
          <a:endParaRPr lang="ru-RU"/>
        </a:p>
      </dgm:t>
    </dgm:pt>
    <dgm:pt modelId="{1C9A2BA2-D878-449C-AC8E-E1F6F778ABDA}" type="pres">
      <dgm:prSet presAssocID="{E2D75CA6-0347-491B-B828-85A124B0EA94}" presName="childText" presStyleLbl="bgAcc1" presStyleIdx="3" presStyleCnt="5">
        <dgm:presLayoutVars>
          <dgm:bulletEnabled val="1"/>
        </dgm:presLayoutVars>
      </dgm:prSet>
      <dgm:spPr/>
      <dgm:t>
        <a:bodyPr/>
        <a:lstStyle/>
        <a:p>
          <a:endParaRPr lang="ru-RU"/>
        </a:p>
      </dgm:t>
    </dgm:pt>
    <dgm:pt modelId="{6ED2E54B-4D62-4621-A922-D771FEE0D85C}" type="pres">
      <dgm:prSet presAssocID="{17358DD6-512D-409D-B4EA-4EE03F6FDC9F}" presName="Name13" presStyleLbl="parChTrans1D2" presStyleIdx="4" presStyleCnt="5"/>
      <dgm:spPr/>
      <dgm:t>
        <a:bodyPr/>
        <a:lstStyle/>
        <a:p>
          <a:endParaRPr lang="ru-RU"/>
        </a:p>
      </dgm:t>
    </dgm:pt>
    <dgm:pt modelId="{7928E958-434F-44D9-BF8B-9AD3FDA96423}" type="pres">
      <dgm:prSet presAssocID="{758DEAA6-1B38-43FC-A5C5-833C8D81D0E3}" presName="childText" presStyleLbl="bgAcc1" presStyleIdx="4" presStyleCnt="5">
        <dgm:presLayoutVars>
          <dgm:bulletEnabled val="1"/>
        </dgm:presLayoutVars>
      </dgm:prSet>
      <dgm:spPr/>
      <dgm:t>
        <a:bodyPr/>
        <a:lstStyle/>
        <a:p>
          <a:endParaRPr lang="ru-RU"/>
        </a:p>
      </dgm:t>
    </dgm:pt>
  </dgm:ptLst>
  <dgm:cxnLst>
    <dgm:cxn modelId="{CAE493B8-0A92-4436-BC73-B88609A7DBF1}" type="presOf" srcId="{17358DD6-512D-409D-B4EA-4EE03F6FDC9F}" destId="{6ED2E54B-4D62-4621-A922-D771FEE0D85C}" srcOrd="0" destOrd="0" presId="urn:microsoft.com/office/officeart/2005/8/layout/hierarchy3"/>
    <dgm:cxn modelId="{933BA6F4-51C2-41A0-A920-C6D03DF48C05}" srcId="{BA49A8D0-582F-4D93-AC59-3AC13244AB56}" destId="{C7A309D2-35BD-4F09-AB8B-64B75B2C7B8D}" srcOrd="0" destOrd="0" parTransId="{DD255BBD-8960-4843-824D-AA49B7BC979C}" sibTransId="{2B5879BF-4238-4778-9C6B-F5FB48D1768F}"/>
    <dgm:cxn modelId="{04082D09-7616-4386-8552-7D810C0051AC}" type="presOf" srcId="{5C443C72-C73E-4098-BACE-62D3E30A75E0}" destId="{F745FDC1-930B-48F7-8A3E-79DDCA96C695}" srcOrd="0" destOrd="0" presId="urn:microsoft.com/office/officeart/2005/8/layout/hierarchy3"/>
    <dgm:cxn modelId="{0D095E2E-911A-40F1-B294-B6BEAC55EB25}" type="presOf" srcId="{758DEAA6-1B38-43FC-A5C5-833C8D81D0E3}" destId="{7928E958-434F-44D9-BF8B-9AD3FDA96423}" srcOrd="0" destOrd="0" presId="urn:microsoft.com/office/officeart/2005/8/layout/hierarchy3"/>
    <dgm:cxn modelId="{BCBF7B2E-02A4-4129-89FE-6FDBD02AAB8A}" type="presOf" srcId="{A5E75463-3C70-4E6A-90FA-47E8ED12AC48}" destId="{D626DAA2-1651-40F5-A30B-A7C8B083B4F0}" srcOrd="0" destOrd="0" presId="urn:microsoft.com/office/officeart/2005/8/layout/hierarchy3"/>
    <dgm:cxn modelId="{AECD86CE-E625-405D-ABAB-98214F2EF6E4}" srcId="{A5E75463-3C70-4E6A-90FA-47E8ED12AC48}" destId="{E2D75CA6-0347-491B-B828-85A124B0EA94}" srcOrd="0" destOrd="0" parTransId="{735F54DC-5754-46E6-8A5D-A52A99ED0215}" sibTransId="{C25CE5B1-CD4D-4180-B6D1-479F98CC3C17}"/>
    <dgm:cxn modelId="{4797E32B-EF1B-4F8B-80D9-D9D90299B14A}" type="presOf" srcId="{BA49A8D0-582F-4D93-AC59-3AC13244AB56}" destId="{639BF89A-14CF-48D6-833B-B84CF29F0257}" srcOrd="1" destOrd="0" presId="urn:microsoft.com/office/officeart/2005/8/layout/hierarchy3"/>
    <dgm:cxn modelId="{6C0AE760-5A3F-4854-A963-444422421FA7}" srcId="{BA49A8D0-582F-4D93-AC59-3AC13244AB56}" destId="{5C443C72-C73E-4098-BACE-62D3E30A75E0}" srcOrd="2" destOrd="0" parTransId="{CBA4594D-38C1-4981-B0CE-ECB504DDAB24}" sibTransId="{E8C7D431-51F7-4B67-872E-02683A035FE4}"/>
    <dgm:cxn modelId="{7ADF237D-7B12-4544-A14B-0C2DAEE5FD45}" type="presOf" srcId="{BA49A8D0-582F-4D93-AC59-3AC13244AB56}" destId="{D86FCEB0-CD20-45B3-91CC-ED3D7D2C8BF0}" srcOrd="0" destOrd="0" presId="urn:microsoft.com/office/officeart/2005/8/layout/hierarchy3"/>
    <dgm:cxn modelId="{B0729DCE-D023-442C-A2D2-1E6449E89EFE}" type="presOf" srcId="{7EEC9BC7-130A-4334-A1A2-1A429EB20AE9}" destId="{3641E862-1058-4226-ACF7-618BA892A415}" srcOrd="0" destOrd="0" presId="urn:microsoft.com/office/officeart/2005/8/layout/hierarchy3"/>
    <dgm:cxn modelId="{5C79899E-52D5-4D85-AE49-F5E2D25DB50B}" srcId="{EAEF0587-3D01-4B73-A6F8-E614788E6971}" destId="{BA49A8D0-582F-4D93-AC59-3AC13244AB56}" srcOrd="0" destOrd="0" parTransId="{1C4E66A8-2BF6-433F-8ADC-1AC3CA1DEBD8}" sibTransId="{118B5CF8-12B5-4793-80A8-DE95C691532E}"/>
    <dgm:cxn modelId="{7705EF8D-7E60-443E-BFD8-B8C4C75A395F}" srcId="{EAEF0587-3D01-4B73-A6F8-E614788E6971}" destId="{A5E75463-3C70-4E6A-90FA-47E8ED12AC48}" srcOrd="1" destOrd="0" parTransId="{2551795D-CC4F-4095-86B3-AD7CCBFD8696}" sibTransId="{7BA918B5-F42C-4893-815A-72A8E2B2013C}"/>
    <dgm:cxn modelId="{366EEE93-182E-484E-9F8F-F532D6FFFF16}" srcId="{BA49A8D0-582F-4D93-AC59-3AC13244AB56}" destId="{BF22C8F8-31FD-4448-9F53-C4D8E5192783}" srcOrd="1" destOrd="0" parTransId="{7EEC9BC7-130A-4334-A1A2-1A429EB20AE9}" sibTransId="{CB6CBD6D-772F-46DD-A045-039B07AD6115}"/>
    <dgm:cxn modelId="{9D2ECB29-E68C-46F2-A598-C082CEC79838}" srcId="{A5E75463-3C70-4E6A-90FA-47E8ED12AC48}" destId="{758DEAA6-1B38-43FC-A5C5-833C8D81D0E3}" srcOrd="1" destOrd="0" parTransId="{17358DD6-512D-409D-B4EA-4EE03F6FDC9F}" sibTransId="{D810AD0F-F90E-4B7F-9F21-D356265CF19C}"/>
    <dgm:cxn modelId="{86F83C61-C94C-4026-89D2-E4A3E396BDAF}" type="presOf" srcId="{E2D75CA6-0347-491B-B828-85A124B0EA94}" destId="{1C9A2BA2-D878-449C-AC8E-E1F6F778ABDA}" srcOrd="0" destOrd="0" presId="urn:microsoft.com/office/officeart/2005/8/layout/hierarchy3"/>
    <dgm:cxn modelId="{6034D670-DA73-4631-8376-6A60EA50F5B0}" type="presOf" srcId="{DD255BBD-8960-4843-824D-AA49B7BC979C}" destId="{F249090F-D6D5-422B-982C-D99BDE437621}" srcOrd="0" destOrd="0" presId="urn:microsoft.com/office/officeart/2005/8/layout/hierarchy3"/>
    <dgm:cxn modelId="{C8BD1006-C5E5-467D-BE0E-E7F65F368B0E}" type="presOf" srcId="{EAEF0587-3D01-4B73-A6F8-E614788E6971}" destId="{FB77AC69-1D65-4C2F-B2B5-E025612D0750}" srcOrd="0" destOrd="0" presId="urn:microsoft.com/office/officeart/2005/8/layout/hierarchy3"/>
    <dgm:cxn modelId="{C5A93DC3-491B-4200-B7DF-483FAFEAA65A}" type="presOf" srcId="{C7A309D2-35BD-4F09-AB8B-64B75B2C7B8D}" destId="{C749113F-080C-40FD-A341-999C151AC7F9}" srcOrd="0" destOrd="0" presId="urn:microsoft.com/office/officeart/2005/8/layout/hierarchy3"/>
    <dgm:cxn modelId="{BFB27D18-52FE-468C-BE5A-8B7A5C18639B}" type="presOf" srcId="{A5E75463-3C70-4E6A-90FA-47E8ED12AC48}" destId="{D6F372B8-49F5-4F5F-AEBF-844E1032F196}" srcOrd="1" destOrd="0" presId="urn:microsoft.com/office/officeart/2005/8/layout/hierarchy3"/>
    <dgm:cxn modelId="{7FA654FF-4E31-4E83-9C54-91CA0D74CE2C}" type="presOf" srcId="{BF22C8F8-31FD-4448-9F53-C4D8E5192783}" destId="{8787C2F2-25DC-4141-8CC5-0206AD41DD1F}" srcOrd="0" destOrd="0" presId="urn:microsoft.com/office/officeart/2005/8/layout/hierarchy3"/>
    <dgm:cxn modelId="{63C09C1D-881E-441C-A2AC-67BCAB2BD24A}" type="presOf" srcId="{CBA4594D-38C1-4981-B0CE-ECB504DDAB24}" destId="{7E80B29F-1587-4300-A37D-C39B1E2A63BE}" srcOrd="0" destOrd="0" presId="urn:microsoft.com/office/officeart/2005/8/layout/hierarchy3"/>
    <dgm:cxn modelId="{A245DBFA-A5C9-44F7-8672-836A41ABC83C}" type="presOf" srcId="{735F54DC-5754-46E6-8A5D-A52A99ED0215}" destId="{8C0CB91F-9BC2-4576-96F0-C1D2E853CB20}" srcOrd="0" destOrd="0" presId="urn:microsoft.com/office/officeart/2005/8/layout/hierarchy3"/>
    <dgm:cxn modelId="{A63BDD58-2BFA-4771-8652-431BC77825C6}" type="presParOf" srcId="{FB77AC69-1D65-4C2F-B2B5-E025612D0750}" destId="{87F9961A-757C-4639-A6C5-5AF924F6079B}" srcOrd="0" destOrd="0" presId="urn:microsoft.com/office/officeart/2005/8/layout/hierarchy3"/>
    <dgm:cxn modelId="{9D1FD434-211F-412B-A44C-82652A7F2556}" type="presParOf" srcId="{87F9961A-757C-4639-A6C5-5AF924F6079B}" destId="{A2843BF4-8AF8-4F86-A80A-BA52BE50096B}" srcOrd="0" destOrd="0" presId="urn:microsoft.com/office/officeart/2005/8/layout/hierarchy3"/>
    <dgm:cxn modelId="{2BD4CE1D-556F-49AD-9858-BFDA2CCAC98F}" type="presParOf" srcId="{A2843BF4-8AF8-4F86-A80A-BA52BE50096B}" destId="{D86FCEB0-CD20-45B3-91CC-ED3D7D2C8BF0}" srcOrd="0" destOrd="0" presId="urn:microsoft.com/office/officeart/2005/8/layout/hierarchy3"/>
    <dgm:cxn modelId="{1E956B3E-594F-4EC3-AA65-5B80FF7239A6}" type="presParOf" srcId="{A2843BF4-8AF8-4F86-A80A-BA52BE50096B}" destId="{639BF89A-14CF-48D6-833B-B84CF29F0257}" srcOrd="1" destOrd="0" presId="urn:microsoft.com/office/officeart/2005/8/layout/hierarchy3"/>
    <dgm:cxn modelId="{3FB2DB42-E7DF-42E5-BAA5-65189EF34A81}" type="presParOf" srcId="{87F9961A-757C-4639-A6C5-5AF924F6079B}" destId="{B7296EF2-3519-4939-B913-928D5B1899EC}" srcOrd="1" destOrd="0" presId="urn:microsoft.com/office/officeart/2005/8/layout/hierarchy3"/>
    <dgm:cxn modelId="{FD160402-2091-4CDF-B853-D2DD31157F84}" type="presParOf" srcId="{B7296EF2-3519-4939-B913-928D5B1899EC}" destId="{F249090F-D6D5-422B-982C-D99BDE437621}" srcOrd="0" destOrd="0" presId="urn:microsoft.com/office/officeart/2005/8/layout/hierarchy3"/>
    <dgm:cxn modelId="{134D78A8-1809-4132-B6DC-9D6F83B451E9}" type="presParOf" srcId="{B7296EF2-3519-4939-B913-928D5B1899EC}" destId="{C749113F-080C-40FD-A341-999C151AC7F9}" srcOrd="1" destOrd="0" presId="urn:microsoft.com/office/officeart/2005/8/layout/hierarchy3"/>
    <dgm:cxn modelId="{12BC72E2-E2BF-487A-BEAE-E420C9E0EBCC}" type="presParOf" srcId="{B7296EF2-3519-4939-B913-928D5B1899EC}" destId="{3641E862-1058-4226-ACF7-618BA892A415}" srcOrd="2" destOrd="0" presId="urn:microsoft.com/office/officeart/2005/8/layout/hierarchy3"/>
    <dgm:cxn modelId="{2F7577B8-A224-4B8C-B46C-193B2D1B0539}" type="presParOf" srcId="{B7296EF2-3519-4939-B913-928D5B1899EC}" destId="{8787C2F2-25DC-4141-8CC5-0206AD41DD1F}" srcOrd="3" destOrd="0" presId="urn:microsoft.com/office/officeart/2005/8/layout/hierarchy3"/>
    <dgm:cxn modelId="{7CA70D05-16E6-4902-821C-73D01DEF0716}" type="presParOf" srcId="{B7296EF2-3519-4939-B913-928D5B1899EC}" destId="{7E80B29F-1587-4300-A37D-C39B1E2A63BE}" srcOrd="4" destOrd="0" presId="urn:microsoft.com/office/officeart/2005/8/layout/hierarchy3"/>
    <dgm:cxn modelId="{C18A1C71-EC4E-409B-A891-21F3D11841B7}" type="presParOf" srcId="{B7296EF2-3519-4939-B913-928D5B1899EC}" destId="{F745FDC1-930B-48F7-8A3E-79DDCA96C695}" srcOrd="5" destOrd="0" presId="urn:microsoft.com/office/officeart/2005/8/layout/hierarchy3"/>
    <dgm:cxn modelId="{90173212-DFCF-4F9E-AB07-394DD07D687B}" type="presParOf" srcId="{FB77AC69-1D65-4C2F-B2B5-E025612D0750}" destId="{B3BA1784-781B-4A9D-99A0-0E82BF0D1A9F}" srcOrd="1" destOrd="0" presId="urn:microsoft.com/office/officeart/2005/8/layout/hierarchy3"/>
    <dgm:cxn modelId="{6BF11FA2-83CF-4FC3-9B13-472DE1801BD2}" type="presParOf" srcId="{B3BA1784-781B-4A9D-99A0-0E82BF0D1A9F}" destId="{1CBD990A-7DDD-47DC-AC36-9CF05F1D0253}" srcOrd="0" destOrd="0" presId="urn:microsoft.com/office/officeart/2005/8/layout/hierarchy3"/>
    <dgm:cxn modelId="{01D9850E-03B5-49F7-9DE0-7EDAF6C1F044}" type="presParOf" srcId="{1CBD990A-7DDD-47DC-AC36-9CF05F1D0253}" destId="{D626DAA2-1651-40F5-A30B-A7C8B083B4F0}" srcOrd="0" destOrd="0" presId="urn:microsoft.com/office/officeart/2005/8/layout/hierarchy3"/>
    <dgm:cxn modelId="{6CCF5BD8-05E5-4978-B531-E3F940609103}" type="presParOf" srcId="{1CBD990A-7DDD-47DC-AC36-9CF05F1D0253}" destId="{D6F372B8-49F5-4F5F-AEBF-844E1032F196}" srcOrd="1" destOrd="0" presId="urn:microsoft.com/office/officeart/2005/8/layout/hierarchy3"/>
    <dgm:cxn modelId="{99A951BF-812F-470B-A68C-E9A89D2EA7C3}" type="presParOf" srcId="{B3BA1784-781B-4A9D-99A0-0E82BF0D1A9F}" destId="{098A3781-BE7B-4322-97A3-21FA113D98C8}" srcOrd="1" destOrd="0" presId="urn:microsoft.com/office/officeart/2005/8/layout/hierarchy3"/>
    <dgm:cxn modelId="{23E4EBCD-6713-4DEC-9CCE-C8C4A80CC699}" type="presParOf" srcId="{098A3781-BE7B-4322-97A3-21FA113D98C8}" destId="{8C0CB91F-9BC2-4576-96F0-C1D2E853CB20}" srcOrd="0" destOrd="0" presId="urn:microsoft.com/office/officeart/2005/8/layout/hierarchy3"/>
    <dgm:cxn modelId="{F57D59E0-2870-4624-8A3F-180444E00D72}" type="presParOf" srcId="{098A3781-BE7B-4322-97A3-21FA113D98C8}" destId="{1C9A2BA2-D878-449C-AC8E-E1F6F778ABDA}" srcOrd="1" destOrd="0" presId="urn:microsoft.com/office/officeart/2005/8/layout/hierarchy3"/>
    <dgm:cxn modelId="{C3455096-481B-4342-B415-DD42D0122B4C}" type="presParOf" srcId="{098A3781-BE7B-4322-97A3-21FA113D98C8}" destId="{6ED2E54B-4D62-4621-A922-D771FEE0D85C}" srcOrd="2" destOrd="0" presId="urn:microsoft.com/office/officeart/2005/8/layout/hierarchy3"/>
    <dgm:cxn modelId="{D643026B-0DC2-4DEE-8D8E-B9DE0D1AFB1A}" type="presParOf" srcId="{098A3781-BE7B-4322-97A3-21FA113D98C8}" destId="{7928E958-434F-44D9-BF8B-9AD3FDA9642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2FA961-EEDE-4A85-BFB7-6ED53D786BB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E17861FF-0FB3-4427-B293-77368F066118}">
      <dgm:prSet phldrT="[Текст]"/>
      <dgm:spPr/>
      <dgm:t>
        <a:bodyPr/>
        <a:lstStyle/>
        <a:p>
          <a:r>
            <a:rPr lang="ru-RU" dirty="0" smtClean="0">
              <a:latin typeface="Times New Roman" pitchFamily="18" charset="0"/>
              <a:cs typeface="Times New Roman" pitchFamily="18" charset="0"/>
            </a:rPr>
            <a:t>Арендная плата за земли до разграничения государственной собственности</a:t>
          </a:r>
          <a:endParaRPr lang="ru-RU" dirty="0">
            <a:latin typeface="Times New Roman" pitchFamily="18" charset="0"/>
            <a:cs typeface="Times New Roman" pitchFamily="18" charset="0"/>
          </a:endParaRPr>
        </a:p>
      </dgm:t>
    </dgm:pt>
    <dgm:pt modelId="{4E163348-7DBA-4B1B-B594-8A95187128FC}" type="parTrans" cxnId="{C2CFE37F-F0AA-4BBF-A8DB-0537465BF351}">
      <dgm:prSet/>
      <dgm:spPr/>
      <dgm:t>
        <a:bodyPr/>
        <a:lstStyle/>
        <a:p>
          <a:endParaRPr lang="ru-RU">
            <a:latin typeface="Times New Roman" pitchFamily="18" charset="0"/>
            <a:cs typeface="Times New Roman" pitchFamily="18" charset="0"/>
          </a:endParaRPr>
        </a:p>
      </dgm:t>
    </dgm:pt>
    <dgm:pt modelId="{6A7AC4E9-25F0-43A6-A3B9-42EBBABBC110}" type="sibTrans" cxnId="{C2CFE37F-F0AA-4BBF-A8DB-0537465BF351}">
      <dgm:prSet/>
      <dgm:spPr/>
      <dgm:t>
        <a:bodyPr/>
        <a:lstStyle/>
        <a:p>
          <a:endParaRPr lang="ru-RU">
            <a:latin typeface="Times New Roman" pitchFamily="18" charset="0"/>
            <a:cs typeface="Times New Roman" pitchFamily="18" charset="0"/>
          </a:endParaRPr>
        </a:p>
      </dgm:t>
    </dgm:pt>
    <dgm:pt modelId="{131FE234-52E5-44B7-A672-8292075FCA6E}">
      <dgm:prSet phldrT="[Текст]" custT="1"/>
      <dgm:spPr/>
      <dgm:t>
        <a:bodyPr/>
        <a:lstStyle/>
        <a:p>
          <a:r>
            <a:rPr lang="ru-RU" sz="1100" dirty="0" smtClean="0">
              <a:latin typeface="Times New Roman" pitchFamily="18" charset="0"/>
              <a:cs typeface="Times New Roman" pitchFamily="18" charset="0"/>
            </a:rPr>
            <a:t>50% районный бюджет</a:t>
          </a:r>
          <a:endParaRPr lang="ru-RU" sz="1100" dirty="0">
            <a:latin typeface="Times New Roman" pitchFamily="18" charset="0"/>
            <a:cs typeface="Times New Roman" pitchFamily="18" charset="0"/>
          </a:endParaRPr>
        </a:p>
      </dgm:t>
    </dgm:pt>
    <dgm:pt modelId="{2FA92B1C-46C5-44D2-ABC5-9EB0EE799FD5}" type="parTrans" cxnId="{18B91BAB-7C88-4533-8E8C-B492064AAFF8}">
      <dgm:prSet/>
      <dgm:spPr/>
      <dgm:t>
        <a:bodyPr/>
        <a:lstStyle/>
        <a:p>
          <a:endParaRPr lang="ru-RU">
            <a:latin typeface="Times New Roman" pitchFamily="18" charset="0"/>
            <a:cs typeface="Times New Roman" pitchFamily="18" charset="0"/>
          </a:endParaRPr>
        </a:p>
      </dgm:t>
    </dgm:pt>
    <dgm:pt modelId="{93F7283D-BB49-4A2C-829F-16D47E20B20D}" type="sibTrans" cxnId="{18B91BAB-7C88-4533-8E8C-B492064AAFF8}">
      <dgm:prSet/>
      <dgm:spPr/>
      <dgm:t>
        <a:bodyPr/>
        <a:lstStyle/>
        <a:p>
          <a:endParaRPr lang="ru-RU">
            <a:latin typeface="Times New Roman" pitchFamily="18" charset="0"/>
            <a:cs typeface="Times New Roman" pitchFamily="18" charset="0"/>
          </a:endParaRPr>
        </a:p>
      </dgm:t>
    </dgm:pt>
    <dgm:pt modelId="{1B4E1A84-46C2-474E-A942-6B9042EF14B0}">
      <dgm:prSet phldrT="[Текст]"/>
      <dgm:spPr/>
      <dgm:t>
        <a:bodyPr/>
        <a:lstStyle/>
        <a:p>
          <a:r>
            <a:rPr lang="ru-RU" dirty="0" smtClean="0">
              <a:latin typeface="Times New Roman" pitchFamily="18" charset="0"/>
              <a:cs typeface="Times New Roman" pitchFamily="18" charset="0"/>
            </a:rPr>
            <a:t>Продажа земельных участков государственная собственность на которые не разграничена</a:t>
          </a:r>
          <a:endParaRPr lang="ru-RU" dirty="0">
            <a:latin typeface="Times New Roman" pitchFamily="18" charset="0"/>
            <a:cs typeface="Times New Roman" pitchFamily="18" charset="0"/>
          </a:endParaRPr>
        </a:p>
      </dgm:t>
    </dgm:pt>
    <dgm:pt modelId="{5A369AE8-76DE-4C27-9D92-898369B41EE5}" type="parTrans" cxnId="{0C9808C6-A23F-4312-A799-577A836D21A3}">
      <dgm:prSet/>
      <dgm:spPr/>
      <dgm:t>
        <a:bodyPr/>
        <a:lstStyle/>
        <a:p>
          <a:endParaRPr lang="ru-RU">
            <a:latin typeface="Times New Roman" pitchFamily="18" charset="0"/>
            <a:cs typeface="Times New Roman" pitchFamily="18" charset="0"/>
          </a:endParaRPr>
        </a:p>
      </dgm:t>
    </dgm:pt>
    <dgm:pt modelId="{84A0EEC9-447D-471E-9887-692D373B2E79}" type="sibTrans" cxnId="{0C9808C6-A23F-4312-A799-577A836D21A3}">
      <dgm:prSet/>
      <dgm:spPr/>
      <dgm:t>
        <a:bodyPr/>
        <a:lstStyle/>
        <a:p>
          <a:endParaRPr lang="ru-RU">
            <a:latin typeface="Times New Roman" pitchFamily="18" charset="0"/>
            <a:cs typeface="Times New Roman" pitchFamily="18" charset="0"/>
          </a:endParaRPr>
        </a:p>
      </dgm:t>
    </dgm:pt>
    <dgm:pt modelId="{B4CE14EE-4926-4F47-B115-F2DA75598585}">
      <dgm:prSet phldrT="[Текст]" custT="1"/>
      <dgm:spPr/>
      <dgm:t>
        <a:bodyPr/>
        <a:lstStyle/>
        <a:p>
          <a:r>
            <a:rPr lang="ru-RU" sz="1100" dirty="0" smtClean="0">
              <a:latin typeface="Times New Roman" pitchFamily="18" charset="0"/>
              <a:cs typeface="Times New Roman" pitchFamily="18" charset="0"/>
            </a:rPr>
            <a:t>50% районный бюджет</a:t>
          </a:r>
          <a:endParaRPr lang="ru-RU" sz="1100" dirty="0">
            <a:latin typeface="Times New Roman" pitchFamily="18" charset="0"/>
            <a:cs typeface="Times New Roman" pitchFamily="18" charset="0"/>
          </a:endParaRPr>
        </a:p>
      </dgm:t>
    </dgm:pt>
    <dgm:pt modelId="{53482D91-4C7D-4875-BC5F-EFB1F4AC147A}" type="parTrans" cxnId="{848EFC3E-13FB-4840-A7CE-E6B5539FF33C}">
      <dgm:prSet/>
      <dgm:spPr/>
      <dgm:t>
        <a:bodyPr/>
        <a:lstStyle/>
        <a:p>
          <a:endParaRPr lang="ru-RU">
            <a:latin typeface="Times New Roman" pitchFamily="18" charset="0"/>
            <a:cs typeface="Times New Roman" pitchFamily="18" charset="0"/>
          </a:endParaRPr>
        </a:p>
      </dgm:t>
    </dgm:pt>
    <dgm:pt modelId="{763AB734-EC65-4E71-BC58-BC1836A3BC3A}" type="sibTrans" cxnId="{848EFC3E-13FB-4840-A7CE-E6B5539FF33C}">
      <dgm:prSet/>
      <dgm:spPr/>
      <dgm:t>
        <a:bodyPr/>
        <a:lstStyle/>
        <a:p>
          <a:endParaRPr lang="ru-RU">
            <a:latin typeface="Times New Roman" pitchFamily="18" charset="0"/>
            <a:cs typeface="Times New Roman" pitchFamily="18" charset="0"/>
          </a:endParaRPr>
        </a:p>
      </dgm:t>
    </dgm:pt>
    <dgm:pt modelId="{B858042F-3C7C-4E37-B5F4-C15DC42C2D21}" type="pres">
      <dgm:prSet presAssocID="{B02FA961-EEDE-4A85-BFB7-6ED53D786BB8}" presName="diagram" presStyleCnt="0">
        <dgm:presLayoutVars>
          <dgm:chPref val="1"/>
          <dgm:dir/>
          <dgm:animOne val="branch"/>
          <dgm:animLvl val="lvl"/>
          <dgm:resizeHandles/>
        </dgm:presLayoutVars>
      </dgm:prSet>
      <dgm:spPr/>
      <dgm:t>
        <a:bodyPr/>
        <a:lstStyle/>
        <a:p>
          <a:endParaRPr lang="ru-RU"/>
        </a:p>
      </dgm:t>
    </dgm:pt>
    <dgm:pt modelId="{B68D0716-1EE4-4D74-B571-392A7D5DC62E}" type="pres">
      <dgm:prSet presAssocID="{E17861FF-0FB3-4427-B293-77368F066118}" presName="root" presStyleCnt="0"/>
      <dgm:spPr/>
    </dgm:pt>
    <dgm:pt modelId="{BFF28D1C-FA11-4289-BA5E-9340189A1B8C}" type="pres">
      <dgm:prSet presAssocID="{E17861FF-0FB3-4427-B293-77368F066118}" presName="rootComposite" presStyleCnt="0"/>
      <dgm:spPr/>
    </dgm:pt>
    <dgm:pt modelId="{14B5BE36-CB61-4607-B068-8FA093BFAF91}" type="pres">
      <dgm:prSet presAssocID="{E17861FF-0FB3-4427-B293-77368F066118}" presName="rootText" presStyleLbl="node1" presStyleIdx="0" presStyleCnt="2" custAng="0" custScaleX="98831" custScaleY="151224" custLinFactNeighborX="-120" custLinFactNeighborY="-389"/>
      <dgm:spPr/>
      <dgm:t>
        <a:bodyPr/>
        <a:lstStyle/>
        <a:p>
          <a:endParaRPr lang="ru-RU"/>
        </a:p>
      </dgm:t>
    </dgm:pt>
    <dgm:pt modelId="{8CA3A00E-D19D-465B-8CEA-6720F9B566B7}" type="pres">
      <dgm:prSet presAssocID="{E17861FF-0FB3-4427-B293-77368F066118}" presName="rootConnector" presStyleLbl="node1" presStyleIdx="0" presStyleCnt="2"/>
      <dgm:spPr/>
      <dgm:t>
        <a:bodyPr/>
        <a:lstStyle/>
        <a:p>
          <a:endParaRPr lang="ru-RU"/>
        </a:p>
      </dgm:t>
    </dgm:pt>
    <dgm:pt modelId="{5FE93FE4-4681-4535-A3F1-11666948EA0D}" type="pres">
      <dgm:prSet presAssocID="{E17861FF-0FB3-4427-B293-77368F066118}" presName="childShape" presStyleCnt="0"/>
      <dgm:spPr/>
    </dgm:pt>
    <dgm:pt modelId="{09BBA109-A336-4B5C-95ED-44706DA478EF}" type="pres">
      <dgm:prSet presAssocID="{2FA92B1C-46C5-44D2-ABC5-9EB0EE799FD5}" presName="Name13" presStyleLbl="parChTrans1D2" presStyleIdx="0" presStyleCnt="2"/>
      <dgm:spPr/>
      <dgm:t>
        <a:bodyPr/>
        <a:lstStyle/>
        <a:p>
          <a:endParaRPr lang="ru-RU"/>
        </a:p>
      </dgm:t>
    </dgm:pt>
    <dgm:pt modelId="{75F4316E-1E67-44D8-8F6E-004EB390A173}" type="pres">
      <dgm:prSet presAssocID="{131FE234-52E5-44B7-A672-8292075FCA6E}" presName="childText" presStyleLbl="bgAcc1" presStyleIdx="0" presStyleCnt="2">
        <dgm:presLayoutVars>
          <dgm:bulletEnabled val="1"/>
        </dgm:presLayoutVars>
      </dgm:prSet>
      <dgm:spPr/>
      <dgm:t>
        <a:bodyPr/>
        <a:lstStyle/>
        <a:p>
          <a:endParaRPr lang="ru-RU"/>
        </a:p>
      </dgm:t>
    </dgm:pt>
    <dgm:pt modelId="{FC930055-1FC3-4FC5-8676-A5FB653B904C}" type="pres">
      <dgm:prSet presAssocID="{1B4E1A84-46C2-474E-A942-6B9042EF14B0}" presName="root" presStyleCnt="0"/>
      <dgm:spPr/>
    </dgm:pt>
    <dgm:pt modelId="{91116AEF-500B-4332-8B7B-F49AB07FAA47}" type="pres">
      <dgm:prSet presAssocID="{1B4E1A84-46C2-474E-A942-6B9042EF14B0}" presName="rootComposite" presStyleCnt="0"/>
      <dgm:spPr/>
    </dgm:pt>
    <dgm:pt modelId="{89B9E48B-CE83-403A-B3C0-BC9EF945587B}" type="pres">
      <dgm:prSet presAssocID="{1B4E1A84-46C2-474E-A942-6B9042EF14B0}" presName="rootText" presStyleLbl="node1" presStyleIdx="1" presStyleCnt="2" custScaleX="97776" custScaleY="229343"/>
      <dgm:spPr/>
      <dgm:t>
        <a:bodyPr/>
        <a:lstStyle/>
        <a:p>
          <a:endParaRPr lang="ru-RU"/>
        </a:p>
      </dgm:t>
    </dgm:pt>
    <dgm:pt modelId="{D774D417-9C66-4229-8034-83FA073403C4}" type="pres">
      <dgm:prSet presAssocID="{1B4E1A84-46C2-474E-A942-6B9042EF14B0}" presName="rootConnector" presStyleLbl="node1" presStyleIdx="1" presStyleCnt="2"/>
      <dgm:spPr/>
      <dgm:t>
        <a:bodyPr/>
        <a:lstStyle/>
        <a:p>
          <a:endParaRPr lang="ru-RU"/>
        </a:p>
      </dgm:t>
    </dgm:pt>
    <dgm:pt modelId="{65202CCE-9FF0-4E65-9EE3-B19417814AE7}" type="pres">
      <dgm:prSet presAssocID="{1B4E1A84-46C2-474E-A942-6B9042EF14B0}" presName="childShape" presStyleCnt="0"/>
      <dgm:spPr/>
    </dgm:pt>
    <dgm:pt modelId="{6AFDC9D8-1038-4A1D-A8A9-B10E5822C5D7}" type="pres">
      <dgm:prSet presAssocID="{53482D91-4C7D-4875-BC5F-EFB1F4AC147A}" presName="Name13" presStyleLbl="parChTrans1D2" presStyleIdx="1" presStyleCnt="2"/>
      <dgm:spPr/>
      <dgm:t>
        <a:bodyPr/>
        <a:lstStyle/>
        <a:p>
          <a:endParaRPr lang="ru-RU"/>
        </a:p>
      </dgm:t>
    </dgm:pt>
    <dgm:pt modelId="{AF84E40B-0FF5-4DB8-9DD0-5091795F59D1}" type="pres">
      <dgm:prSet presAssocID="{B4CE14EE-4926-4F47-B115-F2DA75598585}" presName="childText" presStyleLbl="bgAcc1" presStyleIdx="1" presStyleCnt="2">
        <dgm:presLayoutVars>
          <dgm:bulletEnabled val="1"/>
        </dgm:presLayoutVars>
      </dgm:prSet>
      <dgm:spPr/>
      <dgm:t>
        <a:bodyPr/>
        <a:lstStyle/>
        <a:p>
          <a:endParaRPr lang="ru-RU"/>
        </a:p>
      </dgm:t>
    </dgm:pt>
  </dgm:ptLst>
  <dgm:cxnLst>
    <dgm:cxn modelId="{8F58D4B6-6F5D-4274-B790-314AFF46A9E7}" type="presOf" srcId="{2FA92B1C-46C5-44D2-ABC5-9EB0EE799FD5}" destId="{09BBA109-A336-4B5C-95ED-44706DA478EF}" srcOrd="0" destOrd="0" presId="urn:microsoft.com/office/officeart/2005/8/layout/hierarchy3"/>
    <dgm:cxn modelId="{75CA43A2-7C0D-41A7-B118-3E52764B06C0}" type="presOf" srcId="{53482D91-4C7D-4875-BC5F-EFB1F4AC147A}" destId="{6AFDC9D8-1038-4A1D-A8A9-B10E5822C5D7}" srcOrd="0" destOrd="0" presId="urn:microsoft.com/office/officeart/2005/8/layout/hierarchy3"/>
    <dgm:cxn modelId="{DE4C3417-D185-47F2-B6D8-E2154F81FF13}" type="presOf" srcId="{1B4E1A84-46C2-474E-A942-6B9042EF14B0}" destId="{D774D417-9C66-4229-8034-83FA073403C4}" srcOrd="1" destOrd="0" presId="urn:microsoft.com/office/officeart/2005/8/layout/hierarchy3"/>
    <dgm:cxn modelId="{A650E821-862B-4109-A87C-8BB180EFB265}" type="presOf" srcId="{131FE234-52E5-44B7-A672-8292075FCA6E}" destId="{75F4316E-1E67-44D8-8F6E-004EB390A173}" srcOrd="0" destOrd="0" presId="urn:microsoft.com/office/officeart/2005/8/layout/hierarchy3"/>
    <dgm:cxn modelId="{18B91BAB-7C88-4533-8E8C-B492064AAFF8}" srcId="{E17861FF-0FB3-4427-B293-77368F066118}" destId="{131FE234-52E5-44B7-A672-8292075FCA6E}" srcOrd="0" destOrd="0" parTransId="{2FA92B1C-46C5-44D2-ABC5-9EB0EE799FD5}" sibTransId="{93F7283D-BB49-4A2C-829F-16D47E20B20D}"/>
    <dgm:cxn modelId="{4DA6A0A9-3E2D-4A38-906E-D3B7BBDFC88D}" type="presOf" srcId="{B4CE14EE-4926-4F47-B115-F2DA75598585}" destId="{AF84E40B-0FF5-4DB8-9DD0-5091795F59D1}" srcOrd="0" destOrd="0" presId="urn:microsoft.com/office/officeart/2005/8/layout/hierarchy3"/>
    <dgm:cxn modelId="{0C9808C6-A23F-4312-A799-577A836D21A3}" srcId="{B02FA961-EEDE-4A85-BFB7-6ED53D786BB8}" destId="{1B4E1A84-46C2-474E-A942-6B9042EF14B0}" srcOrd="1" destOrd="0" parTransId="{5A369AE8-76DE-4C27-9D92-898369B41EE5}" sibTransId="{84A0EEC9-447D-471E-9887-692D373B2E79}"/>
    <dgm:cxn modelId="{848EFC3E-13FB-4840-A7CE-E6B5539FF33C}" srcId="{1B4E1A84-46C2-474E-A942-6B9042EF14B0}" destId="{B4CE14EE-4926-4F47-B115-F2DA75598585}" srcOrd="0" destOrd="0" parTransId="{53482D91-4C7D-4875-BC5F-EFB1F4AC147A}" sibTransId="{763AB734-EC65-4E71-BC58-BC1836A3BC3A}"/>
    <dgm:cxn modelId="{45B5F812-EFFE-4D83-9BC8-5F3AD7AA7379}" type="presOf" srcId="{E17861FF-0FB3-4427-B293-77368F066118}" destId="{8CA3A00E-D19D-465B-8CEA-6720F9B566B7}" srcOrd="1" destOrd="0" presId="urn:microsoft.com/office/officeart/2005/8/layout/hierarchy3"/>
    <dgm:cxn modelId="{C2CFE37F-F0AA-4BBF-A8DB-0537465BF351}" srcId="{B02FA961-EEDE-4A85-BFB7-6ED53D786BB8}" destId="{E17861FF-0FB3-4427-B293-77368F066118}" srcOrd="0" destOrd="0" parTransId="{4E163348-7DBA-4B1B-B594-8A95187128FC}" sibTransId="{6A7AC4E9-25F0-43A6-A3B9-42EBBABBC110}"/>
    <dgm:cxn modelId="{2FE73D25-024D-492B-9B47-DE1374452F3A}" type="presOf" srcId="{1B4E1A84-46C2-474E-A942-6B9042EF14B0}" destId="{89B9E48B-CE83-403A-B3C0-BC9EF945587B}" srcOrd="0" destOrd="0" presId="urn:microsoft.com/office/officeart/2005/8/layout/hierarchy3"/>
    <dgm:cxn modelId="{E6F279E1-37F3-4324-9B5F-F264A7158E57}" type="presOf" srcId="{B02FA961-EEDE-4A85-BFB7-6ED53D786BB8}" destId="{B858042F-3C7C-4E37-B5F4-C15DC42C2D21}" srcOrd="0" destOrd="0" presId="urn:microsoft.com/office/officeart/2005/8/layout/hierarchy3"/>
    <dgm:cxn modelId="{D383DE25-EB88-4177-A2D7-A8F155DCF47B}" type="presOf" srcId="{E17861FF-0FB3-4427-B293-77368F066118}" destId="{14B5BE36-CB61-4607-B068-8FA093BFAF91}" srcOrd="0" destOrd="0" presId="urn:microsoft.com/office/officeart/2005/8/layout/hierarchy3"/>
    <dgm:cxn modelId="{011805E9-A9BE-47B6-88E8-F093CE38E735}" type="presParOf" srcId="{B858042F-3C7C-4E37-B5F4-C15DC42C2D21}" destId="{B68D0716-1EE4-4D74-B571-392A7D5DC62E}" srcOrd="0" destOrd="0" presId="urn:microsoft.com/office/officeart/2005/8/layout/hierarchy3"/>
    <dgm:cxn modelId="{9EE39CC8-63FC-47FC-9632-7179FE544007}" type="presParOf" srcId="{B68D0716-1EE4-4D74-B571-392A7D5DC62E}" destId="{BFF28D1C-FA11-4289-BA5E-9340189A1B8C}" srcOrd="0" destOrd="0" presId="urn:microsoft.com/office/officeart/2005/8/layout/hierarchy3"/>
    <dgm:cxn modelId="{D48D1E31-E35A-4D04-9B6B-3B1BBE43BD0C}" type="presParOf" srcId="{BFF28D1C-FA11-4289-BA5E-9340189A1B8C}" destId="{14B5BE36-CB61-4607-B068-8FA093BFAF91}" srcOrd="0" destOrd="0" presId="urn:microsoft.com/office/officeart/2005/8/layout/hierarchy3"/>
    <dgm:cxn modelId="{A68DD0D4-65F8-4560-BA4C-D5A4ED711BE4}" type="presParOf" srcId="{BFF28D1C-FA11-4289-BA5E-9340189A1B8C}" destId="{8CA3A00E-D19D-465B-8CEA-6720F9B566B7}" srcOrd="1" destOrd="0" presId="urn:microsoft.com/office/officeart/2005/8/layout/hierarchy3"/>
    <dgm:cxn modelId="{D212E8CB-CAE4-4812-B9AC-7BB74B884280}" type="presParOf" srcId="{B68D0716-1EE4-4D74-B571-392A7D5DC62E}" destId="{5FE93FE4-4681-4535-A3F1-11666948EA0D}" srcOrd="1" destOrd="0" presId="urn:microsoft.com/office/officeart/2005/8/layout/hierarchy3"/>
    <dgm:cxn modelId="{50D31890-5C21-42EE-8C57-8B202209226C}" type="presParOf" srcId="{5FE93FE4-4681-4535-A3F1-11666948EA0D}" destId="{09BBA109-A336-4B5C-95ED-44706DA478EF}" srcOrd="0" destOrd="0" presId="urn:microsoft.com/office/officeart/2005/8/layout/hierarchy3"/>
    <dgm:cxn modelId="{A02361C4-E1EF-465A-9BEE-8D5FB460279C}" type="presParOf" srcId="{5FE93FE4-4681-4535-A3F1-11666948EA0D}" destId="{75F4316E-1E67-44D8-8F6E-004EB390A173}" srcOrd="1" destOrd="0" presId="urn:microsoft.com/office/officeart/2005/8/layout/hierarchy3"/>
    <dgm:cxn modelId="{A62C5289-92F3-4AF3-B1FE-8363CB3912C4}" type="presParOf" srcId="{B858042F-3C7C-4E37-B5F4-C15DC42C2D21}" destId="{FC930055-1FC3-4FC5-8676-A5FB653B904C}" srcOrd="1" destOrd="0" presId="urn:microsoft.com/office/officeart/2005/8/layout/hierarchy3"/>
    <dgm:cxn modelId="{E8BC46B8-E990-44A2-B7BF-1D49B1E03F8A}" type="presParOf" srcId="{FC930055-1FC3-4FC5-8676-A5FB653B904C}" destId="{91116AEF-500B-4332-8B7B-F49AB07FAA47}" srcOrd="0" destOrd="0" presId="urn:microsoft.com/office/officeart/2005/8/layout/hierarchy3"/>
    <dgm:cxn modelId="{163EB42F-9312-4B4F-9497-804CE0D51C6B}" type="presParOf" srcId="{91116AEF-500B-4332-8B7B-F49AB07FAA47}" destId="{89B9E48B-CE83-403A-B3C0-BC9EF945587B}" srcOrd="0" destOrd="0" presId="urn:microsoft.com/office/officeart/2005/8/layout/hierarchy3"/>
    <dgm:cxn modelId="{DC6988A2-E17B-4BAA-8FC0-B21C5F8BECC7}" type="presParOf" srcId="{91116AEF-500B-4332-8B7B-F49AB07FAA47}" destId="{D774D417-9C66-4229-8034-83FA073403C4}" srcOrd="1" destOrd="0" presId="urn:microsoft.com/office/officeart/2005/8/layout/hierarchy3"/>
    <dgm:cxn modelId="{3B9427B9-65B8-41B9-B9C1-121BE1D31692}" type="presParOf" srcId="{FC930055-1FC3-4FC5-8676-A5FB653B904C}" destId="{65202CCE-9FF0-4E65-9EE3-B19417814AE7}" srcOrd="1" destOrd="0" presId="urn:microsoft.com/office/officeart/2005/8/layout/hierarchy3"/>
    <dgm:cxn modelId="{7C17332B-6B4B-4363-BAB0-F71A79431DC6}" type="presParOf" srcId="{65202CCE-9FF0-4E65-9EE3-B19417814AE7}" destId="{6AFDC9D8-1038-4A1D-A8A9-B10E5822C5D7}" srcOrd="0" destOrd="0" presId="urn:microsoft.com/office/officeart/2005/8/layout/hierarchy3"/>
    <dgm:cxn modelId="{051424DA-C610-4C57-8441-496935D8E9B2}" type="presParOf" srcId="{65202CCE-9FF0-4E65-9EE3-B19417814AE7}" destId="{AF84E40B-0FF5-4DB8-9DD0-5091795F59D1}"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797651-65E7-4C13-8958-B511130FF110}"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ru-RU"/>
        </a:p>
      </dgm:t>
    </dgm:pt>
    <dgm:pt modelId="{5E47E51C-223F-432E-A114-56754BFA1E1C}">
      <dgm:prSet phldrT="[Текст]"/>
      <dgm:spPr/>
      <dgm:t>
        <a:bodyPr/>
        <a:lstStyle/>
        <a:p>
          <a:r>
            <a:rPr lang="ru-RU" dirty="0" smtClean="0">
              <a:latin typeface="Times New Roman" pitchFamily="18" charset="0"/>
              <a:cs typeface="Times New Roman" pitchFamily="18" charset="0"/>
            </a:rPr>
            <a:t>Налог на прибыль организаций зачисляемой в бюджет субъекта РФ</a:t>
          </a:r>
          <a:endParaRPr lang="ru-RU" dirty="0">
            <a:latin typeface="Times New Roman" pitchFamily="18" charset="0"/>
            <a:cs typeface="Times New Roman" pitchFamily="18" charset="0"/>
          </a:endParaRPr>
        </a:p>
      </dgm:t>
    </dgm:pt>
    <dgm:pt modelId="{54755149-F608-4412-A80C-9AAD9BE65477}" type="parTrans" cxnId="{B0560F90-6952-473E-9FC2-004CD3DFCDD6}">
      <dgm:prSet/>
      <dgm:spPr/>
      <dgm:t>
        <a:bodyPr/>
        <a:lstStyle/>
        <a:p>
          <a:endParaRPr lang="ru-RU">
            <a:latin typeface="Times New Roman" pitchFamily="18" charset="0"/>
            <a:cs typeface="Times New Roman" pitchFamily="18" charset="0"/>
          </a:endParaRPr>
        </a:p>
      </dgm:t>
    </dgm:pt>
    <dgm:pt modelId="{E28757F2-A2F0-42DA-9F9B-6AF6C40E8D24}" type="sibTrans" cxnId="{B0560F90-6952-473E-9FC2-004CD3DFCDD6}">
      <dgm:prSet/>
      <dgm:spPr/>
      <dgm:t>
        <a:bodyPr/>
        <a:lstStyle/>
        <a:p>
          <a:endParaRPr lang="ru-RU">
            <a:latin typeface="Times New Roman" pitchFamily="18" charset="0"/>
            <a:cs typeface="Times New Roman" pitchFamily="18" charset="0"/>
          </a:endParaRPr>
        </a:p>
      </dgm:t>
    </dgm:pt>
    <dgm:pt modelId="{43156356-1AD5-42DF-B2BC-80E227AD7D22}">
      <dgm:prSet phldrT="[Текст]" custT="1"/>
      <dgm:spPr/>
      <dgm:t>
        <a:bodyPr/>
        <a:lstStyle/>
        <a:p>
          <a:r>
            <a:rPr lang="ru-RU" sz="1100" dirty="0" smtClean="0">
              <a:latin typeface="Times New Roman" pitchFamily="18" charset="0"/>
              <a:cs typeface="Times New Roman" pitchFamily="18" charset="0"/>
            </a:rPr>
            <a:t>5,0% районный бюджет</a:t>
          </a:r>
          <a:endParaRPr lang="ru-RU" sz="1100" dirty="0">
            <a:latin typeface="Times New Roman" pitchFamily="18" charset="0"/>
            <a:cs typeface="Times New Roman" pitchFamily="18" charset="0"/>
          </a:endParaRPr>
        </a:p>
      </dgm:t>
    </dgm:pt>
    <dgm:pt modelId="{11873614-EB65-4446-B69C-FCEE284CB611}" type="parTrans" cxnId="{09B619B1-D1D1-431E-9B2D-D47E2CB71E45}">
      <dgm:prSet/>
      <dgm:spPr/>
      <dgm:t>
        <a:bodyPr/>
        <a:lstStyle/>
        <a:p>
          <a:endParaRPr lang="ru-RU">
            <a:latin typeface="Times New Roman" pitchFamily="18" charset="0"/>
            <a:cs typeface="Times New Roman" pitchFamily="18" charset="0"/>
          </a:endParaRPr>
        </a:p>
      </dgm:t>
    </dgm:pt>
    <dgm:pt modelId="{95545043-128A-4850-B8CC-42D35AE04C67}" type="sibTrans" cxnId="{09B619B1-D1D1-431E-9B2D-D47E2CB71E45}">
      <dgm:prSet/>
      <dgm:spPr/>
      <dgm:t>
        <a:bodyPr/>
        <a:lstStyle/>
        <a:p>
          <a:endParaRPr lang="ru-RU">
            <a:latin typeface="Times New Roman" pitchFamily="18" charset="0"/>
            <a:cs typeface="Times New Roman" pitchFamily="18" charset="0"/>
          </a:endParaRPr>
        </a:p>
      </dgm:t>
    </dgm:pt>
    <dgm:pt modelId="{0915D9E2-558B-421C-B4A4-7F924C547608}">
      <dgm:prSet phldrT="[Текст]" custT="1"/>
      <dgm:spPr/>
      <dgm:t>
        <a:bodyPr/>
        <a:lstStyle/>
        <a:p>
          <a:r>
            <a:rPr lang="ru-RU" sz="1100" dirty="0" smtClean="0">
              <a:latin typeface="Times New Roman" pitchFamily="18" charset="0"/>
              <a:cs typeface="Times New Roman" pitchFamily="18" charset="0"/>
            </a:rPr>
            <a:t>95,0% краевой бюджет</a:t>
          </a:r>
          <a:endParaRPr lang="ru-RU" sz="1100" dirty="0">
            <a:latin typeface="Times New Roman" pitchFamily="18" charset="0"/>
            <a:cs typeface="Times New Roman" pitchFamily="18" charset="0"/>
          </a:endParaRPr>
        </a:p>
      </dgm:t>
    </dgm:pt>
    <dgm:pt modelId="{A156A017-58F0-41EE-BFE8-C252F06E5EEA}" type="parTrans" cxnId="{2195A31B-C070-4467-B47E-902914054612}">
      <dgm:prSet/>
      <dgm:spPr/>
      <dgm:t>
        <a:bodyPr/>
        <a:lstStyle/>
        <a:p>
          <a:endParaRPr lang="ru-RU">
            <a:latin typeface="Times New Roman" pitchFamily="18" charset="0"/>
            <a:cs typeface="Times New Roman" pitchFamily="18" charset="0"/>
          </a:endParaRPr>
        </a:p>
      </dgm:t>
    </dgm:pt>
    <dgm:pt modelId="{64D569B4-8058-415B-B422-6C61A1CFA2C6}" type="sibTrans" cxnId="{2195A31B-C070-4467-B47E-902914054612}">
      <dgm:prSet/>
      <dgm:spPr/>
      <dgm:t>
        <a:bodyPr/>
        <a:lstStyle/>
        <a:p>
          <a:endParaRPr lang="ru-RU">
            <a:latin typeface="Times New Roman" pitchFamily="18" charset="0"/>
            <a:cs typeface="Times New Roman" pitchFamily="18" charset="0"/>
          </a:endParaRPr>
        </a:p>
      </dgm:t>
    </dgm:pt>
    <dgm:pt modelId="{E1FC3283-D6B8-4AA1-B50C-7276D7AA90CC}">
      <dgm:prSet phldrT="[Текст]"/>
      <dgm:spPr/>
      <dgm:t>
        <a:bodyPr/>
        <a:lstStyle/>
        <a:p>
          <a:r>
            <a:rPr lang="ru-RU" dirty="0" smtClean="0">
              <a:latin typeface="Times New Roman" pitchFamily="18" charset="0"/>
              <a:cs typeface="Times New Roman" pitchFamily="18" charset="0"/>
            </a:rPr>
            <a:t>Плата за негативное воздействие на окружающую среду</a:t>
          </a:r>
          <a:endParaRPr lang="ru-RU" dirty="0">
            <a:latin typeface="Times New Roman" pitchFamily="18" charset="0"/>
            <a:cs typeface="Times New Roman" pitchFamily="18" charset="0"/>
          </a:endParaRPr>
        </a:p>
      </dgm:t>
    </dgm:pt>
    <dgm:pt modelId="{30C1E93B-0CB1-4452-A106-61932D02A607}" type="parTrans" cxnId="{6C53B37D-090A-498F-ACB5-D04D076008DE}">
      <dgm:prSet/>
      <dgm:spPr/>
      <dgm:t>
        <a:bodyPr/>
        <a:lstStyle/>
        <a:p>
          <a:endParaRPr lang="ru-RU">
            <a:latin typeface="Times New Roman" pitchFamily="18" charset="0"/>
            <a:cs typeface="Times New Roman" pitchFamily="18" charset="0"/>
          </a:endParaRPr>
        </a:p>
      </dgm:t>
    </dgm:pt>
    <dgm:pt modelId="{E42279E2-DE00-447D-98D2-21E9757FECF8}" type="sibTrans" cxnId="{6C53B37D-090A-498F-ACB5-D04D076008DE}">
      <dgm:prSet/>
      <dgm:spPr/>
      <dgm:t>
        <a:bodyPr/>
        <a:lstStyle/>
        <a:p>
          <a:endParaRPr lang="ru-RU">
            <a:latin typeface="Times New Roman" pitchFamily="18" charset="0"/>
            <a:cs typeface="Times New Roman" pitchFamily="18" charset="0"/>
          </a:endParaRPr>
        </a:p>
      </dgm:t>
    </dgm:pt>
    <dgm:pt modelId="{5F7EDF75-446C-4270-B069-0B20A495FA05}">
      <dgm:prSet phldrT="[Текст]" custT="1"/>
      <dgm:spPr/>
      <dgm:t>
        <a:bodyPr/>
        <a:lstStyle/>
        <a:p>
          <a:r>
            <a:rPr lang="ru-RU" sz="1100" dirty="0" smtClean="0">
              <a:latin typeface="Times New Roman" pitchFamily="18" charset="0"/>
              <a:cs typeface="Times New Roman" pitchFamily="18" charset="0"/>
            </a:rPr>
            <a:t>55% районный бюджет</a:t>
          </a:r>
          <a:endParaRPr lang="ru-RU" sz="1100" dirty="0">
            <a:latin typeface="Times New Roman" pitchFamily="18" charset="0"/>
            <a:cs typeface="Times New Roman" pitchFamily="18" charset="0"/>
          </a:endParaRPr>
        </a:p>
      </dgm:t>
    </dgm:pt>
    <dgm:pt modelId="{1D784F4D-E6E8-4B30-980E-B03EF2BFD8ED}" type="parTrans" cxnId="{5EF5C131-F3EE-4BB6-A217-8D4F9ADADC7F}">
      <dgm:prSet/>
      <dgm:spPr/>
      <dgm:t>
        <a:bodyPr/>
        <a:lstStyle/>
        <a:p>
          <a:endParaRPr lang="ru-RU">
            <a:latin typeface="Times New Roman" pitchFamily="18" charset="0"/>
            <a:cs typeface="Times New Roman" pitchFamily="18" charset="0"/>
          </a:endParaRPr>
        </a:p>
      </dgm:t>
    </dgm:pt>
    <dgm:pt modelId="{C7A1BB8B-0D78-4E3E-8C4E-2F54B7C1E34E}" type="sibTrans" cxnId="{5EF5C131-F3EE-4BB6-A217-8D4F9ADADC7F}">
      <dgm:prSet/>
      <dgm:spPr/>
      <dgm:t>
        <a:bodyPr/>
        <a:lstStyle/>
        <a:p>
          <a:endParaRPr lang="ru-RU">
            <a:latin typeface="Times New Roman" pitchFamily="18" charset="0"/>
            <a:cs typeface="Times New Roman" pitchFamily="18" charset="0"/>
          </a:endParaRPr>
        </a:p>
      </dgm:t>
    </dgm:pt>
    <dgm:pt modelId="{F50E3BD4-4C37-427B-8039-D310D346C913}">
      <dgm:prSet phldrT="[Текст]" custT="1"/>
      <dgm:spPr/>
      <dgm:t>
        <a:bodyPr/>
        <a:lstStyle/>
        <a:p>
          <a:r>
            <a:rPr lang="ru-RU" sz="1100" dirty="0" smtClean="0">
              <a:latin typeface="Times New Roman" pitchFamily="18" charset="0"/>
              <a:cs typeface="Times New Roman" pitchFamily="18" charset="0"/>
            </a:rPr>
            <a:t>40% краевой бюджет</a:t>
          </a:r>
          <a:endParaRPr lang="ru-RU" sz="1100" dirty="0">
            <a:latin typeface="Times New Roman" pitchFamily="18" charset="0"/>
            <a:cs typeface="Times New Roman" pitchFamily="18" charset="0"/>
          </a:endParaRPr>
        </a:p>
      </dgm:t>
    </dgm:pt>
    <dgm:pt modelId="{4729A208-31F3-4C2D-A032-52BFF50EDB0A}" type="parTrans" cxnId="{B1DB5282-D8DB-4FEB-AF16-640EB9D0B7DD}">
      <dgm:prSet/>
      <dgm:spPr/>
      <dgm:t>
        <a:bodyPr/>
        <a:lstStyle/>
        <a:p>
          <a:endParaRPr lang="ru-RU">
            <a:latin typeface="Times New Roman" pitchFamily="18" charset="0"/>
            <a:cs typeface="Times New Roman" pitchFamily="18" charset="0"/>
          </a:endParaRPr>
        </a:p>
      </dgm:t>
    </dgm:pt>
    <dgm:pt modelId="{0A8DA449-61C8-4F0E-AA2A-74468B344A9C}" type="sibTrans" cxnId="{B1DB5282-D8DB-4FEB-AF16-640EB9D0B7DD}">
      <dgm:prSet/>
      <dgm:spPr/>
      <dgm:t>
        <a:bodyPr/>
        <a:lstStyle/>
        <a:p>
          <a:endParaRPr lang="ru-RU">
            <a:latin typeface="Times New Roman" pitchFamily="18" charset="0"/>
            <a:cs typeface="Times New Roman" pitchFamily="18" charset="0"/>
          </a:endParaRPr>
        </a:p>
      </dgm:t>
    </dgm:pt>
    <dgm:pt modelId="{18D3AF04-A78D-490F-ACD0-06344AA834A8}">
      <dgm:prSet custT="1"/>
      <dgm:spPr/>
      <dgm:t>
        <a:bodyPr/>
        <a:lstStyle/>
        <a:p>
          <a:r>
            <a:rPr lang="ru-RU" sz="1100" dirty="0" smtClean="0">
              <a:latin typeface="Times New Roman" pitchFamily="18" charset="0"/>
              <a:cs typeface="Times New Roman" pitchFamily="18" charset="0"/>
            </a:rPr>
            <a:t>5% федеральный бюджет</a:t>
          </a:r>
          <a:endParaRPr lang="ru-RU" sz="1100" dirty="0">
            <a:latin typeface="Times New Roman" pitchFamily="18" charset="0"/>
            <a:cs typeface="Times New Roman" pitchFamily="18" charset="0"/>
          </a:endParaRPr>
        </a:p>
      </dgm:t>
    </dgm:pt>
    <dgm:pt modelId="{A993260F-DF9D-405C-A8E2-4D2C68102919}" type="parTrans" cxnId="{285300E9-873A-4D38-8826-827A0E339B54}">
      <dgm:prSet/>
      <dgm:spPr/>
      <dgm:t>
        <a:bodyPr/>
        <a:lstStyle/>
        <a:p>
          <a:endParaRPr lang="ru-RU">
            <a:latin typeface="Times New Roman" pitchFamily="18" charset="0"/>
            <a:cs typeface="Times New Roman" pitchFamily="18" charset="0"/>
          </a:endParaRPr>
        </a:p>
      </dgm:t>
    </dgm:pt>
    <dgm:pt modelId="{890BB407-5F69-47E3-A8E9-B5CA90E3BA54}" type="sibTrans" cxnId="{285300E9-873A-4D38-8826-827A0E339B54}">
      <dgm:prSet/>
      <dgm:spPr/>
      <dgm:t>
        <a:bodyPr/>
        <a:lstStyle/>
        <a:p>
          <a:endParaRPr lang="ru-RU">
            <a:latin typeface="Times New Roman" pitchFamily="18" charset="0"/>
            <a:cs typeface="Times New Roman" pitchFamily="18" charset="0"/>
          </a:endParaRPr>
        </a:p>
      </dgm:t>
    </dgm:pt>
    <dgm:pt modelId="{5E136A57-1994-4CBB-8F19-0DCBEE201741}" type="pres">
      <dgm:prSet presAssocID="{F7797651-65E7-4C13-8958-B511130FF110}" presName="diagram" presStyleCnt="0">
        <dgm:presLayoutVars>
          <dgm:chPref val="1"/>
          <dgm:dir/>
          <dgm:animOne val="branch"/>
          <dgm:animLvl val="lvl"/>
          <dgm:resizeHandles/>
        </dgm:presLayoutVars>
      </dgm:prSet>
      <dgm:spPr/>
      <dgm:t>
        <a:bodyPr/>
        <a:lstStyle/>
        <a:p>
          <a:endParaRPr lang="ru-RU"/>
        </a:p>
      </dgm:t>
    </dgm:pt>
    <dgm:pt modelId="{DB26E382-C227-4567-839B-17625118D225}" type="pres">
      <dgm:prSet presAssocID="{5E47E51C-223F-432E-A114-56754BFA1E1C}" presName="root" presStyleCnt="0"/>
      <dgm:spPr/>
      <dgm:t>
        <a:bodyPr/>
        <a:lstStyle/>
        <a:p>
          <a:endParaRPr lang="ru-RU"/>
        </a:p>
      </dgm:t>
    </dgm:pt>
    <dgm:pt modelId="{5DBF98DF-3E54-4456-BE56-735C89C7F547}" type="pres">
      <dgm:prSet presAssocID="{5E47E51C-223F-432E-A114-56754BFA1E1C}" presName="rootComposite" presStyleCnt="0"/>
      <dgm:spPr/>
      <dgm:t>
        <a:bodyPr/>
        <a:lstStyle/>
        <a:p>
          <a:endParaRPr lang="ru-RU"/>
        </a:p>
      </dgm:t>
    </dgm:pt>
    <dgm:pt modelId="{76563ADE-F092-48AF-AFCB-72E8CA830E63}" type="pres">
      <dgm:prSet presAssocID="{5E47E51C-223F-432E-A114-56754BFA1E1C}" presName="rootText" presStyleLbl="node1" presStyleIdx="0" presStyleCnt="2"/>
      <dgm:spPr/>
      <dgm:t>
        <a:bodyPr/>
        <a:lstStyle/>
        <a:p>
          <a:endParaRPr lang="ru-RU"/>
        </a:p>
      </dgm:t>
    </dgm:pt>
    <dgm:pt modelId="{A3CF5C1C-48D8-4482-BBEB-5853D1DE862F}" type="pres">
      <dgm:prSet presAssocID="{5E47E51C-223F-432E-A114-56754BFA1E1C}" presName="rootConnector" presStyleLbl="node1" presStyleIdx="0" presStyleCnt="2"/>
      <dgm:spPr/>
      <dgm:t>
        <a:bodyPr/>
        <a:lstStyle/>
        <a:p>
          <a:endParaRPr lang="ru-RU"/>
        </a:p>
      </dgm:t>
    </dgm:pt>
    <dgm:pt modelId="{BA39F8DD-2704-46BA-9BDA-77A916F6ED6B}" type="pres">
      <dgm:prSet presAssocID="{5E47E51C-223F-432E-A114-56754BFA1E1C}" presName="childShape" presStyleCnt="0"/>
      <dgm:spPr/>
      <dgm:t>
        <a:bodyPr/>
        <a:lstStyle/>
        <a:p>
          <a:endParaRPr lang="ru-RU"/>
        </a:p>
      </dgm:t>
    </dgm:pt>
    <dgm:pt modelId="{558F0570-7548-441F-A402-4A217CCE181B}" type="pres">
      <dgm:prSet presAssocID="{11873614-EB65-4446-B69C-FCEE284CB611}" presName="Name13" presStyleLbl="parChTrans1D2" presStyleIdx="0" presStyleCnt="5"/>
      <dgm:spPr/>
      <dgm:t>
        <a:bodyPr/>
        <a:lstStyle/>
        <a:p>
          <a:endParaRPr lang="ru-RU"/>
        </a:p>
      </dgm:t>
    </dgm:pt>
    <dgm:pt modelId="{73CD7E2B-A138-4402-9B46-5DF405A91CEF}" type="pres">
      <dgm:prSet presAssocID="{43156356-1AD5-42DF-B2BC-80E227AD7D22}" presName="childText" presStyleLbl="bgAcc1" presStyleIdx="0" presStyleCnt="5">
        <dgm:presLayoutVars>
          <dgm:bulletEnabled val="1"/>
        </dgm:presLayoutVars>
      </dgm:prSet>
      <dgm:spPr/>
      <dgm:t>
        <a:bodyPr/>
        <a:lstStyle/>
        <a:p>
          <a:endParaRPr lang="ru-RU"/>
        </a:p>
      </dgm:t>
    </dgm:pt>
    <dgm:pt modelId="{5BF48C7A-842F-4C78-9D1A-1CD0B5CB4676}" type="pres">
      <dgm:prSet presAssocID="{A156A017-58F0-41EE-BFE8-C252F06E5EEA}" presName="Name13" presStyleLbl="parChTrans1D2" presStyleIdx="1" presStyleCnt="5"/>
      <dgm:spPr/>
      <dgm:t>
        <a:bodyPr/>
        <a:lstStyle/>
        <a:p>
          <a:endParaRPr lang="ru-RU"/>
        </a:p>
      </dgm:t>
    </dgm:pt>
    <dgm:pt modelId="{A20B5FEA-7D60-4703-9626-EA66F8346848}" type="pres">
      <dgm:prSet presAssocID="{0915D9E2-558B-421C-B4A4-7F924C547608}" presName="childText" presStyleLbl="bgAcc1" presStyleIdx="1" presStyleCnt="5">
        <dgm:presLayoutVars>
          <dgm:bulletEnabled val="1"/>
        </dgm:presLayoutVars>
      </dgm:prSet>
      <dgm:spPr/>
      <dgm:t>
        <a:bodyPr/>
        <a:lstStyle/>
        <a:p>
          <a:endParaRPr lang="ru-RU"/>
        </a:p>
      </dgm:t>
    </dgm:pt>
    <dgm:pt modelId="{B4EB241D-3253-4444-B8E0-FCD49FEB5D9A}" type="pres">
      <dgm:prSet presAssocID="{E1FC3283-D6B8-4AA1-B50C-7276D7AA90CC}" presName="root" presStyleCnt="0"/>
      <dgm:spPr/>
      <dgm:t>
        <a:bodyPr/>
        <a:lstStyle/>
        <a:p>
          <a:endParaRPr lang="ru-RU"/>
        </a:p>
      </dgm:t>
    </dgm:pt>
    <dgm:pt modelId="{BC18A59D-E30E-40E9-BD27-848D2A6F762B}" type="pres">
      <dgm:prSet presAssocID="{E1FC3283-D6B8-4AA1-B50C-7276D7AA90CC}" presName="rootComposite" presStyleCnt="0"/>
      <dgm:spPr/>
      <dgm:t>
        <a:bodyPr/>
        <a:lstStyle/>
        <a:p>
          <a:endParaRPr lang="ru-RU"/>
        </a:p>
      </dgm:t>
    </dgm:pt>
    <dgm:pt modelId="{F609F4B8-5519-4D3F-B987-A34FF66192EC}" type="pres">
      <dgm:prSet presAssocID="{E1FC3283-D6B8-4AA1-B50C-7276D7AA90CC}" presName="rootText" presStyleLbl="node1" presStyleIdx="1" presStyleCnt="2"/>
      <dgm:spPr/>
      <dgm:t>
        <a:bodyPr/>
        <a:lstStyle/>
        <a:p>
          <a:endParaRPr lang="ru-RU"/>
        </a:p>
      </dgm:t>
    </dgm:pt>
    <dgm:pt modelId="{B5A23F94-F573-4048-ABC4-0071BA16FE73}" type="pres">
      <dgm:prSet presAssocID="{E1FC3283-D6B8-4AA1-B50C-7276D7AA90CC}" presName="rootConnector" presStyleLbl="node1" presStyleIdx="1" presStyleCnt="2"/>
      <dgm:spPr/>
      <dgm:t>
        <a:bodyPr/>
        <a:lstStyle/>
        <a:p>
          <a:endParaRPr lang="ru-RU"/>
        </a:p>
      </dgm:t>
    </dgm:pt>
    <dgm:pt modelId="{1CFB0D6C-43DC-4B5D-B476-A3C37B0BEB7E}" type="pres">
      <dgm:prSet presAssocID="{E1FC3283-D6B8-4AA1-B50C-7276D7AA90CC}" presName="childShape" presStyleCnt="0"/>
      <dgm:spPr/>
      <dgm:t>
        <a:bodyPr/>
        <a:lstStyle/>
        <a:p>
          <a:endParaRPr lang="ru-RU"/>
        </a:p>
      </dgm:t>
    </dgm:pt>
    <dgm:pt modelId="{CEAB0CD6-7343-4546-BEF7-2F11AD57DFE1}" type="pres">
      <dgm:prSet presAssocID="{1D784F4D-E6E8-4B30-980E-B03EF2BFD8ED}" presName="Name13" presStyleLbl="parChTrans1D2" presStyleIdx="2" presStyleCnt="5"/>
      <dgm:spPr/>
      <dgm:t>
        <a:bodyPr/>
        <a:lstStyle/>
        <a:p>
          <a:endParaRPr lang="ru-RU"/>
        </a:p>
      </dgm:t>
    </dgm:pt>
    <dgm:pt modelId="{B55205C3-96D4-4FFD-91CA-0839493D1F5E}" type="pres">
      <dgm:prSet presAssocID="{5F7EDF75-446C-4270-B069-0B20A495FA05}" presName="childText" presStyleLbl="bgAcc1" presStyleIdx="2" presStyleCnt="5">
        <dgm:presLayoutVars>
          <dgm:bulletEnabled val="1"/>
        </dgm:presLayoutVars>
      </dgm:prSet>
      <dgm:spPr/>
      <dgm:t>
        <a:bodyPr/>
        <a:lstStyle/>
        <a:p>
          <a:endParaRPr lang="ru-RU"/>
        </a:p>
      </dgm:t>
    </dgm:pt>
    <dgm:pt modelId="{2FE2772A-5971-419B-B2F1-C52528D4CBD5}" type="pres">
      <dgm:prSet presAssocID="{4729A208-31F3-4C2D-A032-52BFF50EDB0A}" presName="Name13" presStyleLbl="parChTrans1D2" presStyleIdx="3" presStyleCnt="5"/>
      <dgm:spPr/>
      <dgm:t>
        <a:bodyPr/>
        <a:lstStyle/>
        <a:p>
          <a:endParaRPr lang="ru-RU"/>
        </a:p>
      </dgm:t>
    </dgm:pt>
    <dgm:pt modelId="{C4E3B617-B5F8-42A9-A452-D51D42466EF3}" type="pres">
      <dgm:prSet presAssocID="{F50E3BD4-4C37-427B-8039-D310D346C913}" presName="childText" presStyleLbl="bgAcc1" presStyleIdx="3" presStyleCnt="5">
        <dgm:presLayoutVars>
          <dgm:bulletEnabled val="1"/>
        </dgm:presLayoutVars>
      </dgm:prSet>
      <dgm:spPr/>
      <dgm:t>
        <a:bodyPr/>
        <a:lstStyle/>
        <a:p>
          <a:endParaRPr lang="ru-RU"/>
        </a:p>
      </dgm:t>
    </dgm:pt>
    <dgm:pt modelId="{7AC76997-44A4-4D06-985D-F77D6D8E7B29}" type="pres">
      <dgm:prSet presAssocID="{A993260F-DF9D-405C-A8E2-4D2C68102919}" presName="Name13" presStyleLbl="parChTrans1D2" presStyleIdx="4" presStyleCnt="5"/>
      <dgm:spPr/>
      <dgm:t>
        <a:bodyPr/>
        <a:lstStyle/>
        <a:p>
          <a:endParaRPr lang="ru-RU"/>
        </a:p>
      </dgm:t>
    </dgm:pt>
    <dgm:pt modelId="{607886F8-95FE-4668-BAEE-3E7633AECD11}" type="pres">
      <dgm:prSet presAssocID="{18D3AF04-A78D-490F-ACD0-06344AA834A8}" presName="childText" presStyleLbl="bgAcc1" presStyleIdx="4" presStyleCnt="5">
        <dgm:presLayoutVars>
          <dgm:bulletEnabled val="1"/>
        </dgm:presLayoutVars>
      </dgm:prSet>
      <dgm:spPr/>
      <dgm:t>
        <a:bodyPr/>
        <a:lstStyle/>
        <a:p>
          <a:endParaRPr lang="ru-RU"/>
        </a:p>
      </dgm:t>
    </dgm:pt>
  </dgm:ptLst>
  <dgm:cxnLst>
    <dgm:cxn modelId="{38FD827F-318C-45C5-90D3-EA497DD4E038}" type="presOf" srcId="{11873614-EB65-4446-B69C-FCEE284CB611}" destId="{558F0570-7548-441F-A402-4A217CCE181B}" srcOrd="0" destOrd="0" presId="urn:microsoft.com/office/officeart/2005/8/layout/hierarchy3"/>
    <dgm:cxn modelId="{ACF101A0-5330-4BFA-B62A-B8D12B57D331}" type="presOf" srcId="{A156A017-58F0-41EE-BFE8-C252F06E5EEA}" destId="{5BF48C7A-842F-4C78-9D1A-1CD0B5CB4676}" srcOrd="0" destOrd="0" presId="urn:microsoft.com/office/officeart/2005/8/layout/hierarchy3"/>
    <dgm:cxn modelId="{5BBC9A49-2539-4D1B-A3F7-59B4EA9B35BB}" type="presOf" srcId="{4729A208-31F3-4C2D-A032-52BFF50EDB0A}" destId="{2FE2772A-5971-419B-B2F1-C52528D4CBD5}" srcOrd="0" destOrd="0" presId="urn:microsoft.com/office/officeart/2005/8/layout/hierarchy3"/>
    <dgm:cxn modelId="{5E18FD5D-D975-4A48-88A0-08D59E4C031C}" type="presOf" srcId="{F50E3BD4-4C37-427B-8039-D310D346C913}" destId="{C4E3B617-B5F8-42A9-A452-D51D42466EF3}" srcOrd="0" destOrd="0" presId="urn:microsoft.com/office/officeart/2005/8/layout/hierarchy3"/>
    <dgm:cxn modelId="{EAF5F996-73B6-42AB-A4B9-B05D6771977D}" type="presOf" srcId="{F7797651-65E7-4C13-8958-B511130FF110}" destId="{5E136A57-1994-4CBB-8F19-0DCBEE201741}" srcOrd="0" destOrd="0" presId="urn:microsoft.com/office/officeart/2005/8/layout/hierarchy3"/>
    <dgm:cxn modelId="{6C53B37D-090A-498F-ACB5-D04D076008DE}" srcId="{F7797651-65E7-4C13-8958-B511130FF110}" destId="{E1FC3283-D6B8-4AA1-B50C-7276D7AA90CC}" srcOrd="1" destOrd="0" parTransId="{30C1E93B-0CB1-4452-A106-61932D02A607}" sibTransId="{E42279E2-DE00-447D-98D2-21E9757FECF8}"/>
    <dgm:cxn modelId="{09B619B1-D1D1-431E-9B2D-D47E2CB71E45}" srcId="{5E47E51C-223F-432E-A114-56754BFA1E1C}" destId="{43156356-1AD5-42DF-B2BC-80E227AD7D22}" srcOrd="0" destOrd="0" parTransId="{11873614-EB65-4446-B69C-FCEE284CB611}" sibTransId="{95545043-128A-4850-B8CC-42D35AE04C67}"/>
    <dgm:cxn modelId="{5EF5C131-F3EE-4BB6-A217-8D4F9ADADC7F}" srcId="{E1FC3283-D6B8-4AA1-B50C-7276D7AA90CC}" destId="{5F7EDF75-446C-4270-B069-0B20A495FA05}" srcOrd="0" destOrd="0" parTransId="{1D784F4D-E6E8-4B30-980E-B03EF2BFD8ED}" sibTransId="{C7A1BB8B-0D78-4E3E-8C4E-2F54B7C1E34E}"/>
    <dgm:cxn modelId="{E45784AA-0430-4872-98F3-23BAEADCB02E}" type="presOf" srcId="{E1FC3283-D6B8-4AA1-B50C-7276D7AA90CC}" destId="{B5A23F94-F573-4048-ABC4-0071BA16FE73}" srcOrd="1" destOrd="0" presId="urn:microsoft.com/office/officeart/2005/8/layout/hierarchy3"/>
    <dgm:cxn modelId="{DCA9F608-C06F-48A8-9DF3-CDDE8957A2E5}" type="presOf" srcId="{A993260F-DF9D-405C-A8E2-4D2C68102919}" destId="{7AC76997-44A4-4D06-985D-F77D6D8E7B29}" srcOrd="0" destOrd="0" presId="urn:microsoft.com/office/officeart/2005/8/layout/hierarchy3"/>
    <dgm:cxn modelId="{E79FAD4D-FB03-47C7-9D91-090F61DE6A6E}" type="presOf" srcId="{43156356-1AD5-42DF-B2BC-80E227AD7D22}" destId="{73CD7E2B-A138-4402-9B46-5DF405A91CEF}" srcOrd="0" destOrd="0" presId="urn:microsoft.com/office/officeart/2005/8/layout/hierarchy3"/>
    <dgm:cxn modelId="{E9A6D898-4B41-44BA-A525-6CE1F4A673B8}" type="presOf" srcId="{0915D9E2-558B-421C-B4A4-7F924C547608}" destId="{A20B5FEA-7D60-4703-9626-EA66F8346848}" srcOrd="0" destOrd="0" presId="urn:microsoft.com/office/officeart/2005/8/layout/hierarchy3"/>
    <dgm:cxn modelId="{B1DB5282-D8DB-4FEB-AF16-640EB9D0B7DD}" srcId="{E1FC3283-D6B8-4AA1-B50C-7276D7AA90CC}" destId="{F50E3BD4-4C37-427B-8039-D310D346C913}" srcOrd="1" destOrd="0" parTransId="{4729A208-31F3-4C2D-A032-52BFF50EDB0A}" sibTransId="{0A8DA449-61C8-4F0E-AA2A-74468B344A9C}"/>
    <dgm:cxn modelId="{89A666BF-1585-40BE-8842-CC839A3FACF5}" type="presOf" srcId="{1D784F4D-E6E8-4B30-980E-B03EF2BFD8ED}" destId="{CEAB0CD6-7343-4546-BEF7-2F11AD57DFE1}" srcOrd="0" destOrd="0" presId="urn:microsoft.com/office/officeart/2005/8/layout/hierarchy3"/>
    <dgm:cxn modelId="{285300E9-873A-4D38-8826-827A0E339B54}" srcId="{E1FC3283-D6B8-4AA1-B50C-7276D7AA90CC}" destId="{18D3AF04-A78D-490F-ACD0-06344AA834A8}" srcOrd="2" destOrd="0" parTransId="{A993260F-DF9D-405C-A8E2-4D2C68102919}" sibTransId="{890BB407-5F69-47E3-A8E9-B5CA90E3BA54}"/>
    <dgm:cxn modelId="{9537706C-A590-4305-BF4D-A6C29989249E}" type="presOf" srcId="{5E47E51C-223F-432E-A114-56754BFA1E1C}" destId="{76563ADE-F092-48AF-AFCB-72E8CA830E63}" srcOrd="0" destOrd="0" presId="urn:microsoft.com/office/officeart/2005/8/layout/hierarchy3"/>
    <dgm:cxn modelId="{08BA738C-FDE8-4AE5-B9B2-C86ED931E512}" type="presOf" srcId="{5F7EDF75-446C-4270-B069-0B20A495FA05}" destId="{B55205C3-96D4-4FFD-91CA-0839493D1F5E}" srcOrd="0" destOrd="0" presId="urn:microsoft.com/office/officeart/2005/8/layout/hierarchy3"/>
    <dgm:cxn modelId="{2195A31B-C070-4467-B47E-902914054612}" srcId="{5E47E51C-223F-432E-A114-56754BFA1E1C}" destId="{0915D9E2-558B-421C-B4A4-7F924C547608}" srcOrd="1" destOrd="0" parTransId="{A156A017-58F0-41EE-BFE8-C252F06E5EEA}" sibTransId="{64D569B4-8058-415B-B422-6C61A1CFA2C6}"/>
    <dgm:cxn modelId="{2FB0A6A8-A895-4E09-9774-755EA133A5D8}" type="presOf" srcId="{18D3AF04-A78D-490F-ACD0-06344AA834A8}" destId="{607886F8-95FE-4668-BAEE-3E7633AECD11}" srcOrd="0" destOrd="0" presId="urn:microsoft.com/office/officeart/2005/8/layout/hierarchy3"/>
    <dgm:cxn modelId="{70AA6820-8B27-48C9-B4A5-7CB695DAACC4}" type="presOf" srcId="{E1FC3283-D6B8-4AA1-B50C-7276D7AA90CC}" destId="{F609F4B8-5519-4D3F-B987-A34FF66192EC}" srcOrd="0" destOrd="0" presId="urn:microsoft.com/office/officeart/2005/8/layout/hierarchy3"/>
    <dgm:cxn modelId="{B0560F90-6952-473E-9FC2-004CD3DFCDD6}" srcId="{F7797651-65E7-4C13-8958-B511130FF110}" destId="{5E47E51C-223F-432E-A114-56754BFA1E1C}" srcOrd="0" destOrd="0" parTransId="{54755149-F608-4412-A80C-9AAD9BE65477}" sibTransId="{E28757F2-A2F0-42DA-9F9B-6AF6C40E8D24}"/>
    <dgm:cxn modelId="{E9DB93A2-587A-4DA1-A157-5E1917C3B252}" type="presOf" srcId="{5E47E51C-223F-432E-A114-56754BFA1E1C}" destId="{A3CF5C1C-48D8-4482-BBEB-5853D1DE862F}" srcOrd="1" destOrd="0" presId="urn:microsoft.com/office/officeart/2005/8/layout/hierarchy3"/>
    <dgm:cxn modelId="{DC674071-6A8C-4544-8889-03AB591ACFDD}" type="presParOf" srcId="{5E136A57-1994-4CBB-8F19-0DCBEE201741}" destId="{DB26E382-C227-4567-839B-17625118D225}" srcOrd="0" destOrd="0" presId="urn:microsoft.com/office/officeart/2005/8/layout/hierarchy3"/>
    <dgm:cxn modelId="{AF1DD1CC-3442-43F6-A8DE-575FD6DEC2CF}" type="presParOf" srcId="{DB26E382-C227-4567-839B-17625118D225}" destId="{5DBF98DF-3E54-4456-BE56-735C89C7F547}" srcOrd="0" destOrd="0" presId="urn:microsoft.com/office/officeart/2005/8/layout/hierarchy3"/>
    <dgm:cxn modelId="{A093B12D-07AA-4258-9DFF-4063F7162D1E}" type="presParOf" srcId="{5DBF98DF-3E54-4456-BE56-735C89C7F547}" destId="{76563ADE-F092-48AF-AFCB-72E8CA830E63}" srcOrd="0" destOrd="0" presId="urn:microsoft.com/office/officeart/2005/8/layout/hierarchy3"/>
    <dgm:cxn modelId="{42189BDB-1A2E-4F87-984C-E14AD580E51D}" type="presParOf" srcId="{5DBF98DF-3E54-4456-BE56-735C89C7F547}" destId="{A3CF5C1C-48D8-4482-BBEB-5853D1DE862F}" srcOrd="1" destOrd="0" presId="urn:microsoft.com/office/officeart/2005/8/layout/hierarchy3"/>
    <dgm:cxn modelId="{86336636-1758-489D-B4B8-DD2D00BBEF27}" type="presParOf" srcId="{DB26E382-C227-4567-839B-17625118D225}" destId="{BA39F8DD-2704-46BA-9BDA-77A916F6ED6B}" srcOrd="1" destOrd="0" presId="urn:microsoft.com/office/officeart/2005/8/layout/hierarchy3"/>
    <dgm:cxn modelId="{7F7B61EA-D623-4EED-996B-10FEB00418D5}" type="presParOf" srcId="{BA39F8DD-2704-46BA-9BDA-77A916F6ED6B}" destId="{558F0570-7548-441F-A402-4A217CCE181B}" srcOrd="0" destOrd="0" presId="urn:microsoft.com/office/officeart/2005/8/layout/hierarchy3"/>
    <dgm:cxn modelId="{8210E926-FEEB-495B-ABAF-BD09AFCEB389}" type="presParOf" srcId="{BA39F8DD-2704-46BA-9BDA-77A916F6ED6B}" destId="{73CD7E2B-A138-4402-9B46-5DF405A91CEF}" srcOrd="1" destOrd="0" presId="urn:microsoft.com/office/officeart/2005/8/layout/hierarchy3"/>
    <dgm:cxn modelId="{246E7BB6-724F-4B99-BD3B-0EAC901FC5DC}" type="presParOf" srcId="{BA39F8DD-2704-46BA-9BDA-77A916F6ED6B}" destId="{5BF48C7A-842F-4C78-9D1A-1CD0B5CB4676}" srcOrd="2" destOrd="0" presId="urn:microsoft.com/office/officeart/2005/8/layout/hierarchy3"/>
    <dgm:cxn modelId="{B7AB10E1-92CC-489D-895F-F6BC4995C6CB}" type="presParOf" srcId="{BA39F8DD-2704-46BA-9BDA-77A916F6ED6B}" destId="{A20B5FEA-7D60-4703-9626-EA66F8346848}" srcOrd="3" destOrd="0" presId="urn:microsoft.com/office/officeart/2005/8/layout/hierarchy3"/>
    <dgm:cxn modelId="{0E31DDF1-22BB-44F6-95A3-5393F0FF6FF7}" type="presParOf" srcId="{5E136A57-1994-4CBB-8F19-0DCBEE201741}" destId="{B4EB241D-3253-4444-B8E0-FCD49FEB5D9A}" srcOrd="1" destOrd="0" presId="urn:microsoft.com/office/officeart/2005/8/layout/hierarchy3"/>
    <dgm:cxn modelId="{8D041569-A602-4A1A-94DE-808A627EDC3E}" type="presParOf" srcId="{B4EB241D-3253-4444-B8E0-FCD49FEB5D9A}" destId="{BC18A59D-E30E-40E9-BD27-848D2A6F762B}" srcOrd="0" destOrd="0" presId="urn:microsoft.com/office/officeart/2005/8/layout/hierarchy3"/>
    <dgm:cxn modelId="{14229CD2-A8F8-45AD-87A9-3FBBC8D4D98A}" type="presParOf" srcId="{BC18A59D-E30E-40E9-BD27-848D2A6F762B}" destId="{F609F4B8-5519-4D3F-B987-A34FF66192EC}" srcOrd="0" destOrd="0" presId="urn:microsoft.com/office/officeart/2005/8/layout/hierarchy3"/>
    <dgm:cxn modelId="{E8C415F3-64B6-4A8C-9849-E2A6300351A4}" type="presParOf" srcId="{BC18A59D-E30E-40E9-BD27-848D2A6F762B}" destId="{B5A23F94-F573-4048-ABC4-0071BA16FE73}" srcOrd="1" destOrd="0" presId="urn:microsoft.com/office/officeart/2005/8/layout/hierarchy3"/>
    <dgm:cxn modelId="{37E8B09D-337C-4D8A-8B6F-84821FD3D2CF}" type="presParOf" srcId="{B4EB241D-3253-4444-B8E0-FCD49FEB5D9A}" destId="{1CFB0D6C-43DC-4B5D-B476-A3C37B0BEB7E}" srcOrd="1" destOrd="0" presId="urn:microsoft.com/office/officeart/2005/8/layout/hierarchy3"/>
    <dgm:cxn modelId="{2CA1FDA3-FFCA-478B-A0C2-2AB5931B7E37}" type="presParOf" srcId="{1CFB0D6C-43DC-4B5D-B476-A3C37B0BEB7E}" destId="{CEAB0CD6-7343-4546-BEF7-2F11AD57DFE1}" srcOrd="0" destOrd="0" presId="urn:microsoft.com/office/officeart/2005/8/layout/hierarchy3"/>
    <dgm:cxn modelId="{0F4A2954-2E7C-4CDC-8721-0CAF331A7777}" type="presParOf" srcId="{1CFB0D6C-43DC-4B5D-B476-A3C37B0BEB7E}" destId="{B55205C3-96D4-4FFD-91CA-0839493D1F5E}" srcOrd="1" destOrd="0" presId="urn:microsoft.com/office/officeart/2005/8/layout/hierarchy3"/>
    <dgm:cxn modelId="{A6ECDD30-B2CC-461E-9F6F-AB6B63779EA0}" type="presParOf" srcId="{1CFB0D6C-43DC-4B5D-B476-A3C37B0BEB7E}" destId="{2FE2772A-5971-419B-B2F1-C52528D4CBD5}" srcOrd="2" destOrd="0" presId="urn:microsoft.com/office/officeart/2005/8/layout/hierarchy3"/>
    <dgm:cxn modelId="{4AE0D4E0-168A-4DF5-9526-703D38E28183}" type="presParOf" srcId="{1CFB0D6C-43DC-4B5D-B476-A3C37B0BEB7E}" destId="{C4E3B617-B5F8-42A9-A452-D51D42466EF3}" srcOrd="3" destOrd="0" presId="urn:microsoft.com/office/officeart/2005/8/layout/hierarchy3"/>
    <dgm:cxn modelId="{260CF06E-9D29-4811-A5B5-C4A974EF9A7B}" type="presParOf" srcId="{1CFB0D6C-43DC-4B5D-B476-A3C37B0BEB7E}" destId="{7AC76997-44A4-4D06-985D-F77D6D8E7B29}" srcOrd="4" destOrd="0" presId="urn:microsoft.com/office/officeart/2005/8/layout/hierarchy3"/>
    <dgm:cxn modelId="{82E99CE6-6B1F-42B4-952D-61A4A9C11241}" type="presParOf" srcId="{1CFB0D6C-43DC-4B5D-B476-A3C37B0BEB7E}" destId="{607886F8-95FE-4668-BAEE-3E7633AECD11}" srcOrd="5"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AE29D1-62F4-4B0D-9013-90F3F0DB41F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B30243E8-DEDA-4611-919C-1A16126C0CDC}">
      <dgm:prSet phldrT="[Текст]" custT="1"/>
      <dgm:spPr/>
      <dgm:t>
        <a:bodyPr/>
        <a:lstStyle/>
        <a:p>
          <a:r>
            <a:rPr lang="ru-RU" sz="3200" dirty="0" smtClean="0">
              <a:latin typeface="Times New Roman" pitchFamily="18" charset="0"/>
              <a:cs typeface="Times New Roman" pitchFamily="18" charset="0"/>
            </a:rPr>
            <a:t>Управление образования – 62 учреждения</a:t>
          </a:r>
          <a:endParaRPr lang="ru-RU" sz="3200" dirty="0">
            <a:latin typeface="Times New Roman" pitchFamily="18" charset="0"/>
            <a:cs typeface="Times New Roman" pitchFamily="18" charset="0"/>
          </a:endParaRPr>
        </a:p>
      </dgm:t>
    </dgm:pt>
    <dgm:pt modelId="{9E6BD97B-CB0E-4F78-BA47-8347935A371C}" type="parTrans" cxnId="{0DE1066B-23EB-4230-8B20-8F0D0A28E392}">
      <dgm:prSet/>
      <dgm:spPr/>
      <dgm:t>
        <a:bodyPr/>
        <a:lstStyle/>
        <a:p>
          <a:endParaRPr lang="ru-RU"/>
        </a:p>
      </dgm:t>
    </dgm:pt>
    <dgm:pt modelId="{C6B7CFE8-3186-47B8-ADB9-2A36DD41E387}" type="sibTrans" cxnId="{0DE1066B-23EB-4230-8B20-8F0D0A28E392}">
      <dgm:prSet/>
      <dgm:spPr/>
      <dgm:t>
        <a:bodyPr/>
        <a:lstStyle/>
        <a:p>
          <a:endParaRPr lang="ru-RU"/>
        </a:p>
      </dgm:t>
    </dgm:pt>
    <dgm:pt modelId="{149E0783-E691-470A-A468-FB2B8BF5AA74}">
      <dgm:prSet phldrT="[Текст]">
        <dgm:style>
          <a:lnRef idx="1">
            <a:schemeClr val="accent2"/>
          </a:lnRef>
          <a:fillRef idx="2">
            <a:schemeClr val="accent2"/>
          </a:fillRef>
          <a:effectRef idx="1">
            <a:schemeClr val="accent2"/>
          </a:effectRef>
          <a:fontRef idx="minor">
            <a:schemeClr val="dk1"/>
          </a:fontRef>
        </dgm:style>
      </dgm:prSet>
      <dgm:spPr>
        <a:gradFill rotWithShape="0">
          <a:gsLst>
            <a:gs pos="100000">
              <a:schemeClr val="accent2">
                <a:tint val="18000"/>
                <a:satMod val="120000"/>
                <a:lumMod val="88000"/>
              </a:schemeClr>
            </a:gs>
            <a:gs pos="100000">
              <a:schemeClr val="accent2">
                <a:tint val="40000"/>
                <a:satMod val="100000"/>
                <a:lumMod val="78000"/>
              </a:schemeClr>
            </a:gs>
          </a:gsLst>
        </a:gradFill>
      </dgm:spPr>
      <dgm:t>
        <a:bodyPr/>
        <a:lstStyle/>
        <a:p>
          <a:r>
            <a:rPr lang="ru-RU" dirty="0" smtClean="0">
              <a:latin typeface="Times New Roman" pitchFamily="18" charset="0"/>
              <a:cs typeface="Times New Roman" pitchFamily="18" charset="0"/>
            </a:rPr>
            <a:t>учреждения дошкольного образования – 32 детских сада;</a:t>
          </a:r>
          <a:endParaRPr lang="ru-RU" dirty="0">
            <a:latin typeface="Times New Roman" pitchFamily="18" charset="0"/>
            <a:cs typeface="Times New Roman" pitchFamily="18" charset="0"/>
          </a:endParaRPr>
        </a:p>
      </dgm:t>
    </dgm:pt>
    <dgm:pt modelId="{DFD83A09-1866-4537-B8D3-4D4C13060FDA}" type="parTrans" cxnId="{A4E4788F-510A-447F-A8A8-920CC209F4CB}">
      <dgm:prSet/>
      <dgm:spPr/>
      <dgm:t>
        <a:bodyPr/>
        <a:lstStyle/>
        <a:p>
          <a:endParaRPr lang="ru-RU"/>
        </a:p>
      </dgm:t>
    </dgm:pt>
    <dgm:pt modelId="{71463C3E-5777-407B-90AC-49195B7A6FDA}" type="sibTrans" cxnId="{A4E4788F-510A-447F-A8A8-920CC209F4CB}">
      <dgm:prSet/>
      <dgm:spPr/>
      <dgm:t>
        <a:bodyPr/>
        <a:lstStyle/>
        <a:p>
          <a:endParaRPr lang="ru-RU"/>
        </a:p>
      </dgm:t>
    </dgm:pt>
    <dgm:pt modelId="{7704B5FE-BB0F-4A6F-820B-1BA28F52DE90}">
      <dgm:prSet phldrT="[Текст]">
        <dgm:style>
          <a:lnRef idx="1">
            <a:schemeClr val="accent3"/>
          </a:lnRef>
          <a:fillRef idx="2">
            <a:schemeClr val="accent3"/>
          </a:fillRef>
          <a:effectRef idx="1">
            <a:schemeClr val="accent3"/>
          </a:effectRef>
          <a:fontRef idx="minor">
            <a:schemeClr val="dk1"/>
          </a:fontRef>
        </dgm:style>
      </dgm:prSet>
      <dgm:spPr>
        <a:gradFill rotWithShape="0">
          <a:gsLst>
            <a:gs pos="100000">
              <a:schemeClr val="accent3">
                <a:tint val="18000"/>
                <a:satMod val="120000"/>
                <a:lumMod val="88000"/>
              </a:schemeClr>
            </a:gs>
            <a:gs pos="100000">
              <a:schemeClr val="accent3">
                <a:tint val="40000"/>
                <a:satMod val="100000"/>
                <a:lumMod val="78000"/>
              </a:schemeClr>
            </a:gs>
          </a:gsLst>
        </a:gradFill>
      </dgm:spPr>
      <dgm:t>
        <a:bodyPr/>
        <a:lstStyle/>
        <a:p>
          <a:r>
            <a:rPr lang="ru-RU" dirty="0" smtClean="0">
              <a:latin typeface="Times New Roman" pitchFamily="18" charset="0"/>
              <a:cs typeface="Times New Roman" pitchFamily="18" charset="0"/>
            </a:rPr>
            <a:t>учреждения общего образования детей – 24 школ;</a:t>
          </a:r>
          <a:endParaRPr lang="ru-RU" dirty="0">
            <a:latin typeface="Times New Roman" pitchFamily="18" charset="0"/>
            <a:cs typeface="Times New Roman" pitchFamily="18" charset="0"/>
          </a:endParaRPr>
        </a:p>
      </dgm:t>
    </dgm:pt>
    <dgm:pt modelId="{BD965F05-0082-48C6-B7AF-8D9C34727A76}" type="parTrans" cxnId="{5C7C3EFB-0846-4C38-9254-68FDFD29FEA0}">
      <dgm:prSet/>
      <dgm:spPr/>
      <dgm:t>
        <a:bodyPr/>
        <a:lstStyle/>
        <a:p>
          <a:endParaRPr lang="ru-RU"/>
        </a:p>
      </dgm:t>
    </dgm:pt>
    <dgm:pt modelId="{A272F1A4-AB86-4795-8A3F-6D7BDA346E8A}" type="sibTrans" cxnId="{5C7C3EFB-0846-4C38-9254-68FDFD29FEA0}">
      <dgm:prSet/>
      <dgm:spPr/>
      <dgm:t>
        <a:bodyPr/>
        <a:lstStyle/>
        <a:p>
          <a:endParaRPr lang="ru-RU"/>
        </a:p>
      </dgm:t>
    </dgm:pt>
    <dgm:pt modelId="{187431F7-D3D2-45F1-A37C-D4E68BC27743}">
      <dgm:prSet phldrT="[Текст]">
        <dgm:style>
          <a:lnRef idx="1">
            <a:schemeClr val="accent4"/>
          </a:lnRef>
          <a:fillRef idx="2">
            <a:schemeClr val="accent4"/>
          </a:fillRef>
          <a:effectRef idx="1">
            <a:schemeClr val="accent4"/>
          </a:effectRef>
          <a:fontRef idx="minor">
            <a:schemeClr val="dk1"/>
          </a:fontRef>
        </dgm:style>
      </dgm:prSet>
      <dgm:spPr>
        <a:gradFill rotWithShape="0">
          <a:gsLst>
            <a:gs pos="100000">
              <a:schemeClr val="accent4">
                <a:tint val="18000"/>
                <a:satMod val="120000"/>
                <a:lumMod val="88000"/>
              </a:schemeClr>
            </a:gs>
            <a:gs pos="100000">
              <a:schemeClr val="accent4">
                <a:tint val="40000"/>
                <a:satMod val="100000"/>
                <a:lumMod val="78000"/>
              </a:schemeClr>
            </a:gs>
          </a:gsLst>
        </a:gradFill>
      </dgm:spPr>
      <dgm:t>
        <a:bodyPr/>
        <a:lstStyle/>
        <a:p>
          <a:r>
            <a:rPr lang="ru-RU" dirty="0" smtClean="0">
              <a:latin typeface="Times New Roman" pitchFamily="18" charset="0"/>
              <a:cs typeface="Times New Roman" pitchFamily="18" charset="0"/>
            </a:rPr>
            <a:t>учреждения дополнительного образования – 3 (спортшкола, внешкольный центр, УДО казачьей направленности);</a:t>
          </a:r>
          <a:endParaRPr lang="ru-RU" dirty="0">
            <a:latin typeface="Times New Roman" pitchFamily="18" charset="0"/>
            <a:cs typeface="Times New Roman" pitchFamily="18" charset="0"/>
          </a:endParaRPr>
        </a:p>
      </dgm:t>
    </dgm:pt>
    <dgm:pt modelId="{8ADCE6E6-B381-4DDF-8FE6-2E07AA778C30}" type="parTrans" cxnId="{A7AFBC55-7F2D-4BB1-A0EA-8C87B6C77E3E}">
      <dgm:prSet/>
      <dgm:spPr/>
      <dgm:t>
        <a:bodyPr/>
        <a:lstStyle/>
        <a:p>
          <a:endParaRPr lang="ru-RU"/>
        </a:p>
      </dgm:t>
    </dgm:pt>
    <dgm:pt modelId="{73E86E81-6E7A-4C72-8B0A-0F8987D2CD6F}" type="sibTrans" cxnId="{A7AFBC55-7F2D-4BB1-A0EA-8C87B6C77E3E}">
      <dgm:prSet/>
      <dgm:spPr/>
      <dgm:t>
        <a:bodyPr/>
        <a:lstStyle/>
        <a:p>
          <a:endParaRPr lang="ru-RU"/>
        </a:p>
      </dgm:t>
    </dgm:pt>
    <dgm:pt modelId="{179F2D1D-BBAF-4283-9464-D939CDAE4A0A}">
      <dgm:prSet>
        <dgm:style>
          <a:lnRef idx="1">
            <a:schemeClr val="accent1"/>
          </a:lnRef>
          <a:fillRef idx="2">
            <a:schemeClr val="accent1"/>
          </a:fillRef>
          <a:effectRef idx="1">
            <a:schemeClr val="accent1"/>
          </a:effectRef>
          <a:fontRef idx="minor">
            <a:schemeClr val="dk1"/>
          </a:fontRef>
        </dgm:style>
      </dgm:prSet>
      <dgm:spPr>
        <a:gradFill rotWithShape="0">
          <a:gsLst>
            <a:gs pos="100000">
              <a:schemeClr val="accent1">
                <a:tint val="18000"/>
                <a:satMod val="120000"/>
                <a:lumMod val="88000"/>
              </a:schemeClr>
            </a:gs>
            <a:gs pos="100000">
              <a:schemeClr val="accent1">
                <a:tint val="40000"/>
                <a:satMod val="100000"/>
                <a:lumMod val="78000"/>
              </a:schemeClr>
            </a:gs>
          </a:gsLst>
        </a:gradFill>
      </dgm:spPr>
      <dgm:t>
        <a:bodyPr/>
        <a:lstStyle/>
        <a:p>
          <a:r>
            <a:rPr lang="ru-RU" dirty="0" smtClean="0">
              <a:latin typeface="Times New Roman" pitchFamily="18" charset="0"/>
              <a:cs typeface="Times New Roman" pitchFamily="18" charset="0"/>
            </a:rPr>
            <a:t>методический центр, централизованная бухгалтерия;</a:t>
          </a:r>
          <a:endParaRPr lang="ru-RU" dirty="0">
            <a:latin typeface="Times New Roman" pitchFamily="18" charset="0"/>
            <a:cs typeface="Times New Roman" pitchFamily="18" charset="0"/>
          </a:endParaRPr>
        </a:p>
      </dgm:t>
    </dgm:pt>
    <dgm:pt modelId="{B95357AB-77E3-4DD4-B741-1F69A38A2B54}" type="parTrans" cxnId="{A2FD788E-5F09-44C8-8AB9-F37152813F17}">
      <dgm:prSet/>
      <dgm:spPr/>
      <dgm:t>
        <a:bodyPr/>
        <a:lstStyle/>
        <a:p>
          <a:endParaRPr lang="ru-RU"/>
        </a:p>
      </dgm:t>
    </dgm:pt>
    <dgm:pt modelId="{E1BD6D04-31E8-41A4-8096-F97CC7600668}" type="sibTrans" cxnId="{A2FD788E-5F09-44C8-8AB9-F37152813F17}">
      <dgm:prSet/>
      <dgm:spPr/>
      <dgm:t>
        <a:bodyPr/>
        <a:lstStyle/>
        <a:p>
          <a:endParaRPr lang="ru-RU"/>
        </a:p>
      </dgm:t>
    </dgm:pt>
    <dgm:pt modelId="{89937A24-7F48-47A1-92A0-B5C5EBF87F01}" type="pres">
      <dgm:prSet presAssocID="{E9AE29D1-62F4-4B0D-9013-90F3F0DB41F9}" presName="Name0" presStyleCnt="0">
        <dgm:presLayoutVars>
          <dgm:chPref val="1"/>
          <dgm:dir/>
          <dgm:animOne val="branch"/>
          <dgm:animLvl val="lvl"/>
          <dgm:resizeHandles val="exact"/>
        </dgm:presLayoutVars>
      </dgm:prSet>
      <dgm:spPr/>
      <dgm:t>
        <a:bodyPr/>
        <a:lstStyle/>
        <a:p>
          <a:endParaRPr lang="ru-RU"/>
        </a:p>
      </dgm:t>
    </dgm:pt>
    <dgm:pt modelId="{8F968FDB-929F-4143-8336-6FFC9D7410AF}" type="pres">
      <dgm:prSet presAssocID="{B30243E8-DEDA-4611-919C-1A16126C0CDC}" presName="root1" presStyleCnt="0"/>
      <dgm:spPr/>
    </dgm:pt>
    <dgm:pt modelId="{619AD098-A9CC-4A4E-9722-983B224C1012}" type="pres">
      <dgm:prSet presAssocID="{B30243E8-DEDA-4611-919C-1A16126C0CDC}" presName="LevelOneTextNode" presStyleLbl="node0" presStyleIdx="0" presStyleCnt="1" custAng="5400000" custScaleX="166556" custScaleY="62071" custLinFactNeighborX="-35414" custLinFactNeighborY="-2532">
        <dgm:presLayoutVars>
          <dgm:chPref val="3"/>
        </dgm:presLayoutVars>
      </dgm:prSet>
      <dgm:spPr/>
      <dgm:t>
        <a:bodyPr/>
        <a:lstStyle/>
        <a:p>
          <a:endParaRPr lang="ru-RU"/>
        </a:p>
      </dgm:t>
    </dgm:pt>
    <dgm:pt modelId="{1ADCD159-0B1E-40EA-AF9B-F2DE1BA3FF85}" type="pres">
      <dgm:prSet presAssocID="{B30243E8-DEDA-4611-919C-1A16126C0CDC}" presName="level2hierChild" presStyleCnt="0"/>
      <dgm:spPr/>
    </dgm:pt>
    <dgm:pt modelId="{A306F9C5-07FF-4964-9A3D-3F1634BBDB3E}" type="pres">
      <dgm:prSet presAssocID="{DFD83A09-1866-4537-B8D3-4D4C13060FDA}" presName="conn2-1" presStyleLbl="parChTrans1D2" presStyleIdx="0" presStyleCnt="4"/>
      <dgm:spPr/>
      <dgm:t>
        <a:bodyPr/>
        <a:lstStyle/>
        <a:p>
          <a:endParaRPr lang="ru-RU"/>
        </a:p>
      </dgm:t>
    </dgm:pt>
    <dgm:pt modelId="{F5DF38CF-31A3-4E3B-8A3F-873E674925DE}" type="pres">
      <dgm:prSet presAssocID="{DFD83A09-1866-4537-B8D3-4D4C13060FDA}" presName="connTx" presStyleLbl="parChTrans1D2" presStyleIdx="0" presStyleCnt="4"/>
      <dgm:spPr/>
      <dgm:t>
        <a:bodyPr/>
        <a:lstStyle/>
        <a:p>
          <a:endParaRPr lang="ru-RU"/>
        </a:p>
      </dgm:t>
    </dgm:pt>
    <dgm:pt modelId="{F777D3F3-9FA9-4446-8DB0-5C517060DAB7}" type="pres">
      <dgm:prSet presAssocID="{149E0783-E691-470A-A468-FB2B8BF5AA74}" presName="root2" presStyleCnt="0"/>
      <dgm:spPr/>
    </dgm:pt>
    <dgm:pt modelId="{71636D87-063C-471D-9954-F9BCD4BE732E}" type="pres">
      <dgm:prSet presAssocID="{149E0783-E691-470A-A468-FB2B8BF5AA74}" presName="LevelTwoTextNode" presStyleLbl="node2" presStyleIdx="0" presStyleCnt="4" custLinFactNeighborX="26797" custLinFactNeighborY="-12333">
        <dgm:presLayoutVars>
          <dgm:chPref val="3"/>
        </dgm:presLayoutVars>
      </dgm:prSet>
      <dgm:spPr/>
      <dgm:t>
        <a:bodyPr/>
        <a:lstStyle/>
        <a:p>
          <a:endParaRPr lang="ru-RU"/>
        </a:p>
      </dgm:t>
    </dgm:pt>
    <dgm:pt modelId="{D6045C6C-F7CD-4AFD-9B0C-F487354E15A7}" type="pres">
      <dgm:prSet presAssocID="{149E0783-E691-470A-A468-FB2B8BF5AA74}" presName="level3hierChild" presStyleCnt="0"/>
      <dgm:spPr/>
    </dgm:pt>
    <dgm:pt modelId="{22455721-1CEA-4DCC-BB51-DA13421A4086}" type="pres">
      <dgm:prSet presAssocID="{BD965F05-0082-48C6-B7AF-8D9C34727A76}" presName="conn2-1" presStyleLbl="parChTrans1D2" presStyleIdx="1" presStyleCnt="4"/>
      <dgm:spPr/>
      <dgm:t>
        <a:bodyPr/>
        <a:lstStyle/>
        <a:p>
          <a:endParaRPr lang="ru-RU"/>
        </a:p>
      </dgm:t>
    </dgm:pt>
    <dgm:pt modelId="{5CCCC4F9-5163-423D-A3A9-78CF073C6687}" type="pres">
      <dgm:prSet presAssocID="{BD965F05-0082-48C6-B7AF-8D9C34727A76}" presName="connTx" presStyleLbl="parChTrans1D2" presStyleIdx="1" presStyleCnt="4"/>
      <dgm:spPr/>
      <dgm:t>
        <a:bodyPr/>
        <a:lstStyle/>
        <a:p>
          <a:endParaRPr lang="ru-RU"/>
        </a:p>
      </dgm:t>
    </dgm:pt>
    <dgm:pt modelId="{69F58AB8-51C0-4275-A219-1D53F2B77A4A}" type="pres">
      <dgm:prSet presAssocID="{7704B5FE-BB0F-4A6F-820B-1BA28F52DE90}" presName="root2" presStyleCnt="0"/>
      <dgm:spPr/>
    </dgm:pt>
    <dgm:pt modelId="{B1FBD795-EC2E-4185-B9AF-2D0D4F7745C9}" type="pres">
      <dgm:prSet presAssocID="{7704B5FE-BB0F-4A6F-820B-1BA28F52DE90}" presName="LevelTwoTextNode" presStyleLbl="node2" presStyleIdx="1" presStyleCnt="4" custLinFactNeighborX="26797" custLinFactNeighborY="-17413">
        <dgm:presLayoutVars>
          <dgm:chPref val="3"/>
        </dgm:presLayoutVars>
      </dgm:prSet>
      <dgm:spPr/>
      <dgm:t>
        <a:bodyPr/>
        <a:lstStyle/>
        <a:p>
          <a:endParaRPr lang="ru-RU"/>
        </a:p>
      </dgm:t>
    </dgm:pt>
    <dgm:pt modelId="{A48B4810-87D2-43CC-9A08-8DD8DB49C1A8}" type="pres">
      <dgm:prSet presAssocID="{7704B5FE-BB0F-4A6F-820B-1BA28F52DE90}" presName="level3hierChild" presStyleCnt="0"/>
      <dgm:spPr/>
    </dgm:pt>
    <dgm:pt modelId="{828790FD-8358-4B8B-8254-885ACBEEAB44}" type="pres">
      <dgm:prSet presAssocID="{8ADCE6E6-B381-4DDF-8FE6-2E07AA778C30}" presName="conn2-1" presStyleLbl="parChTrans1D2" presStyleIdx="2" presStyleCnt="4"/>
      <dgm:spPr/>
      <dgm:t>
        <a:bodyPr/>
        <a:lstStyle/>
        <a:p>
          <a:endParaRPr lang="ru-RU"/>
        </a:p>
      </dgm:t>
    </dgm:pt>
    <dgm:pt modelId="{41824FCA-B59B-4FB6-A5F9-0DA1462D5B7D}" type="pres">
      <dgm:prSet presAssocID="{8ADCE6E6-B381-4DDF-8FE6-2E07AA778C30}" presName="connTx" presStyleLbl="parChTrans1D2" presStyleIdx="2" presStyleCnt="4"/>
      <dgm:spPr/>
      <dgm:t>
        <a:bodyPr/>
        <a:lstStyle/>
        <a:p>
          <a:endParaRPr lang="ru-RU"/>
        </a:p>
      </dgm:t>
    </dgm:pt>
    <dgm:pt modelId="{EE157FB6-4149-4BFA-B7EC-E8C9A90033AF}" type="pres">
      <dgm:prSet presAssocID="{187431F7-D3D2-45F1-A37C-D4E68BC27743}" presName="root2" presStyleCnt="0"/>
      <dgm:spPr/>
    </dgm:pt>
    <dgm:pt modelId="{233C79C4-884B-4FF9-9DBC-E95C3D5CE3F9}" type="pres">
      <dgm:prSet presAssocID="{187431F7-D3D2-45F1-A37C-D4E68BC27743}" presName="LevelTwoTextNode" presStyleLbl="node2" presStyleIdx="2" presStyleCnt="4" custLinFactNeighborX="26797" custLinFactNeighborY="-15831">
        <dgm:presLayoutVars>
          <dgm:chPref val="3"/>
        </dgm:presLayoutVars>
      </dgm:prSet>
      <dgm:spPr/>
      <dgm:t>
        <a:bodyPr/>
        <a:lstStyle/>
        <a:p>
          <a:endParaRPr lang="ru-RU"/>
        </a:p>
      </dgm:t>
    </dgm:pt>
    <dgm:pt modelId="{571DE1B6-20FC-4807-A0D7-2CAED6C13A2A}" type="pres">
      <dgm:prSet presAssocID="{187431F7-D3D2-45F1-A37C-D4E68BC27743}" presName="level3hierChild" presStyleCnt="0"/>
      <dgm:spPr/>
    </dgm:pt>
    <dgm:pt modelId="{A9169F2B-4A21-4597-A16C-B0A4E44828E3}" type="pres">
      <dgm:prSet presAssocID="{B95357AB-77E3-4DD4-B741-1F69A38A2B54}" presName="conn2-1" presStyleLbl="parChTrans1D2" presStyleIdx="3" presStyleCnt="4"/>
      <dgm:spPr/>
      <dgm:t>
        <a:bodyPr/>
        <a:lstStyle/>
        <a:p>
          <a:endParaRPr lang="ru-RU"/>
        </a:p>
      </dgm:t>
    </dgm:pt>
    <dgm:pt modelId="{973A7513-3D4C-461B-8E41-03812DFCED96}" type="pres">
      <dgm:prSet presAssocID="{B95357AB-77E3-4DD4-B741-1F69A38A2B54}" presName="connTx" presStyleLbl="parChTrans1D2" presStyleIdx="3" presStyleCnt="4"/>
      <dgm:spPr/>
      <dgm:t>
        <a:bodyPr/>
        <a:lstStyle/>
        <a:p>
          <a:endParaRPr lang="ru-RU"/>
        </a:p>
      </dgm:t>
    </dgm:pt>
    <dgm:pt modelId="{BAC2DC55-FDA5-42C1-A606-6E703BEFE43D}" type="pres">
      <dgm:prSet presAssocID="{179F2D1D-BBAF-4283-9464-D939CDAE4A0A}" presName="root2" presStyleCnt="0"/>
      <dgm:spPr/>
    </dgm:pt>
    <dgm:pt modelId="{6C38FCE9-9D06-4704-97AB-E74987D5F528}" type="pres">
      <dgm:prSet presAssocID="{179F2D1D-BBAF-4283-9464-D939CDAE4A0A}" presName="LevelTwoTextNode" presStyleLbl="node2" presStyleIdx="3" presStyleCnt="4" custLinFactNeighborX="26797" custLinFactNeighborY="-7587">
        <dgm:presLayoutVars>
          <dgm:chPref val="3"/>
        </dgm:presLayoutVars>
      </dgm:prSet>
      <dgm:spPr/>
      <dgm:t>
        <a:bodyPr/>
        <a:lstStyle/>
        <a:p>
          <a:endParaRPr lang="ru-RU"/>
        </a:p>
      </dgm:t>
    </dgm:pt>
    <dgm:pt modelId="{F144563F-2176-48F5-9B53-B4113B921258}" type="pres">
      <dgm:prSet presAssocID="{179F2D1D-BBAF-4283-9464-D939CDAE4A0A}" presName="level3hierChild" presStyleCnt="0"/>
      <dgm:spPr/>
    </dgm:pt>
  </dgm:ptLst>
  <dgm:cxnLst>
    <dgm:cxn modelId="{0448F442-42E2-4CA0-911D-85DAF07D0C5B}" type="presOf" srcId="{B95357AB-77E3-4DD4-B741-1F69A38A2B54}" destId="{A9169F2B-4A21-4597-A16C-B0A4E44828E3}" srcOrd="0" destOrd="0" presId="urn:microsoft.com/office/officeart/2008/layout/HorizontalMultiLevelHierarchy"/>
    <dgm:cxn modelId="{9CA2F5F2-90E6-4DAE-967F-DD029EE0B546}" type="presOf" srcId="{8ADCE6E6-B381-4DDF-8FE6-2E07AA778C30}" destId="{41824FCA-B59B-4FB6-A5F9-0DA1462D5B7D}" srcOrd="1" destOrd="0" presId="urn:microsoft.com/office/officeart/2008/layout/HorizontalMultiLevelHierarchy"/>
    <dgm:cxn modelId="{617AB620-8745-40B1-9505-E91570DAF40D}" type="presOf" srcId="{7704B5FE-BB0F-4A6F-820B-1BA28F52DE90}" destId="{B1FBD795-EC2E-4185-B9AF-2D0D4F7745C9}" srcOrd="0" destOrd="0" presId="urn:microsoft.com/office/officeart/2008/layout/HorizontalMultiLevelHierarchy"/>
    <dgm:cxn modelId="{7A42083C-CC9F-446B-B9DC-37EF67ACD161}" type="presOf" srcId="{BD965F05-0082-48C6-B7AF-8D9C34727A76}" destId="{5CCCC4F9-5163-423D-A3A9-78CF073C6687}" srcOrd="1" destOrd="0" presId="urn:microsoft.com/office/officeart/2008/layout/HorizontalMultiLevelHierarchy"/>
    <dgm:cxn modelId="{1C8498BF-DA2D-4F17-9288-CB3F659B94F9}" type="presOf" srcId="{179F2D1D-BBAF-4283-9464-D939CDAE4A0A}" destId="{6C38FCE9-9D06-4704-97AB-E74987D5F528}" srcOrd="0" destOrd="0" presId="urn:microsoft.com/office/officeart/2008/layout/HorizontalMultiLevelHierarchy"/>
    <dgm:cxn modelId="{0093A8E8-C8B9-477D-A6E8-F22F877355BA}" type="presOf" srcId="{187431F7-D3D2-45F1-A37C-D4E68BC27743}" destId="{233C79C4-884B-4FF9-9DBC-E95C3D5CE3F9}" srcOrd="0" destOrd="0" presId="urn:microsoft.com/office/officeart/2008/layout/HorizontalMultiLevelHierarchy"/>
    <dgm:cxn modelId="{0DE1066B-23EB-4230-8B20-8F0D0A28E392}" srcId="{E9AE29D1-62F4-4B0D-9013-90F3F0DB41F9}" destId="{B30243E8-DEDA-4611-919C-1A16126C0CDC}" srcOrd="0" destOrd="0" parTransId="{9E6BD97B-CB0E-4F78-BA47-8347935A371C}" sibTransId="{C6B7CFE8-3186-47B8-ADB9-2A36DD41E387}"/>
    <dgm:cxn modelId="{A4E4788F-510A-447F-A8A8-920CC209F4CB}" srcId="{B30243E8-DEDA-4611-919C-1A16126C0CDC}" destId="{149E0783-E691-470A-A468-FB2B8BF5AA74}" srcOrd="0" destOrd="0" parTransId="{DFD83A09-1866-4537-B8D3-4D4C13060FDA}" sibTransId="{71463C3E-5777-407B-90AC-49195B7A6FDA}"/>
    <dgm:cxn modelId="{2F778D6B-DC3A-4872-A06B-76FAD40D4404}" type="presOf" srcId="{149E0783-E691-470A-A468-FB2B8BF5AA74}" destId="{71636D87-063C-471D-9954-F9BCD4BE732E}" srcOrd="0" destOrd="0" presId="urn:microsoft.com/office/officeart/2008/layout/HorizontalMultiLevelHierarchy"/>
    <dgm:cxn modelId="{86346529-C03F-483B-8575-9C0DF2061F1F}" type="presOf" srcId="{BD965F05-0082-48C6-B7AF-8D9C34727A76}" destId="{22455721-1CEA-4DCC-BB51-DA13421A4086}" srcOrd="0" destOrd="0" presId="urn:microsoft.com/office/officeart/2008/layout/HorizontalMultiLevelHierarchy"/>
    <dgm:cxn modelId="{5C7C3EFB-0846-4C38-9254-68FDFD29FEA0}" srcId="{B30243E8-DEDA-4611-919C-1A16126C0CDC}" destId="{7704B5FE-BB0F-4A6F-820B-1BA28F52DE90}" srcOrd="1" destOrd="0" parTransId="{BD965F05-0082-48C6-B7AF-8D9C34727A76}" sibTransId="{A272F1A4-AB86-4795-8A3F-6D7BDA346E8A}"/>
    <dgm:cxn modelId="{85EE82DC-627D-4787-828A-85DEE3067BFE}" type="presOf" srcId="{B30243E8-DEDA-4611-919C-1A16126C0CDC}" destId="{619AD098-A9CC-4A4E-9722-983B224C1012}" srcOrd="0" destOrd="0" presId="urn:microsoft.com/office/officeart/2008/layout/HorizontalMultiLevelHierarchy"/>
    <dgm:cxn modelId="{5BC31A5C-A800-40AF-8E32-0734ED11D2CA}" type="presOf" srcId="{DFD83A09-1866-4537-B8D3-4D4C13060FDA}" destId="{F5DF38CF-31A3-4E3B-8A3F-873E674925DE}" srcOrd="1" destOrd="0" presId="urn:microsoft.com/office/officeart/2008/layout/HorizontalMultiLevelHierarchy"/>
    <dgm:cxn modelId="{A2FD788E-5F09-44C8-8AB9-F37152813F17}" srcId="{B30243E8-DEDA-4611-919C-1A16126C0CDC}" destId="{179F2D1D-BBAF-4283-9464-D939CDAE4A0A}" srcOrd="3" destOrd="0" parTransId="{B95357AB-77E3-4DD4-B741-1F69A38A2B54}" sibTransId="{E1BD6D04-31E8-41A4-8096-F97CC7600668}"/>
    <dgm:cxn modelId="{902A1455-0C17-4B6B-A20F-60977F8343C1}" type="presOf" srcId="{E9AE29D1-62F4-4B0D-9013-90F3F0DB41F9}" destId="{89937A24-7F48-47A1-92A0-B5C5EBF87F01}" srcOrd="0" destOrd="0" presId="urn:microsoft.com/office/officeart/2008/layout/HorizontalMultiLevelHierarchy"/>
    <dgm:cxn modelId="{FC70269A-2D6D-4398-BB56-20B308E0EA1A}" type="presOf" srcId="{8ADCE6E6-B381-4DDF-8FE6-2E07AA778C30}" destId="{828790FD-8358-4B8B-8254-885ACBEEAB44}" srcOrd="0" destOrd="0" presId="urn:microsoft.com/office/officeart/2008/layout/HorizontalMultiLevelHierarchy"/>
    <dgm:cxn modelId="{A25F7CF0-A6D0-4A47-B34D-EFA5515AB5DB}" type="presOf" srcId="{B95357AB-77E3-4DD4-B741-1F69A38A2B54}" destId="{973A7513-3D4C-461B-8E41-03812DFCED96}" srcOrd="1" destOrd="0" presId="urn:microsoft.com/office/officeart/2008/layout/HorizontalMultiLevelHierarchy"/>
    <dgm:cxn modelId="{EEFE885F-814C-4089-A6E5-95359E739DF7}" type="presOf" srcId="{DFD83A09-1866-4537-B8D3-4D4C13060FDA}" destId="{A306F9C5-07FF-4964-9A3D-3F1634BBDB3E}" srcOrd="0" destOrd="0" presId="urn:microsoft.com/office/officeart/2008/layout/HorizontalMultiLevelHierarchy"/>
    <dgm:cxn modelId="{A7AFBC55-7F2D-4BB1-A0EA-8C87B6C77E3E}" srcId="{B30243E8-DEDA-4611-919C-1A16126C0CDC}" destId="{187431F7-D3D2-45F1-A37C-D4E68BC27743}" srcOrd="2" destOrd="0" parTransId="{8ADCE6E6-B381-4DDF-8FE6-2E07AA778C30}" sibTransId="{73E86E81-6E7A-4C72-8B0A-0F8987D2CD6F}"/>
    <dgm:cxn modelId="{D8E8FC79-4DE3-47D7-9465-4787884AC493}" type="presParOf" srcId="{89937A24-7F48-47A1-92A0-B5C5EBF87F01}" destId="{8F968FDB-929F-4143-8336-6FFC9D7410AF}" srcOrd="0" destOrd="0" presId="urn:microsoft.com/office/officeart/2008/layout/HorizontalMultiLevelHierarchy"/>
    <dgm:cxn modelId="{36B4549A-43E7-44E5-87BC-67F27B7058C5}" type="presParOf" srcId="{8F968FDB-929F-4143-8336-6FFC9D7410AF}" destId="{619AD098-A9CC-4A4E-9722-983B224C1012}" srcOrd="0" destOrd="0" presId="urn:microsoft.com/office/officeart/2008/layout/HorizontalMultiLevelHierarchy"/>
    <dgm:cxn modelId="{D1313F82-BB6F-43F7-A723-25ECD0099929}" type="presParOf" srcId="{8F968FDB-929F-4143-8336-6FFC9D7410AF}" destId="{1ADCD159-0B1E-40EA-AF9B-F2DE1BA3FF85}" srcOrd="1" destOrd="0" presId="urn:microsoft.com/office/officeart/2008/layout/HorizontalMultiLevelHierarchy"/>
    <dgm:cxn modelId="{1D498069-E24F-485B-91CE-2C456F325BFD}" type="presParOf" srcId="{1ADCD159-0B1E-40EA-AF9B-F2DE1BA3FF85}" destId="{A306F9C5-07FF-4964-9A3D-3F1634BBDB3E}" srcOrd="0" destOrd="0" presId="urn:microsoft.com/office/officeart/2008/layout/HorizontalMultiLevelHierarchy"/>
    <dgm:cxn modelId="{F484F429-6EA7-4AC9-A3B8-0AAAF7649B3C}" type="presParOf" srcId="{A306F9C5-07FF-4964-9A3D-3F1634BBDB3E}" destId="{F5DF38CF-31A3-4E3B-8A3F-873E674925DE}" srcOrd="0" destOrd="0" presId="urn:microsoft.com/office/officeart/2008/layout/HorizontalMultiLevelHierarchy"/>
    <dgm:cxn modelId="{CFA20A7E-76DE-4065-A63A-81A604A30DD0}" type="presParOf" srcId="{1ADCD159-0B1E-40EA-AF9B-F2DE1BA3FF85}" destId="{F777D3F3-9FA9-4446-8DB0-5C517060DAB7}" srcOrd="1" destOrd="0" presId="urn:microsoft.com/office/officeart/2008/layout/HorizontalMultiLevelHierarchy"/>
    <dgm:cxn modelId="{E4472BCC-CA92-4F64-8F05-E66D05C5CB41}" type="presParOf" srcId="{F777D3F3-9FA9-4446-8DB0-5C517060DAB7}" destId="{71636D87-063C-471D-9954-F9BCD4BE732E}" srcOrd="0" destOrd="0" presId="urn:microsoft.com/office/officeart/2008/layout/HorizontalMultiLevelHierarchy"/>
    <dgm:cxn modelId="{A70EFEFD-7CAD-4CB4-A868-ED48E50E94D2}" type="presParOf" srcId="{F777D3F3-9FA9-4446-8DB0-5C517060DAB7}" destId="{D6045C6C-F7CD-4AFD-9B0C-F487354E15A7}" srcOrd="1" destOrd="0" presId="urn:microsoft.com/office/officeart/2008/layout/HorizontalMultiLevelHierarchy"/>
    <dgm:cxn modelId="{9592E93B-2211-487A-8514-F5003FFAD944}" type="presParOf" srcId="{1ADCD159-0B1E-40EA-AF9B-F2DE1BA3FF85}" destId="{22455721-1CEA-4DCC-BB51-DA13421A4086}" srcOrd="2" destOrd="0" presId="urn:microsoft.com/office/officeart/2008/layout/HorizontalMultiLevelHierarchy"/>
    <dgm:cxn modelId="{1A279251-E967-4A76-BF4A-336A54AB5287}" type="presParOf" srcId="{22455721-1CEA-4DCC-BB51-DA13421A4086}" destId="{5CCCC4F9-5163-423D-A3A9-78CF073C6687}" srcOrd="0" destOrd="0" presId="urn:microsoft.com/office/officeart/2008/layout/HorizontalMultiLevelHierarchy"/>
    <dgm:cxn modelId="{C52821D5-D77C-4FAF-93A8-79DB644B1574}" type="presParOf" srcId="{1ADCD159-0B1E-40EA-AF9B-F2DE1BA3FF85}" destId="{69F58AB8-51C0-4275-A219-1D53F2B77A4A}" srcOrd="3" destOrd="0" presId="urn:microsoft.com/office/officeart/2008/layout/HorizontalMultiLevelHierarchy"/>
    <dgm:cxn modelId="{6523669F-48A6-43FF-B635-354AAB61DE16}" type="presParOf" srcId="{69F58AB8-51C0-4275-A219-1D53F2B77A4A}" destId="{B1FBD795-EC2E-4185-B9AF-2D0D4F7745C9}" srcOrd="0" destOrd="0" presId="urn:microsoft.com/office/officeart/2008/layout/HorizontalMultiLevelHierarchy"/>
    <dgm:cxn modelId="{F3270D22-4EF8-48B2-B802-484FEF7A7E41}" type="presParOf" srcId="{69F58AB8-51C0-4275-A219-1D53F2B77A4A}" destId="{A48B4810-87D2-43CC-9A08-8DD8DB49C1A8}" srcOrd="1" destOrd="0" presId="urn:microsoft.com/office/officeart/2008/layout/HorizontalMultiLevelHierarchy"/>
    <dgm:cxn modelId="{C903B299-FBE6-4CC4-9913-0244E4F7F556}" type="presParOf" srcId="{1ADCD159-0B1E-40EA-AF9B-F2DE1BA3FF85}" destId="{828790FD-8358-4B8B-8254-885ACBEEAB44}" srcOrd="4" destOrd="0" presId="urn:microsoft.com/office/officeart/2008/layout/HorizontalMultiLevelHierarchy"/>
    <dgm:cxn modelId="{B97C5F85-2694-4E86-9F63-F9AD150EFFD9}" type="presParOf" srcId="{828790FD-8358-4B8B-8254-885ACBEEAB44}" destId="{41824FCA-B59B-4FB6-A5F9-0DA1462D5B7D}" srcOrd="0" destOrd="0" presId="urn:microsoft.com/office/officeart/2008/layout/HorizontalMultiLevelHierarchy"/>
    <dgm:cxn modelId="{16132C9E-0DA8-4427-8E3E-3C393F8E0B50}" type="presParOf" srcId="{1ADCD159-0B1E-40EA-AF9B-F2DE1BA3FF85}" destId="{EE157FB6-4149-4BFA-B7EC-E8C9A90033AF}" srcOrd="5" destOrd="0" presId="urn:microsoft.com/office/officeart/2008/layout/HorizontalMultiLevelHierarchy"/>
    <dgm:cxn modelId="{618CA0A2-8107-4C44-B140-EB23102BF2C8}" type="presParOf" srcId="{EE157FB6-4149-4BFA-B7EC-E8C9A90033AF}" destId="{233C79C4-884B-4FF9-9DBC-E95C3D5CE3F9}" srcOrd="0" destOrd="0" presId="urn:microsoft.com/office/officeart/2008/layout/HorizontalMultiLevelHierarchy"/>
    <dgm:cxn modelId="{7907C456-F1DB-4604-A112-C7E642A2AA7E}" type="presParOf" srcId="{EE157FB6-4149-4BFA-B7EC-E8C9A90033AF}" destId="{571DE1B6-20FC-4807-A0D7-2CAED6C13A2A}" srcOrd="1" destOrd="0" presId="urn:microsoft.com/office/officeart/2008/layout/HorizontalMultiLevelHierarchy"/>
    <dgm:cxn modelId="{54ABEC27-E5AF-421B-8BDB-802BAD1CA991}" type="presParOf" srcId="{1ADCD159-0B1E-40EA-AF9B-F2DE1BA3FF85}" destId="{A9169F2B-4A21-4597-A16C-B0A4E44828E3}" srcOrd="6" destOrd="0" presId="urn:microsoft.com/office/officeart/2008/layout/HorizontalMultiLevelHierarchy"/>
    <dgm:cxn modelId="{67D3871E-49C1-4267-A732-5BC423FA8D99}" type="presParOf" srcId="{A9169F2B-4A21-4597-A16C-B0A4E44828E3}" destId="{973A7513-3D4C-461B-8E41-03812DFCED96}" srcOrd="0" destOrd="0" presId="urn:microsoft.com/office/officeart/2008/layout/HorizontalMultiLevelHierarchy"/>
    <dgm:cxn modelId="{D619279F-72CD-4BC8-B5CE-43BA4AE0715E}" type="presParOf" srcId="{1ADCD159-0B1E-40EA-AF9B-F2DE1BA3FF85}" destId="{BAC2DC55-FDA5-42C1-A606-6E703BEFE43D}" srcOrd="7" destOrd="0" presId="urn:microsoft.com/office/officeart/2008/layout/HorizontalMultiLevelHierarchy"/>
    <dgm:cxn modelId="{0BE71075-0375-416B-9E7D-AD03496A79C0}" type="presParOf" srcId="{BAC2DC55-FDA5-42C1-A606-6E703BEFE43D}" destId="{6C38FCE9-9D06-4704-97AB-E74987D5F528}" srcOrd="0" destOrd="0" presId="urn:microsoft.com/office/officeart/2008/layout/HorizontalMultiLevelHierarchy"/>
    <dgm:cxn modelId="{F7A839DF-0088-4B1F-A236-F930408828A1}" type="presParOf" srcId="{BAC2DC55-FDA5-42C1-A606-6E703BEFE43D}" destId="{F144563F-2176-48F5-9B53-B4113B9212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87B76B-D642-4E48-B9A3-C69B361E850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096EC517-AB7F-4AF5-87C0-51277F0AAC4D}">
      <dgm:prSet phldrT="[Текст]" custT="1"/>
      <dgm:spPr/>
      <dgm:t>
        <a:bodyPr/>
        <a:lstStyle/>
        <a:p>
          <a:r>
            <a:rPr lang="ru-RU" sz="2000" dirty="0" smtClean="0"/>
            <a:t>Другие общегосударственные расходы</a:t>
          </a:r>
          <a:r>
            <a:rPr lang="ru-RU" sz="1200" dirty="0" smtClean="0"/>
            <a:t> –       </a:t>
          </a:r>
          <a:r>
            <a:rPr lang="ru-RU" sz="1600" dirty="0" smtClean="0"/>
            <a:t>57,8 млн. рублей</a:t>
          </a:r>
          <a:endParaRPr lang="ru-RU" sz="1600" dirty="0"/>
        </a:p>
      </dgm:t>
    </dgm:pt>
    <dgm:pt modelId="{84611F1A-F1CB-4119-BA80-D547D19CAFC9}" type="parTrans" cxnId="{458E6DEA-F741-40F6-AEBD-95182CAACBB6}">
      <dgm:prSet/>
      <dgm:spPr/>
      <dgm:t>
        <a:bodyPr/>
        <a:lstStyle/>
        <a:p>
          <a:endParaRPr lang="ru-RU"/>
        </a:p>
      </dgm:t>
    </dgm:pt>
    <dgm:pt modelId="{70FC7D57-392F-4A4F-82F4-27E6476BB9EB}" type="sibTrans" cxnId="{458E6DEA-F741-40F6-AEBD-95182CAACBB6}">
      <dgm:prSet/>
      <dgm:spPr/>
      <dgm:t>
        <a:bodyPr/>
        <a:lstStyle/>
        <a:p>
          <a:endParaRPr lang="ru-RU"/>
        </a:p>
      </dgm:t>
    </dgm:pt>
    <dgm:pt modelId="{E8BFDF3B-A3A6-424C-BBFA-AAB4DC8CD917}">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smtClean="0"/>
            <a:t>обеспечение деятельности централизованных бухгалтерий муниципального образования  -  </a:t>
          </a:r>
        </a:p>
        <a:p>
          <a:r>
            <a:rPr lang="ru-RU" dirty="0" smtClean="0"/>
            <a:t>10,1 млн. рублей, на обеспечение деятельности (оказание услуг) муниципальных учреждений;</a:t>
          </a:r>
          <a:endParaRPr lang="ru-RU" dirty="0"/>
        </a:p>
      </dgm:t>
    </dgm:pt>
    <dgm:pt modelId="{C3A9054F-F480-4E97-8FDE-5543B09DEB06}" type="parTrans" cxnId="{B0AAB7BC-2D64-4E88-B0BA-CF0E18921363}">
      <dgm:prSet/>
      <dgm:spPr/>
      <dgm:t>
        <a:bodyPr/>
        <a:lstStyle/>
        <a:p>
          <a:endParaRPr lang="ru-RU"/>
        </a:p>
      </dgm:t>
    </dgm:pt>
    <dgm:pt modelId="{5B1904FF-2ABE-4096-9A14-9873EE5447BA}" type="sibTrans" cxnId="{B0AAB7BC-2D64-4E88-B0BA-CF0E18921363}">
      <dgm:prSet/>
      <dgm:spPr/>
      <dgm:t>
        <a:bodyPr/>
        <a:lstStyle/>
        <a:p>
          <a:endParaRPr lang="ru-RU"/>
        </a:p>
      </dgm:t>
    </dgm:pt>
    <dgm:pt modelId="{4F86D4E4-1CBA-4B95-BE6A-839CC3A310F6}">
      <dgm:prSet>
        <dgm:style>
          <a:lnRef idx="1">
            <a:schemeClr val="accent2"/>
          </a:lnRef>
          <a:fillRef idx="3">
            <a:schemeClr val="accent2"/>
          </a:fillRef>
          <a:effectRef idx="2">
            <a:schemeClr val="accent2"/>
          </a:effectRef>
          <a:fontRef idx="minor">
            <a:schemeClr val="lt1"/>
          </a:fontRef>
        </dgm:style>
      </dgm:prSet>
      <dgm:spPr/>
      <dgm:t>
        <a:bodyPr/>
        <a:lstStyle/>
        <a:p>
          <a:r>
            <a:rPr lang="ru-RU" dirty="0" smtClean="0"/>
            <a:t>реализация функций по распоряжению  имуществом, находящимся в муниципальной собственности – </a:t>
          </a:r>
        </a:p>
        <a:p>
          <a:r>
            <a:rPr lang="ru-RU" dirty="0" smtClean="0"/>
            <a:t>0,1 млн. рублей</a:t>
          </a:r>
          <a:endParaRPr lang="ru-RU" dirty="0"/>
        </a:p>
      </dgm:t>
    </dgm:pt>
    <dgm:pt modelId="{8B994540-0F93-4EEE-BD72-1817DA1C7F87}" type="parTrans" cxnId="{55DA0CA3-ACB9-4CAF-8CE9-18525927DA33}">
      <dgm:prSet/>
      <dgm:spPr>
        <a:solidFill>
          <a:schemeClr val="accent1"/>
        </a:solidFill>
      </dgm:spPr>
      <dgm:t>
        <a:bodyPr/>
        <a:lstStyle/>
        <a:p>
          <a:endParaRPr lang="ru-RU"/>
        </a:p>
      </dgm:t>
    </dgm:pt>
    <dgm:pt modelId="{CDB9DD01-7CAC-4ADA-955E-FA92045C2948}" type="sibTrans" cxnId="{55DA0CA3-ACB9-4CAF-8CE9-18525927DA33}">
      <dgm:prSet/>
      <dgm:spPr/>
      <dgm:t>
        <a:bodyPr/>
        <a:lstStyle/>
        <a:p>
          <a:endParaRPr lang="ru-RU"/>
        </a:p>
      </dgm:t>
    </dgm:pt>
    <dgm:pt modelId="{36187A92-54B6-4C8A-A6E5-9BA6B84E45D3}">
      <dgm:prSet custRadScaleRad="110044" custRadScaleInc="13122"/>
      <dgm:spPr/>
      <dgm:t>
        <a:bodyPr/>
        <a:lstStyle/>
        <a:p>
          <a:endParaRPr lang="ru-RU"/>
        </a:p>
      </dgm:t>
    </dgm:pt>
    <dgm:pt modelId="{0629139D-AAEB-4559-8A23-4C1718FB313B}" type="parTrans" cxnId="{D2EAAA19-17C2-42FC-B0E2-D51E0AB064F8}">
      <dgm:prSet/>
      <dgm:spPr/>
      <dgm:t>
        <a:bodyPr/>
        <a:lstStyle/>
        <a:p>
          <a:endParaRPr lang="ru-RU"/>
        </a:p>
      </dgm:t>
    </dgm:pt>
    <dgm:pt modelId="{DA3EC99B-DB0C-436A-BADB-810AC147D728}" type="sibTrans" cxnId="{D2EAAA19-17C2-42FC-B0E2-D51E0AB064F8}">
      <dgm:prSet/>
      <dgm:spPr/>
      <dgm:t>
        <a:bodyPr/>
        <a:lstStyle/>
        <a:p>
          <a:endParaRPr lang="ru-RU"/>
        </a:p>
      </dgm:t>
    </dgm:pt>
    <dgm:pt modelId="{182B15C9-1E9F-4E59-800D-F9EE0B6FE0D6}">
      <dgm:prSet/>
      <dgm:spPr/>
      <dgm:t>
        <a:bodyPr/>
        <a:lstStyle/>
        <a:p>
          <a:endParaRPr lang="ru-RU"/>
        </a:p>
      </dgm:t>
    </dgm:pt>
    <dgm:pt modelId="{516A359F-857A-462D-A97D-625FAF0C395B}" type="parTrans" cxnId="{ADF618EC-6344-4846-83CF-68730D1EB548}">
      <dgm:prSet/>
      <dgm:spPr/>
      <dgm:t>
        <a:bodyPr/>
        <a:lstStyle/>
        <a:p>
          <a:endParaRPr lang="ru-RU"/>
        </a:p>
      </dgm:t>
    </dgm:pt>
    <dgm:pt modelId="{E2E71BAB-4C18-47F3-BC23-6F00E8BF2FAC}" type="sibTrans" cxnId="{ADF618EC-6344-4846-83CF-68730D1EB548}">
      <dgm:prSet/>
      <dgm:spPr/>
      <dgm:t>
        <a:bodyPr/>
        <a:lstStyle/>
        <a:p>
          <a:endParaRPr lang="ru-RU"/>
        </a:p>
      </dgm:t>
    </dgm:pt>
    <dgm:pt modelId="{53EB5B71-6A15-4C1C-B42B-894AF633B869}" type="pres">
      <dgm:prSet presAssocID="{A987B76B-D642-4E48-B9A3-C69B361E8504}" presName="cycle" presStyleCnt="0">
        <dgm:presLayoutVars>
          <dgm:chMax val="1"/>
          <dgm:dir/>
          <dgm:animLvl val="ctr"/>
          <dgm:resizeHandles val="exact"/>
        </dgm:presLayoutVars>
      </dgm:prSet>
      <dgm:spPr/>
      <dgm:t>
        <a:bodyPr/>
        <a:lstStyle/>
        <a:p>
          <a:endParaRPr lang="ru-RU"/>
        </a:p>
      </dgm:t>
    </dgm:pt>
    <dgm:pt modelId="{482F0C4F-74A2-426D-BC3B-D8D67902D4DA}" type="pres">
      <dgm:prSet presAssocID="{096EC517-AB7F-4AF5-87C0-51277F0AAC4D}" presName="centerShape" presStyleLbl="node0" presStyleIdx="0" presStyleCnt="1" custScaleX="81288" custScaleY="76593" custLinFactNeighborX="400" custLinFactNeighborY="-14579"/>
      <dgm:spPr/>
      <dgm:t>
        <a:bodyPr/>
        <a:lstStyle/>
        <a:p>
          <a:endParaRPr lang="ru-RU"/>
        </a:p>
      </dgm:t>
    </dgm:pt>
    <dgm:pt modelId="{34A68858-AF97-433C-9573-6D0D470333BC}" type="pres">
      <dgm:prSet presAssocID="{8B994540-0F93-4EEE-BD72-1817DA1C7F87}" presName="parTrans" presStyleLbl="bgSibTrans2D1" presStyleIdx="0" presStyleCnt="2" custAng="3028883" custFlipHor="1" custScaleX="48620" custScaleY="58881" custLinFactY="123227" custLinFactNeighborX="92696" custLinFactNeighborY="200000"/>
      <dgm:spPr/>
      <dgm:t>
        <a:bodyPr/>
        <a:lstStyle/>
        <a:p>
          <a:endParaRPr lang="ru-RU"/>
        </a:p>
      </dgm:t>
    </dgm:pt>
    <dgm:pt modelId="{BF76D8AC-3421-4384-87F9-258419A00935}" type="pres">
      <dgm:prSet presAssocID="{4F86D4E4-1CBA-4B95-BE6A-839CC3A310F6}" presName="node" presStyleLbl="node1" presStyleIdx="0" presStyleCnt="2" custScaleX="159836" custScaleY="47361" custRadScaleRad="102352" custRadScaleInc="19451">
        <dgm:presLayoutVars>
          <dgm:bulletEnabled val="1"/>
        </dgm:presLayoutVars>
      </dgm:prSet>
      <dgm:spPr/>
      <dgm:t>
        <a:bodyPr/>
        <a:lstStyle/>
        <a:p>
          <a:endParaRPr lang="ru-RU"/>
        </a:p>
      </dgm:t>
    </dgm:pt>
    <dgm:pt modelId="{A907A670-437B-4A94-8B28-63AC2A30C588}" type="pres">
      <dgm:prSet presAssocID="{C3A9054F-F480-4E97-8FDE-5543B09DEB06}" presName="parTrans" presStyleLbl="bgSibTrans2D1" presStyleIdx="1" presStyleCnt="2" custFlipHor="1" custScaleX="8610" custScaleY="6136" custLinFactNeighborX="19478" custLinFactNeighborY="-49809"/>
      <dgm:spPr/>
      <dgm:t>
        <a:bodyPr/>
        <a:lstStyle/>
        <a:p>
          <a:endParaRPr lang="ru-RU"/>
        </a:p>
      </dgm:t>
    </dgm:pt>
    <dgm:pt modelId="{99022412-CABF-4917-9D36-1579A2653F37}" type="pres">
      <dgm:prSet presAssocID="{E8BFDF3B-A3A6-424C-BBFA-AAB4DC8CD917}" presName="node" presStyleLbl="node1" presStyleIdx="1" presStyleCnt="2" custScaleX="152498" custScaleY="48107" custRadScaleRad="102421" custRadScaleInc="-19927">
        <dgm:presLayoutVars>
          <dgm:bulletEnabled val="1"/>
        </dgm:presLayoutVars>
      </dgm:prSet>
      <dgm:spPr/>
      <dgm:t>
        <a:bodyPr/>
        <a:lstStyle/>
        <a:p>
          <a:endParaRPr lang="ru-RU"/>
        </a:p>
      </dgm:t>
    </dgm:pt>
  </dgm:ptLst>
  <dgm:cxnLst>
    <dgm:cxn modelId="{7E364B28-6A75-4759-AE05-1A200BC8F37C}" type="presOf" srcId="{E8BFDF3B-A3A6-424C-BBFA-AAB4DC8CD917}" destId="{99022412-CABF-4917-9D36-1579A2653F37}" srcOrd="0" destOrd="0" presId="urn:microsoft.com/office/officeart/2005/8/layout/radial4"/>
    <dgm:cxn modelId="{ADF618EC-6344-4846-83CF-68730D1EB548}" srcId="{A987B76B-D642-4E48-B9A3-C69B361E8504}" destId="{182B15C9-1E9F-4E59-800D-F9EE0B6FE0D6}" srcOrd="2" destOrd="0" parTransId="{516A359F-857A-462D-A97D-625FAF0C395B}" sibTransId="{E2E71BAB-4C18-47F3-BC23-6F00E8BF2FAC}"/>
    <dgm:cxn modelId="{CE3A6374-E0B6-40C1-B588-AD06493715F8}" type="presOf" srcId="{4F86D4E4-1CBA-4B95-BE6A-839CC3A310F6}" destId="{BF76D8AC-3421-4384-87F9-258419A00935}" srcOrd="0" destOrd="0" presId="urn:microsoft.com/office/officeart/2005/8/layout/radial4"/>
    <dgm:cxn modelId="{F3DFB400-C967-4F20-A84B-8520BD23F302}" type="presOf" srcId="{8B994540-0F93-4EEE-BD72-1817DA1C7F87}" destId="{34A68858-AF97-433C-9573-6D0D470333BC}" srcOrd="0" destOrd="0" presId="urn:microsoft.com/office/officeart/2005/8/layout/radial4"/>
    <dgm:cxn modelId="{D2EAAA19-17C2-42FC-B0E2-D51E0AB064F8}" srcId="{A987B76B-D642-4E48-B9A3-C69B361E8504}" destId="{36187A92-54B6-4C8A-A6E5-9BA6B84E45D3}" srcOrd="1" destOrd="0" parTransId="{0629139D-AAEB-4559-8A23-4C1718FB313B}" sibTransId="{DA3EC99B-DB0C-436A-BADB-810AC147D728}"/>
    <dgm:cxn modelId="{55DA0CA3-ACB9-4CAF-8CE9-18525927DA33}" srcId="{096EC517-AB7F-4AF5-87C0-51277F0AAC4D}" destId="{4F86D4E4-1CBA-4B95-BE6A-839CC3A310F6}" srcOrd="0" destOrd="0" parTransId="{8B994540-0F93-4EEE-BD72-1817DA1C7F87}" sibTransId="{CDB9DD01-7CAC-4ADA-955E-FA92045C2948}"/>
    <dgm:cxn modelId="{458E6DEA-F741-40F6-AEBD-95182CAACBB6}" srcId="{A987B76B-D642-4E48-B9A3-C69B361E8504}" destId="{096EC517-AB7F-4AF5-87C0-51277F0AAC4D}" srcOrd="0" destOrd="0" parTransId="{84611F1A-F1CB-4119-BA80-D547D19CAFC9}" sibTransId="{70FC7D57-392F-4A4F-82F4-27E6476BB9EB}"/>
    <dgm:cxn modelId="{34AD003A-B361-4B37-AFC4-410E5FA81B71}" type="presOf" srcId="{C3A9054F-F480-4E97-8FDE-5543B09DEB06}" destId="{A907A670-437B-4A94-8B28-63AC2A30C588}" srcOrd="0" destOrd="0" presId="urn:microsoft.com/office/officeart/2005/8/layout/radial4"/>
    <dgm:cxn modelId="{1343FCCE-E4BF-4DAC-BCA9-373495C41985}" type="presOf" srcId="{A987B76B-D642-4E48-B9A3-C69B361E8504}" destId="{53EB5B71-6A15-4C1C-B42B-894AF633B869}" srcOrd="0" destOrd="0" presId="urn:microsoft.com/office/officeart/2005/8/layout/radial4"/>
    <dgm:cxn modelId="{0271D573-36E1-426A-B9F4-AF2CAC3C41FF}" type="presOf" srcId="{096EC517-AB7F-4AF5-87C0-51277F0AAC4D}" destId="{482F0C4F-74A2-426D-BC3B-D8D67902D4DA}" srcOrd="0" destOrd="0" presId="urn:microsoft.com/office/officeart/2005/8/layout/radial4"/>
    <dgm:cxn modelId="{B0AAB7BC-2D64-4E88-B0BA-CF0E18921363}" srcId="{096EC517-AB7F-4AF5-87C0-51277F0AAC4D}" destId="{E8BFDF3B-A3A6-424C-BBFA-AAB4DC8CD917}" srcOrd="1" destOrd="0" parTransId="{C3A9054F-F480-4E97-8FDE-5543B09DEB06}" sibTransId="{5B1904FF-2ABE-4096-9A14-9873EE5447BA}"/>
    <dgm:cxn modelId="{ECF5CA33-93DB-44AF-B6A1-5C10BDB95BF4}" type="presParOf" srcId="{53EB5B71-6A15-4C1C-B42B-894AF633B869}" destId="{482F0C4F-74A2-426D-BC3B-D8D67902D4DA}" srcOrd="0" destOrd="0" presId="urn:microsoft.com/office/officeart/2005/8/layout/radial4"/>
    <dgm:cxn modelId="{2945EF16-9864-49E1-926F-6E7D2E2D1E44}" type="presParOf" srcId="{53EB5B71-6A15-4C1C-B42B-894AF633B869}" destId="{34A68858-AF97-433C-9573-6D0D470333BC}" srcOrd="1" destOrd="0" presId="urn:microsoft.com/office/officeart/2005/8/layout/radial4"/>
    <dgm:cxn modelId="{D3E82A4E-01BC-4A06-AB58-89A0A14CEC38}" type="presParOf" srcId="{53EB5B71-6A15-4C1C-B42B-894AF633B869}" destId="{BF76D8AC-3421-4384-87F9-258419A00935}" srcOrd="2" destOrd="0" presId="urn:microsoft.com/office/officeart/2005/8/layout/radial4"/>
    <dgm:cxn modelId="{A677DC76-5A93-44C1-9258-96B651CC82E8}" type="presParOf" srcId="{53EB5B71-6A15-4C1C-B42B-894AF633B869}" destId="{A907A670-437B-4A94-8B28-63AC2A30C588}" srcOrd="3" destOrd="0" presId="urn:microsoft.com/office/officeart/2005/8/layout/radial4"/>
    <dgm:cxn modelId="{6ECBE3F6-5B84-4072-B48B-230397AFB2EF}" type="presParOf" srcId="{53EB5B71-6A15-4C1C-B42B-894AF633B869}" destId="{99022412-CABF-4917-9D36-1579A2653F37}"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87B76B-D642-4E48-B9A3-C69B361E850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096EC517-AB7F-4AF5-87C0-51277F0AAC4D}">
      <dgm:prSet phldrT="[Текст]" custT="1"/>
      <dgm:spPr/>
      <dgm:t>
        <a:bodyPr/>
        <a:lstStyle/>
        <a:p>
          <a:r>
            <a:rPr lang="ru-RU" sz="2200" dirty="0" smtClean="0"/>
            <a:t>Сельское хозяйство и рыболовство</a:t>
          </a:r>
          <a:r>
            <a:rPr lang="ru-RU" sz="2000" dirty="0" smtClean="0"/>
            <a:t> – 28,4 млн</a:t>
          </a:r>
          <a:r>
            <a:rPr lang="ru-RU" sz="1800" dirty="0" smtClean="0"/>
            <a:t>. </a:t>
          </a:r>
          <a:r>
            <a:rPr lang="ru-RU" sz="2000" dirty="0" smtClean="0"/>
            <a:t>рублей</a:t>
          </a:r>
          <a:endParaRPr lang="ru-RU" sz="2000" dirty="0"/>
        </a:p>
      </dgm:t>
    </dgm:pt>
    <dgm:pt modelId="{84611F1A-F1CB-4119-BA80-D547D19CAFC9}" type="parTrans" cxnId="{458E6DEA-F741-40F6-AEBD-95182CAACBB6}">
      <dgm:prSet/>
      <dgm:spPr/>
      <dgm:t>
        <a:bodyPr/>
        <a:lstStyle/>
        <a:p>
          <a:endParaRPr lang="ru-RU"/>
        </a:p>
      </dgm:t>
    </dgm:pt>
    <dgm:pt modelId="{70FC7D57-392F-4A4F-82F4-27E6476BB9EB}" type="sibTrans" cxnId="{458E6DEA-F741-40F6-AEBD-95182CAACBB6}">
      <dgm:prSet/>
      <dgm:spPr/>
      <dgm:t>
        <a:bodyPr/>
        <a:lstStyle/>
        <a:p>
          <a:endParaRPr lang="ru-RU"/>
        </a:p>
      </dgm:t>
    </dgm:pt>
    <dgm:pt modelId="{E8BFDF3B-A3A6-424C-BBFA-AAB4DC8CD917}">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ru-RU" dirty="0" smtClean="0"/>
            <a:t>Обеспечение осуществления отдельных государственных полномочий по поддержке сельскохозяйственного производства в Краснодарском крае в части возмещения процентной ставки по долгосрочным, среднесрочным и краткосрочным кредитам, взятым малыми формами хозяйствования - 0,2 млн. рублей</a:t>
          </a:r>
          <a:endParaRPr lang="ru-RU" dirty="0"/>
        </a:p>
      </dgm:t>
    </dgm:pt>
    <dgm:pt modelId="{C3A9054F-F480-4E97-8FDE-5543B09DEB06}" type="parTrans" cxnId="{B0AAB7BC-2D64-4E88-B0BA-CF0E18921363}">
      <dgm:prSet/>
      <dgm:spPr/>
      <dgm:t>
        <a:bodyPr/>
        <a:lstStyle/>
        <a:p>
          <a:endParaRPr lang="ru-RU"/>
        </a:p>
      </dgm:t>
    </dgm:pt>
    <dgm:pt modelId="{5B1904FF-2ABE-4096-9A14-9873EE5447BA}" type="sibTrans" cxnId="{B0AAB7BC-2D64-4E88-B0BA-CF0E18921363}">
      <dgm:prSet/>
      <dgm:spPr/>
      <dgm:t>
        <a:bodyPr/>
        <a:lstStyle/>
        <a:p>
          <a:endParaRPr lang="ru-RU"/>
        </a:p>
      </dgm:t>
    </dgm:pt>
    <dgm:pt modelId="{4F86D4E4-1CBA-4B95-BE6A-839CC3A310F6}">
      <dgm:prSet custT="1">
        <dgm:style>
          <a:lnRef idx="1">
            <a:schemeClr val="accent2"/>
          </a:lnRef>
          <a:fillRef idx="3">
            <a:schemeClr val="accent2"/>
          </a:fillRef>
          <a:effectRef idx="2">
            <a:schemeClr val="accent2"/>
          </a:effectRef>
          <a:fontRef idx="minor">
            <a:schemeClr val="lt1"/>
          </a:fontRef>
        </dgm:style>
      </dgm:prSet>
      <dgm:spPr/>
      <dgm:t>
        <a:bodyPr/>
        <a:lstStyle/>
        <a:p>
          <a:r>
            <a:rPr lang="ru-RU" sz="1200" dirty="0" smtClean="0"/>
            <a:t>обеспечению осуществления отдельных государственных полномочий  по поддержке сельскохозяйственного производства в Краснодарском крае в части возмещения части процентной ставки по долгосрочным, среднесрочным и краткосрочным кредитам, взятым малыми формами хозяйствования - 0,1 млн. рублей</a:t>
          </a:r>
          <a:endParaRPr lang="ru-RU" sz="1200" dirty="0"/>
        </a:p>
      </dgm:t>
    </dgm:pt>
    <dgm:pt modelId="{8B994540-0F93-4EEE-BD72-1817DA1C7F87}" type="parTrans" cxnId="{55DA0CA3-ACB9-4CAF-8CE9-18525927DA33}">
      <dgm:prSet/>
      <dgm:spPr>
        <a:solidFill>
          <a:schemeClr val="accent1">
            <a:tint val="60000"/>
            <a:hueOff val="0"/>
            <a:satOff val="0"/>
            <a:lumOff val="0"/>
          </a:schemeClr>
        </a:solidFill>
      </dgm:spPr>
      <dgm:t>
        <a:bodyPr/>
        <a:lstStyle/>
        <a:p>
          <a:endParaRPr lang="ru-RU"/>
        </a:p>
      </dgm:t>
    </dgm:pt>
    <dgm:pt modelId="{CDB9DD01-7CAC-4ADA-955E-FA92045C2948}" type="sibTrans" cxnId="{55DA0CA3-ACB9-4CAF-8CE9-18525927DA33}">
      <dgm:prSet/>
      <dgm:spPr/>
      <dgm:t>
        <a:bodyPr/>
        <a:lstStyle/>
        <a:p>
          <a:endParaRPr lang="ru-RU"/>
        </a:p>
      </dgm:t>
    </dgm:pt>
    <dgm:pt modelId="{5FBC9FFB-63A2-4E1F-9AF2-48BCE3CB9319}">
      <dgm:prSet>
        <dgm:style>
          <a:lnRef idx="1">
            <a:schemeClr val="accent3"/>
          </a:lnRef>
          <a:fillRef idx="3">
            <a:schemeClr val="accent3"/>
          </a:fillRef>
          <a:effectRef idx="2">
            <a:schemeClr val="accent3"/>
          </a:effectRef>
          <a:fontRef idx="minor">
            <a:schemeClr val="lt1"/>
          </a:fontRef>
        </dgm:style>
      </dgm:prSet>
      <dgm:spPr/>
      <dgm:t>
        <a:bodyPr/>
        <a:lstStyle/>
        <a:p>
          <a:r>
            <a:rPr lang="ru-RU" dirty="0" smtClean="0"/>
            <a:t>обеспечение деятельности муниципальных учреждений  в сфере  сельского  хозяйства –        2,2  млн. рублей </a:t>
          </a:r>
          <a:endParaRPr lang="ru-RU" dirty="0"/>
        </a:p>
      </dgm:t>
    </dgm:pt>
    <dgm:pt modelId="{EF67E558-7F11-4916-AE0E-99237FF2FA9F}" type="parTrans" cxnId="{0335660A-A4FA-4973-B454-4402FD36AE57}">
      <dgm:prSet/>
      <dgm:spPr/>
      <dgm:t>
        <a:bodyPr/>
        <a:lstStyle/>
        <a:p>
          <a:endParaRPr lang="ru-RU"/>
        </a:p>
      </dgm:t>
    </dgm:pt>
    <dgm:pt modelId="{E94542F6-34E4-4CDF-A0C1-FCAA294788FB}" type="sibTrans" cxnId="{0335660A-A4FA-4973-B454-4402FD36AE57}">
      <dgm:prSet/>
      <dgm:spPr/>
      <dgm:t>
        <a:bodyPr/>
        <a:lstStyle/>
        <a:p>
          <a:endParaRPr lang="ru-RU"/>
        </a:p>
      </dgm:t>
    </dgm:pt>
    <dgm:pt modelId="{36187A92-54B6-4C8A-A6E5-9BA6B84E45D3}">
      <dgm:prSet custRadScaleRad="110044" custRadScaleInc="13122"/>
      <dgm:spPr/>
      <dgm:t>
        <a:bodyPr/>
        <a:lstStyle/>
        <a:p>
          <a:endParaRPr lang="ru-RU"/>
        </a:p>
      </dgm:t>
    </dgm:pt>
    <dgm:pt modelId="{0629139D-AAEB-4559-8A23-4C1718FB313B}" type="parTrans" cxnId="{D2EAAA19-17C2-42FC-B0E2-D51E0AB064F8}">
      <dgm:prSet/>
      <dgm:spPr/>
      <dgm:t>
        <a:bodyPr/>
        <a:lstStyle/>
        <a:p>
          <a:endParaRPr lang="ru-RU"/>
        </a:p>
      </dgm:t>
    </dgm:pt>
    <dgm:pt modelId="{DA3EC99B-DB0C-436A-BADB-810AC147D728}" type="sibTrans" cxnId="{D2EAAA19-17C2-42FC-B0E2-D51E0AB064F8}">
      <dgm:prSet/>
      <dgm:spPr/>
      <dgm:t>
        <a:bodyPr/>
        <a:lstStyle/>
        <a:p>
          <a:endParaRPr lang="ru-RU"/>
        </a:p>
      </dgm:t>
    </dgm:pt>
    <dgm:pt modelId="{53EB5B71-6A15-4C1C-B42B-894AF633B869}" type="pres">
      <dgm:prSet presAssocID="{A987B76B-D642-4E48-B9A3-C69B361E8504}" presName="cycle" presStyleCnt="0">
        <dgm:presLayoutVars>
          <dgm:chMax val="1"/>
          <dgm:dir/>
          <dgm:animLvl val="ctr"/>
          <dgm:resizeHandles val="exact"/>
        </dgm:presLayoutVars>
      </dgm:prSet>
      <dgm:spPr/>
      <dgm:t>
        <a:bodyPr/>
        <a:lstStyle/>
        <a:p>
          <a:endParaRPr lang="ru-RU"/>
        </a:p>
      </dgm:t>
    </dgm:pt>
    <dgm:pt modelId="{482F0C4F-74A2-426D-BC3B-D8D67902D4DA}" type="pres">
      <dgm:prSet presAssocID="{096EC517-AB7F-4AF5-87C0-51277F0AAC4D}" presName="centerShape" presStyleLbl="node0" presStyleIdx="0" presStyleCnt="1" custScaleX="95072" custScaleY="90942" custLinFactNeighborX="237" custLinFactNeighborY="-10583"/>
      <dgm:spPr/>
      <dgm:t>
        <a:bodyPr/>
        <a:lstStyle/>
        <a:p>
          <a:endParaRPr lang="ru-RU"/>
        </a:p>
      </dgm:t>
    </dgm:pt>
    <dgm:pt modelId="{34A68858-AF97-433C-9573-6D0D470333BC}" type="pres">
      <dgm:prSet presAssocID="{8B994540-0F93-4EEE-BD72-1817DA1C7F87}" presName="parTrans" presStyleLbl="bgSibTrans2D1" presStyleIdx="0" presStyleCnt="3" custFlipHor="1" custScaleX="13146" custScaleY="14697"/>
      <dgm:spPr/>
      <dgm:t>
        <a:bodyPr/>
        <a:lstStyle/>
        <a:p>
          <a:endParaRPr lang="ru-RU"/>
        </a:p>
      </dgm:t>
    </dgm:pt>
    <dgm:pt modelId="{BF76D8AC-3421-4384-87F9-258419A00935}" type="pres">
      <dgm:prSet presAssocID="{4F86D4E4-1CBA-4B95-BE6A-839CC3A310F6}" presName="node" presStyleLbl="node1" presStyleIdx="0" presStyleCnt="3" custScaleY="136040" custRadScaleRad="121180" custRadScaleInc="22943">
        <dgm:presLayoutVars>
          <dgm:bulletEnabled val="1"/>
        </dgm:presLayoutVars>
      </dgm:prSet>
      <dgm:spPr/>
      <dgm:t>
        <a:bodyPr/>
        <a:lstStyle/>
        <a:p>
          <a:endParaRPr lang="ru-RU"/>
        </a:p>
      </dgm:t>
    </dgm:pt>
    <dgm:pt modelId="{C5C9D21A-87F6-4BEC-84F4-9B2575B5253A}" type="pres">
      <dgm:prSet presAssocID="{EF67E558-7F11-4916-AE0E-99237FF2FA9F}" presName="parTrans" presStyleLbl="bgSibTrans2D1" presStyleIdx="1" presStyleCnt="3" custFlipVert="1" custFlipHor="0" custScaleX="3697" custScaleY="17999"/>
      <dgm:spPr/>
      <dgm:t>
        <a:bodyPr/>
        <a:lstStyle/>
        <a:p>
          <a:endParaRPr lang="ru-RU"/>
        </a:p>
      </dgm:t>
    </dgm:pt>
    <dgm:pt modelId="{302B172E-A29D-4A38-9CD0-F796CCDD7D98}" type="pres">
      <dgm:prSet presAssocID="{5FBC9FFB-63A2-4E1F-9AF2-48BCE3CB9319}" presName="node" presStyleLbl="node1" presStyleIdx="1" presStyleCnt="3" custRadScaleRad="97785" custRadScaleInc="691">
        <dgm:presLayoutVars>
          <dgm:bulletEnabled val="1"/>
        </dgm:presLayoutVars>
      </dgm:prSet>
      <dgm:spPr/>
      <dgm:t>
        <a:bodyPr/>
        <a:lstStyle/>
        <a:p>
          <a:endParaRPr lang="ru-RU"/>
        </a:p>
      </dgm:t>
    </dgm:pt>
    <dgm:pt modelId="{A907A670-437B-4A94-8B28-63AC2A30C588}" type="pres">
      <dgm:prSet presAssocID="{C3A9054F-F480-4E97-8FDE-5543B09DEB06}" presName="parTrans" presStyleLbl="bgSibTrans2D1" presStyleIdx="2" presStyleCnt="3" custFlipHor="1" custScaleX="8610" custScaleY="6136"/>
      <dgm:spPr/>
      <dgm:t>
        <a:bodyPr/>
        <a:lstStyle/>
        <a:p>
          <a:endParaRPr lang="ru-RU"/>
        </a:p>
      </dgm:t>
    </dgm:pt>
    <dgm:pt modelId="{99022412-CABF-4917-9D36-1579A2653F37}" type="pres">
      <dgm:prSet presAssocID="{E8BFDF3B-A3A6-424C-BBFA-AAB4DC8CD917}" presName="node" presStyleLbl="node1" presStyleIdx="2" presStyleCnt="3" custScaleY="110427" custRadScaleRad="125657" custRadScaleInc="-26822">
        <dgm:presLayoutVars>
          <dgm:bulletEnabled val="1"/>
        </dgm:presLayoutVars>
      </dgm:prSet>
      <dgm:spPr/>
      <dgm:t>
        <a:bodyPr/>
        <a:lstStyle/>
        <a:p>
          <a:endParaRPr lang="ru-RU"/>
        </a:p>
      </dgm:t>
    </dgm:pt>
  </dgm:ptLst>
  <dgm:cxnLst>
    <dgm:cxn modelId="{16B27355-5AAA-47A2-8841-A1EB92CB3F68}" type="presOf" srcId="{5FBC9FFB-63A2-4E1F-9AF2-48BCE3CB9319}" destId="{302B172E-A29D-4A38-9CD0-F796CCDD7D98}" srcOrd="0" destOrd="0" presId="urn:microsoft.com/office/officeart/2005/8/layout/radial4"/>
    <dgm:cxn modelId="{3AF447F0-8F9E-419C-A6F6-9E283AE511E6}" type="presOf" srcId="{8B994540-0F93-4EEE-BD72-1817DA1C7F87}" destId="{34A68858-AF97-433C-9573-6D0D470333BC}" srcOrd="0" destOrd="0" presId="urn:microsoft.com/office/officeart/2005/8/layout/radial4"/>
    <dgm:cxn modelId="{7B4509B1-93D4-4298-80A0-A186C39CA8A3}" type="presOf" srcId="{096EC517-AB7F-4AF5-87C0-51277F0AAC4D}" destId="{482F0C4F-74A2-426D-BC3B-D8D67902D4DA}" srcOrd="0" destOrd="0" presId="urn:microsoft.com/office/officeart/2005/8/layout/radial4"/>
    <dgm:cxn modelId="{D2EAAA19-17C2-42FC-B0E2-D51E0AB064F8}" srcId="{A987B76B-D642-4E48-B9A3-C69B361E8504}" destId="{36187A92-54B6-4C8A-A6E5-9BA6B84E45D3}" srcOrd="1" destOrd="0" parTransId="{0629139D-AAEB-4559-8A23-4C1718FB313B}" sibTransId="{DA3EC99B-DB0C-436A-BADB-810AC147D728}"/>
    <dgm:cxn modelId="{460400DA-F901-4DA1-B1DB-CE1D9C8EA292}" type="presOf" srcId="{EF67E558-7F11-4916-AE0E-99237FF2FA9F}" destId="{C5C9D21A-87F6-4BEC-84F4-9B2575B5253A}" srcOrd="0" destOrd="0" presId="urn:microsoft.com/office/officeart/2005/8/layout/radial4"/>
    <dgm:cxn modelId="{4C402D1F-FD7E-4945-82DE-32C4C54E64D7}" type="presOf" srcId="{4F86D4E4-1CBA-4B95-BE6A-839CC3A310F6}" destId="{BF76D8AC-3421-4384-87F9-258419A00935}" srcOrd="0" destOrd="0" presId="urn:microsoft.com/office/officeart/2005/8/layout/radial4"/>
    <dgm:cxn modelId="{55DA0CA3-ACB9-4CAF-8CE9-18525927DA33}" srcId="{096EC517-AB7F-4AF5-87C0-51277F0AAC4D}" destId="{4F86D4E4-1CBA-4B95-BE6A-839CC3A310F6}" srcOrd="0" destOrd="0" parTransId="{8B994540-0F93-4EEE-BD72-1817DA1C7F87}" sibTransId="{CDB9DD01-7CAC-4ADA-955E-FA92045C2948}"/>
    <dgm:cxn modelId="{ACA6079A-F844-4C1B-89F6-C2AA82E5DF29}" type="presOf" srcId="{E8BFDF3B-A3A6-424C-BBFA-AAB4DC8CD917}" destId="{99022412-CABF-4917-9D36-1579A2653F37}" srcOrd="0" destOrd="0" presId="urn:microsoft.com/office/officeart/2005/8/layout/radial4"/>
    <dgm:cxn modelId="{458E6DEA-F741-40F6-AEBD-95182CAACBB6}" srcId="{A987B76B-D642-4E48-B9A3-C69B361E8504}" destId="{096EC517-AB7F-4AF5-87C0-51277F0AAC4D}" srcOrd="0" destOrd="0" parTransId="{84611F1A-F1CB-4119-BA80-D547D19CAFC9}" sibTransId="{70FC7D57-392F-4A4F-82F4-27E6476BB9EB}"/>
    <dgm:cxn modelId="{A8E2A74F-A343-446C-861E-B6DDA159E297}" type="presOf" srcId="{A987B76B-D642-4E48-B9A3-C69B361E8504}" destId="{53EB5B71-6A15-4C1C-B42B-894AF633B869}" srcOrd="0" destOrd="0" presId="urn:microsoft.com/office/officeart/2005/8/layout/radial4"/>
    <dgm:cxn modelId="{0335660A-A4FA-4973-B454-4402FD36AE57}" srcId="{096EC517-AB7F-4AF5-87C0-51277F0AAC4D}" destId="{5FBC9FFB-63A2-4E1F-9AF2-48BCE3CB9319}" srcOrd="1" destOrd="0" parTransId="{EF67E558-7F11-4916-AE0E-99237FF2FA9F}" sibTransId="{E94542F6-34E4-4CDF-A0C1-FCAA294788FB}"/>
    <dgm:cxn modelId="{B0AAB7BC-2D64-4E88-B0BA-CF0E18921363}" srcId="{096EC517-AB7F-4AF5-87C0-51277F0AAC4D}" destId="{E8BFDF3B-A3A6-424C-BBFA-AAB4DC8CD917}" srcOrd="2" destOrd="0" parTransId="{C3A9054F-F480-4E97-8FDE-5543B09DEB06}" sibTransId="{5B1904FF-2ABE-4096-9A14-9873EE5447BA}"/>
    <dgm:cxn modelId="{0A5C148A-53CB-47B2-92D7-7FF803388C0C}" type="presOf" srcId="{C3A9054F-F480-4E97-8FDE-5543B09DEB06}" destId="{A907A670-437B-4A94-8B28-63AC2A30C588}" srcOrd="0" destOrd="0" presId="urn:microsoft.com/office/officeart/2005/8/layout/radial4"/>
    <dgm:cxn modelId="{79F5D003-F29A-44F0-8285-131B9CB15BEE}" type="presParOf" srcId="{53EB5B71-6A15-4C1C-B42B-894AF633B869}" destId="{482F0C4F-74A2-426D-BC3B-D8D67902D4DA}" srcOrd="0" destOrd="0" presId="urn:microsoft.com/office/officeart/2005/8/layout/radial4"/>
    <dgm:cxn modelId="{2DB3B800-F49C-4A5A-81B7-AB9D6BDBD64D}" type="presParOf" srcId="{53EB5B71-6A15-4C1C-B42B-894AF633B869}" destId="{34A68858-AF97-433C-9573-6D0D470333BC}" srcOrd="1" destOrd="0" presId="urn:microsoft.com/office/officeart/2005/8/layout/radial4"/>
    <dgm:cxn modelId="{76186B6F-3F68-4695-A197-4C5701BF10AC}" type="presParOf" srcId="{53EB5B71-6A15-4C1C-B42B-894AF633B869}" destId="{BF76D8AC-3421-4384-87F9-258419A00935}" srcOrd="2" destOrd="0" presId="urn:microsoft.com/office/officeart/2005/8/layout/radial4"/>
    <dgm:cxn modelId="{C14F0F10-2B50-414D-B11D-AC8AAB230563}" type="presParOf" srcId="{53EB5B71-6A15-4C1C-B42B-894AF633B869}" destId="{C5C9D21A-87F6-4BEC-84F4-9B2575B5253A}" srcOrd="3" destOrd="0" presId="urn:microsoft.com/office/officeart/2005/8/layout/radial4"/>
    <dgm:cxn modelId="{CE1CAB52-C2D9-48FD-B70C-42D57B8162C8}" type="presParOf" srcId="{53EB5B71-6A15-4C1C-B42B-894AF633B869}" destId="{302B172E-A29D-4A38-9CD0-F796CCDD7D98}" srcOrd="4" destOrd="0" presId="urn:microsoft.com/office/officeart/2005/8/layout/radial4"/>
    <dgm:cxn modelId="{8A50ED2B-1AB0-46DC-820D-3B9CF51F86D3}" type="presParOf" srcId="{53EB5B71-6A15-4C1C-B42B-894AF633B869}" destId="{A907A670-437B-4A94-8B28-63AC2A30C588}" srcOrd="5" destOrd="0" presId="urn:microsoft.com/office/officeart/2005/8/layout/radial4"/>
    <dgm:cxn modelId="{90EC1AEC-A9D9-41BA-BDDB-4A2F887E41A4}" type="presParOf" srcId="{53EB5B71-6A15-4C1C-B42B-894AF633B869}" destId="{99022412-CABF-4917-9D36-1579A2653F3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5D3AB-5007-42BF-983E-AFD603D6945B}">
      <dsp:nvSpPr>
        <dsp:cNvPr id="0" name=""/>
        <dsp:cNvSpPr/>
      </dsp:nvSpPr>
      <dsp:spPr>
        <a:xfrm>
          <a:off x="2135037" y="381472"/>
          <a:ext cx="4644516" cy="161297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1604A-101A-4B41-A924-786ED2BBA64E}">
      <dsp:nvSpPr>
        <dsp:cNvPr id="0" name=""/>
        <dsp:cNvSpPr/>
      </dsp:nvSpPr>
      <dsp:spPr>
        <a:xfrm>
          <a:off x="4014446" y="4331111"/>
          <a:ext cx="900100" cy="576064"/>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CF6FA0-98F1-44D6-9602-44CDDFDE2E81}">
      <dsp:nvSpPr>
        <dsp:cNvPr id="0" name=""/>
        <dsp:cNvSpPr/>
      </dsp:nvSpPr>
      <dsp:spPr>
        <a:xfrm>
          <a:off x="2304255" y="4791962"/>
          <a:ext cx="4320480"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Доходная часть бюджета МО Гулькевичский район за 2016 год</a:t>
          </a:r>
          <a:endParaRPr lang="ru-RU" sz="2200" kern="1200" dirty="0">
            <a:latin typeface="Times New Roman" pitchFamily="18" charset="0"/>
            <a:cs typeface="Times New Roman" pitchFamily="18" charset="0"/>
          </a:endParaRPr>
        </a:p>
      </dsp:txBody>
      <dsp:txXfrm>
        <a:off x="2304255" y="4791962"/>
        <a:ext cx="4320480" cy="1080120"/>
      </dsp:txXfrm>
    </dsp:sp>
    <dsp:sp modelId="{AC474099-90EC-431E-8396-453793F92BBB}">
      <dsp:nvSpPr>
        <dsp:cNvPr id="0" name=""/>
        <dsp:cNvSpPr/>
      </dsp:nvSpPr>
      <dsp:spPr>
        <a:xfrm>
          <a:off x="3823624" y="2119025"/>
          <a:ext cx="1620180" cy="162018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Безвозмездные поступления из других уровней бюджетной системы</a:t>
          </a:r>
          <a:endParaRPr lang="ru-RU" sz="1200" kern="1200" dirty="0"/>
        </a:p>
      </dsp:txBody>
      <dsp:txXfrm>
        <a:off x="4060894" y="2356295"/>
        <a:ext cx="1145640" cy="1145640"/>
      </dsp:txXfrm>
    </dsp:sp>
    <dsp:sp modelId="{C2E6B822-616E-4C79-9B34-42720DE5DB72}">
      <dsp:nvSpPr>
        <dsp:cNvPr id="0" name=""/>
        <dsp:cNvSpPr/>
      </dsp:nvSpPr>
      <dsp:spPr>
        <a:xfrm>
          <a:off x="2664295" y="903530"/>
          <a:ext cx="1620180" cy="1620180"/>
        </a:xfrm>
        <a:prstGeom prst="ellipse">
          <a:avLst/>
        </a:prstGeom>
        <a:gradFill rotWithShape="1">
          <a:gsLst>
            <a:gs pos="0">
              <a:schemeClr val="accent2">
                <a:lumMod val="95000"/>
              </a:schemeClr>
            </a:gs>
            <a:gs pos="100000">
              <a:schemeClr val="accent2">
                <a:shade val="82000"/>
                <a:satMod val="125000"/>
                <a:lumMod val="74000"/>
              </a:schemeClr>
            </a:gs>
          </a:gsLst>
          <a:lin ang="5400000" scaled="0"/>
        </a:gradFill>
        <a:ln w="9525"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Налоговые доходы</a:t>
          </a:r>
          <a:endParaRPr lang="ru-RU" sz="1200" kern="1200" dirty="0">
            <a:latin typeface="Times New Roman" pitchFamily="18" charset="0"/>
            <a:cs typeface="Times New Roman" pitchFamily="18" charset="0"/>
          </a:endParaRPr>
        </a:p>
      </dsp:txBody>
      <dsp:txXfrm>
        <a:off x="2901565" y="1140800"/>
        <a:ext cx="1145640" cy="1145640"/>
      </dsp:txXfrm>
    </dsp:sp>
    <dsp:sp modelId="{A9B501E1-2475-45A7-B00F-B5F1E4EB5934}">
      <dsp:nvSpPr>
        <dsp:cNvPr id="0" name=""/>
        <dsp:cNvSpPr/>
      </dsp:nvSpPr>
      <dsp:spPr>
        <a:xfrm>
          <a:off x="4288043" y="500336"/>
          <a:ext cx="1620180" cy="1620180"/>
        </a:xfrm>
        <a:prstGeom prst="ellipse">
          <a:avLst/>
        </a:prstGeom>
        <a:gradFill rotWithShape="1">
          <a:gsLst>
            <a:gs pos="0">
              <a:schemeClr val="accent4">
                <a:lumMod val="95000"/>
              </a:schemeClr>
            </a:gs>
            <a:gs pos="100000">
              <a:schemeClr val="accent4">
                <a:shade val="82000"/>
                <a:satMod val="125000"/>
                <a:lumMod val="74000"/>
              </a:schemeClr>
            </a:gs>
          </a:gsLst>
          <a:lin ang="5400000" scaled="0"/>
        </a:gradFill>
        <a:ln w="9525" cap="flat" cmpd="sng" algn="ctr">
          <a:solidFill>
            <a:schemeClr val="accent4"/>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4"/>
        </a:lnRef>
        <a:fillRef idx="3">
          <a:schemeClr val="accent4"/>
        </a:fillRef>
        <a:effectRef idx="2">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itchFamily="18" charset="0"/>
              <a:cs typeface="Times New Roman" pitchFamily="18" charset="0"/>
            </a:rPr>
            <a:t>Неналоговые доходы</a:t>
          </a:r>
          <a:endParaRPr lang="ru-RU" sz="1200" kern="1200" dirty="0">
            <a:latin typeface="Times New Roman" pitchFamily="18" charset="0"/>
            <a:cs typeface="Times New Roman" pitchFamily="18" charset="0"/>
          </a:endParaRPr>
        </a:p>
      </dsp:txBody>
      <dsp:txXfrm>
        <a:off x="4525313" y="737606"/>
        <a:ext cx="1145640" cy="1145640"/>
      </dsp:txXfrm>
    </dsp:sp>
    <dsp:sp modelId="{84859550-8AD6-4370-83A5-02FF76CEA1E9}">
      <dsp:nvSpPr>
        <dsp:cNvPr id="0" name=""/>
        <dsp:cNvSpPr/>
      </dsp:nvSpPr>
      <dsp:spPr>
        <a:xfrm>
          <a:off x="1888366" y="-111442"/>
          <a:ext cx="5152258" cy="4622233"/>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A3C99-B358-46D2-80B0-4656E783D90C}">
      <dsp:nvSpPr>
        <dsp:cNvPr id="0" name=""/>
        <dsp:cNvSpPr/>
      </dsp:nvSpPr>
      <dsp:spPr>
        <a:xfrm rot="5400000">
          <a:off x="-309113" y="309119"/>
          <a:ext cx="2060755" cy="1442528"/>
        </a:xfrm>
        <a:prstGeom prst="chevron">
          <a:avLst/>
        </a:prstGeom>
        <a:gradFill rotWithShape="1">
          <a:gsLst>
            <a:gs pos="0">
              <a:schemeClr val="accent2">
                <a:lumMod val="95000"/>
              </a:schemeClr>
            </a:gs>
            <a:gs pos="100000">
              <a:schemeClr val="accent2">
                <a:shade val="82000"/>
                <a:satMod val="125000"/>
                <a:lumMod val="74000"/>
              </a:schemeClr>
            </a:gs>
          </a:gsLst>
          <a:lin ang="5400000" scaled="0"/>
        </a:gradFill>
        <a:ln w="9525"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latin typeface="Times New Roman" pitchFamily="18" charset="0"/>
              <a:cs typeface="Times New Roman" pitchFamily="18" charset="0"/>
            </a:rPr>
            <a:t>Налоговые доходы</a:t>
          </a:r>
        </a:p>
        <a:p>
          <a:pPr lvl="0" algn="ctr" defTabSz="577850">
            <a:lnSpc>
              <a:spcPct val="90000"/>
            </a:lnSpc>
            <a:spcBef>
              <a:spcPct val="0"/>
            </a:spcBef>
            <a:spcAft>
              <a:spcPct val="35000"/>
            </a:spcAft>
          </a:pPr>
          <a:endParaRPr lang="ru-RU" sz="1300" kern="1200" dirty="0">
            <a:latin typeface="Times New Roman" pitchFamily="18" charset="0"/>
            <a:cs typeface="Times New Roman" pitchFamily="18" charset="0"/>
          </a:endParaRPr>
        </a:p>
      </dsp:txBody>
      <dsp:txXfrm rot="-5400000">
        <a:off x="1" y="721269"/>
        <a:ext cx="1442528" cy="618227"/>
      </dsp:txXfrm>
    </dsp:sp>
    <dsp:sp modelId="{F0C1D760-4258-4243-870E-B75CA131ED95}">
      <dsp:nvSpPr>
        <dsp:cNvPr id="0" name=""/>
        <dsp:cNvSpPr/>
      </dsp:nvSpPr>
      <dsp:spPr>
        <a:xfrm rot="5400000">
          <a:off x="4516014" y="-3071831"/>
          <a:ext cx="1339490" cy="748646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Налог на прибыль организаций, налог на доходы физических лиц, упрощенная система налогообложения, единый налог на вменённый доход, единый сельскохозяйственный налог, налог взимаемый в связи с применением патентной системы, государственная пошлина</a:t>
          </a:r>
          <a:endParaRPr lang="ru-RU" sz="1800" kern="1200" dirty="0">
            <a:latin typeface="Times New Roman" pitchFamily="18" charset="0"/>
            <a:cs typeface="Times New Roman" pitchFamily="18" charset="0"/>
          </a:endParaRPr>
        </a:p>
      </dsp:txBody>
      <dsp:txXfrm rot="-5400000">
        <a:off x="1442528" y="67044"/>
        <a:ext cx="7421074" cy="1208712"/>
      </dsp:txXfrm>
    </dsp:sp>
    <dsp:sp modelId="{A2CFEFE9-7521-41A3-8C40-3F7129EA4A9D}">
      <dsp:nvSpPr>
        <dsp:cNvPr id="0" name=""/>
        <dsp:cNvSpPr/>
      </dsp:nvSpPr>
      <dsp:spPr>
        <a:xfrm rot="5400000">
          <a:off x="-309113" y="2181367"/>
          <a:ext cx="2060755" cy="144252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latin typeface="Times New Roman" pitchFamily="18" charset="0"/>
              <a:cs typeface="Times New Roman" pitchFamily="18" charset="0"/>
            </a:rPr>
            <a:t>Неналоговые</a:t>
          </a:r>
          <a:r>
            <a:rPr lang="ru-RU" sz="1300" kern="1200" dirty="0" smtClean="0"/>
            <a:t> </a:t>
          </a:r>
          <a:r>
            <a:rPr lang="ru-RU" sz="1300" kern="1200" dirty="0" smtClean="0">
              <a:latin typeface="Times New Roman" pitchFamily="18" charset="0"/>
              <a:cs typeface="Times New Roman" pitchFamily="18" charset="0"/>
            </a:rPr>
            <a:t>доходы</a:t>
          </a:r>
          <a:endParaRPr lang="ru-RU" sz="1300" kern="1200" dirty="0">
            <a:latin typeface="Times New Roman" pitchFamily="18" charset="0"/>
            <a:cs typeface="Times New Roman" pitchFamily="18" charset="0"/>
          </a:endParaRPr>
        </a:p>
      </dsp:txBody>
      <dsp:txXfrm rot="-5400000">
        <a:off x="1" y="2593517"/>
        <a:ext cx="1442528" cy="618227"/>
      </dsp:txXfrm>
    </dsp:sp>
    <dsp:sp modelId="{1839A28B-B6A2-4229-B4B2-6D7E45F21110}">
      <dsp:nvSpPr>
        <dsp:cNvPr id="0" name=""/>
        <dsp:cNvSpPr/>
      </dsp:nvSpPr>
      <dsp:spPr>
        <a:xfrm rot="5400000">
          <a:off x="4516014" y="-1201231"/>
          <a:ext cx="1339490" cy="748646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Доходы от использования муниципального имущества, штрафы, доходы от реализации муниципального имущества, доходы от оказания платных услуг казенными учреждениями, возврат дебиторской задолженности прошлых лет, плата за негативное воздействие на окружающую среду, платежи </a:t>
          </a:r>
          <a:r>
            <a:rPr lang="ru-RU" sz="1800" kern="1200" dirty="0" err="1" smtClean="0">
              <a:latin typeface="Times New Roman" pitchFamily="18" charset="0"/>
              <a:cs typeface="Times New Roman" pitchFamily="18" charset="0"/>
            </a:rPr>
            <a:t>МУПов</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rot="-5400000">
        <a:off x="1442528" y="1937644"/>
        <a:ext cx="7421074" cy="1208712"/>
      </dsp:txXfrm>
    </dsp:sp>
    <dsp:sp modelId="{8D5FE20F-556C-4709-BB95-BEFFB64E2CD5}">
      <dsp:nvSpPr>
        <dsp:cNvPr id="0" name=""/>
        <dsp:cNvSpPr/>
      </dsp:nvSpPr>
      <dsp:spPr>
        <a:xfrm rot="5400000">
          <a:off x="-309113" y="4051967"/>
          <a:ext cx="2060755" cy="1442528"/>
        </a:xfrm>
        <a:prstGeom prst="chevron">
          <a:avLst/>
        </a:prstGeom>
        <a:gradFill rotWithShape="1">
          <a:gsLst>
            <a:gs pos="0">
              <a:schemeClr val="accent4">
                <a:lumMod val="95000"/>
              </a:schemeClr>
            </a:gs>
            <a:gs pos="100000">
              <a:schemeClr val="accent4">
                <a:shade val="82000"/>
                <a:satMod val="125000"/>
                <a:lumMod val="74000"/>
              </a:schemeClr>
            </a:gs>
          </a:gsLst>
          <a:lin ang="5400000" scaled="0"/>
        </a:gradFill>
        <a:ln w="9525" cap="flat" cmpd="sng" algn="ctr">
          <a:solidFill>
            <a:schemeClr val="accent4"/>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4"/>
        </a:lnRef>
        <a:fillRef idx="3">
          <a:schemeClr val="accent4"/>
        </a:fillRef>
        <a:effectRef idx="2">
          <a:schemeClr val="accent4"/>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err="1" smtClean="0">
              <a:latin typeface="Times New Roman" pitchFamily="18" charset="0"/>
              <a:cs typeface="Times New Roman" pitchFamily="18" charset="0"/>
            </a:rPr>
            <a:t>Безмозмездные</a:t>
          </a:r>
          <a:r>
            <a:rPr lang="ru-RU" sz="1300" kern="1200" dirty="0" smtClean="0"/>
            <a:t> </a:t>
          </a:r>
          <a:r>
            <a:rPr lang="ru-RU" sz="1300" kern="1200" dirty="0" smtClean="0">
              <a:latin typeface="Times New Roman" pitchFamily="18" charset="0"/>
              <a:cs typeface="Times New Roman" pitchFamily="18" charset="0"/>
            </a:rPr>
            <a:t>поступления</a:t>
          </a:r>
        </a:p>
        <a:p>
          <a:pPr lvl="0" algn="ctr" defTabSz="577850">
            <a:lnSpc>
              <a:spcPct val="90000"/>
            </a:lnSpc>
            <a:spcBef>
              <a:spcPct val="0"/>
            </a:spcBef>
            <a:spcAft>
              <a:spcPct val="35000"/>
            </a:spcAft>
          </a:pPr>
          <a:endParaRPr lang="ru-RU" sz="1300" kern="1200" dirty="0"/>
        </a:p>
      </dsp:txBody>
      <dsp:txXfrm rot="-5400000">
        <a:off x="1" y="4464117"/>
        <a:ext cx="1442528" cy="618227"/>
      </dsp:txXfrm>
    </dsp:sp>
    <dsp:sp modelId="{82B8B2D4-5166-4982-BD3E-B32D93428E41}">
      <dsp:nvSpPr>
        <dsp:cNvPr id="0" name=""/>
        <dsp:cNvSpPr/>
      </dsp:nvSpPr>
      <dsp:spPr>
        <a:xfrm rot="5400000">
          <a:off x="4516014" y="669367"/>
          <a:ext cx="1339490" cy="748646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Дотации, субвенции, субсидии, иные межбюджетные трансферты, прочие безвозмездные поступления, доходы от возвратов остатков субсидий и субвенций прошлых лет</a:t>
          </a:r>
          <a:endParaRPr lang="ru-RU" sz="1800" kern="1200" dirty="0">
            <a:latin typeface="Times New Roman" pitchFamily="18" charset="0"/>
            <a:cs typeface="Times New Roman" pitchFamily="18" charset="0"/>
          </a:endParaRPr>
        </a:p>
      </dsp:txBody>
      <dsp:txXfrm rot="-5400000">
        <a:off x="1442528" y="3808243"/>
        <a:ext cx="7421074" cy="1208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790FD-8358-4B8B-8254-885ACBEEAB44}">
      <dsp:nvSpPr>
        <dsp:cNvPr id="0" name=""/>
        <dsp:cNvSpPr/>
      </dsp:nvSpPr>
      <dsp:spPr>
        <a:xfrm>
          <a:off x="2877822" y="2844316"/>
          <a:ext cx="709031" cy="1351050"/>
        </a:xfrm>
        <a:custGeom>
          <a:avLst/>
          <a:gdLst/>
          <a:ahLst/>
          <a:cxnLst/>
          <a:rect l="0" t="0" r="0" b="0"/>
          <a:pathLst>
            <a:path>
              <a:moveTo>
                <a:pt x="0" y="0"/>
              </a:moveTo>
              <a:lnTo>
                <a:pt x="354515" y="0"/>
              </a:lnTo>
              <a:lnTo>
                <a:pt x="354515" y="1351050"/>
              </a:lnTo>
              <a:lnTo>
                <a:pt x="709031" y="13510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94193" y="3481696"/>
        <a:ext cx="76289" cy="76289"/>
      </dsp:txXfrm>
    </dsp:sp>
    <dsp:sp modelId="{22455721-1CEA-4DCC-BB51-DA13421A4086}">
      <dsp:nvSpPr>
        <dsp:cNvPr id="0" name=""/>
        <dsp:cNvSpPr/>
      </dsp:nvSpPr>
      <dsp:spPr>
        <a:xfrm>
          <a:off x="2877822" y="2798596"/>
          <a:ext cx="709031" cy="91440"/>
        </a:xfrm>
        <a:custGeom>
          <a:avLst/>
          <a:gdLst/>
          <a:ahLst/>
          <a:cxnLst/>
          <a:rect l="0" t="0" r="0" b="0"/>
          <a:pathLst>
            <a:path>
              <a:moveTo>
                <a:pt x="0" y="45720"/>
              </a:moveTo>
              <a:lnTo>
                <a:pt x="709031"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214612" y="2826590"/>
        <a:ext cx="35451" cy="35451"/>
      </dsp:txXfrm>
    </dsp:sp>
    <dsp:sp modelId="{A306F9C5-07FF-4964-9A3D-3F1634BBDB3E}">
      <dsp:nvSpPr>
        <dsp:cNvPr id="0" name=""/>
        <dsp:cNvSpPr/>
      </dsp:nvSpPr>
      <dsp:spPr>
        <a:xfrm>
          <a:off x="2877822" y="1493265"/>
          <a:ext cx="709031" cy="1351050"/>
        </a:xfrm>
        <a:custGeom>
          <a:avLst/>
          <a:gdLst/>
          <a:ahLst/>
          <a:cxnLst/>
          <a:rect l="0" t="0" r="0" b="0"/>
          <a:pathLst>
            <a:path>
              <a:moveTo>
                <a:pt x="0" y="1351050"/>
              </a:moveTo>
              <a:lnTo>
                <a:pt x="354515" y="1351050"/>
              </a:lnTo>
              <a:lnTo>
                <a:pt x="354515" y="0"/>
              </a:lnTo>
              <a:lnTo>
                <a:pt x="70903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94193" y="2130645"/>
        <a:ext cx="76289" cy="76289"/>
      </dsp:txXfrm>
    </dsp:sp>
    <dsp:sp modelId="{619AD098-A9CC-4A4E-9722-983B224C1012}">
      <dsp:nvSpPr>
        <dsp:cNvPr id="0" name=""/>
        <dsp:cNvSpPr/>
      </dsp:nvSpPr>
      <dsp:spPr>
        <a:xfrm rot="16200000">
          <a:off x="-408755" y="2303895"/>
          <a:ext cx="5492317" cy="10808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ru-RU" sz="5600" kern="1200" dirty="0" smtClean="0">
              <a:latin typeface="Times New Roman" pitchFamily="18" charset="0"/>
              <a:cs typeface="Times New Roman" pitchFamily="18" charset="0"/>
            </a:rPr>
            <a:t>Доходы</a:t>
          </a:r>
          <a:r>
            <a:rPr lang="ru-RU" sz="5600" kern="1200" dirty="0" smtClean="0"/>
            <a:t> </a:t>
          </a:r>
          <a:r>
            <a:rPr lang="ru-RU" sz="4800" kern="1200" dirty="0" smtClean="0">
              <a:latin typeface="Times New Roman" pitchFamily="18" charset="0"/>
              <a:cs typeface="Times New Roman" pitchFamily="18" charset="0"/>
            </a:rPr>
            <a:t>бюджета</a:t>
          </a:r>
          <a:endParaRPr lang="ru-RU" sz="4800" kern="1200" dirty="0">
            <a:latin typeface="Times New Roman" pitchFamily="18" charset="0"/>
            <a:cs typeface="Times New Roman" pitchFamily="18" charset="0"/>
          </a:endParaRPr>
        </a:p>
      </dsp:txBody>
      <dsp:txXfrm>
        <a:off x="-408755" y="2303895"/>
        <a:ext cx="5492317" cy="1080840"/>
      </dsp:txXfrm>
    </dsp:sp>
    <dsp:sp modelId="{71636D87-063C-471D-9954-F9BCD4BE732E}">
      <dsp:nvSpPr>
        <dsp:cNvPr id="0" name=""/>
        <dsp:cNvSpPr/>
      </dsp:nvSpPr>
      <dsp:spPr>
        <a:xfrm>
          <a:off x="3586853" y="952845"/>
          <a:ext cx="3545155" cy="1080840"/>
        </a:xfrm>
        <a:prstGeom prst="rect">
          <a:avLst/>
        </a:prstGeom>
        <a:gradFill rotWithShape="1">
          <a:gsLst>
            <a:gs pos="0">
              <a:schemeClr val="accent2">
                <a:lumMod val="95000"/>
              </a:schemeClr>
            </a:gs>
            <a:gs pos="100000">
              <a:schemeClr val="accent2">
                <a:shade val="82000"/>
                <a:satMod val="125000"/>
                <a:lumMod val="74000"/>
              </a:schemeClr>
            </a:gs>
          </a:gsLst>
          <a:lin ang="5400000" scaled="0"/>
        </a:gradFill>
        <a:ln w="9525"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latin typeface="Times New Roman" pitchFamily="18" charset="0"/>
              <a:cs typeface="Times New Roman" pitchFamily="18" charset="0"/>
            </a:rPr>
            <a:t>Налоговые доходы – </a:t>
          </a:r>
        </a:p>
        <a:p>
          <a:pPr lvl="0" algn="ctr" defTabSz="1022350">
            <a:lnSpc>
              <a:spcPct val="90000"/>
            </a:lnSpc>
            <a:spcBef>
              <a:spcPct val="0"/>
            </a:spcBef>
            <a:spcAft>
              <a:spcPct val="35000"/>
            </a:spcAft>
          </a:pPr>
          <a:r>
            <a:rPr lang="ru-RU" sz="2300" kern="1200" dirty="0" smtClean="0">
              <a:latin typeface="Times New Roman" pitchFamily="18" charset="0"/>
              <a:cs typeface="Times New Roman" pitchFamily="18" charset="0"/>
            </a:rPr>
            <a:t>334,8 млн. руб.</a:t>
          </a:r>
          <a:endParaRPr lang="ru-RU" sz="2300" kern="1200" dirty="0">
            <a:latin typeface="Times New Roman" pitchFamily="18" charset="0"/>
            <a:cs typeface="Times New Roman" pitchFamily="18" charset="0"/>
          </a:endParaRPr>
        </a:p>
      </dsp:txBody>
      <dsp:txXfrm>
        <a:off x="3586853" y="952845"/>
        <a:ext cx="3545155" cy="1080840"/>
      </dsp:txXfrm>
    </dsp:sp>
    <dsp:sp modelId="{B1FBD795-EC2E-4185-B9AF-2D0D4F7745C9}">
      <dsp:nvSpPr>
        <dsp:cNvPr id="0" name=""/>
        <dsp:cNvSpPr/>
      </dsp:nvSpPr>
      <dsp:spPr>
        <a:xfrm>
          <a:off x="3586853" y="2303895"/>
          <a:ext cx="3545155" cy="1080840"/>
        </a:xfrm>
        <a:prstGeom prst="rect">
          <a:avLst/>
        </a:prstGeom>
        <a:gradFill rotWithShape="1">
          <a:gsLst>
            <a:gs pos="0">
              <a:schemeClr val="accent3">
                <a:lumMod val="95000"/>
              </a:schemeClr>
            </a:gs>
            <a:gs pos="100000">
              <a:schemeClr val="accent3">
                <a:shade val="82000"/>
                <a:satMod val="125000"/>
                <a:lumMod val="74000"/>
              </a:schemeClr>
            </a:gs>
          </a:gsLst>
          <a:lin ang="5400000" scaled="0"/>
        </a:gradFill>
        <a:ln w="9525" cap="flat" cmpd="sng" algn="ctr">
          <a:solidFill>
            <a:schemeClr val="accent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3"/>
        </a:lnRef>
        <a:fillRef idx="3">
          <a:schemeClr val="accent3"/>
        </a:fillRef>
        <a:effectRef idx="2">
          <a:schemeClr val="accent3"/>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latin typeface="Times New Roman" pitchFamily="18" charset="0"/>
              <a:cs typeface="Times New Roman" pitchFamily="18" charset="0"/>
            </a:rPr>
            <a:t>Неналоговые доходы – </a:t>
          </a:r>
        </a:p>
        <a:p>
          <a:pPr lvl="0" algn="ctr" defTabSz="1022350">
            <a:lnSpc>
              <a:spcPct val="90000"/>
            </a:lnSpc>
            <a:spcBef>
              <a:spcPct val="0"/>
            </a:spcBef>
            <a:spcAft>
              <a:spcPct val="35000"/>
            </a:spcAft>
          </a:pPr>
          <a:r>
            <a:rPr lang="ru-RU" sz="2300" kern="1200" dirty="0" smtClean="0">
              <a:latin typeface="Times New Roman" pitchFamily="18" charset="0"/>
              <a:cs typeface="Times New Roman" pitchFamily="18" charset="0"/>
            </a:rPr>
            <a:t>83,1 млн. руб. </a:t>
          </a:r>
          <a:endParaRPr lang="ru-RU" sz="2300" kern="1200" dirty="0">
            <a:latin typeface="Times New Roman" pitchFamily="18" charset="0"/>
            <a:cs typeface="Times New Roman" pitchFamily="18" charset="0"/>
          </a:endParaRPr>
        </a:p>
      </dsp:txBody>
      <dsp:txXfrm>
        <a:off x="3586853" y="2303895"/>
        <a:ext cx="3545155" cy="1080840"/>
      </dsp:txXfrm>
    </dsp:sp>
    <dsp:sp modelId="{233C79C4-884B-4FF9-9DBC-E95C3D5CE3F9}">
      <dsp:nvSpPr>
        <dsp:cNvPr id="0" name=""/>
        <dsp:cNvSpPr/>
      </dsp:nvSpPr>
      <dsp:spPr>
        <a:xfrm>
          <a:off x="3586853" y="3654946"/>
          <a:ext cx="3545155" cy="1080840"/>
        </a:xfrm>
        <a:prstGeom prst="rect">
          <a:avLst/>
        </a:prstGeom>
        <a:gradFill rotWithShape="1">
          <a:gsLst>
            <a:gs pos="0">
              <a:schemeClr val="accent4">
                <a:lumMod val="95000"/>
              </a:schemeClr>
            </a:gs>
            <a:gs pos="100000">
              <a:schemeClr val="accent4">
                <a:shade val="82000"/>
                <a:satMod val="125000"/>
                <a:lumMod val="74000"/>
              </a:schemeClr>
            </a:gs>
          </a:gsLst>
          <a:lin ang="5400000" scaled="0"/>
        </a:gradFill>
        <a:ln w="9525" cap="flat" cmpd="sng" algn="ctr">
          <a:solidFill>
            <a:schemeClr val="accent4"/>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4"/>
        </a:lnRef>
        <a:fillRef idx="3">
          <a:schemeClr val="accent4"/>
        </a:fillRef>
        <a:effectRef idx="2">
          <a:schemeClr val="accent4"/>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latin typeface="Times New Roman" pitchFamily="18" charset="0"/>
              <a:cs typeface="Times New Roman" pitchFamily="18" charset="0"/>
            </a:rPr>
            <a:t>Безвозмездные поступления– </a:t>
          </a:r>
        </a:p>
        <a:p>
          <a:pPr lvl="0" algn="ctr" defTabSz="1022350">
            <a:lnSpc>
              <a:spcPct val="90000"/>
            </a:lnSpc>
            <a:spcBef>
              <a:spcPct val="0"/>
            </a:spcBef>
            <a:spcAft>
              <a:spcPct val="35000"/>
            </a:spcAft>
          </a:pPr>
          <a:r>
            <a:rPr lang="ru-RU" sz="2300" kern="1200" dirty="0" smtClean="0">
              <a:latin typeface="Times New Roman" pitchFamily="18" charset="0"/>
              <a:cs typeface="Times New Roman" pitchFamily="18" charset="0"/>
            </a:rPr>
            <a:t>1 067,2 млн. руб.</a:t>
          </a:r>
          <a:endParaRPr lang="ru-RU" sz="2300" kern="1200" dirty="0">
            <a:latin typeface="Times New Roman" pitchFamily="18" charset="0"/>
            <a:cs typeface="Times New Roman" pitchFamily="18" charset="0"/>
          </a:endParaRPr>
        </a:p>
      </dsp:txBody>
      <dsp:txXfrm>
        <a:off x="3586853" y="3654946"/>
        <a:ext cx="3545155" cy="1080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FCEB0-CD20-45B3-91CC-ED3D7D2C8BF0}">
      <dsp:nvSpPr>
        <dsp:cNvPr id="0" name=""/>
        <dsp:cNvSpPr/>
      </dsp:nvSpPr>
      <dsp:spPr>
        <a:xfrm>
          <a:off x="290" y="870402"/>
          <a:ext cx="1055859" cy="527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ru-RU" sz="2600" kern="1200" dirty="0" smtClean="0">
              <a:latin typeface="Times New Roman" pitchFamily="18" charset="0"/>
              <a:cs typeface="Times New Roman" pitchFamily="18" charset="0"/>
            </a:rPr>
            <a:t>НДФЛ</a:t>
          </a:r>
          <a:endParaRPr lang="ru-RU" sz="2600" kern="1200" dirty="0">
            <a:latin typeface="Times New Roman" pitchFamily="18" charset="0"/>
            <a:cs typeface="Times New Roman" pitchFamily="18" charset="0"/>
          </a:endParaRPr>
        </a:p>
      </dsp:txBody>
      <dsp:txXfrm>
        <a:off x="15753" y="885865"/>
        <a:ext cx="1024933" cy="497003"/>
      </dsp:txXfrm>
    </dsp:sp>
    <dsp:sp modelId="{F249090F-D6D5-422B-982C-D99BDE437621}">
      <dsp:nvSpPr>
        <dsp:cNvPr id="0" name=""/>
        <dsp:cNvSpPr/>
      </dsp:nvSpPr>
      <dsp:spPr>
        <a:xfrm>
          <a:off x="105876" y="1398332"/>
          <a:ext cx="105585" cy="395947"/>
        </a:xfrm>
        <a:custGeom>
          <a:avLst/>
          <a:gdLst/>
          <a:ahLst/>
          <a:cxnLst/>
          <a:rect l="0" t="0" r="0" b="0"/>
          <a:pathLst>
            <a:path>
              <a:moveTo>
                <a:pt x="0" y="0"/>
              </a:moveTo>
              <a:lnTo>
                <a:pt x="0" y="395947"/>
              </a:lnTo>
              <a:lnTo>
                <a:pt x="105585" y="3959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9113F-080C-40FD-A341-999C151AC7F9}">
      <dsp:nvSpPr>
        <dsp:cNvPr id="0" name=""/>
        <dsp:cNvSpPr/>
      </dsp:nvSpPr>
      <dsp:spPr>
        <a:xfrm>
          <a:off x="211461" y="1530315"/>
          <a:ext cx="844687" cy="527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13% бюджеты поселений</a:t>
          </a:r>
          <a:endParaRPr lang="ru-RU" sz="1100" kern="1200" dirty="0">
            <a:latin typeface="Times New Roman" pitchFamily="18" charset="0"/>
            <a:cs typeface="Times New Roman" pitchFamily="18" charset="0"/>
          </a:endParaRPr>
        </a:p>
      </dsp:txBody>
      <dsp:txXfrm>
        <a:off x="226924" y="1545778"/>
        <a:ext cx="813761" cy="497003"/>
      </dsp:txXfrm>
    </dsp:sp>
    <dsp:sp modelId="{3641E862-1058-4226-ACF7-618BA892A415}">
      <dsp:nvSpPr>
        <dsp:cNvPr id="0" name=""/>
        <dsp:cNvSpPr/>
      </dsp:nvSpPr>
      <dsp:spPr>
        <a:xfrm>
          <a:off x="105876" y="1398332"/>
          <a:ext cx="105585" cy="1055859"/>
        </a:xfrm>
        <a:custGeom>
          <a:avLst/>
          <a:gdLst/>
          <a:ahLst/>
          <a:cxnLst/>
          <a:rect l="0" t="0" r="0" b="0"/>
          <a:pathLst>
            <a:path>
              <a:moveTo>
                <a:pt x="0" y="0"/>
              </a:moveTo>
              <a:lnTo>
                <a:pt x="0" y="1055859"/>
              </a:lnTo>
              <a:lnTo>
                <a:pt x="105585" y="10558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7C2F2-25DC-4141-8CC5-0206AD41DD1F}">
      <dsp:nvSpPr>
        <dsp:cNvPr id="0" name=""/>
        <dsp:cNvSpPr/>
      </dsp:nvSpPr>
      <dsp:spPr>
        <a:xfrm>
          <a:off x="211461" y="2190227"/>
          <a:ext cx="844687" cy="527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38,36% районный бюджет</a:t>
          </a:r>
          <a:endParaRPr lang="ru-RU" sz="1100" kern="1200" dirty="0">
            <a:latin typeface="Times New Roman" pitchFamily="18" charset="0"/>
            <a:cs typeface="Times New Roman" pitchFamily="18" charset="0"/>
          </a:endParaRPr>
        </a:p>
      </dsp:txBody>
      <dsp:txXfrm>
        <a:off x="226924" y="2205690"/>
        <a:ext cx="813761" cy="497003"/>
      </dsp:txXfrm>
    </dsp:sp>
    <dsp:sp modelId="{7E80B29F-1587-4300-A37D-C39B1E2A63BE}">
      <dsp:nvSpPr>
        <dsp:cNvPr id="0" name=""/>
        <dsp:cNvSpPr/>
      </dsp:nvSpPr>
      <dsp:spPr>
        <a:xfrm>
          <a:off x="105876" y="1398332"/>
          <a:ext cx="105585" cy="1715771"/>
        </a:xfrm>
        <a:custGeom>
          <a:avLst/>
          <a:gdLst/>
          <a:ahLst/>
          <a:cxnLst/>
          <a:rect l="0" t="0" r="0" b="0"/>
          <a:pathLst>
            <a:path>
              <a:moveTo>
                <a:pt x="0" y="0"/>
              </a:moveTo>
              <a:lnTo>
                <a:pt x="0" y="1715771"/>
              </a:lnTo>
              <a:lnTo>
                <a:pt x="105585" y="17157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5FDC1-930B-48F7-8A3E-79DDCA96C695}">
      <dsp:nvSpPr>
        <dsp:cNvPr id="0" name=""/>
        <dsp:cNvSpPr/>
      </dsp:nvSpPr>
      <dsp:spPr>
        <a:xfrm>
          <a:off x="211461" y="2850139"/>
          <a:ext cx="844687" cy="527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48,64% краевой бюджет</a:t>
          </a:r>
          <a:endParaRPr lang="ru-RU" sz="1100" kern="1200" dirty="0">
            <a:latin typeface="Times New Roman" pitchFamily="18" charset="0"/>
            <a:cs typeface="Times New Roman" pitchFamily="18" charset="0"/>
          </a:endParaRPr>
        </a:p>
      </dsp:txBody>
      <dsp:txXfrm>
        <a:off x="226924" y="2865602"/>
        <a:ext cx="813761" cy="497003"/>
      </dsp:txXfrm>
    </dsp:sp>
    <dsp:sp modelId="{D626DAA2-1651-40F5-A30B-A7C8B083B4F0}">
      <dsp:nvSpPr>
        <dsp:cNvPr id="0" name=""/>
        <dsp:cNvSpPr/>
      </dsp:nvSpPr>
      <dsp:spPr>
        <a:xfrm>
          <a:off x="1320114" y="870402"/>
          <a:ext cx="1055859" cy="5279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ru-RU" sz="2600" kern="1200" dirty="0" smtClean="0">
              <a:latin typeface="Times New Roman" pitchFamily="18" charset="0"/>
              <a:cs typeface="Times New Roman" pitchFamily="18" charset="0"/>
            </a:rPr>
            <a:t>ЕСХН</a:t>
          </a:r>
          <a:endParaRPr lang="ru-RU" sz="2600" kern="1200" dirty="0">
            <a:latin typeface="Times New Roman" pitchFamily="18" charset="0"/>
            <a:cs typeface="Times New Roman" pitchFamily="18" charset="0"/>
          </a:endParaRPr>
        </a:p>
      </dsp:txBody>
      <dsp:txXfrm>
        <a:off x="1335577" y="885865"/>
        <a:ext cx="1024933" cy="497003"/>
      </dsp:txXfrm>
    </dsp:sp>
    <dsp:sp modelId="{8C0CB91F-9BC2-4576-96F0-C1D2E853CB20}">
      <dsp:nvSpPr>
        <dsp:cNvPr id="0" name=""/>
        <dsp:cNvSpPr/>
      </dsp:nvSpPr>
      <dsp:spPr>
        <a:xfrm>
          <a:off x="1425700" y="1398332"/>
          <a:ext cx="105585" cy="395947"/>
        </a:xfrm>
        <a:custGeom>
          <a:avLst/>
          <a:gdLst/>
          <a:ahLst/>
          <a:cxnLst/>
          <a:rect l="0" t="0" r="0" b="0"/>
          <a:pathLst>
            <a:path>
              <a:moveTo>
                <a:pt x="0" y="0"/>
              </a:moveTo>
              <a:lnTo>
                <a:pt x="0" y="395947"/>
              </a:lnTo>
              <a:lnTo>
                <a:pt x="105585" y="3959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9A2BA2-D878-449C-AC8E-E1F6F778ABDA}">
      <dsp:nvSpPr>
        <dsp:cNvPr id="0" name=""/>
        <dsp:cNvSpPr/>
      </dsp:nvSpPr>
      <dsp:spPr>
        <a:xfrm>
          <a:off x="1531286" y="1530315"/>
          <a:ext cx="844687" cy="527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50% бюджеты поселений</a:t>
          </a:r>
          <a:endParaRPr lang="ru-RU" sz="1100" kern="1200" dirty="0">
            <a:latin typeface="Times New Roman" pitchFamily="18" charset="0"/>
            <a:cs typeface="Times New Roman" pitchFamily="18" charset="0"/>
          </a:endParaRPr>
        </a:p>
      </dsp:txBody>
      <dsp:txXfrm>
        <a:off x="1546749" y="1545778"/>
        <a:ext cx="813761" cy="497003"/>
      </dsp:txXfrm>
    </dsp:sp>
    <dsp:sp modelId="{6ED2E54B-4D62-4621-A922-D771FEE0D85C}">
      <dsp:nvSpPr>
        <dsp:cNvPr id="0" name=""/>
        <dsp:cNvSpPr/>
      </dsp:nvSpPr>
      <dsp:spPr>
        <a:xfrm>
          <a:off x="1425700" y="1398332"/>
          <a:ext cx="105585" cy="1055859"/>
        </a:xfrm>
        <a:custGeom>
          <a:avLst/>
          <a:gdLst/>
          <a:ahLst/>
          <a:cxnLst/>
          <a:rect l="0" t="0" r="0" b="0"/>
          <a:pathLst>
            <a:path>
              <a:moveTo>
                <a:pt x="0" y="0"/>
              </a:moveTo>
              <a:lnTo>
                <a:pt x="0" y="1055859"/>
              </a:lnTo>
              <a:lnTo>
                <a:pt x="105585" y="10558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8E958-434F-44D9-BF8B-9AD3FDA96423}">
      <dsp:nvSpPr>
        <dsp:cNvPr id="0" name=""/>
        <dsp:cNvSpPr/>
      </dsp:nvSpPr>
      <dsp:spPr>
        <a:xfrm>
          <a:off x="1531286" y="2190227"/>
          <a:ext cx="844687" cy="5279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50% районный бюджет</a:t>
          </a:r>
          <a:endParaRPr lang="ru-RU" sz="1100" kern="1200" dirty="0">
            <a:latin typeface="Times New Roman" pitchFamily="18" charset="0"/>
            <a:cs typeface="Times New Roman" pitchFamily="18" charset="0"/>
          </a:endParaRPr>
        </a:p>
      </dsp:txBody>
      <dsp:txXfrm>
        <a:off x="1546749" y="2205690"/>
        <a:ext cx="813761" cy="497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5BE36-CB61-4607-B068-8FA093BFAF91}">
      <dsp:nvSpPr>
        <dsp:cNvPr id="0" name=""/>
        <dsp:cNvSpPr/>
      </dsp:nvSpPr>
      <dsp:spPr>
        <a:xfrm>
          <a:off x="0" y="648069"/>
          <a:ext cx="1362722" cy="104256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latin typeface="Times New Roman" pitchFamily="18" charset="0"/>
              <a:cs typeface="Times New Roman" pitchFamily="18" charset="0"/>
            </a:rPr>
            <a:t>Арендная плата за земли до разграничения государственной собственности</a:t>
          </a:r>
          <a:endParaRPr lang="ru-RU" sz="1300" kern="1200" dirty="0">
            <a:latin typeface="Times New Roman" pitchFamily="18" charset="0"/>
            <a:cs typeface="Times New Roman" pitchFamily="18" charset="0"/>
          </a:endParaRPr>
        </a:p>
      </dsp:txBody>
      <dsp:txXfrm>
        <a:off x="30536" y="678605"/>
        <a:ext cx="1301650" cy="981497"/>
      </dsp:txXfrm>
    </dsp:sp>
    <dsp:sp modelId="{09BBA109-A336-4B5C-95ED-44706DA478EF}">
      <dsp:nvSpPr>
        <dsp:cNvPr id="0" name=""/>
        <dsp:cNvSpPr/>
      </dsp:nvSpPr>
      <dsp:spPr>
        <a:xfrm>
          <a:off x="136272" y="1690638"/>
          <a:ext cx="137926" cy="519747"/>
        </a:xfrm>
        <a:custGeom>
          <a:avLst/>
          <a:gdLst/>
          <a:ahLst/>
          <a:cxnLst/>
          <a:rect l="0" t="0" r="0" b="0"/>
          <a:pathLst>
            <a:path>
              <a:moveTo>
                <a:pt x="0" y="0"/>
              </a:moveTo>
              <a:lnTo>
                <a:pt x="0" y="519747"/>
              </a:lnTo>
              <a:lnTo>
                <a:pt x="137926" y="519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F4316E-1E67-44D8-8F6E-004EB390A173}">
      <dsp:nvSpPr>
        <dsp:cNvPr id="0" name=""/>
        <dsp:cNvSpPr/>
      </dsp:nvSpPr>
      <dsp:spPr>
        <a:xfrm>
          <a:off x="274199" y="1865675"/>
          <a:ext cx="1103072" cy="689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50% районный бюджет</a:t>
          </a:r>
          <a:endParaRPr lang="ru-RU" sz="1100" kern="1200" dirty="0">
            <a:latin typeface="Times New Roman" pitchFamily="18" charset="0"/>
            <a:cs typeface="Times New Roman" pitchFamily="18" charset="0"/>
          </a:endParaRPr>
        </a:p>
      </dsp:txBody>
      <dsp:txXfrm>
        <a:off x="294391" y="1885867"/>
        <a:ext cx="1062688" cy="649036"/>
      </dsp:txXfrm>
    </dsp:sp>
    <dsp:sp modelId="{89B9E48B-CE83-403A-B3C0-BC9EF945587B}">
      <dsp:nvSpPr>
        <dsp:cNvPr id="0" name=""/>
        <dsp:cNvSpPr/>
      </dsp:nvSpPr>
      <dsp:spPr>
        <a:xfrm>
          <a:off x="1721981" y="650751"/>
          <a:ext cx="1348175" cy="158113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latin typeface="Times New Roman" pitchFamily="18" charset="0"/>
              <a:cs typeface="Times New Roman" pitchFamily="18" charset="0"/>
            </a:rPr>
            <a:t>Продажа земельных участков государственная собственность на которые не разграничена</a:t>
          </a:r>
          <a:endParaRPr lang="ru-RU" sz="1300" kern="1200" dirty="0">
            <a:latin typeface="Times New Roman" pitchFamily="18" charset="0"/>
            <a:cs typeface="Times New Roman" pitchFamily="18" charset="0"/>
          </a:endParaRPr>
        </a:p>
      </dsp:txBody>
      <dsp:txXfrm>
        <a:off x="1761468" y="690238"/>
        <a:ext cx="1269201" cy="1502163"/>
      </dsp:txXfrm>
    </dsp:sp>
    <dsp:sp modelId="{6AFDC9D8-1038-4A1D-A8A9-B10E5822C5D7}">
      <dsp:nvSpPr>
        <dsp:cNvPr id="0" name=""/>
        <dsp:cNvSpPr/>
      </dsp:nvSpPr>
      <dsp:spPr>
        <a:xfrm>
          <a:off x="1856799" y="2231888"/>
          <a:ext cx="134817" cy="517065"/>
        </a:xfrm>
        <a:custGeom>
          <a:avLst/>
          <a:gdLst/>
          <a:ahLst/>
          <a:cxnLst/>
          <a:rect l="0" t="0" r="0" b="0"/>
          <a:pathLst>
            <a:path>
              <a:moveTo>
                <a:pt x="0" y="0"/>
              </a:moveTo>
              <a:lnTo>
                <a:pt x="0" y="517065"/>
              </a:lnTo>
              <a:lnTo>
                <a:pt x="134817" y="5170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84E40B-0FF5-4DB8-9DD0-5091795F59D1}">
      <dsp:nvSpPr>
        <dsp:cNvPr id="0" name=""/>
        <dsp:cNvSpPr/>
      </dsp:nvSpPr>
      <dsp:spPr>
        <a:xfrm>
          <a:off x="1991616" y="2404244"/>
          <a:ext cx="1103072" cy="689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50% районный бюджет</a:t>
          </a:r>
          <a:endParaRPr lang="ru-RU" sz="1100" kern="1200" dirty="0">
            <a:latin typeface="Times New Roman" pitchFamily="18" charset="0"/>
            <a:cs typeface="Times New Roman" pitchFamily="18" charset="0"/>
          </a:endParaRPr>
        </a:p>
      </dsp:txBody>
      <dsp:txXfrm>
        <a:off x="2011808" y="2424436"/>
        <a:ext cx="1062688" cy="6490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63ADE-F092-48AF-AFCB-72E8CA830E63}">
      <dsp:nvSpPr>
        <dsp:cNvPr id="0" name=""/>
        <dsp:cNvSpPr/>
      </dsp:nvSpPr>
      <dsp:spPr>
        <a:xfrm>
          <a:off x="351" y="496426"/>
          <a:ext cx="1279829" cy="6399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kern="1200" dirty="0" smtClean="0">
              <a:latin typeface="Times New Roman" pitchFamily="18" charset="0"/>
              <a:cs typeface="Times New Roman" pitchFamily="18" charset="0"/>
            </a:rPr>
            <a:t>Налог на прибыль организаций зачисляемой в бюджет субъекта РФ</a:t>
          </a:r>
          <a:endParaRPr lang="ru-RU" sz="1000" kern="1200" dirty="0">
            <a:latin typeface="Times New Roman" pitchFamily="18" charset="0"/>
            <a:cs typeface="Times New Roman" pitchFamily="18" charset="0"/>
          </a:endParaRPr>
        </a:p>
      </dsp:txBody>
      <dsp:txXfrm>
        <a:off x="19093" y="515168"/>
        <a:ext cx="1242345" cy="602430"/>
      </dsp:txXfrm>
    </dsp:sp>
    <dsp:sp modelId="{558F0570-7548-441F-A402-4A217CCE181B}">
      <dsp:nvSpPr>
        <dsp:cNvPr id="0" name=""/>
        <dsp:cNvSpPr/>
      </dsp:nvSpPr>
      <dsp:spPr>
        <a:xfrm>
          <a:off x="128334" y="1136341"/>
          <a:ext cx="127982" cy="479936"/>
        </a:xfrm>
        <a:custGeom>
          <a:avLst/>
          <a:gdLst/>
          <a:ahLst/>
          <a:cxnLst/>
          <a:rect l="0" t="0" r="0" b="0"/>
          <a:pathLst>
            <a:path>
              <a:moveTo>
                <a:pt x="0" y="0"/>
              </a:moveTo>
              <a:lnTo>
                <a:pt x="0" y="479936"/>
              </a:lnTo>
              <a:lnTo>
                <a:pt x="127982" y="4799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D7E2B-A138-4402-9B46-5DF405A91CEF}">
      <dsp:nvSpPr>
        <dsp:cNvPr id="0" name=""/>
        <dsp:cNvSpPr/>
      </dsp:nvSpPr>
      <dsp:spPr>
        <a:xfrm>
          <a:off x="256317" y="1296319"/>
          <a:ext cx="1023863" cy="6399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5,0% районный бюджет</a:t>
          </a:r>
          <a:endParaRPr lang="ru-RU" sz="1100" kern="1200" dirty="0">
            <a:latin typeface="Times New Roman" pitchFamily="18" charset="0"/>
            <a:cs typeface="Times New Roman" pitchFamily="18" charset="0"/>
          </a:endParaRPr>
        </a:p>
      </dsp:txBody>
      <dsp:txXfrm>
        <a:off x="275059" y="1315061"/>
        <a:ext cx="986379" cy="602430"/>
      </dsp:txXfrm>
    </dsp:sp>
    <dsp:sp modelId="{5BF48C7A-842F-4C78-9D1A-1CD0B5CB4676}">
      <dsp:nvSpPr>
        <dsp:cNvPr id="0" name=""/>
        <dsp:cNvSpPr/>
      </dsp:nvSpPr>
      <dsp:spPr>
        <a:xfrm>
          <a:off x="128334" y="1136341"/>
          <a:ext cx="127982" cy="1279829"/>
        </a:xfrm>
        <a:custGeom>
          <a:avLst/>
          <a:gdLst/>
          <a:ahLst/>
          <a:cxnLst/>
          <a:rect l="0" t="0" r="0" b="0"/>
          <a:pathLst>
            <a:path>
              <a:moveTo>
                <a:pt x="0" y="0"/>
              </a:moveTo>
              <a:lnTo>
                <a:pt x="0" y="1279829"/>
              </a:lnTo>
              <a:lnTo>
                <a:pt x="127982" y="12798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B5FEA-7D60-4703-9626-EA66F8346848}">
      <dsp:nvSpPr>
        <dsp:cNvPr id="0" name=""/>
        <dsp:cNvSpPr/>
      </dsp:nvSpPr>
      <dsp:spPr>
        <a:xfrm>
          <a:off x="256317" y="2096213"/>
          <a:ext cx="1023863" cy="6399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95,0% краевой бюджет</a:t>
          </a:r>
          <a:endParaRPr lang="ru-RU" sz="1100" kern="1200" dirty="0">
            <a:latin typeface="Times New Roman" pitchFamily="18" charset="0"/>
            <a:cs typeface="Times New Roman" pitchFamily="18" charset="0"/>
          </a:endParaRPr>
        </a:p>
      </dsp:txBody>
      <dsp:txXfrm>
        <a:off x="275059" y="2114955"/>
        <a:ext cx="986379" cy="602430"/>
      </dsp:txXfrm>
    </dsp:sp>
    <dsp:sp modelId="{F609F4B8-5519-4D3F-B987-A34FF66192EC}">
      <dsp:nvSpPr>
        <dsp:cNvPr id="0" name=""/>
        <dsp:cNvSpPr/>
      </dsp:nvSpPr>
      <dsp:spPr>
        <a:xfrm>
          <a:off x="1600138" y="496426"/>
          <a:ext cx="1279829" cy="6399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kern="1200" dirty="0" smtClean="0">
              <a:latin typeface="Times New Roman" pitchFamily="18" charset="0"/>
              <a:cs typeface="Times New Roman" pitchFamily="18" charset="0"/>
            </a:rPr>
            <a:t>Плата за негативное воздействие на окружающую среду</a:t>
          </a:r>
          <a:endParaRPr lang="ru-RU" sz="1000" kern="1200" dirty="0">
            <a:latin typeface="Times New Roman" pitchFamily="18" charset="0"/>
            <a:cs typeface="Times New Roman" pitchFamily="18" charset="0"/>
          </a:endParaRPr>
        </a:p>
      </dsp:txBody>
      <dsp:txXfrm>
        <a:off x="1618880" y="515168"/>
        <a:ext cx="1242345" cy="602430"/>
      </dsp:txXfrm>
    </dsp:sp>
    <dsp:sp modelId="{CEAB0CD6-7343-4546-BEF7-2F11AD57DFE1}">
      <dsp:nvSpPr>
        <dsp:cNvPr id="0" name=""/>
        <dsp:cNvSpPr/>
      </dsp:nvSpPr>
      <dsp:spPr>
        <a:xfrm>
          <a:off x="1728121" y="1136341"/>
          <a:ext cx="127982" cy="479936"/>
        </a:xfrm>
        <a:custGeom>
          <a:avLst/>
          <a:gdLst/>
          <a:ahLst/>
          <a:cxnLst/>
          <a:rect l="0" t="0" r="0" b="0"/>
          <a:pathLst>
            <a:path>
              <a:moveTo>
                <a:pt x="0" y="0"/>
              </a:moveTo>
              <a:lnTo>
                <a:pt x="0" y="479936"/>
              </a:lnTo>
              <a:lnTo>
                <a:pt x="127982" y="4799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205C3-96D4-4FFD-91CA-0839493D1F5E}">
      <dsp:nvSpPr>
        <dsp:cNvPr id="0" name=""/>
        <dsp:cNvSpPr/>
      </dsp:nvSpPr>
      <dsp:spPr>
        <a:xfrm>
          <a:off x="1856104" y="1296319"/>
          <a:ext cx="1023863" cy="6399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55% районный бюджет</a:t>
          </a:r>
          <a:endParaRPr lang="ru-RU" sz="1100" kern="1200" dirty="0">
            <a:latin typeface="Times New Roman" pitchFamily="18" charset="0"/>
            <a:cs typeface="Times New Roman" pitchFamily="18" charset="0"/>
          </a:endParaRPr>
        </a:p>
      </dsp:txBody>
      <dsp:txXfrm>
        <a:off x="1874846" y="1315061"/>
        <a:ext cx="986379" cy="602430"/>
      </dsp:txXfrm>
    </dsp:sp>
    <dsp:sp modelId="{2FE2772A-5971-419B-B2F1-C52528D4CBD5}">
      <dsp:nvSpPr>
        <dsp:cNvPr id="0" name=""/>
        <dsp:cNvSpPr/>
      </dsp:nvSpPr>
      <dsp:spPr>
        <a:xfrm>
          <a:off x="1728121" y="1136341"/>
          <a:ext cx="127982" cy="1279829"/>
        </a:xfrm>
        <a:custGeom>
          <a:avLst/>
          <a:gdLst/>
          <a:ahLst/>
          <a:cxnLst/>
          <a:rect l="0" t="0" r="0" b="0"/>
          <a:pathLst>
            <a:path>
              <a:moveTo>
                <a:pt x="0" y="0"/>
              </a:moveTo>
              <a:lnTo>
                <a:pt x="0" y="1279829"/>
              </a:lnTo>
              <a:lnTo>
                <a:pt x="127982" y="12798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E3B617-B5F8-42A9-A452-D51D42466EF3}">
      <dsp:nvSpPr>
        <dsp:cNvPr id="0" name=""/>
        <dsp:cNvSpPr/>
      </dsp:nvSpPr>
      <dsp:spPr>
        <a:xfrm>
          <a:off x="1856104" y="2096213"/>
          <a:ext cx="1023863" cy="6399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40% краевой бюджет</a:t>
          </a:r>
          <a:endParaRPr lang="ru-RU" sz="1100" kern="1200" dirty="0">
            <a:latin typeface="Times New Roman" pitchFamily="18" charset="0"/>
            <a:cs typeface="Times New Roman" pitchFamily="18" charset="0"/>
          </a:endParaRPr>
        </a:p>
      </dsp:txBody>
      <dsp:txXfrm>
        <a:off x="1874846" y="2114955"/>
        <a:ext cx="986379" cy="602430"/>
      </dsp:txXfrm>
    </dsp:sp>
    <dsp:sp modelId="{7AC76997-44A4-4D06-985D-F77D6D8E7B29}">
      <dsp:nvSpPr>
        <dsp:cNvPr id="0" name=""/>
        <dsp:cNvSpPr/>
      </dsp:nvSpPr>
      <dsp:spPr>
        <a:xfrm>
          <a:off x="1728121" y="1136341"/>
          <a:ext cx="127982" cy="2079723"/>
        </a:xfrm>
        <a:custGeom>
          <a:avLst/>
          <a:gdLst/>
          <a:ahLst/>
          <a:cxnLst/>
          <a:rect l="0" t="0" r="0" b="0"/>
          <a:pathLst>
            <a:path>
              <a:moveTo>
                <a:pt x="0" y="0"/>
              </a:moveTo>
              <a:lnTo>
                <a:pt x="0" y="2079723"/>
              </a:lnTo>
              <a:lnTo>
                <a:pt x="127982" y="20797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886F8-95FE-4668-BAEE-3E7633AECD11}">
      <dsp:nvSpPr>
        <dsp:cNvPr id="0" name=""/>
        <dsp:cNvSpPr/>
      </dsp:nvSpPr>
      <dsp:spPr>
        <a:xfrm>
          <a:off x="1856104" y="2896106"/>
          <a:ext cx="1023863" cy="6399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itchFamily="18" charset="0"/>
              <a:cs typeface="Times New Roman" pitchFamily="18" charset="0"/>
            </a:rPr>
            <a:t>5% федеральный бюджет</a:t>
          </a:r>
          <a:endParaRPr lang="ru-RU" sz="1100" kern="1200" dirty="0">
            <a:latin typeface="Times New Roman" pitchFamily="18" charset="0"/>
            <a:cs typeface="Times New Roman" pitchFamily="18" charset="0"/>
          </a:endParaRPr>
        </a:p>
      </dsp:txBody>
      <dsp:txXfrm>
        <a:off x="1874846" y="2914848"/>
        <a:ext cx="986379" cy="602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69F2B-4A21-4597-A16C-B0A4E44828E3}">
      <dsp:nvSpPr>
        <dsp:cNvPr id="0" name=""/>
        <dsp:cNvSpPr/>
      </dsp:nvSpPr>
      <dsp:spPr>
        <a:xfrm>
          <a:off x="2854736" y="2700279"/>
          <a:ext cx="2041795" cy="2088607"/>
        </a:xfrm>
        <a:custGeom>
          <a:avLst/>
          <a:gdLst/>
          <a:ahLst/>
          <a:cxnLst/>
          <a:rect l="0" t="0" r="0" b="0"/>
          <a:pathLst>
            <a:path>
              <a:moveTo>
                <a:pt x="0" y="0"/>
              </a:moveTo>
              <a:lnTo>
                <a:pt x="1020897" y="0"/>
              </a:lnTo>
              <a:lnTo>
                <a:pt x="1020897" y="2088607"/>
              </a:lnTo>
              <a:lnTo>
                <a:pt x="2041795" y="20886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3802612" y="3671563"/>
        <a:ext cx="146041" cy="146041"/>
      </dsp:txXfrm>
    </dsp:sp>
    <dsp:sp modelId="{828790FD-8358-4B8B-8254-885ACBEEAB44}">
      <dsp:nvSpPr>
        <dsp:cNvPr id="0" name=""/>
        <dsp:cNvSpPr/>
      </dsp:nvSpPr>
      <dsp:spPr>
        <a:xfrm>
          <a:off x="2854736" y="2700279"/>
          <a:ext cx="2041795" cy="648453"/>
        </a:xfrm>
        <a:custGeom>
          <a:avLst/>
          <a:gdLst/>
          <a:ahLst/>
          <a:cxnLst/>
          <a:rect l="0" t="0" r="0" b="0"/>
          <a:pathLst>
            <a:path>
              <a:moveTo>
                <a:pt x="0" y="0"/>
              </a:moveTo>
              <a:lnTo>
                <a:pt x="1020897" y="0"/>
              </a:lnTo>
              <a:lnTo>
                <a:pt x="1020897" y="648453"/>
              </a:lnTo>
              <a:lnTo>
                <a:pt x="2041795" y="6484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3822076" y="2970949"/>
        <a:ext cx="107114" cy="107114"/>
      </dsp:txXfrm>
    </dsp:sp>
    <dsp:sp modelId="{22455721-1CEA-4DCC-BB51-DA13421A4086}">
      <dsp:nvSpPr>
        <dsp:cNvPr id="0" name=""/>
        <dsp:cNvSpPr/>
      </dsp:nvSpPr>
      <dsp:spPr>
        <a:xfrm>
          <a:off x="2854736" y="1980584"/>
          <a:ext cx="2041795" cy="719695"/>
        </a:xfrm>
        <a:custGeom>
          <a:avLst/>
          <a:gdLst/>
          <a:ahLst/>
          <a:cxnLst/>
          <a:rect l="0" t="0" r="0" b="0"/>
          <a:pathLst>
            <a:path>
              <a:moveTo>
                <a:pt x="0" y="719695"/>
              </a:moveTo>
              <a:lnTo>
                <a:pt x="1020897" y="719695"/>
              </a:lnTo>
              <a:lnTo>
                <a:pt x="1020897" y="0"/>
              </a:lnTo>
              <a:lnTo>
                <a:pt x="204179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3821510" y="2286308"/>
        <a:ext cx="108246" cy="108246"/>
      </dsp:txXfrm>
    </dsp:sp>
    <dsp:sp modelId="{A306F9C5-07FF-4964-9A3D-3F1634BBDB3E}">
      <dsp:nvSpPr>
        <dsp:cNvPr id="0" name=""/>
        <dsp:cNvSpPr/>
      </dsp:nvSpPr>
      <dsp:spPr>
        <a:xfrm>
          <a:off x="2854736" y="684440"/>
          <a:ext cx="2041795" cy="2015838"/>
        </a:xfrm>
        <a:custGeom>
          <a:avLst/>
          <a:gdLst/>
          <a:ahLst/>
          <a:cxnLst/>
          <a:rect l="0" t="0" r="0" b="0"/>
          <a:pathLst>
            <a:path>
              <a:moveTo>
                <a:pt x="0" y="2015838"/>
              </a:moveTo>
              <a:lnTo>
                <a:pt x="1020897" y="2015838"/>
              </a:lnTo>
              <a:lnTo>
                <a:pt x="1020897" y="0"/>
              </a:lnTo>
              <a:lnTo>
                <a:pt x="204179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3803902" y="1620629"/>
        <a:ext cx="143461" cy="143461"/>
      </dsp:txXfrm>
    </dsp:sp>
    <dsp:sp modelId="{619AD098-A9CC-4A4E-9722-983B224C1012}">
      <dsp:nvSpPr>
        <dsp:cNvPr id="0" name=""/>
        <dsp:cNvSpPr/>
      </dsp:nvSpPr>
      <dsp:spPr>
        <a:xfrm>
          <a:off x="189138" y="1800177"/>
          <a:ext cx="3530990" cy="18002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sz="3200" kern="1200" dirty="0" smtClean="0">
              <a:latin typeface="Times New Roman" pitchFamily="18" charset="0"/>
              <a:cs typeface="Times New Roman" pitchFamily="18" charset="0"/>
            </a:rPr>
            <a:t>Управление образования – 62 учреждения</a:t>
          </a:r>
          <a:endParaRPr lang="ru-RU" sz="3200" kern="1200" dirty="0">
            <a:latin typeface="Times New Roman" pitchFamily="18" charset="0"/>
            <a:cs typeface="Times New Roman" pitchFamily="18" charset="0"/>
          </a:endParaRPr>
        </a:p>
      </dsp:txBody>
      <dsp:txXfrm>
        <a:off x="189138" y="1800177"/>
        <a:ext cx="3530990" cy="1800204"/>
      </dsp:txXfrm>
    </dsp:sp>
    <dsp:sp modelId="{71636D87-063C-471D-9954-F9BCD4BE732E}">
      <dsp:nvSpPr>
        <dsp:cNvPr id="0" name=""/>
        <dsp:cNvSpPr/>
      </dsp:nvSpPr>
      <dsp:spPr>
        <a:xfrm>
          <a:off x="4896531" y="144020"/>
          <a:ext cx="3545155" cy="1080840"/>
        </a:xfrm>
        <a:prstGeom prst="rect">
          <a:avLst/>
        </a:prstGeom>
        <a:gradFill rotWithShape="0">
          <a:gsLst>
            <a:gs pos="100000">
              <a:schemeClr val="accent2">
                <a:tint val="18000"/>
                <a:satMod val="120000"/>
                <a:lumMod val="88000"/>
              </a:schemeClr>
            </a:gs>
            <a:gs pos="100000">
              <a:schemeClr val="accent2">
                <a:tint val="40000"/>
                <a:satMod val="100000"/>
                <a:lumMod val="78000"/>
              </a:schemeClr>
            </a:gs>
          </a:gsLst>
          <a:lin ang="5400000" scaled="0"/>
        </a:gradFill>
        <a:ln w="9525" cap="flat" cmpd="sng" algn="ctr">
          <a:solidFill>
            <a:schemeClr val="accent2"/>
          </a:solid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учреждения дошкольного образования – 32 детских сада;</a:t>
          </a:r>
          <a:endParaRPr lang="ru-RU" sz="2000" kern="1200" dirty="0">
            <a:latin typeface="Times New Roman" pitchFamily="18" charset="0"/>
            <a:cs typeface="Times New Roman" pitchFamily="18" charset="0"/>
          </a:endParaRPr>
        </a:p>
      </dsp:txBody>
      <dsp:txXfrm>
        <a:off x="4896531" y="144020"/>
        <a:ext cx="3545155" cy="1080840"/>
      </dsp:txXfrm>
    </dsp:sp>
    <dsp:sp modelId="{B1FBD795-EC2E-4185-B9AF-2D0D4F7745C9}">
      <dsp:nvSpPr>
        <dsp:cNvPr id="0" name=""/>
        <dsp:cNvSpPr/>
      </dsp:nvSpPr>
      <dsp:spPr>
        <a:xfrm>
          <a:off x="4896531" y="1440164"/>
          <a:ext cx="3545155" cy="1080840"/>
        </a:xfrm>
        <a:prstGeom prst="rect">
          <a:avLst/>
        </a:prstGeom>
        <a:gradFill rotWithShape="0">
          <a:gsLst>
            <a:gs pos="100000">
              <a:schemeClr val="accent3">
                <a:tint val="18000"/>
                <a:satMod val="120000"/>
                <a:lumMod val="88000"/>
              </a:schemeClr>
            </a:gs>
            <a:gs pos="100000">
              <a:schemeClr val="accent3">
                <a:tint val="40000"/>
                <a:satMod val="100000"/>
                <a:lumMod val="78000"/>
              </a:schemeClr>
            </a:gs>
          </a:gsLst>
          <a:lin ang="5400000" scaled="0"/>
        </a:gradFill>
        <a:ln w="9525" cap="flat" cmpd="sng" algn="ctr">
          <a:solidFill>
            <a:schemeClr val="accent3"/>
          </a:solidFill>
          <a:prstDash val="solid"/>
        </a:ln>
        <a:effectLst>
          <a:outerShdw blurRad="63500" dist="50800" dir="5400000" sx="98000" sy="98000" rotWithShape="0">
            <a:srgbClr val="000000">
              <a:alpha val="2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учреждения общего образования детей – 24 школ;</a:t>
          </a:r>
          <a:endParaRPr lang="ru-RU" sz="2000" kern="1200" dirty="0">
            <a:latin typeface="Times New Roman" pitchFamily="18" charset="0"/>
            <a:cs typeface="Times New Roman" pitchFamily="18" charset="0"/>
          </a:endParaRPr>
        </a:p>
      </dsp:txBody>
      <dsp:txXfrm>
        <a:off x="4896531" y="1440164"/>
        <a:ext cx="3545155" cy="1080840"/>
      </dsp:txXfrm>
    </dsp:sp>
    <dsp:sp modelId="{233C79C4-884B-4FF9-9DBC-E95C3D5CE3F9}">
      <dsp:nvSpPr>
        <dsp:cNvPr id="0" name=""/>
        <dsp:cNvSpPr/>
      </dsp:nvSpPr>
      <dsp:spPr>
        <a:xfrm>
          <a:off x="4896531" y="2808313"/>
          <a:ext cx="3545155" cy="1080840"/>
        </a:xfrm>
        <a:prstGeom prst="rect">
          <a:avLst/>
        </a:prstGeom>
        <a:gradFill rotWithShape="0">
          <a:gsLst>
            <a:gs pos="100000">
              <a:schemeClr val="accent4">
                <a:tint val="18000"/>
                <a:satMod val="120000"/>
                <a:lumMod val="88000"/>
              </a:schemeClr>
            </a:gs>
            <a:gs pos="100000">
              <a:schemeClr val="accent4">
                <a:tint val="40000"/>
                <a:satMod val="100000"/>
                <a:lumMod val="78000"/>
              </a:schemeClr>
            </a:gs>
          </a:gsLst>
          <a:lin ang="5400000" scaled="0"/>
        </a:gradFill>
        <a:ln w="9525" cap="flat" cmpd="sng" algn="ctr">
          <a:solidFill>
            <a:schemeClr val="accent4"/>
          </a:solidFill>
          <a:prstDash val="solid"/>
        </a:ln>
        <a:effectLst>
          <a:outerShdw blurRad="63500" dist="50800" dir="5400000" sx="98000" sy="98000" rotWithShape="0">
            <a:srgbClr val="000000">
              <a:alpha val="2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учреждения дополнительного образования – 3 (спортшкола, внешкольный центр, УДО казачьей направленности);</a:t>
          </a:r>
          <a:endParaRPr lang="ru-RU" sz="2000" kern="1200" dirty="0">
            <a:latin typeface="Times New Roman" pitchFamily="18" charset="0"/>
            <a:cs typeface="Times New Roman" pitchFamily="18" charset="0"/>
          </a:endParaRPr>
        </a:p>
      </dsp:txBody>
      <dsp:txXfrm>
        <a:off x="4896531" y="2808313"/>
        <a:ext cx="3545155" cy="1080840"/>
      </dsp:txXfrm>
    </dsp:sp>
    <dsp:sp modelId="{6C38FCE9-9D06-4704-97AB-E74987D5F528}">
      <dsp:nvSpPr>
        <dsp:cNvPr id="0" name=""/>
        <dsp:cNvSpPr/>
      </dsp:nvSpPr>
      <dsp:spPr>
        <a:xfrm>
          <a:off x="4896531" y="4248467"/>
          <a:ext cx="3545155" cy="1080840"/>
        </a:xfrm>
        <a:prstGeom prst="rect">
          <a:avLst/>
        </a:prstGeom>
        <a:gradFill rotWithShape="0">
          <a:gsLst>
            <a:gs pos="100000">
              <a:schemeClr val="accent1">
                <a:tint val="18000"/>
                <a:satMod val="120000"/>
                <a:lumMod val="88000"/>
              </a:schemeClr>
            </a:gs>
            <a:gs pos="100000">
              <a:schemeClr val="accent1">
                <a:tint val="40000"/>
                <a:satMod val="100000"/>
                <a:lumMod val="78000"/>
              </a:schemeClr>
            </a:gs>
          </a:gsLst>
          <a:lin ang="5400000" scaled="0"/>
        </a:gradFill>
        <a:ln w="9525" cap="flat" cmpd="sng" algn="ctr">
          <a:solidFill>
            <a:schemeClr val="accent1"/>
          </a:solidFill>
          <a:prstDash val="solid"/>
        </a:ln>
        <a:effectLst>
          <a:outerShdw blurRad="63500" dist="50800" dir="5400000" sx="98000" sy="98000" rotWithShape="0">
            <a:srgbClr val="000000">
              <a:alpha val="2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методический центр, централизованная бухгалтерия;</a:t>
          </a:r>
          <a:endParaRPr lang="ru-RU" sz="2000" kern="1200" dirty="0">
            <a:latin typeface="Times New Roman" pitchFamily="18" charset="0"/>
            <a:cs typeface="Times New Roman" pitchFamily="18" charset="0"/>
          </a:endParaRPr>
        </a:p>
      </dsp:txBody>
      <dsp:txXfrm>
        <a:off x="4896531" y="4248467"/>
        <a:ext cx="3545155" cy="1080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F0C4F-74A2-426D-BC3B-D8D67902D4DA}">
      <dsp:nvSpPr>
        <dsp:cNvPr id="0" name=""/>
        <dsp:cNvSpPr/>
      </dsp:nvSpPr>
      <dsp:spPr>
        <a:xfrm>
          <a:off x="3398661" y="1631063"/>
          <a:ext cx="2290869" cy="21585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Другие общегосударственные расходы</a:t>
          </a:r>
          <a:r>
            <a:rPr lang="ru-RU" sz="1200" kern="1200" dirty="0" smtClean="0"/>
            <a:t> –       </a:t>
          </a:r>
          <a:r>
            <a:rPr lang="ru-RU" sz="1600" kern="1200" dirty="0" smtClean="0"/>
            <a:t>57,8 млн. рублей</a:t>
          </a:r>
          <a:endParaRPr lang="ru-RU" sz="1600" kern="1200" dirty="0"/>
        </a:p>
      </dsp:txBody>
      <dsp:txXfrm>
        <a:off x="3734151" y="1947176"/>
        <a:ext cx="1619889" cy="1526327"/>
      </dsp:txXfrm>
    </dsp:sp>
    <dsp:sp modelId="{34A68858-AF97-433C-9573-6D0D470333BC}">
      <dsp:nvSpPr>
        <dsp:cNvPr id="0" name=""/>
        <dsp:cNvSpPr/>
      </dsp:nvSpPr>
      <dsp:spPr>
        <a:xfrm rot="5400000" flipH="1">
          <a:off x="4160840" y="3687860"/>
          <a:ext cx="918787" cy="472926"/>
        </a:xfrm>
        <a:prstGeom prst="lef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BF76D8AC-3421-4384-87F9-258419A00935}">
      <dsp:nvSpPr>
        <dsp:cNvPr id="0" name=""/>
        <dsp:cNvSpPr/>
      </dsp:nvSpPr>
      <dsp:spPr>
        <a:xfrm>
          <a:off x="-4" y="219750"/>
          <a:ext cx="4279293" cy="1014397"/>
        </a:xfrm>
        <a:prstGeom prst="roundRect">
          <a:avLst>
            <a:gd name="adj" fmla="val 10000"/>
          </a:avLst>
        </a:prstGeom>
        <a:gradFill rotWithShape="1">
          <a:gsLst>
            <a:gs pos="0">
              <a:schemeClr val="accent2">
                <a:lumMod val="95000"/>
              </a:schemeClr>
            </a:gs>
            <a:gs pos="100000">
              <a:schemeClr val="accent2">
                <a:shade val="82000"/>
                <a:satMod val="125000"/>
                <a:lumMod val="74000"/>
              </a:schemeClr>
            </a:gs>
          </a:gsLst>
          <a:lin ang="5400000" scaled="0"/>
        </a:gradFill>
        <a:ln w="9525"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ru-RU" sz="1300" kern="1200" dirty="0" smtClean="0"/>
            <a:t>реализация функций по распоряжению  имуществом, находящимся в муниципальной собственности – </a:t>
          </a:r>
        </a:p>
        <a:p>
          <a:pPr lvl="0" algn="ctr" defTabSz="577850">
            <a:lnSpc>
              <a:spcPct val="90000"/>
            </a:lnSpc>
            <a:spcBef>
              <a:spcPct val="0"/>
            </a:spcBef>
            <a:spcAft>
              <a:spcPct val="35000"/>
            </a:spcAft>
          </a:pPr>
          <a:r>
            <a:rPr lang="ru-RU" sz="1300" kern="1200" dirty="0" smtClean="0"/>
            <a:t>0,1 млн. рублей</a:t>
          </a:r>
          <a:endParaRPr lang="ru-RU" sz="1300" kern="1200" dirty="0"/>
        </a:p>
      </dsp:txBody>
      <dsp:txXfrm>
        <a:off x="29707" y="249461"/>
        <a:ext cx="4219871" cy="954975"/>
      </dsp:txXfrm>
    </dsp:sp>
    <dsp:sp modelId="{A907A670-437B-4A94-8B28-63AC2A30C588}">
      <dsp:nvSpPr>
        <dsp:cNvPr id="0" name=""/>
        <dsp:cNvSpPr/>
      </dsp:nvSpPr>
      <dsp:spPr>
        <a:xfrm rot="2447127" flipH="1">
          <a:off x="6447763" y="884597"/>
          <a:ext cx="158725" cy="4928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022412-CABF-4917-9D36-1579A2653F37}">
      <dsp:nvSpPr>
        <dsp:cNvPr id="0" name=""/>
        <dsp:cNvSpPr/>
      </dsp:nvSpPr>
      <dsp:spPr>
        <a:xfrm>
          <a:off x="4824545" y="192000"/>
          <a:ext cx="4082832" cy="1030375"/>
        </a:xfrm>
        <a:prstGeom prst="roundRect">
          <a:avLst>
            <a:gd name="adj" fmla="val 10000"/>
          </a:avLst>
        </a:prstGeom>
        <a:gradFill rotWithShape="1">
          <a:gsLst>
            <a:gs pos="0">
              <a:schemeClr val="accent4">
                <a:lumMod val="95000"/>
              </a:schemeClr>
            </a:gs>
            <a:gs pos="100000">
              <a:schemeClr val="accent4">
                <a:shade val="82000"/>
                <a:satMod val="125000"/>
                <a:lumMod val="74000"/>
              </a:schemeClr>
            </a:gs>
          </a:gsLst>
          <a:lin ang="5400000" scaled="0"/>
        </a:gradFill>
        <a:ln w="9525" cap="flat" cmpd="sng" algn="ctr">
          <a:solidFill>
            <a:schemeClr val="accent4"/>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4"/>
        </a:lnRef>
        <a:fillRef idx="3">
          <a:schemeClr val="accent4"/>
        </a:fillRef>
        <a:effectRef idx="2">
          <a:schemeClr val="accent4"/>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ru-RU" sz="1300" kern="1200" dirty="0" smtClean="0"/>
            <a:t>обеспечение деятельности централизованных бухгалтерий муниципального образования  -  </a:t>
          </a:r>
        </a:p>
        <a:p>
          <a:pPr lvl="0" algn="ctr" defTabSz="577850">
            <a:lnSpc>
              <a:spcPct val="90000"/>
            </a:lnSpc>
            <a:spcBef>
              <a:spcPct val="0"/>
            </a:spcBef>
            <a:spcAft>
              <a:spcPct val="35000"/>
            </a:spcAft>
          </a:pPr>
          <a:r>
            <a:rPr lang="ru-RU" sz="1300" kern="1200" dirty="0" smtClean="0"/>
            <a:t>10,1 млн. рублей, на обеспечение деятельности (оказание услуг) муниципальных учреждений;</a:t>
          </a:r>
          <a:endParaRPr lang="ru-RU" sz="1300" kern="1200" dirty="0"/>
        </a:p>
      </dsp:txBody>
      <dsp:txXfrm>
        <a:off x="4854724" y="222179"/>
        <a:ext cx="4022474" cy="9700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F0C4F-74A2-426D-BC3B-D8D67902D4DA}">
      <dsp:nvSpPr>
        <dsp:cNvPr id="0" name=""/>
        <dsp:cNvSpPr/>
      </dsp:nvSpPr>
      <dsp:spPr>
        <a:xfrm>
          <a:off x="3239269" y="2795506"/>
          <a:ext cx="2485676" cy="237769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t>Сельское хозяйство и рыболовство</a:t>
          </a:r>
          <a:r>
            <a:rPr lang="ru-RU" sz="2000" kern="1200" dirty="0" smtClean="0"/>
            <a:t> – 28,4 млн</a:t>
          </a:r>
          <a:r>
            <a:rPr lang="ru-RU" sz="1800" kern="1200" dirty="0" smtClean="0"/>
            <a:t>. </a:t>
          </a:r>
          <a:r>
            <a:rPr lang="ru-RU" sz="2000" kern="1200" dirty="0" smtClean="0"/>
            <a:t>рублей</a:t>
          </a:r>
          <a:endParaRPr lang="ru-RU" sz="2000" kern="1200" dirty="0"/>
        </a:p>
      </dsp:txBody>
      <dsp:txXfrm>
        <a:off x="3603288" y="3143712"/>
        <a:ext cx="1757638" cy="1681285"/>
      </dsp:txXfrm>
    </dsp:sp>
    <dsp:sp modelId="{34A68858-AF97-433C-9573-6D0D470333BC}">
      <dsp:nvSpPr>
        <dsp:cNvPr id="0" name=""/>
        <dsp:cNvSpPr/>
      </dsp:nvSpPr>
      <dsp:spPr>
        <a:xfrm rot="8337122" flipH="1">
          <a:off x="2302809" y="2180156"/>
          <a:ext cx="340391" cy="109512"/>
        </a:xfrm>
        <a:prstGeom prst="leftArrow">
          <a:avLst>
            <a:gd name="adj1" fmla="val 60000"/>
            <a:gd name="adj2" fmla="val 50000"/>
          </a:avLst>
        </a:prstGeom>
        <a:solidFill>
          <a:schemeClr val="accent1">
            <a:tint val="60000"/>
            <a:hueOff val="0"/>
            <a:satOff val="0"/>
            <a:lumOff val="0"/>
          </a:schemeClr>
        </a:solidFill>
        <a:ln>
          <a:noFill/>
        </a:ln>
        <a:effectLst/>
      </dsp:spPr>
      <dsp:style>
        <a:lnRef idx="0">
          <a:scrgbClr r="0" g="0" b="0"/>
        </a:lnRef>
        <a:fillRef idx="1">
          <a:scrgbClr r="0" g="0" b="0"/>
        </a:fillRef>
        <a:effectRef idx="0">
          <a:scrgbClr r="0" g="0" b="0"/>
        </a:effectRef>
        <a:fontRef idx="minor">
          <a:schemeClr val="lt1"/>
        </a:fontRef>
      </dsp:style>
    </dsp:sp>
    <dsp:sp modelId="{BF76D8AC-3421-4384-87F9-258419A00935}">
      <dsp:nvSpPr>
        <dsp:cNvPr id="0" name=""/>
        <dsp:cNvSpPr/>
      </dsp:nvSpPr>
      <dsp:spPr>
        <a:xfrm>
          <a:off x="254729" y="33142"/>
          <a:ext cx="2483794" cy="2703163"/>
        </a:xfrm>
        <a:prstGeom prst="roundRect">
          <a:avLst>
            <a:gd name="adj" fmla="val 10000"/>
          </a:avLst>
        </a:prstGeom>
        <a:gradFill rotWithShape="1">
          <a:gsLst>
            <a:gs pos="0">
              <a:schemeClr val="accent2">
                <a:lumMod val="95000"/>
              </a:schemeClr>
            </a:gs>
            <a:gs pos="100000">
              <a:schemeClr val="accent2">
                <a:shade val="82000"/>
                <a:satMod val="125000"/>
                <a:lumMod val="74000"/>
              </a:schemeClr>
            </a:gs>
          </a:gsLst>
          <a:lin ang="5400000" scaled="0"/>
        </a:gradFill>
        <a:ln w="9525" cap="flat" cmpd="sng" algn="ctr">
          <a:solidFill>
            <a:schemeClr val="accent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2"/>
        </a:lnRef>
        <a:fillRef idx="3">
          <a:schemeClr val="accent2"/>
        </a:fillRef>
        <a:effectRef idx="2">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u-RU" sz="1200" kern="1200" dirty="0" smtClean="0"/>
            <a:t>обеспечению осуществления отдельных государственных полномочий  по поддержке сельскохозяйственного производства в Краснодарском крае в части возмещения части процентной ставки по долгосрочным, среднесрочным и краткосрочным кредитам, взятым малыми формами хозяйствования - 0,1 млн. рублей</a:t>
          </a:r>
          <a:endParaRPr lang="ru-RU" sz="1200" kern="1200" dirty="0"/>
        </a:p>
      </dsp:txBody>
      <dsp:txXfrm>
        <a:off x="327477" y="105890"/>
        <a:ext cx="2338298" cy="2557667"/>
      </dsp:txXfrm>
    </dsp:sp>
    <dsp:sp modelId="{C5C9D21A-87F6-4BEC-84F4-9B2575B5253A}">
      <dsp:nvSpPr>
        <dsp:cNvPr id="0" name=""/>
        <dsp:cNvSpPr/>
      </dsp:nvSpPr>
      <dsp:spPr>
        <a:xfrm rot="5389519" flipV="1">
          <a:off x="4459436" y="1853873"/>
          <a:ext cx="57924" cy="1341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2B172E-A29D-4A38-9CD0-F796CCDD7D98}">
      <dsp:nvSpPr>
        <dsp:cNvPr id="0" name=""/>
        <dsp:cNvSpPr/>
      </dsp:nvSpPr>
      <dsp:spPr>
        <a:xfrm>
          <a:off x="3248890" y="144022"/>
          <a:ext cx="2483794" cy="1987035"/>
        </a:xfrm>
        <a:prstGeom prst="roundRect">
          <a:avLst>
            <a:gd name="adj" fmla="val 10000"/>
          </a:avLst>
        </a:prstGeom>
        <a:gradFill rotWithShape="1">
          <a:gsLst>
            <a:gs pos="0">
              <a:schemeClr val="accent3">
                <a:lumMod val="95000"/>
              </a:schemeClr>
            </a:gs>
            <a:gs pos="100000">
              <a:schemeClr val="accent3">
                <a:shade val="82000"/>
                <a:satMod val="125000"/>
                <a:lumMod val="74000"/>
              </a:schemeClr>
            </a:gs>
          </a:gsLst>
          <a:lin ang="5400000" scaled="0"/>
        </a:gradFill>
        <a:ln w="9525" cap="flat" cmpd="sng" algn="ctr">
          <a:solidFill>
            <a:schemeClr val="accent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3"/>
        </a:lnRef>
        <a:fillRef idx="3">
          <a:schemeClr val="accent3"/>
        </a:fillRef>
        <a:effectRef idx="2">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u-RU" sz="1200" kern="1200" dirty="0" smtClean="0"/>
            <a:t>обеспечение деятельности муниципальных учреждений  в сфере  сельского  хозяйства –        2,2  млн. рублей </a:t>
          </a:r>
          <a:endParaRPr lang="ru-RU" sz="1200" kern="1200" dirty="0"/>
        </a:p>
      </dsp:txBody>
      <dsp:txXfrm>
        <a:off x="3307088" y="202220"/>
        <a:ext cx="2367398" cy="1870639"/>
      </dsp:txXfrm>
    </dsp:sp>
    <dsp:sp modelId="{A907A670-437B-4A94-8B28-63AC2A30C588}">
      <dsp:nvSpPr>
        <dsp:cNvPr id="0" name=""/>
        <dsp:cNvSpPr/>
      </dsp:nvSpPr>
      <dsp:spPr>
        <a:xfrm rot="2659448" flipH="1">
          <a:off x="6314250" y="2058485"/>
          <a:ext cx="232601" cy="457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022412-CABF-4917-9D36-1579A2653F37}">
      <dsp:nvSpPr>
        <dsp:cNvPr id="0" name=""/>
        <dsp:cNvSpPr/>
      </dsp:nvSpPr>
      <dsp:spPr>
        <a:xfrm>
          <a:off x="6154989" y="40432"/>
          <a:ext cx="2483794" cy="2194223"/>
        </a:xfrm>
        <a:prstGeom prst="roundRect">
          <a:avLst>
            <a:gd name="adj" fmla="val 10000"/>
          </a:avLst>
        </a:prstGeom>
        <a:gradFill rotWithShape="1">
          <a:gsLst>
            <a:gs pos="0">
              <a:schemeClr val="accent4">
                <a:lumMod val="95000"/>
              </a:schemeClr>
            </a:gs>
            <a:gs pos="100000">
              <a:schemeClr val="accent4">
                <a:shade val="82000"/>
                <a:satMod val="125000"/>
                <a:lumMod val="74000"/>
              </a:schemeClr>
            </a:gs>
          </a:gsLst>
          <a:lin ang="5400000" scaled="0"/>
        </a:gradFill>
        <a:ln w="9525" cap="flat" cmpd="sng" algn="ctr">
          <a:solidFill>
            <a:schemeClr val="accent4"/>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hemeClr val="accent4"/>
        </a:lnRef>
        <a:fillRef idx="3">
          <a:schemeClr val="accent4"/>
        </a:fillRef>
        <a:effectRef idx="2">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ru-RU" sz="1200" kern="1200" dirty="0" smtClean="0"/>
            <a:t>Обеспечение осуществления отдельных государственных полномочий по поддержке сельскохозяйственного производства в Краснодарском крае в части возмещения процентной ставки по долгосрочным, среднесрочным и краткосрочным кредитам, взятым малыми формами хозяйствования - 0,2 млн. рублей</a:t>
          </a:r>
          <a:endParaRPr lang="ru-RU" sz="1200" kern="1200" dirty="0"/>
        </a:p>
      </dsp:txBody>
      <dsp:txXfrm>
        <a:off x="6219256" y="104699"/>
        <a:ext cx="2355260" cy="2065689"/>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0.02419</cdr:x>
      <cdr:y>0.01853</cdr:y>
    </cdr:from>
    <cdr:to>
      <cdr:x>0.98253</cdr:x>
      <cdr:y>0.11442</cdr:y>
    </cdr:to>
    <cdr:sp macro="" textlink="">
      <cdr:nvSpPr>
        <cdr:cNvPr id="2" name="TextBox 1"/>
        <cdr:cNvSpPr txBox="1"/>
      </cdr:nvSpPr>
      <cdr:spPr>
        <a:xfrm xmlns:a="http://schemas.openxmlformats.org/drawingml/2006/main">
          <a:off x="216024" y="122462"/>
          <a:ext cx="8557011" cy="6338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2400" dirty="0" smtClean="0">
              <a:latin typeface="Times New Roman" pitchFamily="18" charset="0"/>
              <a:cs typeface="Times New Roman" pitchFamily="18" charset="0"/>
            </a:rPr>
            <a:t>Структура поступления налоговых платежей, %</a:t>
          </a:r>
        </a:p>
      </cdr:txBody>
    </cdr:sp>
  </cdr:relSizeAnchor>
</c:userShapes>
</file>

<file path=ppt/drawings/drawing10.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5.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6.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17.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18.xml><?xml version="1.0" encoding="utf-8"?>
<c:userShapes xmlns:c="http://schemas.openxmlformats.org/drawingml/2006/chart">
  <cdr:relSizeAnchor xmlns:cdr="http://schemas.openxmlformats.org/drawingml/2006/chartDrawing">
    <cdr:from>
      <cdr:x>0.03531</cdr:x>
      <cdr:y>0.13298</cdr:y>
    </cdr:from>
    <cdr:to>
      <cdr:x>0.16434</cdr:x>
      <cdr:y>0.19965</cdr:y>
    </cdr:to>
    <cdr:sp macro="" textlink="">
      <cdr:nvSpPr>
        <cdr:cNvPr id="3" name="TextBox 2"/>
        <cdr:cNvSpPr txBox="1"/>
      </cdr:nvSpPr>
      <cdr:spPr>
        <a:xfrm xmlns:a="http://schemas.openxmlformats.org/drawingml/2006/main">
          <a:off x="315273" y="718168"/>
          <a:ext cx="1152108" cy="360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0.76955</cdr:x>
      <cdr:y>0.00196</cdr:y>
    </cdr:from>
    <cdr:to>
      <cdr:x>0.93765</cdr:x>
      <cdr:y>0.06651</cdr:y>
    </cdr:to>
    <cdr:sp macro="" textlink="">
      <cdr:nvSpPr>
        <cdr:cNvPr id="2" name="TextBox 5"/>
        <cdr:cNvSpPr txBox="1"/>
      </cdr:nvSpPr>
      <cdr:spPr>
        <a:xfrm xmlns:a="http://schemas.openxmlformats.org/drawingml/2006/main">
          <a:off x="6871306" y="11214"/>
          <a:ext cx="1500988"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dirty="0">
              <a:latin typeface="Times New Roman" pitchFamily="18" charset="0"/>
              <a:cs typeface="Times New Roman" pitchFamily="18" charset="0"/>
            </a:rPr>
            <a:t>Всего </a:t>
          </a:r>
          <a:r>
            <a:rPr lang="ru-RU" dirty="0" smtClean="0">
              <a:latin typeface="Times New Roman" pitchFamily="18" charset="0"/>
              <a:cs typeface="Times New Roman" pitchFamily="18" charset="0"/>
            </a:rPr>
            <a:t>– 417,9</a:t>
          </a:r>
        </a:p>
      </cdr:txBody>
    </cdr:sp>
  </cdr:relSizeAnchor>
</c:userShapes>
</file>

<file path=ppt/drawings/drawing20.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1.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3.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5.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6.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0.43773</cdr:x>
      <cdr:y>0.16118</cdr:y>
    </cdr:from>
    <cdr:to>
      <cdr:x>0.55259</cdr:x>
      <cdr:y>0.21827</cdr:y>
    </cdr:to>
    <cdr:sp macro="" textlink="">
      <cdr:nvSpPr>
        <cdr:cNvPr id="6" name="TextBox 5"/>
        <cdr:cNvSpPr txBox="1"/>
      </cdr:nvSpPr>
      <cdr:spPr>
        <a:xfrm xmlns:a="http://schemas.openxmlformats.org/drawingml/2006/main">
          <a:off x="3960440" y="1052435"/>
          <a:ext cx="1039209" cy="372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7.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28.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0.01006</cdr:x>
      <cdr:y>0.13459</cdr:y>
    </cdr:from>
    <cdr:to>
      <cdr:x>0.12845</cdr:x>
      <cdr:y>0.18218</cdr:y>
    </cdr:to>
    <cdr:sp macro="" textlink="">
      <cdr:nvSpPr>
        <cdr:cNvPr id="2" name="TextBox 2"/>
        <cdr:cNvSpPr txBox="1"/>
      </cdr:nvSpPr>
      <cdr:spPr>
        <a:xfrm xmlns:a="http://schemas.openxmlformats.org/drawingml/2006/main">
          <a:off x="89826" y="870432"/>
          <a:ext cx="105708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cdr:txBody>
    </cdr:sp>
  </cdr:relSizeAnchor>
  <cdr:relSizeAnchor xmlns:cdr="http://schemas.openxmlformats.org/drawingml/2006/chartDrawing">
    <cdr:from>
      <cdr:x>0.72581</cdr:x>
      <cdr:y>0.17635</cdr:y>
    </cdr:from>
    <cdr:to>
      <cdr:x>0.94355</cdr:x>
      <cdr:y>0.23202</cdr:y>
    </cdr:to>
    <cdr:sp macro="" textlink="">
      <cdr:nvSpPr>
        <cdr:cNvPr id="3" name="TextBox 2"/>
        <cdr:cNvSpPr txBox="1"/>
      </cdr:nvSpPr>
      <cdr:spPr>
        <a:xfrm xmlns:a="http://schemas.openxmlformats.org/drawingml/2006/main">
          <a:off x="6480720" y="1140490"/>
          <a:ext cx="194421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dirty="0" smtClean="0">
              <a:latin typeface="Times New Roman" pitchFamily="18" charset="0"/>
              <a:cs typeface="Times New Roman" pitchFamily="18" charset="0"/>
            </a:rPr>
            <a:t>ВСЕГО: 1 515,2</a:t>
          </a:r>
          <a:endParaRPr lang="ru-RU" sz="2000" dirty="0">
            <a:latin typeface="Times New Roman" pitchFamily="18" charset="0"/>
            <a:cs typeface="Times New Roman" pitchFamily="18"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1.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2.xml><?xml version="1.0" encoding="utf-8"?>
<c:userShapes xmlns:c="http://schemas.openxmlformats.org/drawingml/2006/chart">
  <cdr:relSizeAnchor xmlns:cdr="http://schemas.openxmlformats.org/drawingml/2006/chartDrawing">
    <cdr:from>
      <cdr:x>0.01006</cdr:x>
      <cdr:y>0.13459</cdr:y>
    </cdr:from>
    <cdr:to>
      <cdr:x>0.12845</cdr:x>
      <cdr:y>0.18218</cdr:y>
    </cdr:to>
    <cdr:sp macro="" textlink="">
      <cdr:nvSpPr>
        <cdr:cNvPr id="2" name="TextBox 2"/>
        <cdr:cNvSpPr txBox="1"/>
      </cdr:nvSpPr>
      <cdr:spPr>
        <a:xfrm xmlns:a="http://schemas.openxmlformats.org/drawingml/2006/main">
          <a:off x="89826" y="870432"/>
          <a:ext cx="105708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cdr:txBody>
    </cdr:sp>
  </cdr:relSizeAnchor>
  <cdr:relSizeAnchor xmlns:cdr="http://schemas.openxmlformats.org/drawingml/2006/chartDrawing">
    <cdr:from>
      <cdr:x>0.74194</cdr:x>
      <cdr:y>0.17635</cdr:y>
    </cdr:from>
    <cdr:to>
      <cdr:x>0.94355</cdr:x>
      <cdr:y>0.23202</cdr:y>
    </cdr:to>
    <cdr:sp macro="" textlink="">
      <cdr:nvSpPr>
        <cdr:cNvPr id="3" name="TextBox 2"/>
        <cdr:cNvSpPr txBox="1"/>
      </cdr:nvSpPr>
      <cdr:spPr>
        <a:xfrm xmlns:a="http://schemas.openxmlformats.org/drawingml/2006/main">
          <a:off x="6624736" y="1140490"/>
          <a:ext cx="180020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dirty="0" smtClean="0">
              <a:latin typeface="Times New Roman" pitchFamily="18" charset="0"/>
              <a:cs typeface="Times New Roman" pitchFamily="18" charset="0"/>
            </a:rPr>
            <a:t>ВСЕГО: 277,3</a:t>
          </a:r>
        </a:p>
      </cdr:txBody>
    </cdr:sp>
  </cdr:relSizeAnchor>
</c:userShapes>
</file>

<file path=ppt/drawings/drawing33.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4.xml><?xml version="1.0" encoding="utf-8"?>
<c:userShapes xmlns:c="http://schemas.openxmlformats.org/drawingml/2006/chart">
  <cdr:relSizeAnchor xmlns:cdr="http://schemas.openxmlformats.org/drawingml/2006/chartDrawing">
    <cdr:from>
      <cdr:x>0.01006</cdr:x>
      <cdr:y>0.13459</cdr:y>
    </cdr:from>
    <cdr:to>
      <cdr:x>0.12845</cdr:x>
      <cdr:y>0.18037</cdr:y>
    </cdr:to>
    <cdr:sp macro="" textlink="">
      <cdr:nvSpPr>
        <cdr:cNvPr id="2" name="TextBox 2"/>
        <cdr:cNvSpPr txBox="1"/>
      </cdr:nvSpPr>
      <cdr:spPr>
        <a:xfrm xmlns:a="http://schemas.openxmlformats.org/drawingml/2006/main">
          <a:off x="89826" y="904859"/>
          <a:ext cx="105708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cdr:txBody>
    </cdr:sp>
  </cdr:relSizeAnchor>
  <cdr:relSizeAnchor xmlns:cdr="http://schemas.openxmlformats.org/drawingml/2006/chartDrawing">
    <cdr:from>
      <cdr:x>0.80645</cdr:x>
      <cdr:y>0.13353</cdr:y>
    </cdr:from>
    <cdr:to>
      <cdr:x>0.97581</cdr:x>
      <cdr:y>0.18858</cdr:y>
    </cdr:to>
    <cdr:sp macro="" textlink="">
      <cdr:nvSpPr>
        <cdr:cNvPr id="5" name="TextBox 4"/>
        <cdr:cNvSpPr txBox="1"/>
      </cdr:nvSpPr>
      <cdr:spPr>
        <a:xfrm xmlns:a="http://schemas.openxmlformats.org/drawingml/2006/main">
          <a:off x="7200800" y="897730"/>
          <a:ext cx="1512200" cy="3701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dirty="0" smtClean="0">
              <a:latin typeface="Times New Roman" pitchFamily="18" charset="0"/>
              <a:cs typeface="Times New Roman" pitchFamily="18" charset="0"/>
            </a:rPr>
            <a:t>ВСЕГО: 127,7</a:t>
          </a:r>
          <a:endParaRPr lang="ru-RU" sz="1800" dirty="0">
            <a:latin typeface="Times New Roman" pitchFamily="18" charset="0"/>
            <a:cs typeface="Times New Roman" pitchFamily="18"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6.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39.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40.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41.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42.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0.03299</cdr:x>
      <cdr:y>0.03659</cdr:y>
    </cdr:from>
    <cdr:to>
      <cdr:x>0.16202</cdr:x>
      <cdr:y>0.10326</cdr:y>
    </cdr:to>
    <cdr:sp macro="" textlink="">
      <cdr:nvSpPr>
        <cdr:cNvPr id="3" name="TextBox 2"/>
        <cdr:cNvSpPr txBox="1"/>
      </cdr:nvSpPr>
      <cdr:spPr>
        <a:xfrm xmlns:a="http://schemas.openxmlformats.org/drawingml/2006/main">
          <a:off x="294596" y="216024"/>
          <a:ext cx="1152108" cy="3936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45.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46.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0.04839</cdr:x>
      <cdr:y>0.08</cdr:y>
    </cdr:from>
    <cdr:to>
      <cdr:x>0.17742</cdr:x>
      <cdr:y>0.14667</cdr:y>
    </cdr:to>
    <cdr:sp macro="" textlink="">
      <cdr:nvSpPr>
        <cdr:cNvPr id="3" name="TextBox 2"/>
        <cdr:cNvSpPr txBox="1"/>
      </cdr:nvSpPr>
      <cdr:spPr>
        <a:xfrm xmlns:a="http://schemas.openxmlformats.org/drawingml/2006/main">
          <a:off x="432048" y="432048"/>
          <a:ext cx="115212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0.47481</cdr:x>
      <cdr:y>0.12222</cdr:y>
    </cdr:from>
    <cdr:to>
      <cdr:x>0.57586</cdr:x>
      <cdr:y>0.17931</cdr:y>
    </cdr:to>
    <cdr:sp macro="" textlink="">
      <cdr:nvSpPr>
        <cdr:cNvPr id="5" name="TextBox 4"/>
        <cdr:cNvSpPr txBox="1"/>
      </cdr:nvSpPr>
      <cdr:spPr>
        <a:xfrm xmlns:a="http://schemas.openxmlformats.org/drawingml/2006/main">
          <a:off x="4296710" y="792088"/>
          <a:ext cx="914400"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0.4077</cdr:x>
      <cdr:y>0.12222</cdr:y>
    </cdr:from>
    <cdr:to>
      <cdr:x>0.52256</cdr:x>
      <cdr:y>0.17931</cdr:y>
    </cdr:to>
    <cdr:sp macro="" textlink="">
      <cdr:nvSpPr>
        <cdr:cNvPr id="6" name="TextBox 5"/>
        <cdr:cNvSpPr txBox="1"/>
      </cdr:nvSpPr>
      <cdr:spPr>
        <a:xfrm xmlns:a="http://schemas.openxmlformats.org/drawingml/2006/main">
          <a:off x="3689352" y="792088"/>
          <a:ext cx="1039405" cy="369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400" cy="49371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1"/>
            <a:ext cx="2946400" cy="493714"/>
          </a:xfrm>
          <a:prstGeom prst="rect">
            <a:avLst/>
          </a:prstGeom>
        </p:spPr>
        <p:txBody>
          <a:bodyPr vert="horz" lIns="91440" tIns="45720" rIns="91440" bIns="45720" rtlCol="0"/>
          <a:lstStyle>
            <a:lvl1pPr algn="r">
              <a:defRPr sz="1200"/>
            </a:lvl1pPr>
          </a:lstStyle>
          <a:p>
            <a:fld id="{AFAD241D-F1DF-4598-903A-63E8A3257136}" type="datetimeFigureOut">
              <a:rPr lang="ru-RU" smtClean="0"/>
              <a:t>27.04.2017</a:t>
            </a:fld>
            <a:endParaRPr lang="ru-RU"/>
          </a:p>
        </p:txBody>
      </p:sp>
      <p:sp>
        <p:nvSpPr>
          <p:cNvPr id="4" name="Нижний колонтитул 3"/>
          <p:cNvSpPr>
            <a:spLocks noGrp="1"/>
          </p:cNvSpPr>
          <p:nvPr>
            <p:ph type="ftr" sz="quarter" idx="2"/>
          </p:nvPr>
        </p:nvSpPr>
        <p:spPr>
          <a:xfrm>
            <a:off x="0" y="9378950"/>
            <a:ext cx="2946400" cy="49371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378950"/>
            <a:ext cx="2946400" cy="493714"/>
          </a:xfrm>
          <a:prstGeom prst="rect">
            <a:avLst/>
          </a:prstGeom>
        </p:spPr>
        <p:txBody>
          <a:bodyPr vert="horz" lIns="91440" tIns="45720" rIns="91440" bIns="45720" rtlCol="0" anchor="b"/>
          <a:lstStyle>
            <a:lvl1pPr algn="r">
              <a:defRPr sz="1200"/>
            </a:lvl1pPr>
          </a:lstStyle>
          <a:p>
            <a:fld id="{18B743ED-F738-4D37-B86F-FA9097E415AC}" type="slidenum">
              <a:rPr lang="ru-RU" smtClean="0"/>
              <a:t>‹#›</a:t>
            </a:fld>
            <a:endParaRPr lang="ru-RU"/>
          </a:p>
        </p:txBody>
      </p:sp>
    </p:spTree>
    <p:extLst>
      <p:ext uri="{BB962C8B-B14F-4D97-AF65-F5344CB8AC3E}">
        <p14:creationId xmlns:p14="http://schemas.microsoft.com/office/powerpoint/2010/main" val="26099622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945659" cy="49371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6" y="1"/>
            <a:ext cx="2945659" cy="493714"/>
          </a:xfrm>
          <a:prstGeom prst="rect">
            <a:avLst/>
          </a:prstGeom>
        </p:spPr>
        <p:txBody>
          <a:bodyPr vert="horz" lIns="91440" tIns="45720" rIns="91440" bIns="45720" rtlCol="0"/>
          <a:lstStyle>
            <a:lvl1pPr algn="r">
              <a:defRPr sz="1200"/>
            </a:lvl1pPr>
          </a:lstStyle>
          <a:p>
            <a:fld id="{9A9679F9-E3E6-4DE6-9FE2-DCA4834E3E95}" type="datetimeFigureOut">
              <a:rPr lang="ru-RU" smtClean="0"/>
              <a:t>27.04.2017</a:t>
            </a:fld>
            <a:endParaRPr lang="ru-RU"/>
          </a:p>
        </p:txBody>
      </p:sp>
      <p:sp>
        <p:nvSpPr>
          <p:cNvPr id="4" name="Образ слайда 3"/>
          <p:cNvSpPr>
            <a:spLocks noGrp="1" noRot="1" noChangeAspect="1"/>
          </p:cNvSpPr>
          <p:nvPr>
            <p:ph type="sldImg" idx="2"/>
          </p:nvPr>
        </p:nvSpPr>
        <p:spPr>
          <a:xfrm>
            <a:off x="931863" y="742950"/>
            <a:ext cx="4933950"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70"/>
            <a:ext cx="5438140" cy="444341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378824"/>
            <a:ext cx="2945659" cy="49371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6" y="9378824"/>
            <a:ext cx="2945659" cy="493714"/>
          </a:xfrm>
          <a:prstGeom prst="rect">
            <a:avLst/>
          </a:prstGeom>
        </p:spPr>
        <p:txBody>
          <a:bodyPr vert="horz" lIns="91440" tIns="45720" rIns="91440" bIns="45720" rtlCol="0" anchor="b"/>
          <a:lstStyle>
            <a:lvl1pPr algn="r">
              <a:defRPr sz="1200"/>
            </a:lvl1pPr>
          </a:lstStyle>
          <a:p>
            <a:fld id="{BFE8837E-27BB-4526-AA15-0DFFB97308B0}" type="slidenum">
              <a:rPr lang="ru-RU" smtClean="0"/>
              <a:t>‹#›</a:t>
            </a:fld>
            <a:endParaRPr lang="ru-RU"/>
          </a:p>
        </p:txBody>
      </p:sp>
    </p:spTree>
    <p:extLst>
      <p:ext uri="{BB962C8B-B14F-4D97-AF65-F5344CB8AC3E}">
        <p14:creationId xmlns:p14="http://schemas.microsoft.com/office/powerpoint/2010/main" val="18703937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16426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637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637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637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84826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84826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44616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1928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76269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73854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84491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18103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9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E8CF58-3C40-4203-BDD6-B9369FBF2F1E}" type="datetime1">
              <a:rPr lang="ru-RU" smtClean="0"/>
              <a:t>27.04.2017</a:t>
            </a:fld>
            <a:endParaRPr lang="ru-RU"/>
          </a:p>
        </p:txBody>
      </p:sp>
      <p:sp>
        <p:nvSpPr>
          <p:cNvPr id="5" name="Нижний колонтитул 4"/>
          <p:cNvSpPr>
            <a:spLocks noGrp="1"/>
          </p:cNvSpPr>
          <p:nvPr>
            <p:ph type="ftr" sz="quarter" idx="11"/>
          </p:nvPr>
        </p:nvSpPr>
        <p:spPr/>
        <p:txBody>
          <a:bodyPr/>
          <a:lstStyle/>
          <a:p>
            <a:r>
              <a:rPr lang="ru-RU" smtClean="0"/>
              <a:t>Слайд</a:t>
            </a:r>
            <a:endParaRPr lang="ru-RU"/>
          </a:p>
        </p:txBody>
      </p:sp>
      <p:sp>
        <p:nvSpPr>
          <p:cNvPr id="6" name="Номер слайда 5"/>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354688205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CECB70-7D78-4C7B-A3D6-FCF29EEFEFF0}" type="datetime1">
              <a:rPr lang="ru-RU" smtClean="0"/>
              <a:t>27.04.2017</a:t>
            </a:fld>
            <a:endParaRPr lang="ru-RU"/>
          </a:p>
        </p:txBody>
      </p:sp>
      <p:sp>
        <p:nvSpPr>
          <p:cNvPr id="5" name="Нижний колонтитул 4"/>
          <p:cNvSpPr>
            <a:spLocks noGrp="1"/>
          </p:cNvSpPr>
          <p:nvPr>
            <p:ph type="ftr" sz="quarter" idx="11"/>
          </p:nvPr>
        </p:nvSpPr>
        <p:spPr/>
        <p:txBody>
          <a:bodyPr/>
          <a:lstStyle/>
          <a:p>
            <a:r>
              <a:rPr lang="ru-RU" smtClean="0"/>
              <a:t>Слайд</a:t>
            </a:r>
            <a:endParaRPr lang="ru-RU"/>
          </a:p>
        </p:txBody>
      </p:sp>
      <p:sp>
        <p:nvSpPr>
          <p:cNvPr id="6" name="Номер слайда 5"/>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255204370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0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70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AE118A-AD78-46C2-A80C-2D2753A2DA35}" type="datetime1">
              <a:rPr lang="ru-RU" smtClean="0"/>
              <a:t>27.04.2017</a:t>
            </a:fld>
            <a:endParaRPr lang="ru-RU"/>
          </a:p>
        </p:txBody>
      </p:sp>
      <p:sp>
        <p:nvSpPr>
          <p:cNvPr id="5" name="Нижний колонтитул 4"/>
          <p:cNvSpPr>
            <a:spLocks noGrp="1"/>
          </p:cNvSpPr>
          <p:nvPr>
            <p:ph type="ftr" sz="quarter" idx="11"/>
          </p:nvPr>
        </p:nvSpPr>
        <p:spPr/>
        <p:txBody>
          <a:bodyPr/>
          <a:lstStyle/>
          <a:p>
            <a:r>
              <a:rPr lang="ru-RU" smtClean="0"/>
              <a:t>Слайд</a:t>
            </a:r>
            <a:endParaRPr lang="ru-RU"/>
          </a:p>
        </p:txBody>
      </p:sp>
      <p:sp>
        <p:nvSpPr>
          <p:cNvPr id="6" name="Номер слайда 5"/>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22611379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617"/>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7B9B201-78FD-4D97-94C2-C6EFACA23F60}"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617"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354592594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E92F40-C063-467E-851C-B969E51C7D15}"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93121339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43"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872C488-B43A-403E-BA5C-48187767CCF2}"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4508041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CC5D22-733F-4DBD-9F2E-83374D7EB70E}"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411121962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12EC763-CE85-4AD9-B2A4-B0D3E6A5EDA0}"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73994384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ED22DC0-CFF8-463C-99BF-DFEC0DE945FD}"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5535153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36FB4-B39B-4A76-8931-34ACDC90EB17}"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4283632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72"/>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22"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73F45D-9D95-45E9-8E6A-BD37955CEB86}"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1646048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AF6C5A-C51B-4AC7-9FAE-88C285A0311A}" type="datetime1">
              <a:rPr lang="ru-RU" smtClean="0"/>
              <a:t>27.04.2017</a:t>
            </a:fld>
            <a:endParaRPr lang="ru-RU"/>
          </a:p>
        </p:txBody>
      </p:sp>
      <p:sp>
        <p:nvSpPr>
          <p:cNvPr id="5" name="Нижний колонтитул 4"/>
          <p:cNvSpPr>
            <a:spLocks noGrp="1"/>
          </p:cNvSpPr>
          <p:nvPr>
            <p:ph type="ftr" sz="quarter" idx="11"/>
          </p:nvPr>
        </p:nvSpPr>
        <p:spPr/>
        <p:txBody>
          <a:bodyPr/>
          <a:lstStyle/>
          <a:p>
            <a:r>
              <a:rPr lang="ru-RU" smtClean="0"/>
              <a:t>Слайд</a:t>
            </a:r>
            <a:endParaRPr lang="ru-RU"/>
          </a:p>
        </p:txBody>
      </p:sp>
      <p:sp>
        <p:nvSpPr>
          <p:cNvPr id="6" name="Номер слайда 5"/>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35020624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71315D-C1DB-47B7-966F-37B4BD0E1386}"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40312746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7594B0C-845F-43EC-B11D-76DFA48E8D42}"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7948161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8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7" y="73158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9E7374B-2AF7-4B21-B59A-DBF724D5D9D6}"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74384653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629"/>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F2F894-72A2-4EDD-BFE7-C68AAC7BB71A}"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623"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138714048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79D0C-5BB6-457C-8AC3-2203B5CBF307}"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7667588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43"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B523EF-A092-4727-8EB9-2E250FE600B1}"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5436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0EFBC1-40F2-4B82-A070-49AF85328498}"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99650186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36B1116-E9CC-496E-8629-611677960937}"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30400272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16BF2A9-A095-40F5-8F96-747879C3E84C}"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57802908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2D610-7DA6-45F5-900E-D8DCF02183BF}"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6910846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7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ECF038-124B-497C-800D-1F3483C26E3D}" type="datetime1">
              <a:rPr lang="ru-RU" smtClean="0"/>
              <a:t>27.04.2017</a:t>
            </a:fld>
            <a:endParaRPr lang="ru-RU"/>
          </a:p>
        </p:txBody>
      </p:sp>
      <p:sp>
        <p:nvSpPr>
          <p:cNvPr id="5" name="Нижний колонтитул 4"/>
          <p:cNvSpPr>
            <a:spLocks noGrp="1"/>
          </p:cNvSpPr>
          <p:nvPr>
            <p:ph type="ftr" sz="quarter" idx="11"/>
          </p:nvPr>
        </p:nvSpPr>
        <p:spPr/>
        <p:txBody>
          <a:bodyPr/>
          <a:lstStyle/>
          <a:p>
            <a:r>
              <a:rPr lang="ru-RU" smtClean="0"/>
              <a:t>Слайд</a:t>
            </a:r>
            <a:endParaRPr lang="ru-RU"/>
          </a:p>
        </p:txBody>
      </p:sp>
      <p:sp>
        <p:nvSpPr>
          <p:cNvPr id="6" name="Номер слайда 5"/>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11072882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84"/>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22"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3E06D8-8916-443B-8C78-6079CF513DB2}"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84500261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DEDF4F5-C55F-4383-8764-207936FDD307}"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200867886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F2038E-F72F-46EB-88EE-F9BE1E117982}"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5659495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8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7" y="73158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9DF352-4C27-41BA-AA2B-EDA76D2ECE08}"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81781235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12499CC-1DAE-407A-A4CA-26284A7AEAC6}" type="datetime1">
              <a:rPr lang="ru-RU" smtClean="0"/>
              <a:t>27.04.2017</a:t>
            </a:fld>
            <a:endParaRPr lang="ru-RU"/>
          </a:p>
        </p:txBody>
      </p:sp>
      <p:sp>
        <p:nvSpPr>
          <p:cNvPr id="6" name="Нижний колонтитул 5"/>
          <p:cNvSpPr>
            <a:spLocks noGrp="1"/>
          </p:cNvSpPr>
          <p:nvPr>
            <p:ph type="ftr" sz="quarter" idx="11"/>
          </p:nvPr>
        </p:nvSpPr>
        <p:spPr/>
        <p:txBody>
          <a:bodyPr/>
          <a:lstStyle/>
          <a:p>
            <a:r>
              <a:rPr lang="ru-RU" smtClean="0"/>
              <a:t>Слайд</a:t>
            </a:r>
            <a:endParaRPr lang="ru-RU"/>
          </a:p>
        </p:txBody>
      </p:sp>
      <p:sp>
        <p:nvSpPr>
          <p:cNvPr id="7" name="Номер слайда 6"/>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209106644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B03782-94B3-4B00-9D18-BD3F946453CC}" type="datetime1">
              <a:rPr lang="ru-RU" smtClean="0"/>
              <a:t>27.04.2017</a:t>
            </a:fld>
            <a:endParaRPr lang="ru-RU"/>
          </a:p>
        </p:txBody>
      </p:sp>
      <p:sp>
        <p:nvSpPr>
          <p:cNvPr id="8" name="Нижний колонтитул 7"/>
          <p:cNvSpPr>
            <a:spLocks noGrp="1"/>
          </p:cNvSpPr>
          <p:nvPr>
            <p:ph type="ftr" sz="quarter" idx="11"/>
          </p:nvPr>
        </p:nvSpPr>
        <p:spPr/>
        <p:txBody>
          <a:bodyPr/>
          <a:lstStyle/>
          <a:p>
            <a:r>
              <a:rPr lang="ru-RU" smtClean="0"/>
              <a:t>Слайд</a:t>
            </a:r>
            <a:endParaRPr lang="ru-RU"/>
          </a:p>
        </p:txBody>
      </p:sp>
      <p:sp>
        <p:nvSpPr>
          <p:cNvPr id="9" name="Номер слайда 8"/>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221227938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805730-ECE5-4BE2-A4A3-3D478FC4ED56}" type="datetime1">
              <a:rPr lang="ru-RU" smtClean="0"/>
              <a:t>27.04.2017</a:t>
            </a:fld>
            <a:endParaRPr lang="ru-RU"/>
          </a:p>
        </p:txBody>
      </p:sp>
      <p:sp>
        <p:nvSpPr>
          <p:cNvPr id="4" name="Нижний колонтитул 3"/>
          <p:cNvSpPr>
            <a:spLocks noGrp="1"/>
          </p:cNvSpPr>
          <p:nvPr>
            <p:ph type="ftr" sz="quarter" idx="11"/>
          </p:nvPr>
        </p:nvSpPr>
        <p:spPr/>
        <p:txBody>
          <a:bodyPr/>
          <a:lstStyle/>
          <a:p>
            <a:r>
              <a:rPr lang="ru-RU" smtClean="0"/>
              <a:t>Слайд</a:t>
            </a:r>
            <a:endParaRPr lang="ru-RU"/>
          </a:p>
        </p:txBody>
      </p:sp>
      <p:sp>
        <p:nvSpPr>
          <p:cNvPr id="5" name="Номер слайда 4"/>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356534598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35B0B8-F2F8-4A88-9C86-61C4CDC51463}" type="datetime1">
              <a:rPr lang="ru-RU" smtClean="0"/>
              <a:t>27.04.2017</a:t>
            </a:fld>
            <a:endParaRPr lang="ru-RU"/>
          </a:p>
        </p:txBody>
      </p:sp>
      <p:sp>
        <p:nvSpPr>
          <p:cNvPr id="3" name="Нижний колонтитул 2"/>
          <p:cNvSpPr>
            <a:spLocks noGrp="1"/>
          </p:cNvSpPr>
          <p:nvPr>
            <p:ph type="ftr" sz="quarter" idx="11"/>
          </p:nvPr>
        </p:nvSpPr>
        <p:spPr/>
        <p:txBody>
          <a:bodyPr/>
          <a:lstStyle/>
          <a:p>
            <a:r>
              <a:rPr lang="ru-RU" smtClean="0"/>
              <a:t>Слайд</a:t>
            </a:r>
            <a:endParaRPr lang="ru-RU"/>
          </a:p>
        </p:txBody>
      </p:sp>
      <p:sp>
        <p:nvSpPr>
          <p:cNvPr id="4" name="Номер слайда 3"/>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59059407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12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B90556-C2D1-49CE-9BFD-4707B381198E}" type="datetime1">
              <a:rPr lang="ru-RU" smtClean="0"/>
              <a:t>27.04.2017</a:t>
            </a:fld>
            <a:endParaRPr lang="ru-RU"/>
          </a:p>
        </p:txBody>
      </p:sp>
      <p:sp>
        <p:nvSpPr>
          <p:cNvPr id="6" name="Нижний колонтитул 5"/>
          <p:cNvSpPr>
            <a:spLocks noGrp="1"/>
          </p:cNvSpPr>
          <p:nvPr>
            <p:ph type="ftr" sz="quarter" idx="11"/>
          </p:nvPr>
        </p:nvSpPr>
        <p:spPr/>
        <p:txBody>
          <a:bodyPr/>
          <a:lstStyle/>
          <a:p>
            <a:r>
              <a:rPr lang="ru-RU" smtClean="0"/>
              <a:t>Слайд</a:t>
            </a:r>
            <a:endParaRPr lang="ru-RU"/>
          </a:p>
        </p:txBody>
      </p:sp>
      <p:sp>
        <p:nvSpPr>
          <p:cNvPr id="7" name="Номер слайда 6"/>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287213403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BEBC20-3329-4955-9BA9-E457BF061397}" type="datetime1">
              <a:rPr lang="ru-RU" smtClean="0"/>
              <a:t>27.04.2017</a:t>
            </a:fld>
            <a:endParaRPr lang="ru-RU"/>
          </a:p>
        </p:txBody>
      </p:sp>
      <p:sp>
        <p:nvSpPr>
          <p:cNvPr id="6" name="Нижний колонтитул 5"/>
          <p:cNvSpPr>
            <a:spLocks noGrp="1"/>
          </p:cNvSpPr>
          <p:nvPr>
            <p:ph type="ftr" sz="quarter" idx="11"/>
          </p:nvPr>
        </p:nvSpPr>
        <p:spPr/>
        <p:txBody>
          <a:bodyPr/>
          <a:lstStyle/>
          <a:p>
            <a:r>
              <a:rPr lang="ru-RU" smtClean="0"/>
              <a:t>Слайд</a:t>
            </a:r>
            <a:endParaRPr lang="ru-RU"/>
          </a:p>
        </p:txBody>
      </p:sp>
      <p:sp>
        <p:nvSpPr>
          <p:cNvPr id="7" name="Номер слайда 6"/>
          <p:cNvSpPr>
            <a:spLocks noGrp="1"/>
          </p:cNvSpPr>
          <p:nvPr>
            <p:ph type="sldNum" sz="quarter" idx="12"/>
          </p:nvPr>
        </p:nvSpPr>
        <p:spPr/>
        <p:txBody>
          <a:bodyPr/>
          <a:lstStyle/>
          <a:p>
            <a:fld id="{BD17DDD0-6EE1-4F24-88B4-11F6C71ABE2D}" type="slidenum">
              <a:rPr lang="ru-RU" smtClean="0"/>
              <a:t>‹#›</a:t>
            </a:fld>
            <a:endParaRPr lang="ru-RU"/>
          </a:p>
        </p:txBody>
      </p:sp>
    </p:spTree>
    <p:extLst>
      <p:ext uri="{BB962C8B-B14F-4D97-AF65-F5344CB8AC3E}">
        <p14:creationId xmlns:p14="http://schemas.microsoft.com/office/powerpoint/2010/main" val="52888540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4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50D7B-66F0-4530-9114-A59C21342AA2}" type="datetime1">
              <a:rPr lang="ru-RU" smtClean="0"/>
              <a:t>27.04.2017</a:t>
            </a:fld>
            <a:endParaRPr lang="ru-RU"/>
          </a:p>
        </p:txBody>
      </p:sp>
      <p:sp>
        <p:nvSpPr>
          <p:cNvPr id="5" name="Нижний колонтитул 4"/>
          <p:cNvSpPr>
            <a:spLocks noGrp="1"/>
          </p:cNvSpPr>
          <p:nvPr>
            <p:ph type="ftr" sz="quarter" idx="3"/>
          </p:nvPr>
        </p:nvSpPr>
        <p:spPr>
          <a:xfrm>
            <a:off x="3124200" y="63564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Слайд</a:t>
            </a:r>
            <a:endParaRPr lang="ru-RU"/>
          </a:p>
        </p:txBody>
      </p:sp>
      <p:sp>
        <p:nvSpPr>
          <p:cNvPr id="6" name="Номер слайда 5"/>
          <p:cNvSpPr>
            <a:spLocks noGrp="1"/>
          </p:cNvSpPr>
          <p:nvPr>
            <p:ph type="sldNum" sz="quarter" idx="4"/>
          </p:nvPr>
        </p:nvSpPr>
        <p:spPr>
          <a:xfrm>
            <a:off x="6553200" y="63564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7DDD0-6EE1-4F24-88B4-11F6C71ABE2D}" type="slidenum">
              <a:rPr lang="ru-RU" smtClean="0"/>
              <a:t>‹#›</a:t>
            </a:fld>
            <a:endParaRPr lang="ru-RU"/>
          </a:p>
        </p:txBody>
      </p:sp>
    </p:spTree>
    <p:extLst>
      <p:ext uri="{BB962C8B-B14F-4D97-AF65-F5344CB8AC3E}">
        <p14:creationId xmlns:p14="http://schemas.microsoft.com/office/powerpoint/2010/main" val="2330794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72"/>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9A50661-9043-4619-9A28-6F1A35C6B683}"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235" y="6172272"/>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72"/>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3574021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84"/>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BD1BDC6-BC7C-4A65-BF28-C307181B5C2D}" type="datetime1">
              <a:rPr lang="ru-RU" smtClean="0">
                <a:solidFill>
                  <a:prstClr val="black">
                    <a:lumMod val="50000"/>
                    <a:lumOff val="50000"/>
                  </a:prstClr>
                </a:solidFill>
              </a:rPr>
              <a:t>27.04.2017</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241" y="6172284"/>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ru-RU" smtClean="0">
                <a:solidFill>
                  <a:prstClr val="black">
                    <a:lumMod val="50000"/>
                    <a:lumOff val="50000"/>
                  </a:prstClr>
                </a:solidFill>
              </a:rPr>
              <a:t>Слайд</a:t>
            </a: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84"/>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E929496-F715-47B8-95C1-A12B6CCCC539}"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517918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8.xml"/><Relationship Id="rId16" Type="http://schemas.openxmlformats.org/officeDocument/2006/relationships/diagramColors" Target="../diagrams/colors6.xml"/><Relationship Id="rId1" Type="http://schemas.openxmlformats.org/officeDocument/2006/relationships/slideLayout" Target="../slideLayouts/slideLayout2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6.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624736"/>
          </a:xfrm>
          <a:noFill/>
          <a:ln>
            <a:noFill/>
          </a:ln>
          <a:effectLst>
            <a:outerShdw blurRad="50800" dist="38100" dir="2700000" sx="1000" sy="1000" algn="tl" rotWithShape="0">
              <a:prstClr val="black"/>
            </a:outerShdw>
          </a:effectLst>
        </p:spPr>
        <p:txBody>
          <a:bodyPr/>
          <a:lstStyle/>
          <a:p>
            <a:pPr marL="0" indent="0" algn="ctr">
              <a:buNone/>
            </a:pPr>
            <a:r>
              <a:rPr lang="ru-RU" sz="6000" smtClean="0">
                <a:solidFill>
                  <a:schemeClr val="bg2">
                    <a:lumMod val="50000"/>
                  </a:schemeClr>
                </a:solidFill>
              </a:rPr>
              <a:t>Отчет</a:t>
            </a:r>
            <a:r>
              <a:rPr lang="ru-RU" sz="6000" dirty="0" smtClean="0">
                <a:solidFill>
                  <a:schemeClr val="bg2">
                    <a:lumMod val="50000"/>
                  </a:schemeClr>
                </a:solidFill>
              </a:rPr>
              <a:t/>
            </a:r>
            <a:br>
              <a:rPr lang="ru-RU" sz="6000" dirty="0" smtClean="0">
                <a:solidFill>
                  <a:schemeClr val="bg2">
                    <a:lumMod val="50000"/>
                  </a:schemeClr>
                </a:solidFill>
              </a:rPr>
            </a:br>
            <a:r>
              <a:rPr lang="ru-RU" sz="6000" dirty="0" smtClean="0">
                <a:solidFill>
                  <a:schemeClr val="bg2">
                    <a:lumMod val="50000"/>
                  </a:schemeClr>
                </a:solidFill>
              </a:rPr>
              <a:t>об </a:t>
            </a:r>
            <a:r>
              <a:rPr lang="ru-RU" sz="6000" dirty="0">
                <a:solidFill>
                  <a:schemeClr val="bg2">
                    <a:lumMod val="50000"/>
                  </a:schemeClr>
                </a:solidFill>
              </a:rPr>
              <a:t>исполнение бюджета муниципального образования Гулькевичский район за </a:t>
            </a:r>
            <a:r>
              <a:rPr lang="ru-RU" sz="6000" dirty="0" smtClean="0">
                <a:solidFill>
                  <a:schemeClr val="bg2">
                    <a:lumMod val="50000"/>
                  </a:schemeClr>
                </a:solidFill>
              </a:rPr>
              <a:t>2016 </a:t>
            </a:r>
            <a:r>
              <a:rPr lang="ru-RU" sz="6000" dirty="0">
                <a:solidFill>
                  <a:schemeClr val="bg2">
                    <a:lumMod val="50000"/>
                  </a:schemeClr>
                </a:solidFill>
              </a:rPr>
              <a:t>год</a:t>
            </a:r>
            <a:endParaRPr lang="ru-RU" sz="6000" b="0" dirty="0">
              <a:solidFill>
                <a:schemeClr val="bg2">
                  <a:lumMod val="50000"/>
                </a:schemeClr>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285154736"/>
      </p:ext>
    </p:extLst>
  </p:cSld>
  <p:clrMapOvr>
    <a:masterClrMapping/>
  </p:clrMapOvr>
  <mc:AlternateContent xmlns:mc="http://schemas.openxmlformats.org/markup-compatibility/2006" xmlns:p14="http://schemas.microsoft.com/office/powerpoint/2010/main">
    <mc:Choice Requires="p14">
      <p:transition spd="slow" p14:dur="10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7128792" cy="763955"/>
          </a:xfrm>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Структура доходов бюджета МО Гулькевичский район за 2016 год</a:t>
            </a:r>
            <a:br>
              <a:rPr lang="ru-RU" sz="2400" b="0" dirty="0" smtClean="0">
                <a:solidFill>
                  <a:schemeClr val="tx1"/>
                </a:solidFill>
                <a:effectLst/>
                <a:latin typeface="Times New Roman" pitchFamily="18" charset="0"/>
                <a:cs typeface="Times New Roman" pitchFamily="18" charset="0"/>
              </a:rPr>
            </a:br>
            <a:endParaRPr lang="ru-RU" sz="2400" b="0" dirty="0">
              <a:solidFill>
                <a:schemeClr val="tx1"/>
              </a:solidFill>
              <a:effectLst/>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432359162"/>
              </p:ext>
            </p:extLst>
          </p:nvPr>
        </p:nvGraphicFramePr>
        <p:xfrm>
          <a:off x="107504" y="1052736"/>
          <a:ext cx="892899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96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2156635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4165367200"/>
              </p:ext>
            </p:extLst>
          </p:nvPr>
        </p:nvGraphicFramePr>
        <p:xfrm>
          <a:off x="179512" y="1700807"/>
          <a:ext cx="8784975" cy="4896543"/>
        </p:xfrm>
        <a:graphic>
          <a:graphicData uri="http://schemas.openxmlformats.org/drawingml/2006/table">
            <a:tbl>
              <a:tblPr firstRow="1" bandRow="1">
                <a:tableStyleId>{5C22544A-7EE6-4342-B048-85BDC9FD1C3A}</a:tableStyleId>
              </a:tblPr>
              <a:tblGrid>
                <a:gridCol w="4176464"/>
                <a:gridCol w="1656184"/>
                <a:gridCol w="1584176"/>
                <a:gridCol w="1368151"/>
              </a:tblGrid>
              <a:tr h="1244285">
                <a:tc>
                  <a:txBody>
                    <a:bodyPr/>
                    <a:lstStyle/>
                    <a:p>
                      <a:pPr algn="ctr"/>
                      <a:r>
                        <a:rPr lang="ru-RU" sz="1400" b="0" cap="none" spc="0" dirty="0" smtClean="0">
                          <a:ln>
                            <a:noFill/>
                          </a:ln>
                          <a:solidFill>
                            <a:schemeClr val="bg1"/>
                          </a:solidFill>
                          <a:effectLst/>
                          <a:latin typeface="Times New Roman" pitchFamily="18" charset="0"/>
                          <a:cs typeface="Times New Roman" pitchFamily="18" charset="0"/>
                        </a:rPr>
                        <a:t>Наименование показателя</a:t>
                      </a:r>
                      <a:endParaRPr lang="ru-RU" sz="1400" b="0" cap="none" spc="0" dirty="0">
                        <a:ln>
                          <a:noFill/>
                        </a:ln>
                        <a:solidFill>
                          <a:schemeClr val="bg1"/>
                        </a:solidFill>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b="0" cap="none" spc="0" dirty="0" smtClean="0">
                          <a:ln>
                            <a:noFill/>
                          </a:ln>
                          <a:solidFill>
                            <a:schemeClr val="bg1"/>
                          </a:solidFill>
                          <a:effectLst/>
                          <a:latin typeface="Times New Roman" pitchFamily="18" charset="0"/>
                          <a:cs typeface="Times New Roman" pitchFamily="18" charset="0"/>
                        </a:rPr>
                        <a:t>Муниципальный долг на </a:t>
                      </a:r>
                    </a:p>
                    <a:p>
                      <a:pPr algn="ctr"/>
                      <a:r>
                        <a:rPr lang="ru-RU" sz="1400" b="0" cap="none" spc="0" dirty="0" smtClean="0">
                          <a:ln>
                            <a:noFill/>
                          </a:ln>
                          <a:solidFill>
                            <a:schemeClr val="bg1"/>
                          </a:solidFill>
                          <a:effectLst/>
                          <a:latin typeface="Times New Roman" pitchFamily="18" charset="0"/>
                          <a:cs typeface="Times New Roman" pitchFamily="18" charset="0"/>
                        </a:rPr>
                        <a:t>01.01.2016 года</a:t>
                      </a:r>
                      <a:endParaRPr lang="ru-RU" sz="1400" b="1" cap="none" spc="50" dirty="0">
                        <a:ln w="13500">
                          <a:solidFill>
                            <a:schemeClr val="bg1">
                              <a:alpha val="6500"/>
                            </a:schemeClr>
                          </a:solidFill>
                          <a:prstDash val="solid"/>
                        </a:ln>
                        <a:solidFill>
                          <a:schemeClr val="bg1"/>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b="0" cap="none" spc="0" dirty="0" smtClean="0">
                          <a:ln>
                            <a:noFill/>
                          </a:ln>
                          <a:solidFill>
                            <a:schemeClr val="bg1"/>
                          </a:solidFill>
                          <a:effectLst/>
                          <a:latin typeface="Times New Roman" pitchFamily="18" charset="0"/>
                          <a:cs typeface="Times New Roman" pitchFamily="18" charset="0"/>
                        </a:rPr>
                        <a:t>Муниципальный долг на </a:t>
                      </a:r>
                    </a:p>
                    <a:p>
                      <a:pPr algn="ctr"/>
                      <a:r>
                        <a:rPr lang="ru-RU" sz="1400" b="0" cap="none" spc="0" dirty="0" smtClean="0">
                          <a:ln>
                            <a:noFill/>
                          </a:ln>
                          <a:solidFill>
                            <a:schemeClr val="bg1"/>
                          </a:solidFill>
                          <a:effectLst/>
                          <a:latin typeface="Times New Roman" pitchFamily="18" charset="0"/>
                          <a:cs typeface="Times New Roman" pitchFamily="18" charset="0"/>
                        </a:rPr>
                        <a:t>01.01.2017 года</a:t>
                      </a:r>
                      <a:endParaRPr lang="ru-RU" sz="1400" b="0" cap="none" spc="0" dirty="0">
                        <a:ln>
                          <a:noFill/>
                        </a:ln>
                        <a:solidFill>
                          <a:schemeClr val="bg1"/>
                        </a:solidFill>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b="0" cap="none" spc="0" dirty="0" smtClean="0">
                          <a:ln>
                            <a:noFill/>
                          </a:ln>
                          <a:solidFill>
                            <a:schemeClr val="bg1"/>
                          </a:solidFill>
                          <a:effectLst/>
                          <a:latin typeface="Times New Roman" pitchFamily="18" charset="0"/>
                          <a:cs typeface="Times New Roman" pitchFamily="18" charset="0"/>
                        </a:rPr>
                        <a:t>Динамика,</a:t>
                      </a:r>
                      <a:r>
                        <a:rPr lang="ru-RU" sz="1400" b="0" cap="none" spc="0" baseline="0" dirty="0" smtClean="0">
                          <a:ln>
                            <a:noFill/>
                          </a:ln>
                          <a:solidFill>
                            <a:schemeClr val="bg1"/>
                          </a:solidFill>
                          <a:effectLst/>
                          <a:latin typeface="Times New Roman" pitchFamily="18" charset="0"/>
                          <a:cs typeface="Times New Roman" pitchFamily="18" charset="0"/>
                        </a:rPr>
                        <a:t> %</a:t>
                      </a:r>
                      <a:endParaRPr lang="ru-RU" sz="1400" b="0" cap="none" spc="0" dirty="0">
                        <a:ln>
                          <a:noFill/>
                        </a:ln>
                        <a:solidFill>
                          <a:schemeClr val="bg1"/>
                        </a:solidFill>
                        <a:effectLst/>
                        <a:latin typeface="Times New Roman" pitchFamily="18" charset="0"/>
                        <a:cs typeface="Times New Roman" pitchFamily="18" charset="0"/>
                      </a:endParaRPr>
                    </a:p>
                    <a:p>
                      <a:pPr algn="ctr"/>
                      <a:r>
                        <a:rPr lang="ru-RU" sz="1400" b="0" cap="none" spc="0" dirty="0" smtClean="0">
                          <a:ln>
                            <a:noFill/>
                          </a:ln>
                          <a:solidFill>
                            <a:schemeClr val="bg1"/>
                          </a:solidFill>
                          <a:effectLst/>
                          <a:latin typeface="Times New Roman" pitchFamily="18" charset="0"/>
                          <a:cs typeface="Times New Roman" pitchFamily="18" charset="0"/>
                        </a:rPr>
                        <a:t>2016/2015</a:t>
                      </a:r>
                      <a:endParaRPr lang="ru-RU" sz="1400" b="0" cap="none" spc="0" dirty="0">
                        <a:ln>
                          <a:noFill/>
                        </a:ln>
                        <a:solidFill>
                          <a:schemeClr val="bg1"/>
                        </a:solidFill>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1644">
                <a:tc>
                  <a:txBody>
                    <a:bodyPr/>
                    <a:lstStyle/>
                    <a:p>
                      <a:pPr algn="ctr">
                        <a:lnSpc>
                          <a:spcPct val="115000"/>
                        </a:lnSpc>
                        <a:spcAft>
                          <a:spcPts val="1000"/>
                        </a:spcAft>
                      </a:pPr>
                      <a:r>
                        <a:rPr lang="ru-RU" sz="2000" b="0" dirty="0" smtClean="0">
                          <a:effectLst/>
                          <a:latin typeface="Times New Roman" pitchFamily="18" charset="0"/>
                          <a:ea typeface="Calibri"/>
                          <a:cs typeface="Times New Roman" pitchFamily="18" charset="0"/>
                        </a:rPr>
                        <a:t>Всего:</a:t>
                      </a: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134,4</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158,8</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66,1</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7222">
                <a:tc gridSpan="4">
                  <a:txBody>
                    <a:bodyPr/>
                    <a:lstStyle/>
                    <a:p>
                      <a:pPr algn="ctr">
                        <a:lnSpc>
                          <a:spcPct val="115000"/>
                        </a:lnSpc>
                        <a:spcAft>
                          <a:spcPts val="0"/>
                        </a:spcAft>
                      </a:pPr>
                      <a:r>
                        <a:rPr lang="ru-RU" sz="2000" b="0" kern="1200" dirty="0" smtClean="0">
                          <a:solidFill>
                            <a:schemeClr val="dk1"/>
                          </a:solidFill>
                          <a:effectLst/>
                          <a:latin typeface="Times New Roman" pitchFamily="18" charset="0"/>
                          <a:ea typeface="+mn-ea"/>
                          <a:cs typeface="Times New Roman" pitchFamily="18" charset="0"/>
                        </a:rPr>
                        <a:t>в том числе:</a:t>
                      </a: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628215">
                <a:tc>
                  <a:txBody>
                    <a:bodyPr/>
                    <a:lstStyle/>
                    <a:p>
                      <a:pPr algn="ctr">
                        <a:lnSpc>
                          <a:spcPct val="115000"/>
                        </a:lnSpc>
                        <a:spcAft>
                          <a:spcPts val="1000"/>
                        </a:spcAft>
                      </a:pPr>
                      <a:r>
                        <a:rPr lang="ru-RU" sz="2000" b="0" dirty="0" smtClean="0">
                          <a:effectLst/>
                          <a:latin typeface="Times New Roman" pitchFamily="18" charset="0"/>
                          <a:ea typeface="Calibri"/>
                          <a:cs typeface="Times New Roman" pitchFamily="18" charset="0"/>
                        </a:rPr>
                        <a:t>Кредиты</a:t>
                      </a:r>
                      <a:r>
                        <a:rPr lang="ru-RU" sz="2000" b="0" baseline="0" dirty="0" smtClean="0">
                          <a:effectLst/>
                          <a:latin typeface="Times New Roman" pitchFamily="18" charset="0"/>
                          <a:ea typeface="Calibri"/>
                          <a:cs typeface="Times New Roman" pitchFamily="18" charset="0"/>
                        </a:rPr>
                        <a:t>  кредитных организаций</a:t>
                      </a: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128,1</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158,1</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123,4</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8399">
                <a:tc>
                  <a:txBody>
                    <a:bodyPr/>
                    <a:lstStyle/>
                    <a:p>
                      <a:pPr algn="ctr">
                        <a:lnSpc>
                          <a:spcPct val="115000"/>
                        </a:lnSpc>
                        <a:spcAft>
                          <a:spcPts val="1000"/>
                        </a:spcAft>
                      </a:pP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22379">
                <a:tc>
                  <a:txBody>
                    <a:bodyPr/>
                    <a:lstStyle/>
                    <a:p>
                      <a:pPr algn="ctr">
                        <a:lnSpc>
                          <a:spcPct val="115000"/>
                        </a:lnSpc>
                        <a:spcAft>
                          <a:spcPts val="1000"/>
                        </a:spcAft>
                      </a:pPr>
                      <a:r>
                        <a:rPr lang="ru-RU" sz="2000" b="0" dirty="0" smtClean="0">
                          <a:effectLst/>
                          <a:latin typeface="Times New Roman" pitchFamily="18" charset="0"/>
                          <a:ea typeface="Calibri"/>
                          <a:cs typeface="Times New Roman" pitchFamily="18" charset="0"/>
                        </a:rPr>
                        <a:t>Бюджетные кредиты</a:t>
                      </a: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4,1</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0</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22379">
                <a:tc>
                  <a:txBody>
                    <a:bodyPr/>
                    <a:lstStyle/>
                    <a:p>
                      <a:pPr algn="ctr">
                        <a:lnSpc>
                          <a:spcPct val="115000"/>
                        </a:lnSpc>
                        <a:spcAft>
                          <a:spcPts val="1000"/>
                        </a:spcAft>
                      </a:pP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2020">
                <a:tc>
                  <a:txBody>
                    <a:bodyPr/>
                    <a:lstStyle/>
                    <a:p>
                      <a:pPr algn="ctr">
                        <a:lnSpc>
                          <a:spcPct val="115000"/>
                        </a:lnSpc>
                        <a:spcAft>
                          <a:spcPts val="1000"/>
                        </a:spcAft>
                      </a:pPr>
                      <a:r>
                        <a:rPr lang="ru-RU" sz="2000" b="0" dirty="0" smtClean="0">
                          <a:effectLst/>
                          <a:latin typeface="Times New Roman" pitchFamily="18" charset="0"/>
                          <a:ea typeface="Calibri"/>
                          <a:cs typeface="Times New Roman" pitchFamily="18" charset="0"/>
                        </a:rPr>
                        <a:t>Муниципальная</a:t>
                      </a:r>
                      <a:r>
                        <a:rPr lang="ru-RU" sz="2000" b="0" baseline="0" dirty="0" smtClean="0">
                          <a:effectLst/>
                          <a:latin typeface="Times New Roman" pitchFamily="18" charset="0"/>
                          <a:ea typeface="Calibri"/>
                          <a:cs typeface="Times New Roman" pitchFamily="18" charset="0"/>
                        </a:rPr>
                        <a:t> гарантия</a:t>
                      </a:r>
                      <a:endParaRPr lang="ru-RU" sz="20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2,2</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0,7</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2000" dirty="0" smtClean="0">
                          <a:latin typeface="Times New Roman" pitchFamily="18" charset="0"/>
                          <a:cs typeface="Times New Roman" pitchFamily="18" charset="0"/>
                        </a:rPr>
                        <a:t>31,8</a:t>
                      </a:r>
                      <a:endParaRPr lang="ru-RU" sz="20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TextBox 5"/>
          <p:cNvSpPr txBox="1"/>
          <p:nvPr/>
        </p:nvSpPr>
        <p:spPr>
          <a:xfrm>
            <a:off x="703086" y="404664"/>
            <a:ext cx="8100616" cy="954107"/>
          </a:xfrm>
          <a:prstGeom prst="rect">
            <a:avLst/>
          </a:prstGeom>
          <a:noFill/>
        </p:spPr>
        <p:txBody>
          <a:bodyPr wrap="none" rtlCol="0">
            <a:spAutoFit/>
          </a:bodyPr>
          <a:lstStyle/>
          <a:p>
            <a:pPr algn="ctr"/>
            <a:r>
              <a:rPr lang="ru-RU" sz="2800" dirty="0" smtClean="0">
                <a:latin typeface="Times New Roman" pitchFamily="18" charset="0"/>
                <a:cs typeface="Times New Roman" pitchFamily="18" charset="0"/>
              </a:rPr>
              <a:t>Структура муниципального долга </a:t>
            </a:r>
          </a:p>
          <a:p>
            <a:pPr algn="ctr"/>
            <a:r>
              <a:rPr lang="ru-RU" sz="2800" dirty="0" smtClean="0">
                <a:latin typeface="Times New Roman" pitchFamily="18" charset="0"/>
                <a:cs typeface="Times New Roman" pitchFamily="18" charset="0"/>
              </a:rPr>
              <a:t>муниципального образования Гулькевичский район</a:t>
            </a:r>
          </a:p>
        </p:txBody>
      </p:sp>
      <p:sp>
        <p:nvSpPr>
          <p:cNvPr id="2" name="TextBox 1"/>
          <p:cNvSpPr txBox="1"/>
          <p:nvPr/>
        </p:nvSpPr>
        <p:spPr>
          <a:xfrm>
            <a:off x="0" y="-296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3" name="TextBox 2"/>
          <p:cNvSpPr txBox="1"/>
          <p:nvPr/>
        </p:nvSpPr>
        <p:spPr>
          <a:xfrm>
            <a:off x="7380582" y="1358771"/>
            <a:ext cx="1440160" cy="338554"/>
          </a:xfrm>
          <a:prstGeom prst="rect">
            <a:avLst/>
          </a:prstGeom>
          <a:noFill/>
        </p:spPr>
        <p:txBody>
          <a:bodyPr wrap="square" rtlCol="0">
            <a:spAutoFit/>
          </a:bodyPr>
          <a:lstStyle/>
          <a:p>
            <a:pPr algn="r"/>
            <a:r>
              <a:rPr lang="ru-RU" sz="1600" dirty="0">
                <a:latin typeface="Times New Roman" pitchFamily="18" charset="0"/>
                <a:cs typeface="Times New Roman" pitchFamily="18" charset="0"/>
              </a:rPr>
              <a:t>млн. рублей</a:t>
            </a:r>
          </a:p>
        </p:txBody>
      </p:sp>
    </p:spTree>
    <p:extLst>
      <p:ext uri="{BB962C8B-B14F-4D97-AF65-F5344CB8AC3E}">
        <p14:creationId xmlns:p14="http://schemas.microsoft.com/office/powerpoint/2010/main" val="1603751405"/>
      </p:ext>
    </p:extLst>
  </p:cSld>
  <p:clrMapOvr>
    <a:masterClrMapping/>
  </p:clrMapOvr>
  <mc:AlternateContent xmlns:mc="http://schemas.openxmlformats.org/markup-compatibility/2006" xmlns:p14="http://schemas.microsoft.com/office/powerpoint/2010/main">
    <mc:Choice Requires="p14">
      <p:transition spd="slow" p14:dur="5000">
        <p14:prism isInverted="1"/>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476672"/>
            <a:ext cx="8784976" cy="6192688"/>
          </a:xfrm>
        </p:spPr>
        <p:txBody>
          <a:bodyPr>
            <a:normAutofit/>
          </a:bodyPr>
          <a:lstStyle/>
          <a:p>
            <a:pPr marL="45720" indent="0" algn="ctr">
              <a:buNone/>
            </a:pPr>
            <a:r>
              <a:rPr lang="ru-RU" sz="2800" dirty="0" smtClean="0"/>
              <a:t>Расходы </a:t>
            </a:r>
            <a:r>
              <a:rPr lang="ru-RU" sz="2800" dirty="0"/>
              <a:t>дорожного фонда за </a:t>
            </a:r>
            <a:r>
              <a:rPr lang="ru-RU" sz="2800" dirty="0" smtClean="0"/>
              <a:t>2016 год:</a:t>
            </a:r>
            <a:endParaRPr lang="ru-RU" sz="2800" dirty="0"/>
          </a:p>
          <a:p>
            <a:pPr marL="45720" indent="0">
              <a:buNone/>
            </a:pPr>
            <a:r>
              <a:rPr lang="ru-RU" dirty="0"/>
              <a:t> </a:t>
            </a:r>
          </a:p>
          <a:p>
            <a:pPr marL="45720" indent="0">
              <a:buNone/>
            </a:pPr>
            <a:r>
              <a:rPr lang="ru-RU" b="1" dirty="0"/>
              <a:t> </a:t>
            </a:r>
            <a:endParaRPr lang="ru-RU" dirty="0"/>
          </a:p>
          <a:p>
            <a:r>
              <a:rPr lang="ru-RU" sz="2400" dirty="0"/>
              <a:t>Остаток на </a:t>
            </a:r>
            <a:r>
              <a:rPr lang="ru-RU" sz="2400" dirty="0" smtClean="0"/>
              <a:t>01.01.2016 </a:t>
            </a:r>
            <a:r>
              <a:rPr lang="ru-RU" sz="2400" dirty="0"/>
              <a:t>года </a:t>
            </a:r>
            <a:r>
              <a:rPr lang="ru-RU" sz="2400" dirty="0" smtClean="0"/>
              <a:t>– 1,9 млн</a:t>
            </a:r>
            <a:r>
              <a:rPr lang="ru-RU" sz="2400" dirty="0"/>
              <a:t>. рублей;</a:t>
            </a:r>
          </a:p>
          <a:p>
            <a:pPr marL="45720" indent="0">
              <a:buNone/>
            </a:pPr>
            <a:r>
              <a:rPr lang="ru-RU" sz="2400" dirty="0"/>
              <a:t> </a:t>
            </a:r>
          </a:p>
          <a:p>
            <a:r>
              <a:rPr lang="ru-RU" sz="2400" dirty="0"/>
              <a:t>Поступило в </a:t>
            </a:r>
            <a:r>
              <a:rPr lang="ru-RU" sz="2400" dirty="0" smtClean="0"/>
              <a:t>2016 </a:t>
            </a:r>
            <a:r>
              <a:rPr lang="ru-RU" sz="2400" dirty="0"/>
              <a:t>году – </a:t>
            </a:r>
            <a:r>
              <a:rPr lang="ru-RU" sz="2400" dirty="0" smtClean="0"/>
              <a:t>4,4 млн</a:t>
            </a:r>
            <a:r>
              <a:rPr lang="ru-RU" sz="2400" dirty="0"/>
              <a:t>. рублей;</a:t>
            </a:r>
          </a:p>
          <a:p>
            <a:endParaRPr lang="ru-RU" sz="2400" dirty="0"/>
          </a:p>
          <a:p>
            <a:r>
              <a:rPr lang="ru-RU" sz="2400" dirty="0"/>
              <a:t>Фактически израсходовано в </a:t>
            </a:r>
            <a:r>
              <a:rPr lang="ru-RU" sz="2400" dirty="0" smtClean="0"/>
              <a:t>2016 </a:t>
            </a:r>
            <a:r>
              <a:rPr lang="ru-RU" sz="2400" dirty="0"/>
              <a:t>году – </a:t>
            </a:r>
            <a:r>
              <a:rPr lang="ru-RU" sz="2400" dirty="0" smtClean="0"/>
              <a:t>5,2 </a:t>
            </a:r>
            <a:r>
              <a:rPr lang="ru-RU" sz="2400" dirty="0"/>
              <a:t>млн. рублей;</a:t>
            </a:r>
          </a:p>
          <a:p>
            <a:endParaRPr lang="ru-RU" sz="2400" dirty="0"/>
          </a:p>
          <a:p>
            <a:r>
              <a:rPr lang="ru-RU" sz="2400" dirty="0"/>
              <a:t>Остаток средств на </a:t>
            </a:r>
            <a:r>
              <a:rPr lang="ru-RU" sz="2400" dirty="0" smtClean="0"/>
              <a:t>01.01.2017 </a:t>
            </a:r>
            <a:r>
              <a:rPr lang="ru-RU" sz="2400" dirty="0"/>
              <a:t>год – </a:t>
            </a:r>
            <a:r>
              <a:rPr lang="ru-RU" sz="2400" dirty="0" smtClean="0"/>
              <a:t>1,1 </a:t>
            </a:r>
            <a:r>
              <a:rPr lang="ru-RU" sz="2400" dirty="0"/>
              <a:t>млн. рублей.</a:t>
            </a:r>
          </a:p>
          <a:p>
            <a:endParaRPr lang="ru-RU" sz="2400" dirty="0"/>
          </a:p>
        </p:txBody>
      </p:sp>
      <p:sp>
        <p:nvSpPr>
          <p:cNvPr id="4" name="TextBox 3"/>
          <p:cNvSpPr txBox="1"/>
          <p:nvPr/>
        </p:nvSpPr>
        <p:spPr>
          <a:xfrm>
            <a:off x="0" y="-962"/>
            <a:ext cx="2060179" cy="261610"/>
          </a:xfrm>
          <a:prstGeom prst="rect">
            <a:avLst/>
          </a:prstGeom>
          <a:noFill/>
        </p:spPr>
        <p:txBody>
          <a:bodyPr wrap="none" rtlCol="0">
            <a:spAutoFit/>
          </a:bodyPr>
          <a:lstStyle/>
          <a:p>
            <a:r>
              <a:rPr lang="ru-RU" sz="1100" dirty="0">
                <a:solidFill>
                  <a:prstClr val="black"/>
                </a:solidFill>
              </a:rPr>
              <a:t>ФУ МО </a:t>
            </a:r>
            <a:r>
              <a:rPr lang="ru-RU" sz="1100" dirty="0" err="1">
                <a:solidFill>
                  <a:prstClr val="black"/>
                </a:solidFill>
              </a:rPr>
              <a:t>Гулькевичский</a:t>
            </a:r>
            <a:r>
              <a:rPr lang="ru-RU" sz="1100" dirty="0">
                <a:solidFill>
                  <a:prstClr val="black"/>
                </a:solidFill>
              </a:rPr>
              <a:t> </a:t>
            </a:r>
            <a:r>
              <a:rPr lang="ru-RU" sz="1100" dirty="0" smtClean="0">
                <a:solidFill>
                  <a:prstClr val="black"/>
                </a:solidFill>
              </a:rPr>
              <a:t>район</a:t>
            </a:r>
            <a:endParaRPr lang="ru-RU" sz="1100" dirty="0"/>
          </a:p>
        </p:txBody>
      </p:sp>
    </p:spTree>
    <p:extLst>
      <p:ext uri="{BB962C8B-B14F-4D97-AF65-F5344CB8AC3E}">
        <p14:creationId xmlns:p14="http://schemas.microsoft.com/office/powerpoint/2010/main" val="5612650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700808"/>
            <a:ext cx="8928992" cy="3046988"/>
          </a:xfrm>
          <a:prstGeom prst="rect">
            <a:avLst/>
          </a:prstGeom>
          <a:noFill/>
        </p:spPr>
        <p:txBody>
          <a:bodyPr wrap="square" rtlCol="0">
            <a:spAutoFit/>
          </a:bodyPr>
          <a:lstStyle/>
          <a:p>
            <a:pPr algn="ctr"/>
            <a:r>
              <a:rPr lang="ru-RU" sz="9600"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Благодарим </a:t>
            </a:r>
            <a:r>
              <a:rPr lang="ru-RU" sz="96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за </a:t>
            </a:r>
            <a:r>
              <a:rPr lang="ru-RU" sz="9600"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внимание!</a:t>
            </a:r>
            <a:endParaRPr lang="ru-RU" sz="96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297331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452" y="476672"/>
            <a:ext cx="7992888" cy="792088"/>
          </a:xfrm>
        </p:spPr>
        <p:txBody>
          <a:bodyPr/>
          <a:lstStyle/>
          <a:p>
            <a:pPr marL="0" indent="0" algn="ctr">
              <a:buNone/>
            </a:pPr>
            <a:r>
              <a:rPr lang="ru-RU" sz="2400" b="0" dirty="0">
                <a:solidFill>
                  <a:schemeClr val="tx1"/>
                </a:solidFill>
                <a:effectLst/>
                <a:latin typeface="Times New Roman" pitchFamily="18" charset="0"/>
                <a:cs typeface="Times New Roman" pitchFamily="18" charset="0"/>
              </a:rPr>
              <a:t>Структура доходной части бюджета МО Гулькевичский </a:t>
            </a:r>
            <a:r>
              <a:rPr lang="ru-RU" sz="2400" b="0" dirty="0" smtClean="0">
                <a:solidFill>
                  <a:schemeClr val="tx1"/>
                </a:solidFill>
                <a:effectLst/>
                <a:latin typeface="Times New Roman" pitchFamily="18" charset="0"/>
                <a:cs typeface="Times New Roman" pitchFamily="18" charset="0"/>
              </a:rPr>
              <a:t>район за 2016 год</a:t>
            </a:r>
            <a:endParaRPr lang="ru-RU" sz="2400" b="0" dirty="0">
              <a:solidFill>
                <a:schemeClr val="tx1"/>
              </a:solidFill>
              <a:effectLst/>
              <a:latin typeface="Times New Roman" pitchFamily="18" charset="0"/>
              <a:cs typeface="Times New Roman" pitchFamily="18" charset="0"/>
            </a:endParaRPr>
          </a:p>
        </p:txBody>
      </p:sp>
      <p:graphicFrame>
        <p:nvGraphicFramePr>
          <p:cNvPr id="4" name="Диаграмма 3"/>
          <p:cNvGraphicFramePr/>
          <p:nvPr>
            <p:extLst>
              <p:ext uri="{D42A27DB-BD31-4B8C-83A1-F6EECF244321}">
                <p14:modId xmlns:p14="http://schemas.microsoft.com/office/powerpoint/2010/main" val="4066840336"/>
              </p:ext>
            </p:extLst>
          </p:nvPr>
        </p:nvGraphicFramePr>
        <p:xfrm>
          <a:off x="165832" y="1644827"/>
          <a:ext cx="8798656"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526046" y="1635091"/>
            <a:ext cx="1008085"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sp>
        <p:nvSpPr>
          <p:cNvPr id="6" name="TextBox 5"/>
          <p:cNvSpPr txBox="1"/>
          <p:nvPr/>
        </p:nvSpPr>
        <p:spPr>
          <a:xfrm>
            <a:off x="5652120" y="1461458"/>
            <a:ext cx="3168352"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       Всего – 1485,1</a:t>
            </a:r>
          </a:p>
        </p:txBody>
      </p:sp>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93879658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648072"/>
            <a:ext cx="6512511" cy="764704"/>
          </a:xfrm>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Нормативы отчисления действующие</a:t>
            </a:r>
            <a:br>
              <a:rPr lang="ru-RU" sz="2400" b="0" dirty="0" smtClean="0">
                <a:solidFill>
                  <a:schemeClr val="tx1"/>
                </a:solidFill>
                <a:effectLst/>
                <a:latin typeface="Times New Roman" pitchFamily="18" charset="0"/>
                <a:cs typeface="Times New Roman" pitchFamily="18" charset="0"/>
              </a:rPr>
            </a:br>
            <a:r>
              <a:rPr lang="ru-RU" sz="2400" b="0" dirty="0" smtClean="0">
                <a:solidFill>
                  <a:schemeClr val="tx1"/>
                </a:solidFill>
                <a:effectLst/>
                <a:latin typeface="Times New Roman" pitchFamily="18" charset="0"/>
                <a:cs typeface="Times New Roman" pitchFamily="18" charset="0"/>
              </a:rPr>
              <a:t>в 2016 году по уровням бюджетной системы</a:t>
            </a:r>
            <a:endParaRPr lang="ru-RU" sz="2400" b="0" dirty="0">
              <a:solidFill>
                <a:schemeClr val="tx1"/>
              </a:solidFill>
              <a:effectLst/>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1887971724"/>
              </p:ext>
            </p:extLst>
          </p:nvPr>
        </p:nvGraphicFramePr>
        <p:xfrm>
          <a:off x="179512" y="1412776"/>
          <a:ext cx="237626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3548250699"/>
              </p:ext>
            </p:extLst>
          </p:nvPr>
        </p:nvGraphicFramePr>
        <p:xfrm>
          <a:off x="2843808" y="1628800"/>
          <a:ext cx="3096344" cy="37444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extLst>
              <p:ext uri="{D42A27DB-BD31-4B8C-83A1-F6EECF244321}">
                <p14:modId xmlns:p14="http://schemas.microsoft.com/office/powerpoint/2010/main" val="1225081483"/>
              </p:ext>
            </p:extLst>
          </p:nvPr>
        </p:nvGraphicFramePr>
        <p:xfrm>
          <a:off x="6156176" y="1772816"/>
          <a:ext cx="2880320" cy="40324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4852736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92888" cy="792088"/>
          </a:xfrm>
        </p:spPr>
        <p:txBody>
          <a:bodyPr/>
          <a:lstStyle/>
          <a:p>
            <a:pPr marL="0" indent="0" algn="ctr">
              <a:buNone/>
            </a:pPr>
            <a:r>
              <a:rPr lang="ru-RU" sz="2400" b="0" dirty="0">
                <a:solidFill>
                  <a:schemeClr val="tx1"/>
                </a:solidFill>
                <a:effectLst/>
                <a:latin typeface="Times New Roman" pitchFamily="18" charset="0"/>
                <a:cs typeface="Times New Roman" pitchFamily="18" charset="0"/>
              </a:rPr>
              <a:t>Структура </a:t>
            </a:r>
            <a:r>
              <a:rPr lang="ru-RU" sz="2400" b="0" dirty="0" smtClean="0">
                <a:solidFill>
                  <a:schemeClr val="tx1"/>
                </a:solidFill>
                <a:effectLst/>
                <a:latin typeface="Times New Roman" pitchFamily="18" charset="0"/>
                <a:cs typeface="Times New Roman" pitchFamily="18" charset="0"/>
              </a:rPr>
              <a:t>налоговых и неналоговых доходов бюджета МО Гулькевичский район за 2016 </a:t>
            </a:r>
            <a:r>
              <a:rPr lang="ru-RU" sz="2400" b="0" dirty="0">
                <a:solidFill>
                  <a:schemeClr val="tx1"/>
                </a:solidFill>
                <a:effectLst/>
                <a:latin typeface="Times New Roman" pitchFamily="18" charset="0"/>
                <a:cs typeface="Times New Roman" pitchFamily="18" charset="0"/>
              </a:rPr>
              <a:t>год</a:t>
            </a:r>
          </a:p>
        </p:txBody>
      </p:sp>
      <p:graphicFrame>
        <p:nvGraphicFramePr>
          <p:cNvPr id="4" name="Диаграмма 3"/>
          <p:cNvGraphicFramePr/>
          <p:nvPr>
            <p:extLst>
              <p:ext uri="{D42A27DB-BD31-4B8C-83A1-F6EECF244321}">
                <p14:modId xmlns:p14="http://schemas.microsoft.com/office/powerpoint/2010/main" val="3811583547"/>
              </p:ext>
            </p:extLst>
          </p:nvPr>
        </p:nvGraphicFramePr>
        <p:xfrm>
          <a:off x="107504" y="1019890"/>
          <a:ext cx="8928992" cy="572147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33785" y="1232757"/>
            <a:ext cx="1592608" cy="3600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129114079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992888" cy="720080"/>
          </a:xfrm>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Исполнение </a:t>
            </a:r>
            <a:r>
              <a:rPr lang="ru-RU" sz="2400" b="0" dirty="0">
                <a:solidFill>
                  <a:schemeClr val="tx1"/>
                </a:solidFill>
                <a:effectLst/>
                <a:latin typeface="Times New Roman" pitchFamily="18" charset="0"/>
                <a:cs typeface="Times New Roman" pitchFamily="18" charset="0"/>
              </a:rPr>
              <a:t>бюджетных назначений </a:t>
            </a:r>
            <a:r>
              <a:rPr lang="ru-RU" sz="2400" b="0" dirty="0" smtClean="0">
                <a:solidFill>
                  <a:schemeClr val="tx1"/>
                </a:solidFill>
                <a:effectLst/>
                <a:latin typeface="Times New Roman" pitchFamily="18" charset="0"/>
                <a:cs typeface="Times New Roman" pitchFamily="18" charset="0"/>
              </a:rPr>
              <a:t>по налоговым и неналоговым доходам за 2016 год</a:t>
            </a:r>
            <a:endParaRPr lang="ru-RU" sz="2400" b="0" dirty="0">
              <a:solidFill>
                <a:schemeClr val="tx1"/>
              </a:solidFill>
              <a:effectLst/>
              <a:latin typeface="Times New Roman" pitchFamily="18" charset="0"/>
              <a:cs typeface="Times New Roman" pitchFamily="18" charset="0"/>
            </a:endParaRPr>
          </a:p>
        </p:txBody>
      </p:sp>
      <p:sp>
        <p:nvSpPr>
          <p:cNvPr id="5" name="TextBox 1"/>
          <p:cNvSpPr txBox="1"/>
          <p:nvPr/>
        </p:nvSpPr>
        <p:spPr>
          <a:xfrm>
            <a:off x="323555" y="1268789"/>
            <a:ext cx="1008085" cy="2880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3098119343"/>
              </p:ext>
            </p:extLst>
          </p:nvPr>
        </p:nvGraphicFramePr>
        <p:xfrm>
          <a:off x="-157434" y="1628800"/>
          <a:ext cx="8784976" cy="53286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962"/>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5413623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6478"/>
            <a:ext cx="7992888" cy="720080"/>
          </a:xfrm>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Динамика поступления налоговых и неналоговых доходов за 2016 год в сравнении с 2015 годом</a:t>
            </a:r>
            <a:endParaRPr lang="ru-RU" sz="2400" b="0" dirty="0">
              <a:solidFill>
                <a:schemeClr val="tx1"/>
              </a:solidFill>
              <a:effectLst/>
              <a:latin typeface="Times New Roman" pitchFamily="18" charset="0"/>
              <a:cs typeface="Times New Roman" pitchFamily="18" charset="0"/>
            </a:endParaRPr>
          </a:p>
        </p:txBody>
      </p:sp>
      <p:sp>
        <p:nvSpPr>
          <p:cNvPr id="5" name="TextBox 1"/>
          <p:cNvSpPr txBox="1"/>
          <p:nvPr/>
        </p:nvSpPr>
        <p:spPr>
          <a:xfrm>
            <a:off x="323555" y="1268789"/>
            <a:ext cx="1008085" cy="2880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2122992621"/>
              </p:ext>
            </p:extLst>
          </p:nvPr>
        </p:nvGraphicFramePr>
        <p:xfrm>
          <a:off x="107504" y="1556792"/>
          <a:ext cx="8928992"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962"/>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67219173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992888" cy="720080"/>
          </a:xfrm>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Динамика безвозмездных поступлений </a:t>
            </a:r>
            <a:br>
              <a:rPr lang="ru-RU" sz="2400" b="0" dirty="0" smtClean="0">
                <a:solidFill>
                  <a:schemeClr val="tx1"/>
                </a:solidFill>
                <a:effectLst/>
                <a:latin typeface="Times New Roman" pitchFamily="18" charset="0"/>
                <a:cs typeface="Times New Roman" pitchFamily="18" charset="0"/>
              </a:rPr>
            </a:br>
            <a:r>
              <a:rPr lang="ru-RU" sz="2400" b="0" dirty="0" smtClean="0">
                <a:solidFill>
                  <a:schemeClr val="tx1"/>
                </a:solidFill>
                <a:effectLst/>
                <a:latin typeface="Times New Roman" pitchFamily="18" charset="0"/>
                <a:cs typeface="Times New Roman" pitchFamily="18" charset="0"/>
              </a:rPr>
              <a:t>за 2016 год в сравнении с 2015 годом</a:t>
            </a:r>
            <a:endParaRPr lang="ru-RU" sz="2400" b="0" dirty="0">
              <a:solidFill>
                <a:schemeClr val="tx1"/>
              </a:solidFill>
              <a:effectLst/>
              <a:latin typeface="Times New Roman" pitchFamily="18" charset="0"/>
              <a:cs typeface="Times New Roman" pitchFamily="18" charset="0"/>
            </a:endParaRPr>
          </a:p>
        </p:txBody>
      </p:sp>
      <p:sp>
        <p:nvSpPr>
          <p:cNvPr id="5" name="TextBox 1"/>
          <p:cNvSpPr txBox="1"/>
          <p:nvPr/>
        </p:nvSpPr>
        <p:spPr>
          <a:xfrm>
            <a:off x="179511" y="864143"/>
            <a:ext cx="1008085" cy="2880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542040344"/>
              </p:ext>
            </p:extLst>
          </p:nvPr>
        </p:nvGraphicFramePr>
        <p:xfrm>
          <a:off x="107504" y="1340768"/>
          <a:ext cx="8928992"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962"/>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01387934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4"/>
            <a:ext cx="1992454" cy="27639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2099228835"/>
              </p:ext>
            </p:extLst>
          </p:nvPr>
        </p:nvGraphicFramePr>
        <p:xfrm>
          <a:off x="107504" y="272286"/>
          <a:ext cx="8928992" cy="64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789363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440111625"/>
              </p:ext>
            </p:extLst>
          </p:nvPr>
        </p:nvGraphicFramePr>
        <p:xfrm>
          <a:off x="107504" y="260648"/>
          <a:ext cx="8928992" cy="64087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070393"/>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363096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29221965"/>
              </p:ext>
            </p:extLst>
          </p:nvPr>
        </p:nvGraphicFramePr>
        <p:xfrm>
          <a:off x="179512" y="377280"/>
          <a:ext cx="8784976" cy="62920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4138157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332656"/>
            <a:ext cx="8981819" cy="1354217"/>
          </a:xfrm>
          <a:prstGeom prst="rect">
            <a:avLst/>
          </a:prstGeom>
          <a:noFill/>
        </p:spPr>
        <p:txBody>
          <a:bodyPr wrap="square" rtlCol="0">
            <a:spAutoFit/>
          </a:bodyPr>
          <a:lstStyle/>
          <a:p>
            <a:pPr algn="just"/>
            <a:r>
              <a:rPr lang="ru-RU" sz="1600" dirty="0" smtClean="0">
                <a:solidFill>
                  <a:prstClr val="black"/>
                </a:solidFill>
                <a:latin typeface="Times New Roman" pitchFamily="18" charset="0"/>
                <a:cs typeface="Times New Roman" pitchFamily="18" charset="0"/>
              </a:rPr>
              <a:t>На сегодняшний день в МО Гулькевичский район проживает 99 202 тыс. человек.. Из общей численности населения в экономике занято около 39%.</a:t>
            </a:r>
          </a:p>
          <a:p>
            <a:pPr algn="just"/>
            <a:r>
              <a:rPr lang="ru-RU" sz="1600" dirty="0" smtClean="0">
                <a:solidFill>
                  <a:prstClr val="black"/>
                </a:solidFill>
                <a:latin typeface="Times New Roman" pitchFamily="18" charset="0"/>
                <a:cs typeface="Times New Roman" pitchFamily="18" charset="0"/>
              </a:rPr>
              <a:t>Важнейшим показателем экономического развития муниципального образования является объем отгруженных товаров, работ и услуг, выполненных собственными силами, который характеризует конечный результат производственной деятельности всех субъектов экономики за год.</a:t>
            </a:r>
            <a:endParaRPr lang="ru-RU" sz="1600" dirty="0">
              <a:solidFill>
                <a:prstClr val="black"/>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887925549"/>
              </p:ext>
            </p:extLst>
          </p:nvPr>
        </p:nvGraphicFramePr>
        <p:xfrm>
          <a:off x="117773" y="1686872"/>
          <a:ext cx="8918722" cy="5054495"/>
        </p:xfrm>
        <a:graphic>
          <a:graphicData uri="http://schemas.openxmlformats.org/drawingml/2006/table">
            <a:tbl>
              <a:tblPr firstRow="1" bandRow="1">
                <a:tableStyleId>{5C22544A-7EE6-4342-B048-85BDC9FD1C3A}</a:tableStyleId>
              </a:tblPr>
              <a:tblGrid>
                <a:gridCol w="5028745"/>
                <a:gridCol w="1339173"/>
                <a:gridCol w="1275402"/>
                <a:gridCol w="1275402"/>
              </a:tblGrid>
              <a:tr h="1237421">
                <a:tc>
                  <a:txBody>
                    <a:bodyPr/>
                    <a:lstStyle/>
                    <a:p>
                      <a:pPr algn="ctr"/>
                      <a:r>
                        <a:rPr lang="ru-RU" dirty="0" smtClean="0">
                          <a:latin typeface="Times New Roman" pitchFamily="18" charset="0"/>
                          <a:cs typeface="Times New Roman" pitchFamily="18" charset="0"/>
                        </a:rPr>
                        <a:t>Наименование показателя</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2014 год отчет</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2015 год отчет</a:t>
                      </a:r>
                      <a:endParaRPr lang="ru-RU"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2016 год оценка</a:t>
                      </a:r>
                      <a:endParaRPr lang="ru-RU" dirty="0">
                        <a:latin typeface="Times New Roman" pitchFamily="18" charset="0"/>
                        <a:cs typeface="Times New Roman" pitchFamily="18" charset="0"/>
                      </a:endParaRPr>
                    </a:p>
                  </a:txBody>
                  <a:tcPr anchor="ctr"/>
                </a:tc>
              </a:tr>
              <a:tr h="1344372">
                <a:tc>
                  <a:txBody>
                    <a:bodyPr/>
                    <a:lstStyle/>
                    <a:p>
                      <a:pPr algn="l"/>
                      <a:r>
                        <a:rPr lang="ru-RU" dirty="0" smtClean="0">
                          <a:latin typeface="Times New Roman" pitchFamily="18" charset="0"/>
                          <a:cs typeface="Times New Roman" pitchFamily="18" charset="0"/>
                        </a:rPr>
                        <a:t>Объем отгруженных товаров, работ и услуг,</a:t>
                      </a:r>
                      <a:r>
                        <a:rPr lang="ru-RU" baseline="0" dirty="0" smtClean="0">
                          <a:latin typeface="Times New Roman" pitchFamily="18" charset="0"/>
                          <a:cs typeface="Times New Roman" pitchFamily="18" charset="0"/>
                        </a:rPr>
                        <a:t> выполненный собственными силами  по полному кругу предприятий – ВСЕГО, млн. руб.</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28 027,2</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29 544,1</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30 994,5</a:t>
                      </a:r>
                      <a:endParaRPr lang="ru-RU" dirty="0">
                        <a:latin typeface="Times New Roman" pitchFamily="18" charset="0"/>
                        <a:cs typeface="Times New Roman" pitchFamily="18" charset="0"/>
                      </a:endParaRPr>
                    </a:p>
                  </a:txBody>
                  <a:tcPr anchor="ctr"/>
                </a:tc>
              </a:tr>
              <a:tr h="866196">
                <a:tc>
                  <a:txBody>
                    <a:bodyPr/>
                    <a:lstStyle/>
                    <a:p>
                      <a:pPr algn="l"/>
                      <a:r>
                        <a:rPr lang="ru-RU" dirty="0" smtClean="0">
                          <a:latin typeface="Times New Roman" pitchFamily="18" charset="0"/>
                          <a:cs typeface="Times New Roman" pitchFamily="18" charset="0"/>
                        </a:rPr>
                        <a:t>   -в расчете на одного жителя, тыс. руб.</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282,0</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303,4</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312,4</a:t>
                      </a:r>
                      <a:endParaRPr lang="ru-RU" dirty="0">
                        <a:latin typeface="Times New Roman" pitchFamily="18" charset="0"/>
                        <a:cs typeface="Times New Roman" pitchFamily="18" charset="0"/>
                      </a:endParaRPr>
                    </a:p>
                  </a:txBody>
                  <a:tcPr anchor="ctr"/>
                </a:tc>
              </a:tr>
              <a:tr h="866196">
                <a:tc>
                  <a:txBody>
                    <a:bodyPr/>
                    <a:lstStyle/>
                    <a:p>
                      <a:pPr algn="l"/>
                      <a:r>
                        <a:rPr lang="ru-RU" dirty="0" smtClean="0">
                          <a:latin typeface="Times New Roman" pitchFamily="18" charset="0"/>
                          <a:cs typeface="Times New Roman" pitchFamily="18" charset="0"/>
                        </a:rPr>
                        <a:t>Прибыль прибыльных</a:t>
                      </a:r>
                      <a:r>
                        <a:rPr lang="ru-RU" baseline="0" dirty="0" smtClean="0">
                          <a:latin typeface="Times New Roman" pitchFamily="18" charset="0"/>
                          <a:cs typeface="Times New Roman" pitchFamily="18" charset="0"/>
                        </a:rPr>
                        <a:t> организаций по крупным и средним, млн. руб.</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922,3</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1 119,8</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1 255,8</a:t>
                      </a:r>
                      <a:endParaRPr lang="ru-RU" dirty="0">
                        <a:latin typeface="Times New Roman" pitchFamily="18" charset="0"/>
                        <a:cs typeface="Times New Roman" pitchFamily="18" charset="0"/>
                      </a:endParaRPr>
                    </a:p>
                  </a:txBody>
                  <a:tcPr anchor="ctr"/>
                </a:tc>
              </a:tr>
              <a:tr h="740310">
                <a:tc>
                  <a:txBody>
                    <a:bodyPr/>
                    <a:lstStyle/>
                    <a:p>
                      <a:pPr algn="l"/>
                      <a:r>
                        <a:rPr lang="ru-RU" dirty="0" smtClean="0">
                          <a:latin typeface="Times New Roman" pitchFamily="18" charset="0"/>
                          <a:cs typeface="Times New Roman" pitchFamily="18" charset="0"/>
                        </a:rPr>
                        <a:t>Фонд оплаты труда по крупным и средним, млн. руб.</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4 442,4</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4 255,7</a:t>
                      </a:r>
                      <a:endParaRPr lang="ru-RU" dirty="0">
                        <a:latin typeface="Times New Roman" pitchFamily="18" charset="0"/>
                        <a:cs typeface="Times New Roman" pitchFamily="18" charset="0"/>
                      </a:endParaRPr>
                    </a:p>
                  </a:txBody>
                  <a:tcPr anchor="ctr"/>
                </a:tc>
                <a:tc>
                  <a:txBody>
                    <a:bodyPr/>
                    <a:lstStyle/>
                    <a:p>
                      <a:pPr algn="ctr"/>
                      <a:r>
                        <a:rPr lang="ru-RU" dirty="0" smtClean="0">
                          <a:latin typeface="Times New Roman" pitchFamily="18" charset="0"/>
                          <a:cs typeface="Times New Roman" pitchFamily="18" charset="0"/>
                        </a:rPr>
                        <a:t>4 038,6</a:t>
                      </a:r>
                      <a:endParaRPr lang="ru-RU" dirty="0">
                        <a:latin typeface="Times New Roman" pitchFamily="18" charset="0"/>
                        <a:cs typeface="Times New Roman" pitchFamily="18" charset="0"/>
                      </a:endParaRPr>
                    </a:p>
                  </a:txBody>
                  <a:tcPr anchor="ctr"/>
                </a:tc>
              </a:tr>
            </a:tbl>
          </a:graphicData>
        </a:graphic>
      </p:graphicFrame>
      <p:sp>
        <p:nvSpPr>
          <p:cNvPr id="2" name="TextBox 1"/>
          <p:cNvSpPr txBox="1"/>
          <p:nvPr/>
        </p:nvSpPr>
        <p:spPr>
          <a:xfrm>
            <a:off x="-3181" y="13542"/>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24353216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7128792" cy="763955"/>
          </a:xfrm>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Структура учреждений подведомственных управлению образования</a:t>
            </a:r>
            <a:r>
              <a:rPr lang="ru-RU" sz="2000" dirty="0" smtClean="0">
                <a:solidFill>
                  <a:schemeClr val="tx1"/>
                </a:solidFill>
                <a:effectLst/>
              </a:rPr>
              <a:t/>
            </a:r>
            <a:br>
              <a:rPr lang="ru-RU" sz="2000" dirty="0" smtClean="0">
                <a:solidFill>
                  <a:schemeClr val="tx1"/>
                </a:solidFill>
                <a:effectLst/>
              </a:rPr>
            </a:br>
            <a:endParaRPr lang="ru-RU" sz="2000" dirty="0">
              <a:solidFill>
                <a:schemeClr val="tx1"/>
              </a:solidFill>
              <a:effectLst/>
            </a:endParaRPr>
          </a:p>
        </p:txBody>
      </p:sp>
      <p:graphicFrame>
        <p:nvGraphicFramePr>
          <p:cNvPr id="3" name="Схема 2"/>
          <p:cNvGraphicFramePr/>
          <p:nvPr>
            <p:extLst>
              <p:ext uri="{D42A27DB-BD31-4B8C-83A1-F6EECF244321}">
                <p14:modId xmlns:p14="http://schemas.microsoft.com/office/powerpoint/2010/main" val="262128480"/>
              </p:ext>
            </p:extLst>
          </p:nvPr>
        </p:nvGraphicFramePr>
        <p:xfrm>
          <a:off x="107504" y="1052736"/>
          <a:ext cx="892899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96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429160862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378919307"/>
              </p:ext>
            </p:extLst>
          </p:nvPr>
        </p:nvGraphicFramePr>
        <p:xfrm>
          <a:off x="395536" y="1916832"/>
          <a:ext cx="8496944" cy="822960"/>
        </p:xfrm>
        <a:graphic>
          <a:graphicData uri="http://schemas.openxmlformats.org/drawingml/2006/table">
            <a:tbl>
              <a:tblPr firstRow="1" bandRow="1">
                <a:tableStyleId>{5C22544A-7EE6-4342-B048-85BDC9FD1C3A}</a:tableStyleId>
              </a:tblPr>
              <a:tblGrid>
                <a:gridCol w="6624736"/>
                <a:gridCol w="1872208"/>
              </a:tblGrid>
              <a:tr h="648072">
                <a:tc>
                  <a:txBody>
                    <a:bodyPr/>
                    <a:lstStyle/>
                    <a:p>
                      <a:pPr algn="ctr"/>
                      <a:r>
                        <a:rPr lang="ru-RU" sz="1600" b="1" dirty="0" smtClean="0">
                          <a:solidFill>
                            <a:schemeClr val="tx1"/>
                          </a:solidFill>
                          <a:latin typeface="Times New Roman" pitchFamily="18" charset="0"/>
                          <a:cs typeface="Times New Roman" pitchFamily="18" charset="0"/>
                        </a:rPr>
                        <a:t>предоставление общедоступного</a:t>
                      </a:r>
                      <a:r>
                        <a:rPr lang="ru-RU" sz="1600" b="1" baseline="0" dirty="0" smtClean="0">
                          <a:solidFill>
                            <a:schemeClr val="tx1"/>
                          </a:solidFill>
                          <a:latin typeface="Times New Roman" pitchFamily="18" charset="0"/>
                          <a:cs typeface="Times New Roman" pitchFamily="18" charset="0"/>
                        </a:rPr>
                        <a:t> и бесплатного дошкольного образования (проведение капитального ремонта д/с №39 село Соколовское)</a:t>
                      </a:r>
                      <a:endParaRPr lang="ru-RU" sz="1600" b="1"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baseline="0" dirty="0" smtClean="0">
                          <a:solidFill>
                            <a:schemeClr val="tx1"/>
                          </a:solidFill>
                          <a:latin typeface="Times New Roman" pitchFamily="18" charset="0"/>
                          <a:cs typeface="Times New Roman" pitchFamily="18" charset="0"/>
                        </a:rPr>
                        <a:t>8,7 млн</a:t>
                      </a:r>
                      <a:r>
                        <a:rPr lang="ru-RU" sz="1600" b="0" dirty="0" smtClean="0">
                          <a:solidFill>
                            <a:schemeClr val="tx1"/>
                          </a:solidFill>
                          <a:latin typeface="Times New Roman" pitchFamily="18" charset="0"/>
                          <a:cs typeface="Times New Roman" pitchFamily="18" charset="0"/>
                        </a:rPr>
                        <a:t>.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790771731"/>
              </p:ext>
            </p:extLst>
          </p:nvPr>
        </p:nvGraphicFramePr>
        <p:xfrm>
          <a:off x="395536" y="2852936"/>
          <a:ext cx="8496944" cy="1554480"/>
        </p:xfrm>
        <a:graphic>
          <a:graphicData uri="http://schemas.openxmlformats.org/drawingml/2006/table">
            <a:tbl>
              <a:tblPr firstRow="1" bandRow="1">
                <a:tableStyleId>{5C22544A-7EE6-4342-B048-85BDC9FD1C3A}</a:tableStyleId>
              </a:tblPr>
              <a:tblGrid>
                <a:gridCol w="6624736"/>
                <a:gridCol w="1872208"/>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организацию предоставления общедоступного и бесплатного дошкольного, начального общего, основного общего, среднего (полного) общего образования по основным общеобразовательным программам на территории муниципального района (расходы на подготовку учреждений образования к осенне-зимнему</a:t>
                      </a:r>
                      <a:r>
                        <a:rPr lang="ru-RU" sz="1600" baseline="0" dirty="0" smtClean="0">
                          <a:solidFill>
                            <a:schemeClr val="tx1"/>
                          </a:solidFill>
                          <a:latin typeface="Times New Roman" pitchFamily="18" charset="0"/>
                          <a:cs typeface="Times New Roman" pitchFamily="18" charset="0"/>
                        </a:rPr>
                        <a:t> периоду, установка приборов учета тепловой энергии</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1,0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685734956"/>
              </p:ext>
            </p:extLst>
          </p:nvPr>
        </p:nvGraphicFramePr>
        <p:xfrm>
          <a:off x="395536" y="4509120"/>
          <a:ext cx="8496944" cy="1066800"/>
        </p:xfrm>
        <a:graphic>
          <a:graphicData uri="http://schemas.openxmlformats.org/drawingml/2006/table">
            <a:tbl>
              <a:tblPr firstRow="1" bandRow="1">
                <a:tableStyleId>{5C22544A-7EE6-4342-B048-85BDC9FD1C3A}</a:tableStyleId>
              </a:tblPr>
              <a:tblGrid>
                <a:gridCol w="6624736"/>
                <a:gridCol w="1872208"/>
              </a:tblGrid>
              <a:tr h="144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расходы на обеспечение деятельности (оказание услуг) муниципальных учреждений: 32 детских дошкольных учреждений, 24 школ, центра детского творчества, учреждения казачьей направленности и спортивной школы</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124,1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95536" y="332656"/>
            <a:ext cx="849694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Подпрограмма </a:t>
            </a:r>
            <a:r>
              <a:rPr lang="ru-RU" sz="2400" dirty="0" smtClean="0">
                <a:latin typeface="Times New Roman" pitchFamily="18" charset="0"/>
                <a:cs typeface="Times New Roman" pitchFamily="18" charset="0"/>
              </a:rPr>
              <a:t>«Развитие дошкольного, общего и дополнительного образования детей»</a:t>
            </a:r>
          </a:p>
          <a:p>
            <a:pPr algn="ctr"/>
            <a:r>
              <a:rPr lang="ru-RU" sz="2400" dirty="0" smtClean="0">
                <a:latin typeface="Times New Roman" pitchFamily="18" charset="0"/>
                <a:cs typeface="Times New Roman" pitchFamily="18" charset="0"/>
              </a:rPr>
              <a:t>в 2016 году </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844,5 млн. </a:t>
            </a:r>
            <a:r>
              <a:rPr lang="ru-RU" sz="2400" dirty="0">
                <a:latin typeface="Times New Roman" pitchFamily="18" charset="0"/>
                <a:cs typeface="Times New Roman" pitchFamily="18" charset="0"/>
              </a:rPr>
              <a:t>рублей</a:t>
            </a:r>
            <a:endParaRPr lang="ru-RU" sz="2400" dirty="0">
              <a:solidFill>
                <a:schemeClr val="bg1"/>
              </a:solidFill>
              <a:latin typeface="Times New Roman" pitchFamily="18" charset="0"/>
              <a:cs typeface="Times New Roman"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276995711"/>
              </p:ext>
            </p:extLst>
          </p:nvPr>
        </p:nvGraphicFramePr>
        <p:xfrm>
          <a:off x="395536" y="5661248"/>
          <a:ext cx="8496944" cy="1066800"/>
        </p:xfrm>
        <a:graphic>
          <a:graphicData uri="http://schemas.openxmlformats.org/drawingml/2006/table">
            <a:tbl>
              <a:tblPr firstRow="1" bandRow="1">
                <a:tableStyleId>{5C22544A-7EE6-4342-B048-85BDC9FD1C3A}</a:tableStyleId>
              </a:tblPr>
              <a:tblGrid>
                <a:gridCol w="6624736"/>
                <a:gridCol w="1872208"/>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проведение</a:t>
                      </a:r>
                      <a:r>
                        <a:rPr lang="ru-RU" sz="1600" baseline="0" dirty="0" smtClean="0">
                          <a:solidFill>
                            <a:schemeClr val="tx1"/>
                          </a:solidFill>
                          <a:latin typeface="Times New Roman" pitchFamily="18" charset="0"/>
                          <a:cs typeface="Times New Roman" pitchFamily="18" charset="0"/>
                        </a:rPr>
                        <a:t> капитального ремонта спортивных залов общеобразовательных организаций,  помещений при них,  других помещений физкультурно-спортивного назначения,  физкультурно-оздоровительных комплексов</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2,2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407610168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515852514"/>
              </p:ext>
            </p:extLst>
          </p:nvPr>
        </p:nvGraphicFramePr>
        <p:xfrm>
          <a:off x="323528" y="4509120"/>
          <a:ext cx="8496944" cy="1463040"/>
        </p:xfrm>
        <a:graphic>
          <a:graphicData uri="http://schemas.openxmlformats.org/drawingml/2006/table">
            <a:tbl>
              <a:tblPr firstRow="1" bandRow="1">
                <a:tableStyleId>{5C22544A-7EE6-4342-B048-85BDC9FD1C3A}</a:tableStyleId>
              </a:tblPr>
              <a:tblGrid>
                <a:gridCol w="6624736"/>
                <a:gridCol w="1872208"/>
              </a:tblGrid>
              <a:tr h="1224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организацию предоставления общедоступного и бесплатного начального общего, основного общего, среднего общего образования по основным общеобразовательным программам в муниципальных общеобразовательных организациях</a:t>
                      </a:r>
                      <a:r>
                        <a:rPr lang="ru-RU" sz="1600" baseline="0" dirty="0" smtClean="0">
                          <a:solidFill>
                            <a:schemeClr val="tx1"/>
                          </a:solidFill>
                          <a:latin typeface="Times New Roman" pitchFamily="18" charset="0"/>
                          <a:cs typeface="Times New Roman" pitchFamily="18" charset="0"/>
                        </a:rPr>
                        <a:t> (капитальный ремонт зданий и сооружений образовательных организаций для создания новых мест в общеобразовательных организациях)</a:t>
                      </a:r>
                      <a:endParaRPr lang="ru-RU" sz="160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3,4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3674799247"/>
              </p:ext>
            </p:extLst>
          </p:nvPr>
        </p:nvGraphicFramePr>
        <p:xfrm>
          <a:off x="323528" y="2852936"/>
          <a:ext cx="8496944" cy="975360"/>
        </p:xfrm>
        <a:graphic>
          <a:graphicData uri="http://schemas.openxmlformats.org/drawingml/2006/table">
            <a:tbl>
              <a:tblPr firstRow="1" bandRow="1">
                <a:tableStyleId>{5C22544A-7EE6-4342-B048-85BDC9FD1C3A}</a:tableStyleId>
              </a:tblPr>
              <a:tblGrid>
                <a:gridCol w="6624736"/>
                <a:gridCol w="1872208"/>
              </a:tblGrid>
              <a:tr h="975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субсидии</a:t>
                      </a:r>
                      <a:r>
                        <a:rPr lang="ru-RU" sz="1600" baseline="0" dirty="0" smtClean="0">
                          <a:solidFill>
                            <a:schemeClr val="tx1"/>
                          </a:solidFill>
                          <a:latin typeface="Times New Roman" pitchFamily="18" charset="0"/>
                          <a:cs typeface="Times New Roman" pitchFamily="18" charset="0"/>
                        </a:rPr>
                        <a:t> учреждениям дополнительного образования детей для доведения средней заработной платы  педагогических работников учреждений  дополнительного образования детей до средней заработной платы учителей</a:t>
                      </a:r>
                      <a:endParaRPr lang="ru-RU" sz="160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3,4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19355"/>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48441604"/>
              </p:ext>
            </p:extLst>
          </p:nvPr>
        </p:nvGraphicFramePr>
        <p:xfrm>
          <a:off x="323528" y="1988840"/>
          <a:ext cx="8496944" cy="731520"/>
        </p:xfrm>
        <a:graphic>
          <a:graphicData uri="http://schemas.openxmlformats.org/drawingml/2006/table">
            <a:tbl>
              <a:tblPr firstRow="1" bandRow="1">
                <a:tableStyleId>{5C22544A-7EE6-4342-B048-85BDC9FD1C3A}</a:tableStyleId>
              </a:tblPr>
              <a:tblGrid>
                <a:gridCol w="6624736"/>
                <a:gridCol w="1872208"/>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проведение</a:t>
                      </a:r>
                      <a:r>
                        <a:rPr lang="ru-RU" sz="1600" baseline="0" dirty="0" smtClean="0">
                          <a:solidFill>
                            <a:schemeClr val="tx1"/>
                          </a:solidFill>
                          <a:latin typeface="Times New Roman" pitchFamily="18" charset="0"/>
                          <a:cs typeface="Times New Roman" pitchFamily="18" charset="0"/>
                        </a:rPr>
                        <a:t> капитального и текущего ремонта учреждений образования, приобретение стройматериалов, ремонт и строительство теневых навесов</a:t>
                      </a:r>
                      <a:endParaRPr lang="ru-RU" sz="160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4,5 млн. рублей</a:t>
                      </a:r>
                      <a:endParaRPr lang="ru-RU" sz="1600" dirty="0" smtClean="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27002720"/>
              </p:ext>
            </p:extLst>
          </p:nvPr>
        </p:nvGraphicFramePr>
        <p:xfrm>
          <a:off x="323528" y="3933056"/>
          <a:ext cx="8496944" cy="487680"/>
        </p:xfrm>
        <a:graphic>
          <a:graphicData uri="http://schemas.openxmlformats.org/drawingml/2006/table">
            <a:tbl>
              <a:tblPr firstRow="1" bandRow="1">
                <a:tableStyleId>{5C22544A-7EE6-4342-B048-85BDC9FD1C3A}</a:tableStyleId>
              </a:tblPr>
              <a:tblGrid>
                <a:gridCol w="6624736"/>
                <a:gridCol w="1872208"/>
              </a:tblGrid>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приобретение автобусов и микроавтобусов для образовательных организаций,</a:t>
                      </a:r>
                      <a:r>
                        <a:rPr lang="ru-RU" sz="1600" baseline="0" dirty="0" smtClean="0">
                          <a:solidFill>
                            <a:schemeClr val="tx1"/>
                          </a:solidFill>
                          <a:latin typeface="Times New Roman" pitchFamily="18" charset="0"/>
                          <a:cs typeface="Times New Roman" pitchFamily="18" charset="0"/>
                        </a:rPr>
                        <a:t> оплата расходов по их регистрации</a:t>
                      </a:r>
                      <a:endParaRPr lang="ru-RU" sz="1600" dirty="0" smtClean="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3,5 млн. рублей</a:t>
                      </a:r>
                      <a:endParaRPr lang="ru-RU" sz="1600" dirty="0" smtClean="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3" name="Таблица 12"/>
          <p:cNvGraphicFramePr>
            <a:graphicFrameLocks noGrp="1"/>
          </p:cNvGraphicFramePr>
          <p:nvPr>
            <p:extLst>
              <p:ext uri="{D42A27DB-BD31-4B8C-83A1-F6EECF244321}">
                <p14:modId xmlns:p14="http://schemas.microsoft.com/office/powerpoint/2010/main" val="4157445460"/>
              </p:ext>
            </p:extLst>
          </p:nvPr>
        </p:nvGraphicFramePr>
        <p:xfrm>
          <a:off x="323528" y="404664"/>
          <a:ext cx="8496944" cy="1463040"/>
        </p:xfrm>
        <a:graphic>
          <a:graphicData uri="http://schemas.openxmlformats.org/drawingml/2006/table">
            <a:tbl>
              <a:tblPr firstRow="1" bandRow="1">
                <a:tableStyleId>{5C22544A-7EE6-4342-B048-85BDC9FD1C3A}</a:tableStyleId>
              </a:tblPr>
              <a:tblGrid>
                <a:gridCol w="6624736"/>
                <a:gridCol w="1872208"/>
              </a:tblGrid>
              <a:tr h="1008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расходы на организацию</a:t>
                      </a:r>
                      <a:r>
                        <a:rPr lang="ru-RU" sz="1600" baseline="0" dirty="0" smtClean="0">
                          <a:solidFill>
                            <a:schemeClr val="tx1"/>
                          </a:solidFill>
                          <a:latin typeface="Times New Roman" pitchFamily="18" charset="0"/>
                          <a:cs typeface="Times New Roman" pitchFamily="18" charset="0"/>
                        </a:rPr>
                        <a:t> в части создания в муниципальных общеобразовательных организациях, расположенных в сельской местности,  условий для занятий физической культурой и спортом (капитальный ремонт спортивных залов муниципальных общеобразовательных организаций расположенных в сельской местности)</a:t>
                      </a:r>
                      <a:endParaRPr lang="ru-RU" sz="160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7,0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2737706324"/>
              </p:ext>
            </p:extLst>
          </p:nvPr>
        </p:nvGraphicFramePr>
        <p:xfrm>
          <a:off x="323528" y="6093296"/>
          <a:ext cx="8496944" cy="48768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предоставление мер социальной</a:t>
                      </a:r>
                      <a:r>
                        <a:rPr lang="ru-RU" sz="1600" baseline="0" dirty="0" smtClean="0">
                          <a:solidFill>
                            <a:schemeClr val="tx1"/>
                          </a:solidFill>
                          <a:latin typeface="Times New Roman" pitchFamily="18" charset="0"/>
                          <a:cs typeface="Times New Roman" pitchFamily="18" charset="0"/>
                        </a:rPr>
                        <a:t> поддержки отдельным категориям работников учреждений дополнительного образования детей</a:t>
                      </a:r>
                      <a:endParaRPr lang="ru-RU" sz="160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0,3 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94931194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552594083"/>
              </p:ext>
            </p:extLst>
          </p:nvPr>
        </p:nvGraphicFramePr>
        <p:xfrm>
          <a:off x="323528" y="4293096"/>
          <a:ext cx="8496944" cy="1584176"/>
        </p:xfrm>
        <a:graphic>
          <a:graphicData uri="http://schemas.openxmlformats.org/drawingml/2006/table">
            <a:tbl>
              <a:tblPr firstRow="1" bandRow="1">
                <a:tableStyleId>{5C22544A-7EE6-4342-B048-85BDC9FD1C3A}</a:tableStyleId>
              </a:tblPr>
              <a:tblGrid>
                <a:gridCol w="6624736"/>
                <a:gridCol w="1872208"/>
              </a:tblGrid>
              <a:tr h="15841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материально-техническое</a:t>
                      </a:r>
                      <a:r>
                        <a:rPr lang="ru-RU" sz="1600" baseline="0" dirty="0" smtClean="0">
                          <a:solidFill>
                            <a:schemeClr val="tx1"/>
                          </a:solidFill>
                          <a:latin typeface="Times New Roman" pitchFamily="18" charset="0"/>
                          <a:cs typeface="Times New Roman" pitchFamily="18" charset="0"/>
                        </a:rPr>
                        <a:t> обеспечение пунктов проведения экзаменов для государственной итоговой аттестации по образовательным программам основного общего и среднего общего образования и выплату педагогическим работникам, участвующим а проведении единого государственного экзамена, компенсации за работу по подготовке и проведению единого государственного экзамена</a:t>
                      </a:r>
                      <a:endParaRPr lang="ru-RU" sz="160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0,8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560604697"/>
              </p:ext>
            </p:extLst>
          </p:nvPr>
        </p:nvGraphicFramePr>
        <p:xfrm>
          <a:off x="323528" y="3645024"/>
          <a:ext cx="8496944" cy="559688"/>
        </p:xfrm>
        <a:graphic>
          <a:graphicData uri="http://schemas.openxmlformats.org/drawingml/2006/table">
            <a:tbl>
              <a:tblPr firstRow="1" bandRow="1">
                <a:tableStyleId>{5C22544A-7EE6-4342-B048-85BDC9FD1C3A}</a:tableStyleId>
              </a:tblPr>
              <a:tblGrid>
                <a:gridCol w="6624736"/>
                <a:gridCol w="1872208"/>
              </a:tblGrid>
              <a:tr h="5596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обеспечение льготным</a:t>
                      </a:r>
                      <a:r>
                        <a:rPr lang="ru-RU" sz="1600" baseline="0" dirty="0" smtClean="0">
                          <a:solidFill>
                            <a:schemeClr val="tx1"/>
                          </a:solidFill>
                          <a:latin typeface="Times New Roman" pitchFamily="18" charset="0"/>
                          <a:cs typeface="Times New Roman" pitchFamily="18" charset="0"/>
                        </a:rPr>
                        <a:t> питанием обучающихся из многодетных семей в муниципальных общеобразовательных учреждениях</a:t>
                      </a:r>
                      <a:endParaRPr lang="ru-RU" sz="160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2,3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4530719"/>
              </p:ext>
            </p:extLst>
          </p:nvPr>
        </p:nvGraphicFramePr>
        <p:xfrm>
          <a:off x="323528" y="5949280"/>
          <a:ext cx="8496944" cy="631696"/>
        </p:xfrm>
        <a:graphic>
          <a:graphicData uri="http://schemas.openxmlformats.org/drawingml/2006/table">
            <a:tbl>
              <a:tblPr firstRow="1" bandRow="1">
                <a:tableStyleId>{5C22544A-7EE6-4342-B048-85BDC9FD1C3A}</a:tableStyleId>
              </a:tblPr>
              <a:tblGrid>
                <a:gridCol w="6624736"/>
                <a:gridCol w="1872208"/>
              </a:tblGrid>
              <a:tr h="6316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обеспечение деятельности (оказание услуг) муниципальных учреждений дополнительного</a:t>
                      </a:r>
                      <a:r>
                        <a:rPr lang="ru-RU" sz="1600" baseline="0" dirty="0" smtClean="0">
                          <a:solidFill>
                            <a:schemeClr val="tx1"/>
                          </a:solidFill>
                          <a:latin typeface="Times New Roman" pitchFamily="18" charset="0"/>
                          <a:cs typeface="Times New Roman" pitchFamily="18" charset="0"/>
                        </a:rPr>
                        <a:t> образования</a:t>
                      </a:r>
                      <a:endParaRPr lang="ru-RU" sz="160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40,6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3" name="Таблица 12"/>
          <p:cNvGraphicFramePr>
            <a:graphicFrameLocks noGrp="1"/>
          </p:cNvGraphicFramePr>
          <p:nvPr>
            <p:extLst>
              <p:ext uri="{D42A27DB-BD31-4B8C-83A1-F6EECF244321}">
                <p14:modId xmlns:p14="http://schemas.microsoft.com/office/powerpoint/2010/main" val="585096164"/>
              </p:ext>
            </p:extLst>
          </p:nvPr>
        </p:nvGraphicFramePr>
        <p:xfrm>
          <a:off x="323528" y="2996952"/>
          <a:ext cx="8496944" cy="576064"/>
        </p:xfrm>
        <a:graphic>
          <a:graphicData uri="http://schemas.openxmlformats.org/drawingml/2006/table">
            <a:tbl>
              <a:tblPr firstRow="1" bandRow="1">
                <a:tableStyleId>{5C22544A-7EE6-4342-B048-85BDC9FD1C3A}</a:tableStyleId>
              </a:tblPr>
              <a:tblGrid>
                <a:gridCol w="6624736"/>
                <a:gridCol w="1872208"/>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обеспечение осуществления отдельных государственных  полномочий в области образования  (</a:t>
                      </a:r>
                      <a:r>
                        <a:rPr lang="ru-RU" sz="1600" dirty="0" err="1" smtClean="0">
                          <a:solidFill>
                            <a:schemeClr val="tx1"/>
                          </a:solidFill>
                          <a:latin typeface="Times New Roman" pitchFamily="18" charset="0"/>
                          <a:cs typeface="Times New Roman" pitchFamily="18" charset="0"/>
                        </a:rPr>
                        <a:t>госстандарт</a:t>
                      </a:r>
                      <a:r>
                        <a:rPr lang="ru-RU" sz="1600" dirty="0" smtClean="0">
                          <a:solidFill>
                            <a:schemeClr val="tx1"/>
                          </a:solidFill>
                          <a:latin typeface="Times New Roman" pitchFamily="18" charset="0"/>
                          <a:cs typeface="Times New Roman" pitchFamily="18" charset="0"/>
                        </a:rPr>
                        <a:t>)</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627,2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159979305"/>
              </p:ext>
            </p:extLst>
          </p:nvPr>
        </p:nvGraphicFramePr>
        <p:xfrm>
          <a:off x="323528" y="318504"/>
          <a:ext cx="8496944" cy="806240"/>
        </p:xfrm>
        <a:graphic>
          <a:graphicData uri="http://schemas.openxmlformats.org/drawingml/2006/table">
            <a:tbl>
              <a:tblPr firstRow="1" bandRow="1">
                <a:tableStyleId>{5C22544A-7EE6-4342-B048-85BDC9FD1C3A}</a:tableStyleId>
              </a:tblPr>
              <a:tblGrid>
                <a:gridCol w="6624736"/>
                <a:gridCol w="1872208"/>
              </a:tblGrid>
              <a:tr h="806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выплата компенсации</a:t>
                      </a:r>
                      <a:r>
                        <a:rPr lang="ru-RU" sz="1600" baseline="0" dirty="0" smtClean="0">
                          <a:solidFill>
                            <a:schemeClr val="tx1"/>
                          </a:solidFill>
                          <a:latin typeface="Times New Roman" pitchFamily="18" charset="0"/>
                          <a:cs typeface="Times New Roman" pitchFamily="18" charset="0"/>
                        </a:rPr>
                        <a:t> части родительской платы за присмотр и уход за детьми, посещающими организации,  реализующие общеобразовательную программу дошкольного образования</a:t>
                      </a:r>
                      <a:endParaRPr lang="ru-RU" sz="160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9,5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2773465310"/>
              </p:ext>
            </p:extLst>
          </p:nvPr>
        </p:nvGraphicFramePr>
        <p:xfrm>
          <a:off x="323528" y="1196752"/>
          <a:ext cx="8496944" cy="1706880"/>
        </p:xfrm>
        <a:graphic>
          <a:graphicData uri="http://schemas.openxmlformats.org/drawingml/2006/table">
            <a:tbl>
              <a:tblPr firstRow="1" bandRow="1">
                <a:tableStyleId>{5C22544A-7EE6-4342-B048-85BDC9FD1C3A}</a:tableStyleId>
              </a:tblPr>
              <a:tblGrid>
                <a:gridCol w="6624736"/>
                <a:gridCol w="1872208"/>
              </a:tblGrid>
              <a:tr h="1656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предоставление мер социальной поддержки в виде компенсации расходов на оплату жилых помещений, отопления и освещения  педагогическим работникам муниципальных образовательных учреждений, расположенных на территории Краснодарского края, проживающим и работающим в сельской местности, рабочих поселках (поселках городского типа) на территории Краснодарского края</a:t>
                      </a:r>
                      <a:endParaRPr lang="ru-RU" sz="160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6,0 млн. рублей</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25270863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678255329"/>
              </p:ext>
            </p:extLst>
          </p:nvPr>
        </p:nvGraphicFramePr>
        <p:xfrm>
          <a:off x="323527" y="2636912"/>
          <a:ext cx="8568953" cy="1800200"/>
        </p:xfrm>
        <a:graphic>
          <a:graphicData uri="http://schemas.openxmlformats.org/drawingml/2006/table">
            <a:tbl>
              <a:tblPr firstRow="1" bandRow="1">
                <a:tableStyleId>{5C22544A-7EE6-4342-B048-85BDC9FD1C3A}</a:tableStyleId>
              </a:tblPr>
              <a:tblGrid>
                <a:gridCol w="5664222"/>
                <a:gridCol w="2904731"/>
              </a:tblGrid>
              <a:tr h="1800200">
                <a:tc>
                  <a:txBody>
                    <a:bodyPr/>
                    <a:lstStyle/>
                    <a:p>
                      <a:pPr algn="ctr"/>
                      <a:r>
                        <a:rPr lang="ru-RU" sz="2000" b="0" kern="1200" dirty="0" smtClean="0">
                          <a:solidFill>
                            <a:schemeClr val="tx1"/>
                          </a:solidFill>
                          <a:effectLst/>
                          <a:latin typeface="Times New Roman" pitchFamily="18" charset="0"/>
                          <a:ea typeface="+mn-ea"/>
                          <a:cs typeface="Times New Roman" pitchFamily="18" charset="0"/>
                        </a:rPr>
                        <a:t>расходы на обеспечение функций органов местного самоуправления </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3,4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143665252"/>
              </p:ext>
            </p:extLst>
          </p:nvPr>
        </p:nvGraphicFramePr>
        <p:xfrm>
          <a:off x="323528" y="4581128"/>
          <a:ext cx="8568952" cy="1872208"/>
        </p:xfrm>
        <a:graphic>
          <a:graphicData uri="http://schemas.openxmlformats.org/drawingml/2006/table">
            <a:tbl>
              <a:tblPr firstRow="1" bandRow="1">
                <a:tableStyleId>{5C22544A-7EE6-4342-B048-85BDC9FD1C3A}</a:tableStyleId>
              </a:tblPr>
              <a:tblGrid>
                <a:gridCol w="5670569"/>
                <a:gridCol w="2898383"/>
              </a:tblGrid>
              <a:tr h="18722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расходы на обеспечение деятельности (оказание услуг) муниципальных учреждений (централизованной бухгалтерии и методического центра) </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20,6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32656"/>
            <a:ext cx="8568952"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latin typeface="Times New Roman" pitchFamily="18" charset="0"/>
                <a:cs typeface="Times New Roman" pitchFamily="18" charset="0"/>
              </a:rPr>
              <a:t>Подпрограмма «Обеспечение реализации муниципальной программы и прочие мероприятия в области образования» </a:t>
            </a:r>
          </a:p>
          <a:p>
            <a:pPr algn="ctr"/>
            <a:r>
              <a:rPr lang="ru-RU" sz="2800" dirty="0" smtClean="0">
                <a:latin typeface="Times New Roman" pitchFamily="18" charset="0"/>
                <a:cs typeface="Times New Roman" pitchFamily="18" charset="0"/>
              </a:rPr>
              <a:t>в 2016 году – 24,0 млн. </a:t>
            </a:r>
            <a:r>
              <a:rPr lang="ru-RU" sz="2800" dirty="0">
                <a:latin typeface="Times New Roman" pitchFamily="18" charset="0"/>
                <a:cs typeface="Times New Roman" pitchFamily="18" charset="0"/>
              </a:rPr>
              <a:t>рублей</a:t>
            </a:r>
            <a:endParaRPr lang="ru-RU"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7302144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418219085"/>
              </p:ext>
            </p:extLst>
          </p:nvPr>
        </p:nvGraphicFramePr>
        <p:xfrm>
          <a:off x="179512" y="1772815"/>
          <a:ext cx="8784977" cy="4896545"/>
        </p:xfrm>
        <a:graphic>
          <a:graphicData uri="http://schemas.openxmlformats.org/drawingml/2006/table">
            <a:tbl>
              <a:tblPr firstRow="1" bandRow="1">
                <a:tableStyleId>{5C22544A-7EE6-4342-B048-85BDC9FD1C3A}</a:tableStyleId>
              </a:tblPr>
              <a:tblGrid>
                <a:gridCol w="4679847"/>
                <a:gridCol w="1224809"/>
                <a:gridCol w="1512168"/>
                <a:gridCol w="1368153"/>
              </a:tblGrid>
              <a:tr h="475176">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3050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862105">
                <a:tc>
                  <a:txBody>
                    <a:bodyPr/>
                    <a:lstStyle/>
                    <a:p>
                      <a:pPr algn="l">
                        <a:spcAft>
                          <a:spcPts val="0"/>
                        </a:spcAft>
                      </a:pPr>
                      <a:r>
                        <a:rPr lang="ru-RU" sz="1800" kern="1200" dirty="0" smtClean="0">
                          <a:solidFill>
                            <a:schemeClr val="dk1"/>
                          </a:solidFill>
                          <a:effectLst/>
                          <a:latin typeface="Times New Roman" pitchFamily="18" charset="0"/>
                          <a:ea typeface="+mn-ea"/>
                          <a:cs typeface="Times New Roman" pitchFamily="18" charset="0"/>
                        </a:rPr>
                        <a:t>Доля детей, охваченных дошкольным образованием, в общей численности детей </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pitchFamily="18" charset="0"/>
                          <a:ea typeface="Calibri"/>
                          <a:cs typeface="Times New Roman" pitchFamily="18" charset="0"/>
                        </a:rPr>
                        <a: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79,9</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79,9</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107936">
                <a:tc>
                  <a:txBody>
                    <a:bodyPr/>
                    <a:lstStyle/>
                    <a:p>
                      <a:pPr indent="0" algn="l">
                        <a:spcAft>
                          <a:spcPts val="0"/>
                        </a:spcAft>
                      </a:pPr>
                      <a:r>
                        <a:rPr lang="ru-RU" sz="1800" dirty="0">
                          <a:effectLst/>
                          <a:latin typeface="Times New Roman" pitchFamily="18" charset="0"/>
                          <a:ea typeface="Calibri"/>
                          <a:cs typeface="Times New Roman" pitchFamily="18" charset="0"/>
                        </a:rPr>
                        <a:t>Численность обучающихся по программам общего образования в </a:t>
                      </a:r>
                      <a:r>
                        <a:rPr lang="ru-RU" sz="1800" dirty="0" smtClean="0">
                          <a:effectLst/>
                          <a:latin typeface="Times New Roman" pitchFamily="18" charset="0"/>
                          <a:ea typeface="Calibri"/>
                          <a:cs typeface="Times New Roman" pitchFamily="18" charset="0"/>
                        </a:rPr>
                        <a:t>общеобразовательных </a:t>
                      </a:r>
                      <a:r>
                        <a:rPr lang="ru-RU" sz="1800" dirty="0">
                          <a:effectLst/>
                          <a:latin typeface="Times New Roman" pitchFamily="18" charset="0"/>
                          <a:ea typeface="Calibri"/>
                          <a:cs typeface="Times New Roman" pitchFamily="18" charset="0"/>
                        </a:rPr>
                        <a:t>организациях </a:t>
                      </a:r>
                      <a:r>
                        <a:rPr lang="ru-RU" sz="1800" dirty="0" err="1">
                          <a:effectLst/>
                          <a:latin typeface="Times New Roman" pitchFamily="18" charset="0"/>
                          <a:ea typeface="Calibri"/>
                          <a:cs typeface="Times New Roman" pitchFamily="18" charset="0"/>
                        </a:rPr>
                        <a:t>Гулькевичского</a:t>
                      </a:r>
                      <a:r>
                        <a:rPr lang="ru-RU" sz="1800" dirty="0">
                          <a:effectLst/>
                          <a:latin typeface="Times New Roman" pitchFamily="18" charset="0"/>
                          <a:ea typeface="Calibri"/>
                          <a:cs typeface="Times New Roman" pitchFamily="18" charset="0"/>
                        </a:rPr>
                        <a:t> района</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человек</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9 724</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9 724</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152128">
                <a:tc>
                  <a:txBody>
                    <a:bodyPr/>
                    <a:lstStyle/>
                    <a:p>
                      <a:pPr indent="0" algn="l">
                        <a:spcAft>
                          <a:spcPts val="0"/>
                        </a:spcAft>
                      </a:pPr>
                      <a:r>
                        <a:rPr lang="ru-RU" sz="1800" dirty="0">
                          <a:effectLst/>
                          <a:latin typeface="Times New Roman" pitchFamily="18" charset="0"/>
                          <a:ea typeface="Calibri"/>
                          <a:cs typeface="Times New Roman" pitchFamily="18" charset="0"/>
                        </a:rPr>
                        <a:t>Доля детей и молодежи в возрасте 5 – 18 лет, охваченных образовательными программами </a:t>
                      </a:r>
                      <a:r>
                        <a:rPr lang="ru-RU" sz="1800" dirty="0" smtClean="0">
                          <a:effectLst/>
                          <a:latin typeface="Times New Roman" pitchFamily="18" charset="0"/>
                          <a:ea typeface="Calibri"/>
                          <a:cs typeface="Times New Roman" pitchFamily="18" charset="0"/>
                        </a:rPr>
                        <a:t>дополнительного </a:t>
                      </a:r>
                      <a:r>
                        <a:rPr lang="ru-RU" sz="1800" dirty="0">
                          <a:effectLst/>
                          <a:latin typeface="Times New Roman" pitchFamily="18" charset="0"/>
                          <a:ea typeface="Calibri"/>
                          <a:cs typeface="Times New Roman" pitchFamily="18" charset="0"/>
                        </a:rPr>
                        <a:t>образования</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a:effectLst/>
                          <a:latin typeface="Times New Roman" pitchFamily="18" charset="0"/>
                          <a:ea typeface="Calibri"/>
                          <a:cs typeface="Times New Roman" pitchFamily="18" charset="0"/>
                        </a:rPr>
                        <a: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45,6</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45,6</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20080">
                <a:tc>
                  <a:txBody>
                    <a:bodyPr/>
                    <a:lstStyle/>
                    <a:p>
                      <a:pPr indent="0" algn="l">
                        <a:spcAft>
                          <a:spcPts val="0"/>
                        </a:spcAft>
                      </a:pPr>
                      <a:r>
                        <a:rPr lang="ru-RU" sz="1800" dirty="0" smtClean="0">
                          <a:effectLst/>
                          <a:latin typeface="Times New Roman" pitchFamily="18" charset="0"/>
                          <a:ea typeface="Calibri"/>
                          <a:cs typeface="Times New Roman" pitchFamily="18" charset="0"/>
                        </a:rPr>
                        <a:t>Создано</a:t>
                      </a:r>
                      <a:r>
                        <a:rPr lang="ru-RU" sz="1800" baseline="0" dirty="0" smtClean="0">
                          <a:effectLst/>
                          <a:latin typeface="Times New Roman" pitchFamily="18" charset="0"/>
                          <a:ea typeface="Calibri"/>
                          <a:cs typeface="Times New Roman" pitchFamily="18" charset="0"/>
                        </a:rPr>
                        <a:t> дистанционных мест обучения</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единиц</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17</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17</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332656"/>
            <a:ext cx="878497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Отдельные целевые показатели муниципальной программы «Развитие образования» </a:t>
            </a:r>
            <a:r>
              <a:rPr lang="ru-RU" sz="2400" dirty="0" smtClean="0">
                <a:latin typeface="Times New Roman" pitchFamily="18" charset="0"/>
                <a:cs typeface="Times New Roman" pitchFamily="18" charset="0"/>
              </a:rPr>
              <a:t>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5637382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300860447"/>
              </p:ext>
            </p:extLst>
          </p:nvPr>
        </p:nvGraphicFramePr>
        <p:xfrm>
          <a:off x="179512" y="377280"/>
          <a:ext cx="8784976"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26308027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3529873722"/>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3568" y="439675"/>
            <a:ext cx="7776864"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на </a:t>
            </a:r>
            <a:r>
              <a:rPr lang="ru-RU" sz="2400" dirty="0">
                <a:latin typeface="Times New Roman" pitchFamily="18" charset="0"/>
                <a:cs typeface="Times New Roman" pitchFamily="18" charset="0"/>
              </a:rPr>
              <a:t>реализацию муниципальной программы </a:t>
            </a:r>
            <a:r>
              <a:rPr lang="ru-RU" sz="2400" dirty="0" smtClean="0">
                <a:latin typeface="Times New Roman" pitchFamily="18" charset="0"/>
                <a:cs typeface="Times New Roman" pitchFamily="18" charset="0"/>
              </a:rPr>
              <a:t>«Социальная </a:t>
            </a:r>
            <a:r>
              <a:rPr lang="ru-RU" sz="2400" dirty="0">
                <a:latin typeface="Times New Roman" pitchFamily="18" charset="0"/>
                <a:cs typeface="Times New Roman" pitchFamily="18" charset="0"/>
              </a:rPr>
              <a:t>поддержка </a:t>
            </a:r>
            <a:r>
              <a:rPr lang="ru-RU" sz="2400" dirty="0" smtClean="0">
                <a:latin typeface="Times New Roman" pitchFamily="18" charset="0"/>
                <a:cs typeface="Times New Roman" pitchFamily="18" charset="0"/>
              </a:rPr>
              <a:t>граждан» 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30212129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2665012945"/>
              </p:ext>
            </p:extLst>
          </p:nvPr>
        </p:nvGraphicFramePr>
        <p:xfrm>
          <a:off x="179512" y="1772815"/>
          <a:ext cx="8784976" cy="4652705"/>
        </p:xfrm>
        <a:graphic>
          <a:graphicData uri="http://schemas.openxmlformats.org/drawingml/2006/table">
            <a:tbl>
              <a:tblPr firstRow="1" bandRow="1">
                <a:tableStyleId>{5C22544A-7EE6-4342-B048-85BDC9FD1C3A}</a:tableStyleId>
              </a:tblPr>
              <a:tblGrid>
                <a:gridCol w="4679847"/>
                <a:gridCol w="1224809"/>
                <a:gridCol w="1512168"/>
                <a:gridCol w="1368152"/>
              </a:tblGrid>
              <a:tr h="473781">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28944">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863500">
                <a:tc>
                  <a:txBody>
                    <a:bodyPr/>
                    <a:lstStyle/>
                    <a:p>
                      <a:pPr indent="0" algn="l">
                        <a:spcAft>
                          <a:spcPts val="0"/>
                        </a:spcAft>
                      </a:pPr>
                      <a:r>
                        <a:rPr lang="ru-RU" sz="1600" dirty="0">
                          <a:effectLst/>
                          <a:latin typeface="Times New Roman"/>
                          <a:ea typeface="Calibri"/>
                          <a:cs typeface="Times New Roman"/>
                        </a:rPr>
                        <a:t>Количество социально ориентированных некоммерческих организаций, которым оказана </a:t>
                      </a:r>
                      <a:r>
                        <a:rPr lang="ru-RU" sz="1600" dirty="0" smtClean="0">
                          <a:effectLst/>
                          <a:latin typeface="Times New Roman"/>
                          <a:ea typeface="Calibri"/>
                          <a:cs typeface="Times New Roman"/>
                        </a:rPr>
                        <a:t>государственная поддержка в форме субсидий</a:t>
                      </a:r>
                      <a:endParaRPr lang="ru-RU" sz="1600" dirty="0">
                        <a:effectLst/>
                        <a:latin typeface="Arial"/>
                        <a:ea typeface="Calibri"/>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единиц</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не менее 6 </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6 </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152128">
                <a:tc>
                  <a:txBody>
                    <a:bodyPr/>
                    <a:lstStyle/>
                    <a:p>
                      <a:pPr indent="0" algn="l">
                        <a:spcAft>
                          <a:spcPts val="0"/>
                        </a:spcAft>
                      </a:pPr>
                      <a:r>
                        <a:rPr lang="ru-RU" sz="1600" dirty="0" smtClean="0">
                          <a:effectLst/>
                          <a:latin typeface="Times New Roman" pitchFamily="18" charset="0"/>
                          <a:ea typeface="Calibri"/>
                          <a:cs typeface="Times New Roman" pitchFamily="18" charset="0"/>
                        </a:rPr>
                        <a:t>Охват населения </a:t>
                      </a:r>
                      <a:r>
                        <a:rPr lang="ru-RU" sz="1600" dirty="0" err="1" smtClean="0">
                          <a:effectLst/>
                          <a:latin typeface="Times New Roman" pitchFamily="18" charset="0"/>
                          <a:ea typeface="Calibri"/>
                          <a:cs typeface="Times New Roman" pitchFamily="18" charset="0"/>
                        </a:rPr>
                        <a:t>Гулькевичского</a:t>
                      </a:r>
                      <a:r>
                        <a:rPr lang="ru-RU" sz="1600" dirty="0" smtClean="0">
                          <a:effectLst/>
                          <a:latin typeface="Times New Roman" pitchFamily="18" charset="0"/>
                          <a:ea typeface="Calibri"/>
                          <a:cs typeface="Times New Roman" pitchFamily="18" charset="0"/>
                        </a:rPr>
                        <a:t> района в процессе реализации социально ориентированными некоммерческими организациями</a:t>
                      </a:r>
                      <a:r>
                        <a:rPr lang="ru-RU" sz="1600" baseline="0" dirty="0" smtClean="0">
                          <a:effectLst/>
                          <a:latin typeface="Times New Roman" pitchFamily="18" charset="0"/>
                          <a:ea typeface="Calibri"/>
                          <a:cs typeface="Times New Roman" pitchFamily="18" charset="0"/>
                        </a:rPr>
                        <a:t> общественно полезных программ</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человек</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не менее</a:t>
                      </a:r>
                      <a:r>
                        <a:rPr lang="ru-RU" sz="1800" baseline="0" dirty="0" smtClean="0">
                          <a:effectLst/>
                          <a:latin typeface="Times New Roman" pitchFamily="18" charset="0"/>
                          <a:ea typeface="Calibri"/>
                          <a:cs typeface="Times New Roman" pitchFamily="18" charset="0"/>
                        </a:rPr>
                        <a:t> 5000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5020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64096">
                <a:tc>
                  <a:txBody>
                    <a:bodyPr/>
                    <a:lstStyle/>
                    <a:p>
                      <a:pPr indent="0" algn="l">
                        <a:spcAft>
                          <a:spcPts val="0"/>
                        </a:spcAft>
                      </a:pPr>
                      <a:r>
                        <a:rPr lang="ru-RU" sz="1600" dirty="0">
                          <a:effectLst/>
                          <a:latin typeface="Times New Roman"/>
                          <a:ea typeface="Calibri"/>
                          <a:cs typeface="Times New Roman"/>
                        </a:rPr>
                        <a:t>Количество получателей ежемесячных денежных выплат к пенсиям (дополнительное пенсионное обеспечение)</a:t>
                      </a:r>
                      <a:endParaRPr lang="ru-RU" sz="1600" dirty="0">
                        <a:effectLst/>
                        <a:latin typeface="Arial"/>
                        <a:ea typeface="Calibri"/>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человек</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54</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57</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20080">
                <a:tc>
                  <a:txBody>
                    <a:bodyPr/>
                    <a:lstStyle/>
                    <a:p>
                      <a:pPr indent="0" algn="l">
                        <a:spcAft>
                          <a:spcPts val="0"/>
                        </a:spcAft>
                      </a:pPr>
                      <a:r>
                        <a:rPr lang="ru-RU" sz="1600" dirty="0">
                          <a:effectLst/>
                          <a:latin typeface="Times New Roman"/>
                          <a:ea typeface="Calibri"/>
                          <a:cs typeface="Times New Roman"/>
                        </a:rPr>
                        <a:t>Количество получателей ежемесячных денежных выплат почетным гражданам</a:t>
                      </a:r>
                      <a:endParaRPr lang="ru-RU" sz="1600" dirty="0">
                        <a:effectLst/>
                        <a:latin typeface="Arial"/>
                        <a:ea typeface="Calibri"/>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a:effectLst/>
                          <a:latin typeface="Times New Roman"/>
                          <a:ea typeface="Calibri"/>
                          <a:cs typeface="Times New Roman"/>
                        </a:rPr>
                        <a:t>человек</a:t>
                      </a:r>
                      <a:endParaRPr lang="ru-RU" sz="180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13</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11</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332656"/>
            <a:ext cx="878497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Социальная поддержка </a:t>
            </a:r>
            <a:r>
              <a:rPr lang="ru-RU" sz="2400" dirty="0" smtClean="0">
                <a:latin typeface="Times New Roman" pitchFamily="18" charset="0"/>
                <a:cs typeface="Times New Roman" pitchFamily="18" charset="0"/>
              </a:rPr>
              <a:t>граждан» 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919182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542057783"/>
              </p:ext>
            </p:extLst>
          </p:nvPr>
        </p:nvGraphicFramePr>
        <p:xfrm>
          <a:off x="107504" y="493912"/>
          <a:ext cx="8928992" cy="624745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32724307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2096582794"/>
              </p:ext>
            </p:extLst>
          </p:nvPr>
        </p:nvGraphicFramePr>
        <p:xfrm>
          <a:off x="107504" y="238490"/>
          <a:ext cx="8928992" cy="650287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25140541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935547072"/>
              </p:ext>
            </p:extLst>
          </p:nvPr>
        </p:nvGraphicFramePr>
        <p:xfrm>
          <a:off x="323528" y="1340768"/>
          <a:ext cx="8568952" cy="720080"/>
        </p:xfrm>
        <a:graphic>
          <a:graphicData uri="http://schemas.openxmlformats.org/drawingml/2006/table">
            <a:tbl>
              <a:tblPr firstRow="1" bandRow="1">
                <a:tableStyleId>{5C22544A-7EE6-4342-B048-85BDC9FD1C3A}</a:tableStyleId>
              </a:tblPr>
              <a:tblGrid>
                <a:gridCol w="6680878"/>
                <a:gridCol w="1888074"/>
              </a:tblGrid>
              <a:tr h="720080">
                <a:tc>
                  <a:txBody>
                    <a:bodyPr/>
                    <a:lstStyle/>
                    <a:p>
                      <a:pPr algn="ctr"/>
                      <a:r>
                        <a:rPr lang="ru-RU" sz="1400" b="1" kern="1200" dirty="0" smtClean="0">
                          <a:solidFill>
                            <a:schemeClr val="tx1"/>
                          </a:solidFill>
                          <a:effectLst/>
                          <a:latin typeface="Times New Roman" pitchFamily="18" charset="0"/>
                          <a:ea typeface="+mn-ea"/>
                          <a:cs typeface="Times New Roman" pitchFamily="18" charset="0"/>
                        </a:rPr>
                        <a:t>организацию работы оздоровительных лагерей с дневным пребыванием детей на базе образовательных учреждений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0,2</a:t>
                      </a:r>
                      <a:r>
                        <a:rPr lang="ru-RU" sz="1400" b="0" dirty="0" smtClean="0">
                          <a:solidFill>
                            <a:schemeClr val="tx1"/>
                          </a:solidFill>
                          <a:latin typeface="Times New Roman" pitchFamily="18" charset="0"/>
                          <a:cs typeface="Times New Roman" pitchFamily="18" charset="0"/>
                        </a:rPr>
                        <a:t> млн.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568128029"/>
              </p:ext>
            </p:extLst>
          </p:nvPr>
        </p:nvGraphicFramePr>
        <p:xfrm>
          <a:off x="323528" y="2132856"/>
          <a:ext cx="8568952" cy="792088"/>
        </p:xfrm>
        <a:graphic>
          <a:graphicData uri="http://schemas.openxmlformats.org/drawingml/2006/table">
            <a:tbl>
              <a:tblPr firstRow="1" bandRow="1">
                <a:tableStyleId>{5C22544A-7EE6-4342-B048-85BDC9FD1C3A}</a:tableStyleId>
              </a:tblPr>
              <a:tblGrid>
                <a:gridCol w="6680878"/>
                <a:gridCol w="1888074"/>
              </a:tblGrid>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приобретение новогодних подарков для детей сирот, детей оставшихся без попечения родителей и детей</a:t>
                      </a:r>
                      <a:r>
                        <a:rPr lang="ru-RU" sz="1400" b="1" kern="1200" baseline="0" dirty="0" smtClean="0">
                          <a:solidFill>
                            <a:schemeClr val="tx1"/>
                          </a:solidFill>
                          <a:effectLst/>
                          <a:latin typeface="Times New Roman" pitchFamily="18" charset="0"/>
                          <a:ea typeface="+mn-ea"/>
                          <a:cs typeface="Times New Roman" pitchFamily="18" charset="0"/>
                        </a:rPr>
                        <a:t> из семей </a:t>
                      </a:r>
                      <a:r>
                        <a:rPr lang="ru-RU" sz="1400" b="1" kern="1200" dirty="0" smtClean="0">
                          <a:solidFill>
                            <a:schemeClr val="tx1"/>
                          </a:solidFill>
                          <a:effectLst/>
                          <a:latin typeface="Times New Roman" pitchFamily="18" charset="0"/>
                          <a:ea typeface="+mn-ea"/>
                          <a:cs typeface="Times New Roman" pitchFamily="18" charset="0"/>
                        </a:rPr>
                        <a:t>находящихся в трудной жизненной ситуации</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0,2</a:t>
                      </a:r>
                      <a:r>
                        <a:rPr lang="ru-RU" sz="1400" b="0" dirty="0" smtClean="0">
                          <a:solidFill>
                            <a:schemeClr val="tx1"/>
                          </a:solidFill>
                          <a:latin typeface="Times New Roman" pitchFamily="18" charset="0"/>
                          <a:cs typeface="Times New Roman" pitchFamily="18" charset="0"/>
                        </a:rPr>
                        <a:t> 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628486320"/>
              </p:ext>
            </p:extLst>
          </p:nvPr>
        </p:nvGraphicFramePr>
        <p:xfrm>
          <a:off x="322099" y="2996952"/>
          <a:ext cx="8568952" cy="936104"/>
        </p:xfrm>
        <a:graphic>
          <a:graphicData uri="http://schemas.openxmlformats.org/drawingml/2006/table">
            <a:tbl>
              <a:tblPr firstRow="1" bandRow="1">
                <a:tableStyleId>{5C22544A-7EE6-4342-B048-85BDC9FD1C3A}</a:tableStyleId>
              </a:tblPr>
              <a:tblGrid>
                <a:gridCol w="6680878"/>
                <a:gridCol w="1888074"/>
              </a:tblGrid>
              <a:tr h="936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организация</a:t>
                      </a:r>
                      <a:r>
                        <a:rPr lang="ru-RU" sz="1400" b="1" kern="1200" baseline="0" dirty="0" smtClean="0">
                          <a:solidFill>
                            <a:schemeClr val="tx1"/>
                          </a:solidFill>
                          <a:effectLst/>
                          <a:latin typeface="Times New Roman" pitchFamily="18" charset="0"/>
                          <a:ea typeface="+mn-ea"/>
                          <a:cs typeface="Times New Roman" pitchFamily="18" charset="0"/>
                        </a:rPr>
                        <a:t> подвоза (приобретение ГСМ) в профильные смены, страхование детей, находящихся в трудной жизненной ситуации во время перевозки к местам отдыха и обратно в летний период</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0,3</a:t>
                      </a:r>
                      <a:r>
                        <a:rPr lang="ru-RU" sz="1400" b="0" dirty="0" smtClean="0">
                          <a:solidFill>
                            <a:schemeClr val="tx1"/>
                          </a:solidFill>
                          <a:latin typeface="Times New Roman" pitchFamily="18" charset="0"/>
                          <a:cs typeface="Times New Roman" pitchFamily="18" charset="0"/>
                        </a:rPr>
                        <a:t> 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32656"/>
            <a:ext cx="856895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Times New Roman" pitchFamily="18" charset="0"/>
                <a:cs typeface="Times New Roman" pitchFamily="18" charset="0"/>
              </a:rPr>
              <a:t>Расходы на реализацию мероприятий </a:t>
            </a:r>
            <a:r>
              <a:rPr lang="ru-RU" sz="2400" dirty="0" smtClean="0">
                <a:solidFill>
                  <a:schemeClr val="bg1"/>
                </a:solidFill>
                <a:latin typeface="Times New Roman" pitchFamily="18" charset="0"/>
                <a:cs typeface="Times New Roman" pitchFamily="18" charset="0"/>
              </a:rPr>
              <a:t>муниципальной программы «Дети </a:t>
            </a:r>
            <a:r>
              <a:rPr lang="ru-RU" sz="2400" dirty="0" err="1">
                <a:solidFill>
                  <a:schemeClr val="bg1"/>
                </a:solidFill>
                <a:latin typeface="Times New Roman" pitchFamily="18" charset="0"/>
                <a:cs typeface="Times New Roman" pitchFamily="18" charset="0"/>
              </a:rPr>
              <a:t>Гулькевичского</a:t>
            </a:r>
            <a:r>
              <a:rPr lang="ru-RU" sz="2400" dirty="0">
                <a:solidFill>
                  <a:schemeClr val="bg1"/>
                </a:solidFill>
                <a:latin typeface="Times New Roman" pitchFamily="18" charset="0"/>
                <a:cs typeface="Times New Roman" pitchFamily="18" charset="0"/>
              </a:rPr>
              <a:t> района» в </a:t>
            </a:r>
            <a:r>
              <a:rPr lang="ru-RU" sz="2400" dirty="0" smtClean="0">
                <a:solidFill>
                  <a:schemeClr val="bg1"/>
                </a:solidFill>
                <a:latin typeface="Times New Roman" pitchFamily="18" charset="0"/>
                <a:cs typeface="Times New Roman" pitchFamily="18" charset="0"/>
              </a:rPr>
              <a:t>2016 </a:t>
            </a:r>
            <a:r>
              <a:rPr lang="ru-RU" sz="2400" dirty="0">
                <a:solidFill>
                  <a:schemeClr val="bg1"/>
                </a:solidFill>
                <a:latin typeface="Times New Roman" pitchFamily="18" charset="0"/>
                <a:cs typeface="Times New Roman" pitchFamily="18" charset="0"/>
              </a:rPr>
              <a:t>году</a:t>
            </a:r>
          </a:p>
        </p:txBody>
      </p:sp>
      <p:graphicFrame>
        <p:nvGraphicFramePr>
          <p:cNvPr id="10" name="Таблица 9"/>
          <p:cNvGraphicFramePr>
            <a:graphicFrameLocks noGrp="1"/>
          </p:cNvGraphicFramePr>
          <p:nvPr>
            <p:extLst>
              <p:ext uri="{D42A27DB-BD31-4B8C-83A1-F6EECF244321}">
                <p14:modId xmlns:p14="http://schemas.microsoft.com/office/powerpoint/2010/main" val="3082711225"/>
              </p:ext>
            </p:extLst>
          </p:nvPr>
        </p:nvGraphicFramePr>
        <p:xfrm>
          <a:off x="323528" y="4005064"/>
          <a:ext cx="8568952" cy="1158240"/>
        </p:xfrm>
        <a:graphic>
          <a:graphicData uri="http://schemas.openxmlformats.org/drawingml/2006/table">
            <a:tbl>
              <a:tblPr firstRow="1" bandRow="1">
                <a:tableStyleId>{5C22544A-7EE6-4342-B048-85BDC9FD1C3A}</a:tableStyleId>
              </a:tblPr>
              <a:tblGrid>
                <a:gridCol w="6680878"/>
                <a:gridCol w="1888074"/>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организация отдыха детей в профильных лагерях,</a:t>
                      </a:r>
                      <a:r>
                        <a:rPr lang="ru-RU" sz="1400" b="1" kern="1200" baseline="0" dirty="0" smtClean="0">
                          <a:solidFill>
                            <a:schemeClr val="tx1"/>
                          </a:solidFill>
                          <a:effectLst/>
                          <a:latin typeface="Times New Roman" pitchFamily="18" charset="0"/>
                          <a:ea typeface="+mn-ea"/>
                          <a:cs typeface="Times New Roman" pitchFamily="18" charset="0"/>
                        </a:rPr>
                        <a:t> организованных муниципальными  образовательными организациями, осуществляющими организацию отдыха и о</a:t>
                      </a:r>
                      <a:r>
                        <a:rPr lang="ru-RU" sz="1400" b="1" kern="1200" dirty="0" smtClean="0">
                          <a:solidFill>
                            <a:schemeClr val="tx1"/>
                          </a:solidFill>
                          <a:effectLst/>
                          <a:latin typeface="Times New Roman" pitchFamily="18" charset="0"/>
                          <a:ea typeface="+mn-ea"/>
                          <a:cs typeface="Times New Roman" pitchFamily="18" charset="0"/>
                        </a:rPr>
                        <a:t>здоровление обучающихся в каникулярное время с дневным пребыванием детей на базе образовательных учреждений и обязательной</a:t>
                      </a:r>
                      <a:r>
                        <a:rPr lang="ru-RU" sz="1400" b="1" kern="1200" baseline="0" dirty="0" smtClean="0">
                          <a:solidFill>
                            <a:schemeClr val="tx1"/>
                          </a:solidFill>
                          <a:effectLst/>
                          <a:latin typeface="Times New Roman" pitchFamily="18" charset="0"/>
                          <a:ea typeface="+mn-ea"/>
                          <a:cs typeface="Times New Roman" pitchFamily="18" charset="0"/>
                        </a:rPr>
                        <a:t> организацией их питания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1,2 </a:t>
                      </a:r>
                      <a:r>
                        <a:rPr lang="ru-RU" sz="1400" b="0" dirty="0" smtClean="0">
                          <a:solidFill>
                            <a:schemeClr val="tx1"/>
                          </a:solidFill>
                          <a:latin typeface="Times New Roman" pitchFamily="18" charset="0"/>
                          <a:cs typeface="Times New Roman" pitchFamily="18" charset="0"/>
                        </a:rPr>
                        <a:t>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1647533635"/>
              </p:ext>
            </p:extLst>
          </p:nvPr>
        </p:nvGraphicFramePr>
        <p:xfrm>
          <a:off x="323528" y="5229200"/>
          <a:ext cx="8568952" cy="504056"/>
        </p:xfrm>
        <a:graphic>
          <a:graphicData uri="http://schemas.openxmlformats.org/drawingml/2006/table">
            <a:tbl>
              <a:tblPr firstRow="1" bandRow="1">
                <a:tableStyleId>{5C22544A-7EE6-4342-B048-85BDC9FD1C3A}</a:tableStyleId>
              </a:tblPr>
              <a:tblGrid>
                <a:gridCol w="6680878"/>
                <a:gridCol w="1888074"/>
              </a:tblGrid>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организацию мероприятий туристической направленности</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0,1</a:t>
                      </a:r>
                      <a:r>
                        <a:rPr lang="ru-RU" sz="1400" b="0" dirty="0" smtClean="0">
                          <a:solidFill>
                            <a:schemeClr val="tx1"/>
                          </a:solidFill>
                          <a:latin typeface="Times New Roman" pitchFamily="18" charset="0"/>
                          <a:cs typeface="Times New Roman" pitchFamily="18" charset="0"/>
                        </a:rPr>
                        <a:t> 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821010766"/>
              </p:ext>
            </p:extLst>
          </p:nvPr>
        </p:nvGraphicFramePr>
        <p:xfrm>
          <a:off x="323528" y="5805264"/>
          <a:ext cx="8568952" cy="648072"/>
        </p:xfrm>
        <a:graphic>
          <a:graphicData uri="http://schemas.openxmlformats.org/drawingml/2006/table">
            <a:tbl>
              <a:tblPr firstRow="1" bandRow="1">
                <a:tableStyleId>{5C22544A-7EE6-4342-B048-85BDC9FD1C3A}</a:tableStyleId>
              </a:tblPr>
              <a:tblGrid>
                <a:gridCol w="6680878"/>
                <a:gridCol w="1888074"/>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проведение муниципальных праздников:</a:t>
                      </a:r>
                      <a:r>
                        <a:rPr lang="ru-RU" sz="1400" b="1" kern="1200" baseline="0" dirty="0" smtClean="0">
                          <a:solidFill>
                            <a:schemeClr val="tx1"/>
                          </a:solidFill>
                          <a:effectLst/>
                          <a:latin typeface="Times New Roman" pitchFamily="18" charset="0"/>
                          <a:ea typeface="+mn-ea"/>
                          <a:cs typeface="Times New Roman" pitchFamily="18" charset="0"/>
                        </a:rPr>
                        <a:t> День защиты детей, выпускной в ДОУ, парад первоклассников, выпускной бал СОШ</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0,5 </a:t>
                      </a:r>
                      <a:r>
                        <a:rPr lang="ru-RU" sz="1400" b="0" dirty="0" smtClean="0">
                          <a:solidFill>
                            <a:schemeClr val="tx1"/>
                          </a:solidFill>
                          <a:latin typeface="Times New Roman" pitchFamily="18" charset="0"/>
                          <a:cs typeface="Times New Roman" pitchFamily="18" charset="0"/>
                        </a:rPr>
                        <a:t>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28172504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3230113188"/>
              </p:ext>
            </p:extLst>
          </p:nvPr>
        </p:nvGraphicFramePr>
        <p:xfrm>
          <a:off x="323528" y="1268760"/>
          <a:ext cx="8496944" cy="73152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обеспечению выплаты ежемесячного вознаграждения, причитающегося приемным родителям за оказание услуг по воспитанию приемных детей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38,1 </a:t>
                      </a:r>
                      <a:r>
                        <a:rPr lang="ru-RU" sz="1400" b="0" dirty="0" smtClean="0">
                          <a:solidFill>
                            <a:schemeClr val="tx1"/>
                          </a:solidFill>
                          <a:latin typeface="Times New Roman" pitchFamily="18" charset="0"/>
                          <a:cs typeface="Times New Roman" pitchFamily="18" charset="0"/>
                        </a:rPr>
                        <a:t>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2983590115"/>
              </p:ext>
            </p:extLst>
          </p:nvPr>
        </p:nvGraphicFramePr>
        <p:xfrm>
          <a:off x="323528" y="2060848"/>
          <a:ext cx="8496944" cy="158496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выплате денежных средств на обеспечение бесплатного проезда на городском, пригородном, в сельской местности  на внутрирайонном транспорте (кроме такси) детей-сирот и детей, оставшихся без попечения родителей, находящихся под опекой (попечительством) или на воспитании в приемных семьях (за исключением детей, обучающихся в федеральных образовательных учреждениях)</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0,1</a:t>
                      </a:r>
                      <a:r>
                        <a:rPr lang="ru-RU" sz="1400" b="0" dirty="0" smtClean="0">
                          <a:solidFill>
                            <a:schemeClr val="tx1"/>
                          </a:solidFill>
                          <a:latin typeface="Times New Roman" pitchFamily="18" charset="0"/>
                          <a:cs typeface="Times New Roman" pitchFamily="18" charset="0"/>
                        </a:rPr>
                        <a:t> 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4041097098"/>
              </p:ext>
            </p:extLst>
          </p:nvPr>
        </p:nvGraphicFramePr>
        <p:xfrm>
          <a:off x="323528" y="261610"/>
          <a:ext cx="8496944" cy="94488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предоставлению ежемесячных денежных выплат на содержание детей-сирот и детей, оставшихся без попечения родителей,  находящихся под опекой (попечительством) или переданных на патронатное воспитание</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50,8</a:t>
                      </a:r>
                      <a:r>
                        <a:rPr lang="ru-RU" sz="1400" b="0" baseline="0" dirty="0" smtClean="0">
                          <a:solidFill>
                            <a:schemeClr val="tx1"/>
                          </a:solidFill>
                          <a:latin typeface="Times New Roman" pitchFamily="18" charset="0"/>
                          <a:cs typeface="Times New Roman" pitchFamily="18" charset="0"/>
                        </a:rPr>
                        <a:t> млн</a:t>
                      </a:r>
                      <a:r>
                        <a:rPr lang="ru-RU" sz="1400" b="0" dirty="0" smtClean="0">
                          <a:solidFill>
                            <a:schemeClr val="tx1"/>
                          </a:solidFill>
                          <a:latin typeface="Times New Roman" pitchFamily="18" charset="0"/>
                          <a:cs typeface="Times New Roman" pitchFamily="18" charset="0"/>
                        </a:rPr>
                        <a:t>.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094154799"/>
              </p:ext>
            </p:extLst>
          </p:nvPr>
        </p:nvGraphicFramePr>
        <p:xfrm>
          <a:off x="323528" y="4725144"/>
          <a:ext cx="8496944" cy="94488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обеспечению выплаты ежемесячного вознаграждения, причитающегося патронатным воспитателям за оказание услуг по осуществлению патронатного воспитания, социального патроната и </a:t>
                      </a:r>
                      <a:r>
                        <a:rPr lang="ru-RU" sz="1400" b="1" kern="1200" dirty="0" err="1" smtClean="0">
                          <a:solidFill>
                            <a:schemeClr val="tx1"/>
                          </a:solidFill>
                          <a:effectLst/>
                          <a:latin typeface="Times New Roman" pitchFamily="18" charset="0"/>
                          <a:ea typeface="+mn-ea"/>
                          <a:cs typeface="Times New Roman" pitchFamily="18" charset="0"/>
                        </a:rPr>
                        <a:t>постинтернатного</a:t>
                      </a:r>
                      <a:r>
                        <a:rPr lang="ru-RU" sz="1400" b="1" kern="1200" dirty="0" smtClean="0">
                          <a:solidFill>
                            <a:schemeClr val="tx1"/>
                          </a:solidFill>
                          <a:effectLst/>
                          <a:latin typeface="Times New Roman" pitchFamily="18" charset="0"/>
                          <a:ea typeface="+mn-ea"/>
                          <a:cs typeface="Times New Roman" pitchFamily="18" charset="0"/>
                        </a:rPr>
                        <a:t> сопровождения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0,1 </a:t>
                      </a:r>
                      <a:r>
                        <a:rPr lang="ru-RU" sz="1400" b="0" dirty="0" smtClean="0">
                          <a:solidFill>
                            <a:schemeClr val="tx1"/>
                          </a:solidFill>
                          <a:latin typeface="Times New Roman" pitchFamily="18" charset="0"/>
                          <a:cs typeface="Times New Roman" pitchFamily="18" charset="0"/>
                        </a:rPr>
                        <a:t>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291052809"/>
              </p:ext>
            </p:extLst>
          </p:nvPr>
        </p:nvGraphicFramePr>
        <p:xfrm>
          <a:off x="323528" y="3717032"/>
          <a:ext cx="8496944" cy="944880"/>
        </p:xfrm>
        <a:graphic>
          <a:graphicData uri="http://schemas.openxmlformats.org/drawingml/2006/table">
            <a:tbl>
              <a:tblPr firstRow="1" bandRow="1">
                <a:tableStyleId>{5C22544A-7EE6-4342-B048-85BDC9FD1C3A}</a:tableStyleId>
              </a:tblPr>
              <a:tblGrid>
                <a:gridCol w="6624736"/>
                <a:gridCol w="1872208"/>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предоставлению</a:t>
                      </a:r>
                      <a:r>
                        <a:rPr lang="ru-RU" sz="1400" b="1" kern="1200" baseline="0" dirty="0" smtClean="0">
                          <a:solidFill>
                            <a:schemeClr val="tx1"/>
                          </a:solidFill>
                          <a:effectLst/>
                          <a:latin typeface="Times New Roman" pitchFamily="18" charset="0"/>
                          <a:ea typeface="+mn-ea"/>
                          <a:cs typeface="Times New Roman" pitchFamily="18" charset="0"/>
                        </a:rPr>
                        <a:t> ежемесячных денежных выплат на содержание детей-сирот и детей, оставшихся без попечения родителей, переданных на патронатное воспитание</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0,05 </a:t>
                      </a:r>
                      <a:r>
                        <a:rPr lang="ru-RU" sz="1400" b="0" dirty="0" smtClean="0">
                          <a:solidFill>
                            <a:schemeClr val="tx1"/>
                          </a:solidFill>
                          <a:latin typeface="Times New Roman" pitchFamily="18" charset="0"/>
                          <a:cs typeface="Times New Roman" pitchFamily="18" charset="0"/>
                        </a:rPr>
                        <a:t>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638061871"/>
              </p:ext>
            </p:extLst>
          </p:nvPr>
        </p:nvGraphicFramePr>
        <p:xfrm>
          <a:off x="323528" y="5733256"/>
          <a:ext cx="8496944" cy="944880"/>
        </p:xfrm>
        <a:graphic>
          <a:graphicData uri="http://schemas.openxmlformats.org/drawingml/2006/table">
            <a:tbl>
              <a:tblPr firstRow="1" bandRow="1">
                <a:tableStyleId>{5C22544A-7EE6-4342-B048-85BDC9FD1C3A}</a:tableStyleId>
              </a:tblPr>
              <a:tblGrid>
                <a:gridCol w="6624736"/>
                <a:gridCol w="1872208"/>
              </a:tblGrid>
              <a:tr h="9117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организации подвоза детей-сирот и детей, оставшихся без попечения родителей, находящихся под опекой (попечительством), в приемных или патронатных семьях (в том числе кровных детей), к месту отдыха и обратно</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0,05</a:t>
                      </a:r>
                      <a:r>
                        <a:rPr lang="ru-RU" sz="1400" b="0" dirty="0" smtClean="0">
                          <a:solidFill>
                            <a:schemeClr val="tx1"/>
                          </a:solidFill>
                          <a:latin typeface="Times New Roman" pitchFamily="18" charset="0"/>
                          <a:cs typeface="Times New Roman" pitchFamily="18" charset="0"/>
                        </a:rPr>
                        <a:t> 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71278385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4273210724"/>
              </p:ext>
            </p:extLst>
          </p:nvPr>
        </p:nvGraphicFramePr>
        <p:xfrm>
          <a:off x="323528" y="548680"/>
          <a:ext cx="8496944" cy="875536"/>
        </p:xfrm>
        <a:graphic>
          <a:graphicData uri="http://schemas.openxmlformats.org/drawingml/2006/table">
            <a:tbl>
              <a:tblPr firstRow="1" bandRow="1">
                <a:tableStyleId>{5C22544A-7EE6-4342-B048-85BDC9FD1C3A}</a:tableStyleId>
              </a:tblPr>
              <a:tblGrid>
                <a:gridCol w="6624736"/>
                <a:gridCol w="1872208"/>
              </a:tblGrid>
              <a:tr h="8755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организации и осуществлению деятельности по опеке и попечительству в отношении несовершеннолетних</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3,8 </a:t>
                      </a:r>
                      <a:r>
                        <a:rPr lang="ru-RU" sz="1400" b="0" dirty="0" smtClean="0">
                          <a:solidFill>
                            <a:schemeClr val="tx1"/>
                          </a:solidFill>
                          <a:latin typeface="Times New Roman" pitchFamily="18" charset="0"/>
                          <a:cs typeface="Times New Roman" pitchFamily="18" charset="0"/>
                        </a:rPr>
                        <a:t>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197008154"/>
              </p:ext>
            </p:extLst>
          </p:nvPr>
        </p:nvGraphicFramePr>
        <p:xfrm>
          <a:off x="323528" y="1484784"/>
          <a:ext cx="8496944" cy="662176"/>
        </p:xfrm>
        <a:graphic>
          <a:graphicData uri="http://schemas.openxmlformats.org/drawingml/2006/table">
            <a:tbl>
              <a:tblPr firstRow="1" bandRow="1">
                <a:tableStyleId>{5C22544A-7EE6-4342-B048-85BDC9FD1C3A}</a:tableStyleId>
              </a:tblPr>
              <a:tblGrid>
                <a:gridCol w="6624736"/>
                <a:gridCol w="1872208"/>
              </a:tblGrid>
              <a:tr h="6621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организации оздоровления и отдыха детей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0,5</a:t>
                      </a:r>
                      <a:r>
                        <a:rPr lang="ru-RU" sz="1400" b="0" dirty="0" smtClean="0">
                          <a:solidFill>
                            <a:schemeClr val="tx1"/>
                          </a:solidFill>
                          <a:latin typeface="Times New Roman" pitchFamily="18" charset="0"/>
                          <a:cs typeface="Times New Roman" pitchFamily="18" charset="0"/>
                        </a:rPr>
                        <a:t> 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2264155815"/>
              </p:ext>
            </p:extLst>
          </p:nvPr>
        </p:nvGraphicFramePr>
        <p:xfrm>
          <a:off x="323528" y="2204864"/>
          <a:ext cx="8496944" cy="2232248"/>
        </p:xfrm>
        <a:graphic>
          <a:graphicData uri="http://schemas.openxmlformats.org/drawingml/2006/table">
            <a:tbl>
              <a:tblPr firstRow="1" bandRow="1">
                <a:tableStyleId>{5C22544A-7EE6-4342-B048-85BDC9FD1C3A}</a:tableStyleId>
              </a:tblPr>
              <a:tblGrid>
                <a:gridCol w="6624736"/>
                <a:gridCol w="1872208"/>
              </a:tblGrid>
              <a:tr h="2232248">
                <a:tc>
                  <a:txBody>
                    <a:bodyPr/>
                    <a:lstStyle/>
                    <a:p>
                      <a:pPr algn="ct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выявлению обстоятельств, свидетельствующих о необходимости оказания детям-сиротам и детям, оставшимся без попечения родителей, лицам из числа детей-сирот и детей, оставшихся без попечения родителей, содействия в преодолении трудной жизненной ситуации, и осуществлению контроля за использованием детьми-сиротами и детьми, оставшимися без попечения родителей, лицами из числа детей-сирот и детей, оставшихся без попечения родителей, предоставленных им жилых помещений специализированного жилищного фонда</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0,7 </a:t>
                      </a:r>
                      <a:r>
                        <a:rPr lang="ru-RU" sz="1400" b="0" dirty="0" smtClean="0">
                          <a:solidFill>
                            <a:schemeClr val="tx1"/>
                          </a:solidFill>
                          <a:latin typeface="Times New Roman" pitchFamily="18" charset="0"/>
                          <a:cs typeface="Times New Roman" pitchFamily="18" charset="0"/>
                        </a:rPr>
                        <a:t>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1999"/>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117573059"/>
              </p:ext>
            </p:extLst>
          </p:nvPr>
        </p:nvGraphicFramePr>
        <p:xfrm>
          <a:off x="323528" y="4509120"/>
          <a:ext cx="8496944" cy="1584960"/>
        </p:xfrm>
        <a:graphic>
          <a:graphicData uri="http://schemas.openxmlformats.org/drawingml/2006/table">
            <a:tbl>
              <a:tblPr firstRow="1" bandRow="1">
                <a:tableStyleId>{5C22544A-7EE6-4342-B048-85BDC9FD1C3A}</a:tableStyleId>
              </a:tblPr>
              <a:tblGrid>
                <a:gridCol w="6624736"/>
                <a:gridCol w="1872208"/>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обеспечению жилыми помещениями</a:t>
                      </a:r>
                      <a:r>
                        <a:rPr lang="ru-RU" sz="1400" b="1" kern="1200" baseline="0" dirty="0" smtClean="0">
                          <a:solidFill>
                            <a:schemeClr val="tx1"/>
                          </a:solidFill>
                          <a:effectLst/>
                          <a:latin typeface="Times New Roman" pitchFamily="18" charset="0"/>
                          <a:ea typeface="+mn-ea"/>
                          <a:cs typeface="Times New Roman" pitchFamily="18" charset="0"/>
                        </a:rPr>
                        <a:t> детей-сирот и детей, оставшихся без попечения родителей, лиц из числа детей-сирот и детей, оставшихся без попечения родителей, в соответствии с Законом Краснодарского края «Об обеспечении дополнительных гарантий прав на имущество и жилое помещения детей-сирот и детей, оставшихся без попечения родителей, в Краснодарском крае</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Times New Roman" pitchFamily="18" charset="0"/>
                          <a:cs typeface="Times New Roman" pitchFamily="18" charset="0"/>
                        </a:rPr>
                        <a:t>70,6</a:t>
                      </a:r>
                      <a:r>
                        <a:rPr lang="ru-RU" sz="1400" b="1" baseline="0" dirty="0" smtClean="0">
                          <a:solidFill>
                            <a:schemeClr val="tx1"/>
                          </a:solidFill>
                          <a:latin typeface="Times New Roman" pitchFamily="18" charset="0"/>
                          <a:cs typeface="Times New Roman" pitchFamily="18" charset="0"/>
                        </a:rPr>
                        <a:t> </a:t>
                      </a:r>
                      <a:r>
                        <a:rPr lang="ru-RU" sz="1400" b="0" dirty="0" smtClean="0">
                          <a:solidFill>
                            <a:schemeClr val="tx1"/>
                          </a:solidFill>
                          <a:latin typeface="Times New Roman" pitchFamily="18" charset="0"/>
                          <a:cs typeface="Times New Roman" pitchFamily="18" charset="0"/>
                        </a:rPr>
                        <a:t>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74667894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380872950"/>
              </p:ext>
            </p:extLst>
          </p:nvPr>
        </p:nvGraphicFramePr>
        <p:xfrm>
          <a:off x="179512" y="1340768"/>
          <a:ext cx="8784975" cy="5184575"/>
        </p:xfrm>
        <a:graphic>
          <a:graphicData uri="http://schemas.openxmlformats.org/drawingml/2006/table">
            <a:tbl>
              <a:tblPr firstRow="1" bandRow="1">
                <a:tableStyleId>{5C22544A-7EE6-4342-B048-85BDC9FD1C3A}</a:tableStyleId>
              </a:tblPr>
              <a:tblGrid>
                <a:gridCol w="4679847"/>
                <a:gridCol w="1224809"/>
                <a:gridCol w="1566678"/>
                <a:gridCol w="1313641"/>
              </a:tblGrid>
              <a:tr h="680546">
                <a:tc rowSpan="2">
                  <a:txBody>
                    <a:bodyPr/>
                    <a:lstStyle/>
                    <a:p>
                      <a:pPr algn="ctr"/>
                      <a:r>
                        <a:rPr lang="ru-RU" sz="18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800" b="0" kern="1200" dirty="0" smtClean="0">
                          <a:solidFill>
                            <a:schemeClr val="tx1"/>
                          </a:solidFill>
                          <a:effectLst/>
                          <a:latin typeface="Times New Roman" pitchFamily="18" charset="0"/>
                          <a:ea typeface="+mn-ea"/>
                          <a:cs typeface="Times New Roman" pitchFamily="18" charset="0"/>
                        </a:rPr>
                        <a:t>Единица</a:t>
                      </a:r>
                    </a:p>
                    <a:p>
                      <a:pPr algn="ctr"/>
                      <a:r>
                        <a:rPr lang="ru-RU" sz="1800" b="0" kern="1200" dirty="0" smtClean="0">
                          <a:solidFill>
                            <a:schemeClr val="tx1"/>
                          </a:solidFill>
                          <a:effectLst/>
                          <a:latin typeface="Times New Roman" pitchFamily="18" charset="0"/>
                          <a:ea typeface="+mn-ea"/>
                          <a:cs typeface="Times New Roman" pitchFamily="18" charset="0"/>
                        </a:rPr>
                        <a:t>измерения</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763061">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138551">
                <a:tc>
                  <a:txBody>
                    <a:bodyPr/>
                    <a:lstStyle/>
                    <a:p>
                      <a:pPr>
                        <a:spcAft>
                          <a:spcPts val="0"/>
                        </a:spcAft>
                      </a:pPr>
                      <a:r>
                        <a:rPr lang="ru-RU" sz="1800" dirty="0">
                          <a:effectLst/>
                          <a:latin typeface="Times New Roman"/>
                          <a:ea typeface="Times New Roman"/>
                        </a:rPr>
                        <a:t>Количество </a:t>
                      </a:r>
                      <a:r>
                        <a:rPr lang="ru-RU" sz="1800" dirty="0" smtClean="0">
                          <a:effectLst/>
                          <a:latin typeface="Times New Roman"/>
                          <a:ea typeface="Times New Roman"/>
                        </a:rPr>
                        <a:t>предоставленных жилых</a:t>
                      </a:r>
                      <a:r>
                        <a:rPr lang="ru-RU" sz="1800" baseline="0" dirty="0" smtClean="0">
                          <a:effectLst/>
                          <a:latin typeface="Times New Roman"/>
                          <a:ea typeface="Times New Roman"/>
                        </a:rPr>
                        <a:t> помещений </a:t>
                      </a:r>
                      <a:r>
                        <a:rPr lang="ru-RU" sz="1800" dirty="0" smtClean="0">
                          <a:effectLst/>
                          <a:latin typeface="Times New Roman"/>
                          <a:ea typeface="Times New Roman"/>
                        </a:rPr>
                        <a:t>детям-сиротам </a:t>
                      </a:r>
                      <a:r>
                        <a:rPr lang="ru-RU" sz="1800" dirty="0">
                          <a:effectLst/>
                          <a:latin typeface="Times New Roman"/>
                          <a:ea typeface="Times New Roman"/>
                        </a:rPr>
                        <a:t>и </a:t>
                      </a:r>
                      <a:r>
                        <a:rPr lang="ru-RU" sz="1800" dirty="0" smtClean="0">
                          <a:effectLst/>
                          <a:latin typeface="Times New Roman"/>
                          <a:ea typeface="Times New Roman"/>
                        </a:rPr>
                        <a:t>детям, оставшимся </a:t>
                      </a:r>
                      <a:r>
                        <a:rPr lang="ru-RU" sz="1800" dirty="0">
                          <a:effectLst/>
                          <a:latin typeface="Times New Roman"/>
                          <a:ea typeface="Times New Roman"/>
                        </a:rPr>
                        <a:t>без попечения </a:t>
                      </a:r>
                      <a:r>
                        <a:rPr lang="ru-RU" sz="1800" dirty="0" smtClean="0">
                          <a:effectLst/>
                          <a:latin typeface="Times New Roman"/>
                          <a:ea typeface="Times New Roman"/>
                        </a:rPr>
                        <a:t>родителей</a:t>
                      </a:r>
                      <a:endParaRPr lang="ru-RU" sz="1800" dirty="0">
                        <a:effectLst/>
                        <a:latin typeface="Times New Roman"/>
                        <a:ea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человек</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33</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solidFill>
                            <a:schemeClr val="tx1"/>
                          </a:solidFill>
                          <a:effectLst/>
                          <a:latin typeface="Times New Roman"/>
                          <a:ea typeface="Times New Roman"/>
                        </a:rPr>
                        <a:t>36</a:t>
                      </a:r>
                      <a:endParaRPr lang="ru-RU" sz="1800" dirty="0">
                        <a:solidFill>
                          <a:schemeClr val="tx1"/>
                        </a:solidFill>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518068">
                <a:tc>
                  <a:txBody>
                    <a:bodyPr/>
                    <a:lstStyle/>
                    <a:p>
                      <a:pPr>
                        <a:spcAft>
                          <a:spcPts val="0"/>
                        </a:spcAft>
                      </a:pPr>
                      <a:r>
                        <a:rPr lang="ru-RU" sz="1800" dirty="0">
                          <a:effectLst/>
                          <a:latin typeface="Times New Roman"/>
                          <a:ea typeface="Times New Roman"/>
                        </a:rPr>
                        <a:t>Количество детей-сирот и детей, оставшихся без попечения родителей, охваченных различными формами оздоровления и занятости</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человек</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265</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solidFill>
                            <a:schemeClr val="tx1"/>
                          </a:solidFill>
                          <a:effectLst/>
                          <a:latin typeface="Times New Roman"/>
                          <a:ea typeface="Times New Roman"/>
                        </a:rPr>
                        <a:t>265</a:t>
                      </a:r>
                      <a:endParaRPr lang="ru-RU" sz="1800" dirty="0">
                        <a:solidFill>
                          <a:schemeClr val="tx1"/>
                        </a:solidFill>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084349">
                <a:tc>
                  <a:txBody>
                    <a:bodyPr/>
                    <a:lstStyle/>
                    <a:p>
                      <a:pPr>
                        <a:spcAft>
                          <a:spcPts val="0"/>
                        </a:spcAft>
                      </a:pPr>
                      <a:r>
                        <a:rPr lang="ru-RU" sz="1800" dirty="0">
                          <a:effectLst/>
                          <a:latin typeface="Times New Roman"/>
                          <a:ea typeface="Times New Roman"/>
                        </a:rPr>
                        <a:t>Количество детей, посещающих лагеря с дневным пребыванием </a:t>
                      </a:r>
                      <a:r>
                        <a:rPr lang="ru-RU" sz="1800" dirty="0" smtClean="0">
                          <a:effectLst/>
                          <a:latin typeface="Times New Roman"/>
                          <a:ea typeface="Times New Roman"/>
                        </a:rPr>
                        <a:t>на базе общеобразовательных школ</a:t>
                      </a:r>
                      <a:endParaRPr lang="ru-RU" sz="1800" dirty="0">
                        <a:effectLst/>
                        <a:latin typeface="Times New Roman"/>
                        <a:ea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человек</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effectLst/>
                          <a:latin typeface="Times New Roman"/>
                          <a:ea typeface="Times New Roman"/>
                        </a:rPr>
                        <a:t>926</a:t>
                      </a:r>
                      <a:endParaRPr lang="ru-RU" sz="18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800" dirty="0" smtClean="0">
                          <a:solidFill>
                            <a:schemeClr val="tx1"/>
                          </a:solidFill>
                          <a:effectLst/>
                          <a:latin typeface="Times New Roman"/>
                          <a:ea typeface="Times New Roman"/>
                        </a:rPr>
                        <a:t>926</a:t>
                      </a:r>
                      <a:endParaRPr lang="ru-RU" sz="1800" dirty="0">
                        <a:solidFill>
                          <a:schemeClr val="tx1"/>
                        </a:solidFill>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332656"/>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Дети </a:t>
            </a:r>
            <a:r>
              <a:rPr lang="ru-RU" sz="2400" dirty="0" err="1">
                <a:latin typeface="Times New Roman" pitchFamily="18" charset="0"/>
                <a:cs typeface="Times New Roman" pitchFamily="18" charset="0"/>
              </a:rPr>
              <a:t>Гулькевичского</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района» 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9627575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212532234"/>
              </p:ext>
            </p:extLst>
          </p:nvPr>
        </p:nvGraphicFramePr>
        <p:xfrm>
          <a:off x="107504" y="377280"/>
          <a:ext cx="8928992"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84182559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873049573"/>
              </p:ext>
            </p:extLst>
          </p:nvPr>
        </p:nvGraphicFramePr>
        <p:xfrm>
          <a:off x="388515" y="1412776"/>
          <a:ext cx="8496944" cy="548640"/>
        </p:xfrm>
        <a:graphic>
          <a:graphicData uri="http://schemas.openxmlformats.org/drawingml/2006/table">
            <a:tbl>
              <a:tblPr firstRow="1" bandRow="1">
                <a:tableStyleId>{5C22544A-7EE6-4342-B048-85BDC9FD1C3A}</a:tableStyleId>
              </a:tblPr>
              <a:tblGrid>
                <a:gridCol w="6624736"/>
                <a:gridCol w="1872208"/>
              </a:tblGrid>
              <a:tr h="432048">
                <a:tc>
                  <a:txBody>
                    <a:bodyPr/>
                    <a:lstStyle/>
                    <a:p>
                      <a:pPr algn="ctr"/>
                      <a:r>
                        <a:rPr lang="ru-RU" sz="1800" b="0" kern="1200" dirty="0" smtClean="0">
                          <a:solidFill>
                            <a:schemeClr val="tx1"/>
                          </a:solidFill>
                          <a:effectLst/>
                          <a:latin typeface="Times New Roman" pitchFamily="18" charset="0"/>
                          <a:ea typeface="+mn-ea"/>
                          <a:cs typeface="Times New Roman" pitchFamily="18" charset="0"/>
                        </a:rPr>
                        <a:t>предупреждение и ликвидация  чрезвычайных ситуаций, стихийных бедствий и их последствий</a:t>
                      </a:r>
                      <a:endParaRPr lang="ru-RU" sz="14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0,5</a:t>
                      </a:r>
                      <a:r>
                        <a:rPr lang="ru-RU" sz="1400" b="0" kern="1200" dirty="0" smtClean="0">
                          <a:solidFill>
                            <a:schemeClr val="tx1"/>
                          </a:solidFill>
                          <a:effectLst/>
                          <a:latin typeface="Times New Roman" pitchFamily="18" charset="0"/>
                          <a:ea typeface="+mn-ea"/>
                          <a:cs typeface="Times New Roman" pitchFamily="18" charset="0"/>
                        </a:rPr>
                        <a:t> млн</a:t>
                      </a:r>
                      <a:r>
                        <a:rPr lang="ru-RU" sz="1400" b="0" dirty="0" smtClean="0">
                          <a:solidFill>
                            <a:schemeClr val="tx1"/>
                          </a:solidFill>
                          <a:latin typeface="Times New Roman" pitchFamily="18" charset="0"/>
                          <a:cs typeface="Times New Roman" pitchFamily="18" charset="0"/>
                        </a:rPr>
                        <a:t>.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189418386"/>
              </p:ext>
            </p:extLst>
          </p:nvPr>
        </p:nvGraphicFramePr>
        <p:xfrm>
          <a:off x="395536" y="2636912"/>
          <a:ext cx="8496944" cy="432048"/>
        </p:xfrm>
        <a:graphic>
          <a:graphicData uri="http://schemas.openxmlformats.org/drawingml/2006/table">
            <a:tbl>
              <a:tblPr firstRow="1" bandRow="1">
                <a:tableStyleId>{5C22544A-7EE6-4342-B048-85BDC9FD1C3A}</a:tableStyleId>
              </a:tblPr>
              <a:tblGrid>
                <a:gridCol w="6624736"/>
                <a:gridCol w="1872208"/>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мероприятия по гражданской обороне и защите населения</a:t>
                      </a:r>
                      <a:endParaRPr lang="ru-RU" sz="14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0,6</a:t>
                      </a:r>
                      <a:r>
                        <a:rPr lang="ru-RU" sz="1400" b="0" dirty="0" smtClean="0">
                          <a:solidFill>
                            <a:schemeClr val="tx1"/>
                          </a:solidFill>
                          <a:latin typeface="Times New Roman" pitchFamily="18" charset="0"/>
                          <a:cs typeface="Times New Roman" pitchFamily="18" charset="0"/>
                        </a:rPr>
                        <a:t> млн.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243219705"/>
              </p:ext>
            </p:extLst>
          </p:nvPr>
        </p:nvGraphicFramePr>
        <p:xfrm>
          <a:off x="395536" y="3140968"/>
          <a:ext cx="8496944" cy="432048"/>
        </p:xfrm>
        <a:graphic>
          <a:graphicData uri="http://schemas.openxmlformats.org/drawingml/2006/table">
            <a:tbl>
              <a:tblPr firstRow="1" bandRow="1">
                <a:tableStyleId>{5C22544A-7EE6-4342-B048-85BDC9FD1C3A}</a:tableStyleId>
              </a:tblPr>
              <a:tblGrid>
                <a:gridCol w="6624736"/>
                <a:gridCol w="1872208"/>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обеспечение пожарной безопасности объектов социальной сферы</a:t>
                      </a:r>
                      <a:endParaRPr lang="ru-RU" sz="14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3,5</a:t>
                      </a:r>
                      <a:r>
                        <a:rPr lang="ru-RU" sz="1400" b="0" dirty="0" smtClean="0">
                          <a:solidFill>
                            <a:schemeClr val="tx1"/>
                          </a:solidFill>
                          <a:latin typeface="Times New Roman" pitchFamily="18" charset="0"/>
                          <a:cs typeface="Times New Roman" pitchFamily="18" charset="0"/>
                        </a:rPr>
                        <a:t> млн.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95536" y="237609"/>
            <a:ext cx="8496944" cy="1103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Times New Roman" pitchFamily="18" charset="0"/>
                <a:cs typeface="Times New Roman" pitchFamily="18" charset="0"/>
              </a:rPr>
              <a:t>Расходы на реализацию мероприятий </a:t>
            </a:r>
            <a:r>
              <a:rPr lang="ru-RU" sz="2400" dirty="0" smtClean="0">
                <a:solidFill>
                  <a:schemeClr val="bg1"/>
                </a:solidFill>
                <a:latin typeface="Times New Roman" pitchFamily="18" charset="0"/>
                <a:cs typeface="Times New Roman" pitchFamily="18" charset="0"/>
              </a:rPr>
              <a:t>муниципальной программы «</a:t>
            </a:r>
            <a:r>
              <a:rPr lang="ru-RU" sz="2400" dirty="0">
                <a:latin typeface="Times New Roman" pitchFamily="18" charset="0"/>
                <a:cs typeface="Times New Roman" pitchFamily="18" charset="0"/>
              </a:rPr>
              <a:t>Обеспечение  безопасности </a:t>
            </a:r>
            <a:r>
              <a:rPr lang="ru-RU" sz="2400" dirty="0" smtClean="0">
                <a:latin typeface="Times New Roman" pitchFamily="18" charset="0"/>
                <a:cs typeface="Times New Roman" pitchFamily="18" charset="0"/>
              </a:rPr>
              <a:t>населения</a:t>
            </a:r>
            <a:r>
              <a:rPr lang="ru-RU" sz="2400" dirty="0" smtClean="0">
                <a:solidFill>
                  <a:schemeClr val="bg1"/>
                </a:solidFill>
                <a:latin typeface="Times New Roman" pitchFamily="18" charset="0"/>
                <a:cs typeface="Times New Roman" pitchFamily="18" charset="0"/>
              </a:rPr>
              <a:t>»</a:t>
            </a:r>
          </a:p>
          <a:p>
            <a:pPr algn="ctr"/>
            <a:r>
              <a:rPr lang="ru-RU" sz="2400" dirty="0" smtClean="0">
                <a:solidFill>
                  <a:schemeClr val="bg1"/>
                </a:solidFill>
                <a:latin typeface="Times New Roman" pitchFamily="18" charset="0"/>
                <a:cs typeface="Times New Roman" pitchFamily="18" charset="0"/>
              </a:rPr>
              <a:t>в 2016 </a:t>
            </a:r>
            <a:r>
              <a:rPr lang="ru-RU" sz="2400" dirty="0">
                <a:solidFill>
                  <a:schemeClr val="bg1"/>
                </a:solidFill>
                <a:latin typeface="Times New Roman" pitchFamily="18" charset="0"/>
                <a:cs typeface="Times New Roman" pitchFamily="18" charset="0"/>
              </a:rPr>
              <a:t>году</a:t>
            </a:r>
          </a:p>
        </p:txBody>
      </p:sp>
      <p:graphicFrame>
        <p:nvGraphicFramePr>
          <p:cNvPr id="9" name="Таблица 8"/>
          <p:cNvGraphicFramePr>
            <a:graphicFrameLocks noGrp="1"/>
          </p:cNvGraphicFramePr>
          <p:nvPr>
            <p:extLst>
              <p:ext uri="{D42A27DB-BD31-4B8C-83A1-F6EECF244321}">
                <p14:modId xmlns:p14="http://schemas.microsoft.com/office/powerpoint/2010/main" val="1448455796"/>
              </p:ext>
            </p:extLst>
          </p:nvPr>
        </p:nvGraphicFramePr>
        <p:xfrm>
          <a:off x="395536" y="3645024"/>
          <a:ext cx="8496944" cy="648072"/>
        </p:xfrm>
        <a:graphic>
          <a:graphicData uri="http://schemas.openxmlformats.org/drawingml/2006/table">
            <a:tbl>
              <a:tblPr firstRow="1" bandRow="1">
                <a:tableStyleId>{5C22544A-7EE6-4342-B048-85BDC9FD1C3A}</a:tableStyleId>
              </a:tblPr>
              <a:tblGrid>
                <a:gridCol w="6624736"/>
                <a:gridCol w="1872208"/>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обеспечение деятельности (оказание услуг) муниципальных учреждений </a:t>
                      </a:r>
                      <a:endParaRPr lang="ru-RU" sz="14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9,5</a:t>
                      </a:r>
                      <a:r>
                        <a:rPr lang="ru-RU" sz="1600" b="0" dirty="0" smtClean="0">
                          <a:solidFill>
                            <a:schemeClr val="tx1"/>
                          </a:solidFill>
                          <a:latin typeface="Times New Roman" pitchFamily="18" charset="0"/>
                          <a:cs typeface="Times New Roman" pitchFamily="18" charset="0"/>
                        </a:rPr>
                        <a:t> </a:t>
                      </a:r>
                      <a:r>
                        <a:rPr lang="ru-RU" sz="1400" b="0" dirty="0" smtClean="0">
                          <a:solidFill>
                            <a:schemeClr val="tx1"/>
                          </a:solidFill>
                          <a:latin typeface="Times New Roman" pitchFamily="18" charset="0"/>
                          <a:cs typeface="Times New Roman" pitchFamily="18" charset="0"/>
                        </a:rPr>
                        <a:t>млн.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057829824"/>
              </p:ext>
            </p:extLst>
          </p:nvPr>
        </p:nvGraphicFramePr>
        <p:xfrm>
          <a:off x="395536" y="4365104"/>
          <a:ext cx="8496944" cy="864096"/>
        </p:xfrm>
        <a:graphic>
          <a:graphicData uri="http://schemas.openxmlformats.org/drawingml/2006/table">
            <a:tbl>
              <a:tblPr firstRow="1" bandRow="1">
                <a:tableStyleId>{5C22544A-7EE6-4342-B048-85BDC9FD1C3A}</a:tableStyleId>
              </a:tblPr>
              <a:tblGrid>
                <a:gridCol w="6624736"/>
                <a:gridCol w="1872208"/>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мероприятия по предупреждению детского дорожно-транспортного</a:t>
                      </a:r>
                      <a:r>
                        <a:rPr lang="ru-RU" sz="1800" b="0" kern="1200" baseline="0" dirty="0" smtClean="0">
                          <a:solidFill>
                            <a:schemeClr val="tx1"/>
                          </a:solidFill>
                          <a:effectLst/>
                          <a:latin typeface="Times New Roman" pitchFamily="18" charset="0"/>
                          <a:ea typeface="+mn-ea"/>
                          <a:cs typeface="Times New Roman" pitchFamily="18" charset="0"/>
                        </a:rPr>
                        <a:t> травматизма на территории муниципального образования</a:t>
                      </a:r>
                      <a:endParaRPr lang="ru-RU" sz="14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1,1 млн.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1337195187"/>
              </p:ext>
            </p:extLst>
          </p:nvPr>
        </p:nvGraphicFramePr>
        <p:xfrm>
          <a:off x="395536" y="5301208"/>
          <a:ext cx="8496944" cy="576064"/>
        </p:xfrm>
        <a:graphic>
          <a:graphicData uri="http://schemas.openxmlformats.org/drawingml/2006/table">
            <a:tbl>
              <a:tblPr firstRow="1" bandRow="1">
                <a:tableStyleId>{5C22544A-7EE6-4342-B048-85BDC9FD1C3A}</a:tableStyleId>
              </a:tblPr>
              <a:tblGrid>
                <a:gridCol w="6624736"/>
                <a:gridCol w="1872208"/>
              </a:tblGrid>
              <a:tr h="576064">
                <a:tc>
                  <a:txBody>
                    <a:bodyPr/>
                    <a:lstStyle/>
                    <a:p>
                      <a:pPr algn="ctr"/>
                      <a:r>
                        <a:rPr lang="ru-RU" sz="1800" b="0" kern="1200" dirty="0" smtClean="0">
                          <a:solidFill>
                            <a:schemeClr val="tx1"/>
                          </a:solidFill>
                          <a:effectLst/>
                          <a:latin typeface="Times New Roman" pitchFamily="18" charset="0"/>
                          <a:ea typeface="+mn-ea"/>
                          <a:cs typeface="Times New Roman" pitchFamily="18" charset="0"/>
                        </a:rPr>
                        <a:t>мероприятия по созданию системы</a:t>
                      </a:r>
                      <a:r>
                        <a:rPr lang="ru-RU" sz="1800" b="0" kern="1200" baseline="0" dirty="0" smtClean="0">
                          <a:solidFill>
                            <a:schemeClr val="tx1"/>
                          </a:solidFill>
                          <a:effectLst/>
                          <a:latin typeface="Times New Roman" pitchFamily="18" charset="0"/>
                          <a:ea typeface="+mn-ea"/>
                          <a:cs typeface="Times New Roman" pitchFamily="18" charset="0"/>
                        </a:rPr>
                        <a:t> комплексного обеспечения безопасности жизнедеятельности</a:t>
                      </a:r>
                      <a:endParaRPr lang="ru-RU" sz="14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2,2 млн</a:t>
                      </a:r>
                      <a:r>
                        <a:rPr lang="ru-RU" sz="1400" b="0" dirty="0" smtClean="0">
                          <a:solidFill>
                            <a:schemeClr val="tx1"/>
                          </a:solidFill>
                          <a:latin typeface="Times New Roman" pitchFamily="18" charset="0"/>
                          <a:cs typeface="Times New Roman" pitchFamily="18" charset="0"/>
                        </a:rPr>
                        <a:t>.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2928763276"/>
              </p:ext>
            </p:extLst>
          </p:nvPr>
        </p:nvGraphicFramePr>
        <p:xfrm>
          <a:off x="395536" y="2016264"/>
          <a:ext cx="8496944" cy="548640"/>
        </p:xfrm>
        <a:graphic>
          <a:graphicData uri="http://schemas.openxmlformats.org/drawingml/2006/table">
            <a:tbl>
              <a:tblPr firstRow="1" bandRow="1">
                <a:tableStyleId>{5C22544A-7EE6-4342-B048-85BDC9FD1C3A}</a:tableStyleId>
              </a:tblPr>
              <a:tblGrid>
                <a:gridCol w="6624736"/>
                <a:gridCol w="1872208"/>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профилактика терроризма и экстремизма, обеспечение инженерно-технической защищенности муниципальных учреждений </a:t>
                      </a:r>
                      <a:endParaRPr lang="ru-RU" sz="14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itchFamily="18" charset="0"/>
                          <a:cs typeface="Times New Roman" pitchFamily="18" charset="0"/>
                        </a:rPr>
                        <a:t>0,3 млн. рублей</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3" name="Таблица 12"/>
          <p:cNvGraphicFramePr>
            <a:graphicFrameLocks noGrp="1"/>
          </p:cNvGraphicFramePr>
          <p:nvPr>
            <p:extLst>
              <p:ext uri="{D42A27DB-BD31-4B8C-83A1-F6EECF244321}">
                <p14:modId xmlns:p14="http://schemas.microsoft.com/office/powerpoint/2010/main" val="1200465307"/>
              </p:ext>
            </p:extLst>
          </p:nvPr>
        </p:nvGraphicFramePr>
        <p:xfrm>
          <a:off x="395536" y="5949280"/>
          <a:ext cx="8496944" cy="822960"/>
        </p:xfrm>
        <a:graphic>
          <a:graphicData uri="http://schemas.openxmlformats.org/drawingml/2006/table">
            <a:tbl>
              <a:tblPr firstRow="1" bandRow="1">
                <a:tableStyleId>{5C22544A-7EE6-4342-B048-85BDC9FD1C3A}</a:tableStyleId>
              </a:tblPr>
              <a:tblGrid>
                <a:gridCol w="6624736"/>
                <a:gridCol w="1872208"/>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обеспечение</a:t>
                      </a:r>
                      <a:r>
                        <a:rPr lang="ru-RU" sz="1800" b="0" baseline="0" dirty="0" smtClean="0">
                          <a:solidFill>
                            <a:schemeClr val="tx1"/>
                          </a:solidFill>
                          <a:latin typeface="Times New Roman" pitchFamily="18" charset="0"/>
                          <a:cs typeface="Times New Roman" pitchFamily="18" charset="0"/>
                        </a:rPr>
                        <a:t> деятельности, связанной с проведением аварийно-спасательных и других неотложных работ при чрезвычайных ситуациях</a:t>
                      </a:r>
                      <a:endParaRPr lang="ru-RU" sz="18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7,9</a:t>
                      </a:r>
                      <a:r>
                        <a:rPr lang="ru-RU" sz="1400" b="0" dirty="0" smtClean="0">
                          <a:solidFill>
                            <a:schemeClr val="tx1"/>
                          </a:solidFill>
                          <a:latin typeface="Times New Roman" pitchFamily="18" charset="0"/>
                          <a:cs typeface="Times New Roman" pitchFamily="18" charset="0"/>
                        </a:rPr>
                        <a:t> млн. рублей</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65496403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243179016"/>
              </p:ext>
            </p:extLst>
          </p:nvPr>
        </p:nvGraphicFramePr>
        <p:xfrm>
          <a:off x="179512" y="1412776"/>
          <a:ext cx="8712968" cy="5295840"/>
        </p:xfrm>
        <a:graphic>
          <a:graphicData uri="http://schemas.openxmlformats.org/drawingml/2006/table">
            <a:tbl>
              <a:tblPr firstRow="1" bandRow="1">
                <a:tableStyleId>{5C22544A-7EE6-4342-B048-85BDC9FD1C3A}</a:tableStyleId>
              </a:tblPr>
              <a:tblGrid>
                <a:gridCol w="4627734"/>
                <a:gridCol w="1224136"/>
                <a:gridCol w="1512168"/>
                <a:gridCol w="1348930"/>
              </a:tblGrid>
              <a:tr h="473781">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28944">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963323">
                <a:tc>
                  <a:txBody>
                    <a:bodyPr/>
                    <a:lstStyle/>
                    <a:p>
                      <a:r>
                        <a:rPr lang="ru-RU" sz="1600" kern="1200" dirty="0" smtClean="0">
                          <a:solidFill>
                            <a:schemeClr val="dk1"/>
                          </a:solidFill>
                          <a:effectLst/>
                          <a:latin typeface="Times New Roman" pitchFamily="18" charset="0"/>
                          <a:ea typeface="+mn-ea"/>
                          <a:cs typeface="Times New Roman" pitchFamily="18" charset="0"/>
                        </a:rPr>
                        <a:t>Уровень преступности (количество совершенных преступлений на 10 тыс. человек населения района)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r>
                        <a:rPr lang="ru-RU" sz="1800" kern="1200" dirty="0" smtClean="0">
                          <a:solidFill>
                            <a:schemeClr val="dk1"/>
                          </a:solidFill>
                          <a:effectLst/>
                          <a:latin typeface="Times New Roman" pitchFamily="18" charset="0"/>
                          <a:ea typeface="+mn-ea"/>
                          <a:cs typeface="Times New Roman" pitchFamily="18" charset="0"/>
                        </a:rPr>
                        <a:t>единиц</a:t>
                      </a:r>
                      <a:r>
                        <a:rPr lang="ru-RU" sz="1800" kern="1200" baseline="0" dirty="0" smtClean="0">
                          <a:solidFill>
                            <a:schemeClr val="dk1"/>
                          </a:solidFill>
                          <a:effectLst/>
                          <a:latin typeface="Times New Roman" pitchFamily="18" charset="0"/>
                          <a:ea typeface="+mn-ea"/>
                          <a:cs typeface="Times New Roman" pitchFamily="18" charset="0"/>
                        </a:rPr>
                        <a:t> </a:t>
                      </a:r>
                      <a:r>
                        <a:rPr lang="ru-RU" sz="1800" kern="1200" dirty="0" smtClean="0">
                          <a:solidFill>
                            <a:schemeClr val="dk1"/>
                          </a:solidFill>
                          <a:effectLst/>
                          <a:latin typeface="Times New Roman" pitchFamily="18" charset="0"/>
                          <a:ea typeface="+mn-ea"/>
                          <a:cs typeface="Times New Roman" pitchFamily="18" charset="0"/>
                        </a:rPr>
                        <a:t>на </a:t>
                      </a:r>
                    </a:p>
                    <a:p>
                      <a:pPr algn="ctr"/>
                      <a:r>
                        <a:rPr lang="ru-RU" sz="1800" kern="1200" dirty="0" smtClean="0">
                          <a:solidFill>
                            <a:schemeClr val="dk1"/>
                          </a:solidFill>
                          <a:effectLst/>
                          <a:latin typeface="Times New Roman" pitchFamily="18" charset="0"/>
                          <a:ea typeface="+mn-ea"/>
                          <a:cs typeface="Times New Roman" pitchFamily="18" charset="0"/>
                        </a:rPr>
                        <a:t>10 тыс.</a:t>
                      </a:r>
                    </a:p>
                    <a:p>
                      <a:pPr algn="ctr"/>
                      <a:r>
                        <a:rPr lang="ru-RU" sz="1800" kern="1200" dirty="0" smtClean="0">
                          <a:solidFill>
                            <a:schemeClr val="dk1"/>
                          </a:solidFill>
                          <a:effectLst/>
                          <a:latin typeface="Times New Roman" pitchFamily="18" charset="0"/>
                          <a:ea typeface="+mn-ea"/>
                          <a:cs typeface="Times New Roman" pitchFamily="18" charset="0"/>
                        </a:rPr>
                        <a:t>человек</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kern="1200" dirty="0" smtClean="0">
                          <a:solidFill>
                            <a:schemeClr val="dk1"/>
                          </a:solidFill>
                          <a:effectLst/>
                          <a:latin typeface="Times New Roman" pitchFamily="18" charset="0"/>
                          <a:ea typeface="+mn-ea"/>
                          <a:cs typeface="Times New Roman" pitchFamily="18" charset="0"/>
                        </a:rPr>
                        <a:t>86,0</a:t>
                      </a:r>
                      <a:r>
                        <a:rPr lang="ru-RU" sz="1800" dirty="0" smtClean="0">
                          <a:effectLst/>
                          <a:latin typeface="Times New Roman" pitchFamily="18" charset="0"/>
                          <a:ea typeface="Calibri"/>
                          <a:cs typeface="Times New Roman" pitchFamily="18" charset="0"/>
                        </a:rPr>
                        <a:t> </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kern="1200" dirty="0" smtClean="0">
                          <a:solidFill>
                            <a:schemeClr val="dk1"/>
                          </a:solidFill>
                          <a:effectLst/>
                          <a:latin typeface="Times New Roman" pitchFamily="18" charset="0"/>
                          <a:ea typeface="+mn-ea"/>
                          <a:cs typeface="Times New Roman" pitchFamily="18" charset="0"/>
                        </a:rPr>
                        <a:t>86,1</a:t>
                      </a:r>
                      <a:r>
                        <a:rPr lang="ru-RU" sz="1800" dirty="0" smtClean="0">
                          <a:effectLst/>
                          <a:latin typeface="Times New Roman" pitchFamily="18" charset="0"/>
                          <a:ea typeface="Calibri"/>
                          <a:cs typeface="Times New Roman" pitchFamily="18" charset="0"/>
                        </a:rPr>
                        <a:t> </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20080">
                <a:tc>
                  <a:txBody>
                    <a:bodyPr/>
                    <a:lstStyle/>
                    <a:p>
                      <a:pPr algn="l"/>
                      <a:r>
                        <a:rPr lang="ru-RU" sz="1600" b="0" kern="1200" dirty="0" smtClean="0">
                          <a:solidFill>
                            <a:schemeClr val="tx1"/>
                          </a:solidFill>
                          <a:effectLst/>
                          <a:latin typeface="Times New Roman" pitchFamily="18" charset="0"/>
                          <a:ea typeface="+mn-ea"/>
                          <a:cs typeface="Times New Roman" pitchFamily="18" charset="0"/>
                        </a:rPr>
                        <a:t>Количество преступлений, совершенных несовершеннолетними</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r>
                        <a:rPr lang="ru-RU" sz="1800" b="0" kern="1200" dirty="0" smtClean="0">
                          <a:solidFill>
                            <a:schemeClr val="tx1"/>
                          </a:solidFill>
                          <a:effectLst/>
                          <a:latin typeface="Times New Roman" pitchFamily="18" charset="0"/>
                          <a:ea typeface="+mn-ea"/>
                          <a:cs typeface="Times New Roman" pitchFamily="18" charset="0"/>
                        </a:rPr>
                        <a:t>единиц</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r>
                        <a:rPr lang="ru-RU" sz="1800" b="0" kern="1200" dirty="0" smtClean="0">
                          <a:solidFill>
                            <a:schemeClr val="tx1"/>
                          </a:solidFill>
                          <a:effectLst/>
                          <a:latin typeface="Times New Roman" pitchFamily="18" charset="0"/>
                          <a:ea typeface="+mn-ea"/>
                          <a:cs typeface="Times New Roman" pitchFamily="18" charset="0"/>
                        </a:rPr>
                        <a:t>31</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r>
                        <a:rPr lang="ru-RU" sz="1800" b="0" dirty="0" smtClean="0">
                          <a:solidFill>
                            <a:schemeClr val="tx1"/>
                          </a:solidFill>
                          <a:latin typeface="Times New Roman" pitchFamily="18" charset="0"/>
                          <a:cs typeface="Times New Roman" pitchFamily="18" charset="0"/>
                        </a:rPr>
                        <a:t>31</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92088">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преступлений экстремистской направленности</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pitchFamily="18" charset="0"/>
                          <a:ea typeface="Calibri"/>
                          <a:cs typeface="Times New Roman" pitchFamily="18" charset="0"/>
                        </a:rPr>
                        <a:t>единиц</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solidFill>
                            <a:schemeClr val="tx1"/>
                          </a:solidFill>
                          <a:effectLst/>
                          <a:latin typeface="Times New Roman" pitchFamily="18" charset="0"/>
                          <a:ea typeface="Calibri"/>
                          <a:cs typeface="Times New Roman" pitchFamily="18" charset="0"/>
                        </a:rPr>
                        <a:t>0</a:t>
                      </a:r>
                      <a:endParaRPr lang="ru-RU" sz="18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92088">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Доля муниципальных объектов, обеспеченных средствами противопожарной защиты</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95</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solidFill>
                            <a:schemeClr val="tx1"/>
                          </a:solidFill>
                          <a:effectLst/>
                          <a:latin typeface="Times New Roman" pitchFamily="18" charset="0"/>
                          <a:ea typeface="Calibri"/>
                          <a:cs typeface="Times New Roman" pitchFamily="18" charset="0"/>
                        </a:rPr>
                        <a:t>95</a:t>
                      </a:r>
                      <a:endParaRPr lang="ru-RU" sz="18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92088">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Доля</a:t>
                      </a:r>
                      <a:r>
                        <a:rPr lang="ru-RU" sz="1600" kern="1200" baseline="0" dirty="0" smtClean="0">
                          <a:solidFill>
                            <a:schemeClr val="dk1"/>
                          </a:solidFill>
                          <a:effectLst/>
                          <a:latin typeface="Times New Roman" pitchFamily="18" charset="0"/>
                          <a:ea typeface="+mn-ea"/>
                          <a:cs typeface="Times New Roman" pitchFamily="18" charset="0"/>
                        </a:rPr>
                        <a:t> обучающихся и воспитанников образовательных учреждений, охваченных мероприятиями по профилактике детского дорожно-транспортного травматизма</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kern="1200" dirty="0" smtClean="0">
                          <a:solidFill>
                            <a:schemeClr val="dk1"/>
                          </a:solidFill>
                          <a:effectLst/>
                          <a:latin typeface="Times New Roman" pitchFamily="18" charset="0"/>
                          <a:ea typeface="+mn-ea"/>
                          <a:cs typeface="Times New Roman" pitchFamily="18" charset="0"/>
                        </a:rPr>
                        <a:t>%</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pitchFamily="18" charset="0"/>
                          <a:ea typeface="Calibri"/>
                          <a:cs typeface="Times New Roman" pitchFamily="18" charset="0"/>
                        </a:rPr>
                        <a:t>90</a:t>
                      </a:r>
                      <a:endParaRPr lang="ru-RU" sz="18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solidFill>
                            <a:schemeClr val="tx1"/>
                          </a:solidFill>
                          <a:effectLst/>
                          <a:latin typeface="Times New Roman" pitchFamily="18" charset="0"/>
                          <a:ea typeface="Calibri"/>
                          <a:cs typeface="Times New Roman" pitchFamily="18" charset="0"/>
                        </a:rPr>
                        <a:t>90</a:t>
                      </a:r>
                      <a:endParaRPr lang="ru-RU" sz="18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332656"/>
            <a:ext cx="878497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Обеспечение  безопасности населения</a:t>
            </a:r>
            <a:r>
              <a:rPr lang="ru-RU" sz="2400" dirty="0" smtClean="0">
                <a:latin typeface="Times New Roman" pitchFamily="18" charset="0"/>
                <a:cs typeface="Times New Roman" pitchFamily="18" charset="0"/>
              </a:rPr>
              <a:t>» 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3323381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985042477"/>
              </p:ext>
            </p:extLst>
          </p:nvPr>
        </p:nvGraphicFramePr>
        <p:xfrm>
          <a:off x="107504" y="377280"/>
          <a:ext cx="8928992"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58181408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425868799"/>
              </p:ext>
            </p:extLst>
          </p:nvPr>
        </p:nvGraphicFramePr>
        <p:xfrm>
          <a:off x="323528" y="2780928"/>
          <a:ext cx="8568952" cy="864096"/>
        </p:xfrm>
        <a:graphic>
          <a:graphicData uri="http://schemas.openxmlformats.org/drawingml/2006/table">
            <a:tbl>
              <a:tblPr firstRow="1" bandRow="1">
                <a:tableStyleId>{5C22544A-7EE6-4342-B048-85BDC9FD1C3A}</a:tableStyleId>
              </a:tblPr>
              <a:tblGrid>
                <a:gridCol w="6050338"/>
                <a:gridCol w="2518614"/>
              </a:tblGrid>
              <a:tr h="864096">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обеспечение деятельности (оказание услуг) муниципальных учреждений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65,3 млн. рублей</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54027"/>
            <a:ext cx="84969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p>
          <a:p>
            <a:pPr algn="ctr"/>
            <a:r>
              <a:rPr lang="ru-RU" sz="2400" dirty="0" smtClean="0">
                <a:latin typeface="Times New Roman" pitchFamily="18" charset="0"/>
                <a:cs typeface="Times New Roman" pitchFamily="18" charset="0"/>
              </a:rPr>
              <a:t>«Развитие культуры» в 2016 году</a:t>
            </a:r>
            <a:endParaRPr lang="ru-RU" sz="24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665233961"/>
              </p:ext>
            </p:extLst>
          </p:nvPr>
        </p:nvGraphicFramePr>
        <p:xfrm>
          <a:off x="323528" y="3861048"/>
          <a:ext cx="8568952" cy="720080"/>
        </p:xfrm>
        <a:graphic>
          <a:graphicData uri="http://schemas.openxmlformats.org/drawingml/2006/table">
            <a:tbl>
              <a:tblPr firstRow="1" bandRow="1">
                <a:tableStyleId>{5C22544A-7EE6-4342-B048-85BDC9FD1C3A}</a:tableStyleId>
              </a:tblPr>
              <a:tblGrid>
                <a:gridCol w="6048672"/>
                <a:gridCol w="2520280"/>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выплату целевых стипендий обучающимся детских школ искусств и детской музыкальной школы</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0,1 млн. рублей</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892451661"/>
              </p:ext>
            </p:extLst>
          </p:nvPr>
        </p:nvGraphicFramePr>
        <p:xfrm>
          <a:off x="323528" y="1700808"/>
          <a:ext cx="8568952" cy="864096"/>
        </p:xfrm>
        <a:graphic>
          <a:graphicData uri="http://schemas.openxmlformats.org/drawingml/2006/table">
            <a:tbl>
              <a:tblPr firstRow="1" bandRow="1">
                <a:tableStyleId>{5C22544A-7EE6-4342-B048-85BDC9FD1C3A}</a:tableStyleId>
              </a:tblPr>
              <a:tblGrid>
                <a:gridCol w="6048672"/>
                <a:gridCol w="2520280"/>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обеспечение функций органов местного самоуправления </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1,4 млн</a:t>
                      </a:r>
                      <a:r>
                        <a:rPr lang="ru-RU" sz="1800" b="0" dirty="0" smtClean="0">
                          <a:solidFill>
                            <a:schemeClr val="tx1"/>
                          </a:solidFill>
                          <a:latin typeface="Times New Roman" pitchFamily="18" charset="0"/>
                          <a:cs typeface="Times New Roman" pitchFamily="18" charset="0"/>
                        </a:rPr>
                        <a:t>. рублей</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1776289289"/>
              </p:ext>
            </p:extLst>
          </p:nvPr>
        </p:nvGraphicFramePr>
        <p:xfrm>
          <a:off x="323528" y="4797152"/>
          <a:ext cx="8568952" cy="720080"/>
        </p:xfrm>
        <a:graphic>
          <a:graphicData uri="http://schemas.openxmlformats.org/drawingml/2006/table">
            <a:tbl>
              <a:tblPr firstRow="1" bandRow="1">
                <a:tableStyleId>{5C22544A-7EE6-4342-B048-85BDC9FD1C3A}</a:tableStyleId>
              </a:tblPr>
              <a:tblGrid>
                <a:gridCol w="6048672"/>
                <a:gridCol w="2520280"/>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выплату премий лучшим работникам учреждений культуры  и учреждений дополнительного образования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0,1 млн. рублей</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1621585159"/>
              </p:ext>
            </p:extLst>
          </p:nvPr>
        </p:nvGraphicFramePr>
        <p:xfrm>
          <a:off x="323528" y="5733256"/>
          <a:ext cx="8568952" cy="720080"/>
        </p:xfrm>
        <a:graphic>
          <a:graphicData uri="http://schemas.openxmlformats.org/drawingml/2006/table">
            <a:tbl>
              <a:tblPr firstRow="1" bandRow="1">
                <a:tableStyleId>{5C22544A-7EE6-4342-B048-85BDC9FD1C3A}</a:tableStyleId>
              </a:tblPr>
              <a:tblGrid>
                <a:gridCol w="6048672"/>
                <a:gridCol w="2520280"/>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поддержку социально-значимых культурных инициатив, проектов</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1,6 млн. рублей</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77816495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93852797"/>
              </p:ext>
            </p:extLst>
          </p:nvPr>
        </p:nvGraphicFramePr>
        <p:xfrm>
          <a:off x="251520" y="3140968"/>
          <a:ext cx="8568952" cy="2232248"/>
        </p:xfrm>
        <a:graphic>
          <a:graphicData uri="http://schemas.openxmlformats.org/drawingml/2006/table">
            <a:tbl>
              <a:tblPr firstRow="1" bandRow="1">
                <a:tableStyleId>{5C22544A-7EE6-4342-B048-85BDC9FD1C3A}</a:tableStyleId>
              </a:tblPr>
              <a:tblGrid>
                <a:gridCol w="6048672"/>
                <a:gridCol w="2520280"/>
              </a:tblGrid>
              <a:tr h="2232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обеспечение осуществления отдельных государственных полномочий  по предоставлению мер социальной поддержки в виде компенсация расходов на оплату жилых помещений, отопления и освещения работникам муниципальных учреждений, проживающим и работающим в сельских населенных пунктах, рабочих поселках (поселках городского типа) на территории Краснодарского края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0,1 млн. рублей</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700623412"/>
              </p:ext>
            </p:extLst>
          </p:nvPr>
        </p:nvGraphicFramePr>
        <p:xfrm>
          <a:off x="251520" y="5661248"/>
          <a:ext cx="8568952" cy="864096"/>
        </p:xfrm>
        <a:graphic>
          <a:graphicData uri="http://schemas.openxmlformats.org/drawingml/2006/table">
            <a:tbl>
              <a:tblPr firstRow="1" bandRow="1">
                <a:tableStyleId>{5C22544A-7EE6-4342-B048-85BDC9FD1C3A}</a:tableStyleId>
              </a:tblPr>
              <a:tblGrid>
                <a:gridCol w="6048672"/>
                <a:gridCol w="2520280"/>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Мероприятия по комплектованию книжных фондов библиотек</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0,1 млн. рублей</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2493991169"/>
              </p:ext>
            </p:extLst>
          </p:nvPr>
        </p:nvGraphicFramePr>
        <p:xfrm>
          <a:off x="251520" y="1844824"/>
          <a:ext cx="8568952" cy="1008112"/>
        </p:xfrm>
        <a:graphic>
          <a:graphicData uri="http://schemas.openxmlformats.org/drawingml/2006/table">
            <a:tbl>
              <a:tblPr firstRow="1" bandRow="1">
                <a:tableStyleId>{5C22544A-7EE6-4342-B048-85BDC9FD1C3A}</a:tableStyleId>
              </a:tblPr>
              <a:tblGrid>
                <a:gridCol w="6048672"/>
                <a:gridCol w="2520280"/>
              </a:tblGrid>
              <a:tr h="1008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обеспечение поэтапного повышения уровня средней заработной платы работников муниципальных учреждений культуры</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15,5 млн</a:t>
                      </a:r>
                      <a:r>
                        <a:rPr lang="ru-RU" sz="1600" b="0" dirty="0" smtClean="0">
                          <a:solidFill>
                            <a:schemeClr val="tx1"/>
                          </a:solidFill>
                          <a:latin typeface="Times New Roman" pitchFamily="18" charset="0"/>
                          <a:cs typeface="Times New Roman" pitchFamily="18" charset="0"/>
                        </a:rPr>
                        <a:t>. рублей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06080852"/>
              </p:ext>
            </p:extLst>
          </p:nvPr>
        </p:nvGraphicFramePr>
        <p:xfrm>
          <a:off x="251520" y="692696"/>
          <a:ext cx="8568952" cy="864096"/>
        </p:xfrm>
        <a:graphic>
          <a:graphicData uri="http://schemas.openxmlformats.org/drawingml/2006/table">
            <a:tbl>
              <a:tblPr firstRow="1" bandRow="1">
                <a:tableStyleId>{5C22544A-7EE6-4342-B048-85BDC9FD1C3A}</a:tableStyleId>
              </a:tblPr>
              <a:tblGrid>
                <a:gridCol w="6048672"/>
                <a:gridCol w="2520280"/>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формирование и обеспечение сохранности библиотечного фонда</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itchFamily="18" charset="0"/>
                          <a:cs typeface="Times New Roman" pitchFamily="18" charset="0"/>
                        </a:rPr>
                        <a:t>0,1</a:t>
                      </a:r>
                      <a:r>
                        <a:rPr lang="ru-RU" sz="1800" b="0" baseline="0" dirty="0" smtClean="0">
                          <a:solidFill>
                            <a:schemeClr val="tx1"/>
                          </a:solidFill>
                          <a:latin typeface="Times New Roman" pitchFamily="18" charset="0"/>
                          <a:cs typeface="Times New Roman" pitchFamily="18" charset="0"/>
                        </a:rPr>
                        <a:t> млн</a:t>
                      </a:r>
                      <a:r>
                        <a:rPr lang="ru-RU" sz="1800" b="0" dirty="0" smtClean="0">
                          <a:solidFill>
                            <a:schemeClr val="tx1"/>
                          </a:solidFill>
                          <a:latin typeface="Times New Roman" pitchFamily="18" charset="0"/>
                          <a:cs typeface="Times New Roman" pitchFamily="18" charset="0"/>
                        </a:rPr>
                        <a:t>. рублей</a:t>
                      </a:r>
                      <a:endParaRPr lang="ru-RU" sz="18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72214733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3622149108"/>
              </p:ext>
            </p:extLst>
          </p:nvPr>
        </p:nvGraphicFramePr>
        <p:xfrm>
          <a:off x="107504" y="130805"/>
          <a:ext cx="8928992" cy="66105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181" y="0"/>
            <a:ext cx="1997663" cy="261610"/>
          </a:xfrm>
          <a:prstGeom prst="rect">
            <a:avLst/>
          </a:prstGeom>
          <a:noFill/>
        </p:spPr>
        <p:txBody>
          <a:bodyPr wrap="none" rtlCol="0">
            <a:spAutoFit/>
          </a:bodyPr>
          <a:lstStyle/>
          <a:p>
            <a:r>
              <a:rPr lang="ru-RU" sz="1100" dirty="0" smtClean="0">
                <a:solidFill>
                  <a:prstClr val="black"/>
                </a:solidFill>
                <a:latin typeface="Times New Roman" pitchFamily="18" charset="0"/>
                <a:cs typeface="Times New Roman" pitchFamily="18" charset="0"/>
              </a:rPr>
              <a:t>ФУ МО Гулькевичский район</a:t>
            </a:r>
            <a:endParaRPr lang="ru-RU" sz="11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9879918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455218737"/>
              </p:ext>
            </p:extLst>
          </p:nvPr>
        </p:nvGraphicFramePr>
        <p:xfrm>
          <a:off x="179512" y="1167489"/>
          <a:ext cx="8784977" cy="5559102"/>
        </p:xfrm>
        <a:graphic>
          <a:graphicData uri="http://schemas.openxmlformats.org/drawingml/2006/table">
            <a:tbl>
              <a:tblPr firstRow="1" bandRow="1">
                <a:tableStyleId>{5C22544A-7EE6-4342-B048-85BDC9FD1C3A}</a:tableStyleId>
              </a:tblPr>
              <a:tblGrid>
                <a:gridCol w="4680520"/>
                <a:gridCol w="1152128"/>
                <a:gridCol w="1584176"/>
                <a:gridCol w="1368153"/>
              </a:tblGrid>
              <a:tr h="473466">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94380">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439025">
                <a:tc>
                  <a:txBody>
                    <a:bodyPr/>
                    <a:lstStyle/>
                    <a:p>
                      <a:pPr algn="l">
                        <a:lnSpc>
                          <a:spcPct val="115000"/>
                        </a:lnSpc>
                        <a:spcAft>
                          <a:spcPts val="0"/>
                        </a:spcAft>
                      </a:pPr>
                      <a:r>
                        <a:rPr lang="ru-RU" sz="1600" kern="1200" dirty="0" smtClean="0">
                          <a:solidFill>
                            <a:schemeClr val="dk1"/>
                          </a:solidFill>
                          <a:effectLst/>
                          <a:latin typeface="Times New Roman" pitchFamily="18" charset="0"/>
                          <a:ea typeface="+mn-ea"/>
                          <a:cs typeface="Times New Roman" pitchFamily="18" charset="0"/>
                        </a:rPr>
                        <a:t>Среднегодовой контингент обучающихся по программам дополнительного образования детей в муниципальных образовательных учреждениях культуры  муниципального образования </a:t>
                      </a:r>
                      <a:r>
                        <a:rPr lang="ru-RU" sz="1600" kern="1200" dirty="0" err="1" smtClean="0">
                          <a:solidFill>
                            <a:schemeClr val="dk1"/>
                          </a:solidFill>
                          <a:effectLst/>
                          <a:latin typeface="Times New Roman" pitchFamily="18" charset="0"/>
                          <a:ea typeface="+mn-ea"/>
                          <a:cs typeface="Times New Roman" pitchFamily="18" charset="0"/>
                        </a:rPr>
                        <a:t>Гулькевичский</a:t>
                      </a:r>
                      <a:r>
                        <a:rPr lang="ru-RU" sz="1600" kern="1200" dirty="0" smtClean="0">
                          <a:solidFill>
                            <a:schemeClr val="dk1"/>
                          </a:solidFill>
                          <a:effectLst/>
                          <a:latin typeface="Times New Roman" pitchFamily="18" charset="0"/>
                          <a:ea typeface="+mn-ea"/>
                          <a:cs typeface="Times New Roman" pitchFamily="18" charset="0"/>
                        </a:rPr>
                        <a:t> район</a:t>
                      </a:r>
                      <a:endParaRPr lang="ru-RU" sz="16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600" kern="50" dirty="0" smtClean="0">
                          <a:effectLst/>
                          <a:latin typeface="Times New Roman" pitchFamily="18" charset="0"/>
                          <a:ea typeface="Lucida Sans Unicode"/>
                          <a:cs typeface="Times New Roman" pitchFamily="18" charset="0"/>
                        </a:rPr>
                        <a:t>человек</a:t>
                      </a:r>
                      <a:endParaRPr lang="ru-RU" sz="16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1200" dirty="0" smtClean="0">
                          <a:solidFill>
                            <a:schemeClr val="dk1"/>
                          </a:solidFill>
                          <a:effectLst/>
                          <a:latin typeface="Times New Roman" pitchFamily="18" charset="0"/>
                          <a:ea typeface="+mn-ea"/>
                          <a:cs typeface="Times New Roman" pitchFamily="18" charset="0"/>
                        </a:rPr>
                        <a:t>1285</a:t>
                      </a:r>
                      <a:endParaRPr lang="ru-RU" sz="18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smtClean="0">
                          <a:effectLst/>
                          <a:latin typeface="Times New Roman" pitchFamily="18" charset="0"/>
                          <a:ea typeface="Lucida Sans Unicode"/>
                          <a:cs typeface="Times New Roman" pitchFamily="18" charset="0"/>
                        </a:rPr>
                        <a:t>1331</a:t>
                      </a:r>
                      <a:endParaRPr lang="ru-RU" sz="18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474720">
                <a:tc>
                  <a:txBody>
                    <a:bodyPr/>
                    <a:lstStyle/>
                    <a:p>
                      <a:pPr algn="l">
                        <a:lnSpc>
                          <a:spcPct val="115000"/>
                        </a:lnSpc>
                        <a:spcAft>
                          <a:spcPts val="0"/>
                        </a:spcAft>
                      </a:pPr>
                      <a:r>
                        <a:rPr lang="ru-RU" sz="1600" kern="50" dirty="0">
                          <a:effectLst/>
                          <a:latin typeface="Times New Roman" pitchFamily="18" charset="0"/>
                          <a:ea typeface="Lucida Sans Unicode"/>
                          <a:cs typeface="Times New Roman" pitchFamily="18" charset="0"/>
                        </a:rPr>
                        <a:t>Посещаемость МБУК «Музей»</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600" kern="50" dirty="0" smtClean="0">
                          <a:effectLst/>
                          <a:latin typeface="Times New Roman" pitchFamily="18" charset="0"/>
                          <a:ea typeface="Lucida Sans Unicode"/>
                          <a:cs typeface="Times New Roman" pitchFamily="18" charset="0"/>
                        </a:rPr>
                        <a:t>человек в </a:t>
                      </a:r>
                      <a:r>
                        <a:rPr lang="ru-RU" sz="1600" kern="50" dirty="0">
                          <a:effectLst/>
                          <a:latin typeface="Times New Roman" pitchFamily="18" charset="0"/>
                          <a:ea typeface="Lucida Sans Unicode"/>
                          <a:cs typeface="Times New Roman" pitchFamily="18" charset="0"/>
                        </a:rPr>
                        <a:t>год</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smtClean="0">
                          <a:effectLst/>
                          <a:latin typeface="Times New Roman" pitchFamily="18" charset="0"/>
                          <a:ea typeface="Lucida Sans Unicode"/>
                          <a:cs typeface="Times New Roman" pitchFamily="18" charset="0"/>
                        </a:rPr>
                        <a:t>12582</a:t>
                      </a:r>
                      <a:endParaRPr lang="ru-RU" sz="18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smtClean="0">
                          <a:effectLst/>
                          <a:latin typeface="Times New Roman" pitchFamily="18" charset="0"/>
                          <a:ea typeface="Lucida Sans Unicode"/>
                          <a:cs typeface="Times New Roman" pitchFamily="18" charset="0"/>
                        </a:rPr>
                        <a:t>12677</a:t>
                      </a:r>
                      <a:endParaRPr lang="ru-RU" sz="1800" kern="50" dirty="0">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495013">
                <a:tc>
                  <a:txBody>
                    <a:bodyPr/>
                    <a:lstStyle/>
                    <a:p>
                      <a:pPr algn="l">
                        <a:lnSpc>
                          <a:spcPct val="115000"/>
                        </a:lnSpc>
                        <a:spcAft>
                          <a:spcPts val="0"/>
                        </a:spcAft>
                      </a:pPr>
                      <a:r>
                        <a:rPr lang="ru-RU" sz="1600" kern="50" dirty="0">
                          <a:effectLst/>
                          <a:latin typeface="Times New Roman"/>
                          <a:ea typeface="Lucida Sans Unicode"/>
                        </a:rPr>
                        <a:t>Число пользователей МБУК «МЦРБ» </a:t>
                      </a:r>
                      <a:endParaRPr lang="ru-RU" sz="1600" kern="50" dirty="0">
                        <a:effectLst/>
                        <a:latin typeface="Calibri"/>
                        <a:ea typeface="Lucida Sans Unicode"/>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600" kern="50" dirty="0" smtClean="0">
                          <a:effectLst/>
                          <a:latin typeface="Times New Roman"/>
                          <a:ea typeface="Lucida Sans Unicode"/>
                        </a:rPr>
                        <a:t>человек</a:t>
                      </a:r>
                      <a:endParaRPr lang="ru-RU" sz="16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a:effectLst/>
                          <a:latin typeface="Times New Roman"/>
                          <a:ea typeface="Lucida Sans Unicode"/>
                        </a:rPr>
                        <a:t>12692</a:t>
                      </a:r>
                      <a:endParaRPr lang="ru-RU" sz="18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smtClean="0">
                          <a:effectLst/>
                          <a:latin typeface="Times New Roman"/>
                          <a:ea typeface="Lucida Sans Unicode"/>
                        </a:rPr>
                        <a:t>12701</a:t>
                      </a:r>
                      <a:endParaRPr lang="ru-RU" sz="18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151220">
                <a:tc>
                  <a:txBody>
                    <a:bodyPr/>
                    <a:lstStyle/>
                    <a:p>
                      <a:pPr algn="l">
                        <a:lnSpc>
                          <a:spcPct val="115000"/>
                        </a:lnSpc>
                        <a:spcAft>
                          <a:spcPts val="0"/>
                        </a:spcAft>
                      </a:pPr>
                      <a:r>
                        <a:rPr lang="ru-RU" sz="1600" b="0" kern="1200" dirty="0" smtClean="0">
                          <a:solidFill>
                            <a:schemeClr val="tx1"/>
                          </a:solidFill>
                          <a:effectLst/>
                          <a:latin typeface="Times New Roman" pitchFamily="18" charset="0"/>
                          <a:ea typeface="+mn-ea"/>
                          <a:cs typeface="Times New Roman" pitchFamily="18" charset="0"/>
                        </a:rPr>
                        <a:t>Количество организованных и проведенных МБУК «РОМЦ» районных творческих фестивалей, конкурсов, смотров самодеятельного художественного творчества</a:t>
                      </a:r>
                      <a:endParaRPr lang="ru-RU" sz="1600" b="0" kern="50" dirty="0">
                        <a:solidFill>
                          <a:schemeClr val="tx1"/>
                        </a:solidFill>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600" b="0" kern="1200" dirty="0" smtClean="0">
                          <a:solidFill>
                            <a:schemeClr val="tx1"/>
                          </a:solidFill>
                          <a:effectLst/>
                          <a:latin typeface="Times New Roman" pitchFamily="18" charset="0"/>
                          <a:ea typeface="+mn-ea"/>
                          <a:cs typeface="Times New Roman" pitchFamily="18" charset="0"/>
                        </a:rPr>
                        <a:t>единиц</a:t>
                      </a:r>
                      <a:endParaRPr lang="ru-RU" sz="1600" b="0" kern="50" dirty="0">
                        <a:solidFill>
                          <a:schemeClr val="tx1"/>
                        </a:solidFill>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b="0" kern="50" dirty="0" smtClean="0">
                          <a:solidFill>
                            <a:schemeClr val="tx1"/>
                          </a:solidFill>
                          <a:effectLst/>
                          <a:latin typeface="Times New Roman" pitchFamily="18" charset="0"/>
                          <a:ea typeface="Lucida Sans Unicode"/>
                          <a:cs typeface="Times New Roman" pitchFamily="18" charset="0"/>
                        </a:rPr>
                        <a:t>9</a:t>
                      </a:r>
                      <a:endParaRPr lang="ru-RU" sz="1800" b="0" kern="50" dirty="0">
                        <a:solidFill>
                          <a:schemeClr val="tx1"/>
                        </a:solidFill>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b="0" kern="50" dirty="0" smtClean="0">
                          <a:solidFill>
                            <a:schemeClr val="tx1"/>
                          </a:solidFill>
                          <a:effectLst/>
                          <a:latin typeface="Times New Roman" pitchFamily="18" charset="0"/>
                          <a:ea typeface="Lucida Sans Unicode"/>
                          <a:cs typeface="Times New Roman" pitchFamily="18" charset="0"/>
                        </a:rPr>
                        <a:t>11</a:t>
                      </a:r>
                      <a:endParaRPr lang="ru-RU" sz="1800" b="0" kern="50" dirty="0">
                        <a:solidFill>
                          <a:schemeClr val="tx1"/>
                        </a:solidFill>
                        <a:effectLst/>
                        <a:latin typeface="Times New Roman" pitchFamily="18" charset="0"/>
                        <a:ea typeface="Lucida Sans Unicode"/>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45166">
                <a:tc>
                  <a:txBody>
                    <a:bodyPr/>
                    <a:lstStyle/>
                    <a:p>
                      <a:pPr algn="l">
                        <a:lnSpc>
                          <a:spcPct val="115000"/>
                        </a:lnSpc>
                        <a:spcAft>
                          <a:spcPts val="0"/>
                        </a:spcAft>
                      </a:pPr>
                      <a:r>
                        <a:rPr lang="ru-RU" sz="1600" kern="50" dirty="0">
                          <a:effectLst/>
                          <a:latin typeface="Times New Roman"/>
                          <a:ea typeface="Lucida Sans Unicode"/>
                        </a:rPr>
                        <a:t>Число </a:t>
                      </a:r>
                      <a:r>
                        <a:rPr lang="ru-RU" sz="1600" kern="50" dirty="0" smtClean="0">
                          <a:effectLst/>
                          <a:latin typeface="Times New Roman"/>
                          <a:ea typeface="Lucida Sans Unicode"/>
                        </a:rPr>
                        <a:t>работников</a:t>
                      </a:r>
                      <a:r>
                        <a:rPr lang="ru-RU" sz="1600" kern="50" baseline="0" dirty="0" smtClean="0">
                          <a:effectLst/>
                          <a:latin typeface="Times New Roman"/>
                          <a:ea typeface="Lucida Sans Unicode"/>
                        </a:rPr>
                        <a:t> учреждений культуры</a:t>
                      </a:r>
                      <a:r>
                        <a:rPr lang="ru-RU" sz="1600" kern="50" dirty="0" smtClean="0">
                          <a:effectLst/>
                          <a:latin typeface="Times New Roman"/>
                          <a:ea typeface="Lucida Sans Unicode"/>
                        </a:rPr>
                        <a:t>, </a:t>
                      </a:r>
                      <a:r>
                        <a:rPr lang="ru-RU" sz="1600" kern="50" dirty="0">
                          <a:effectLst/>
                          <a:latin typeface="Times New Roman"/>
                          <a:ea typeface="Lucida Sans Unicode"/>
                        </a:rPr>
                        <a:t>удостоенных премии </a:t>
                      </a:r>
                      <a:r>
                        <a:rPr lang="ru-RU" sz="1600" kern="50" dirty="0" smtClean="0">
                          <a:effectLst/>
                          <a:latin typeface="Times New Roman"/>
                          <a:ea typeface="Lucida Sans Unicode"/>
                        </a:rPr>
                        <a:t>лучшим работникам культуры</a:t>
                      </a:r>
                      <a:r>
                        <a:rPr lang="ru-RU" sz="1600" kern="50" baseline="0" dirty="0" smtClean="0">
                          <a:effectLst/>
                          <a:latin typeface="Times New Roman"/>
                          <a:ea typeface="Lucida Sans Unicode"/>
                        </a:rPr>
                        <a:t> и учреждений дополнительного образования </a:t>
                      </a:r>
                      <a:endParaRPr lang="ru-RU" sz="1600" kern="50" dirty="0">
                        <a:effectLst/>
                        <a:latin typeface="Calibri"/>
                        <a:ea typeface="Lucida Sans Unicode"/>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600" kern="50" dirty="0" smtClean="0">
                          <a:effectLst/>
                          <a:latin typeface="Times New Roman"/>
                          <a:ea typeface="Lucida Sans Unicode"/>
                        </a:rPr>
                        <a:t>человек</a:t>
                      </a:r>
                      <a:endParaRPr lang="ru-RU" sz="16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smtClean="0">
                          <a:effectLst/>
                          <a:latin typeface="Times New Roman"/>
                          <a:ea typeface="Lucida Sans Unicode"/>
                        </a:rPr>
                        <a:t>20</a:t>
                      </a:r>
                      <a:endParaRPr lang="ru-RU" sz="18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kern="50" dirty="0" smtClean="0">
                          <a:effectLst/>
                          <a:latin typeface="Times New Roman"/>
                          <a:ea typeface="Lucida Sans Unicode"/>
                        </a:rPr>
                        <a:t>20</a:t>
                      </a:r>
                      <a:endParaRPr lang="ru-RU" sz="1800" kern="50" dirty="0">
                        <a:effectLst/>
                        <a:latin typeface="Calibri"/>
                        <a:ea typeface="Lucida Sans Unicode"/>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Развитие культуры</a:t>
            </a:r>
            <a:r>
              <a:rPr lang="ru-RU" sz="2400" dirty="0" smtClean="0">
                <a:latin typeface="Times New Roman" pitchFamily="18" charset="0"/>
                <a:cs typeface="Times New Roman" pitchFamily="18" charset="0"/>
              </a:rPr>
              <a:t>» 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1868421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57324163"/>
              </p:ext>
            </p:extLst>
          </p:nvPr>
        </p:nvGraphicFramePr>
        <p:xfrm>
          <a:off x="107504" y="377280"/>
          <a:ext cx="8928992"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40463693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230329579"/>
              </p:ext>
            </p:extLst>
          </p:nvPr>
        </p:nvGraphicFramePr>
        <p:xfrm>
          <a:off x="323528" y="2996952"/>
          <a:ext cx="8496944" cy="396240"/>
        </p:xfrm>
        <a:graphic>
          <a:graphicData uri="http://schemas.openxmlformats.org/drawingml/2006/table">
            <a:tbl>
              <a:tblPr firstRow="1" bandRow="1">
                <a:tableStyleId>{5C22544A-7EE6-4342-B048-85BDC9FD1C3A}</a:tableStyleId>
              </a:tblPr>
              <a:tblGrid>
                <a:gridCol w="5904656"/>
                <a:gridCol w="2592288"/>
              </a:tblGrid>
              <a:tr h="396240">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мероприятия в области развития физической культуры</a:t>
                      </a:r>
                      <a:r>
                        <a:rPr lang="ru-RU" sz="1600" b="0" kern="1200" baseline="0" dirty="0" smtClean="0">
                          <a:solidFill>
                            <a:schemeClr val="tx1"/>
                          </a:solidFill>
                          <a:effectLst/>
                          <a:latin typeface="Times New Roman" pitchFamily="18" charset="0"/>
                          <a:ea typeface="+mn-ea"/>
                          <a:cs typeface="Times New Roman" pitchFamily="18" charset="0"/>
                        </a:rPr>
                        <a:t> и спорта</a:t>
                      </a:r>
                      <a:endParaRPr lang="ru-RU" sz="16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1,6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99515016"/>
              </p:ext>
            </p:extLst>
          </p:nvPr>
        </p:nvGraphicFramePr>
        <p:xfrm>
          <a:off x="323528" y="2204864"/>
          <a:ext cx="8496944" cy="731520"/>
        </p:xfrm>
        <a:graphic>
          <a:graphicData uri="http://schemas.openxmlformats.org/drawingml/2006/table">
            <a:tbl>
              <a:tblPr firstRow="1" bandRow="1">
                <a:tableStyleId>{5C22544A-7EE6-4342-B048-85BDC9FD1C3A}</a:tableStyleId>
              </a:tblPr>
              <a:tblGrid>
                <a:gridCol w="5923262"/>
                <a:gridCol w="2573682"/>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обеспечение деятельности (оказание услуг) муниципальных учреждений подведомственных отделу физической культуры и спорта</a:t>
                      </a:r>
                      <a:endParaRPr lang="ru-RU" sz="16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32,9</a:t>
                      </a:r>
                      <a:r>
                        <a:rPr lang="ru-RU" sz="2000" b="0" dirty="0" smtClean="0">
                          <a:solidFill>
                            <a:schemeClr val="tx1"/>
                          </a:solidFill>
                          <a:latin typeface="Times New Roman" pitchFamily="18" charset="0"/>
                          <a:cs typeface="Times New Roman" pitchFamily="18" charset="0"/>
                        </a:rPr>
                        <a:t>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54027"/>
            <a:ext cx="84969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p>
          <a:p>
            <a:pPr algn="ctr"/>
            <a:r>
              <a:rPr lang="ru-RU" sz="2400" dirty="0">
                <a:latin typeface="Times New Roman" pitchFamily="18" charset="0"/>
                <a:cs typeface="Times New Roman" pitchFamily="18" charset="0"/>
              </a:rPr>
              <a:t>"Развитие физической культуры и спорта" </a:t>
            </a:r>
            <a:r>
              <a:rPr lang="ru-RU" sz="2400" dirty="0" smtClean="0">
                <a:latin typeface="Times New Roman" pitchFamily="18" charset="0"/>
                <a:cs typeface="Times New Roman" pitchFamily="18" charset="0"/>
              </a:rPr>
              <a:t>в 2016 году</a:t>
            </a:r>
            <a:endParaRPr lang="ru-RU" sz="24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670624855"/>
              </p:ext>
            </p:extLst>
          </p:nvPr>
        </p:nvGraphicFramePr>
        <p:xfrm>
          <a:off x="323528" y="4869160"/>
          <a:ext cx="8515550" cy="1706880"/>
        </p:xfrm>
        <a:graphic>
          <a:graphicData uri="http://schemas.openxmlformats.org/drawingml/2006/table">
            <a:tbl>
              <a:tblPr firstRow="1" bandRow="1">
                <a:tableStyleId>{5C22544A-7EE6-4342-B048-85BDC9FD1C3A}</a:tableStyleId>
              </a:tblPr>
              <a:tblGrid>
                <a:gridCol w="5923262"/>
                <a:gridCol w="2592288"/>
              </a:tblGrid>
              <a:tr h="1296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осуществление отдельных государственных полномочий по предоставлению мер социальной поддержки отдельных категорий работников муниципальных физкультурно-спортивных организаций, осуществляющих подготовку спортивного резерва, и образовательных учреждений дополнительного образования детей Краснодарского края отраслей «Образование» и «Физическая культура и спорт»</a:t>
                      </a:r>
                      <a:endParaRPr lang="ru-RU" sz="16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0,2</a:t>
                      </a:r>
                      <a:r>
                        <a:rPr lang="ru-RU" sz="2000" b="0" dirty="0" smtClean="0">
                          <a:solidFill>
                            <a:schemeClr val="tx1"/>
                          </a:solidFill>
                          <a:latin typeface="Times New Roman" pitchFamily="18" charset="0"/>
                          <a:cs typeface="Times New Roman" pitchFamily="18" charset="0"/>
                        </a:rPr>
                        <a:t>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2108208718"/>
              </p:ext>
            </p:extLst>
          </p:nvPr>
        </p:nvGraphicFramePr>
        <p:xfrm>
          <a:off x="323528" y="1628800"/>
          <a:ext cx="8496944" cy="504056"/>
        </p:xfrm>
        <a:graphic>
          <a:graphicData uri="http://schemas.openxmlformats.org/drawingml/2006/table">
            <a:tbl>
              <a:tblPr firstRow="1" bandRow="1">
                <a:tableStyleId>{5C22544A-7EE6-4342-B048-85BDC9FD1C3A}</a:tableStyleId>
              </a:tblPr>
              <a:tblGrid>
                <a:gridCol w="5910320"/>
                <a:gridCol w="2586624"/>
              </a:tblGrid>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расходы на обеспечение функций органов местного самоуправления</a:t>
                      </a:r>
                      <a:endParaRPr lang="ru-RU" sz="16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1,3 млн</a:t>
                      </a:r>
                      <a:r>
                        <a:rPr lang="ru-RU" sz="2000" b="0" dirty="0" smtClean="0">
                          <a:solidFill>
                            <a:schemeClr val="tx1"/>
                          </a:solidFill>
                          <a:latin typeface="Times New Roman" pitchFamily="18" charset="0"/>
                          <a:cs typeface="Times New Roman" pitchFamily="18" charset="0"/>
                        </a:rPr>
                        <a:t>.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748500224"/>
              </p:ext>
            </p:extLst>
          </p:nvPr>
        </p:nvGraphicFramePr>
        <p:xfrm>
          <a:off x="323528" y="3501008"/>
          <a:ext cx="8496944" cy="731520"/>
        </p:xfrm>
        <a:graphic>
          <a:graphicData uri="http://schemas.openxmlformats.org/drawingml/2006/table">
            <a:tbl>
              <a:tblPr firstRow="1" bandRow="1">
                <a:tableStyleId>{5C22544A-7EE6-4342-B048-85BDC9FD1C3A}</a:tableStyleId>
              </a:tblPr>
              <a:tblGrid>
                <a:gridCol w="5904656"/>
                <a:gridCol w="2592288"/>
              </a:tblGrid>
              <a:tr h="504056">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мероприятия в целях поэтапного повышения уровня средней заработной платы работников муниципальных учреждений до средней заработной платы по Краснодарскому краю</a:t>
                      </a:r>
                      <a:endParaRPr lang="ru-RU" sz="16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0,2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4194331790"/>
              </p:ext>
            </p:extLst>
          </p:nvPr>
        </p:nvGraphicFramePr>
        <p:xfrm>
          <a:off x="323528" y="4293096"/>
          <a:ext cx="8496944" cy="504056"/>
        </p:xfrm>
        <a:graphic>
          <a:graphicData uri="http://schemas.openxmlformats.org/drawingml/2006/table">
            <a:tbl>
              <a:tblPr firstRow="1" bandRow="1">
                <a:tableStyleId>{5C22544A-7EE6-4342-B048-85BDC9FD1C3A}</a:tableStyleId>
              </a:tblPr>
              <a:tblGrid>
                <a:gridCol w="5904656"/>
                <a:gridCol w="2592288"/>
              </a:tblGrid>
              <a:tr h="504056">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Закупка спортивного оборудования для</a:t>
                      </a:r>
                      <a:r>
                        <a:rPr lang="ru-RU" sz="1600" b="0" kern="1200" baseline="0" dirty="0" smtClean="0">
                          <a:solidFill>
                            <a:schemeClr val="tx1"/>
                          </a:solidFill>
                          <a:effectLst/>
                          <a:latin typeface="Times New Roman" pitchFamily="18" charset="0"/>
                          <a:ea typeface="+mn-ea"/>
                          <a:cs typeface="Times New Roman" pitchFamily="18" charset="0"/>
                        </a:rPr>
                        <a:t> специальных детско-юношеских спортивных школ олимпийского резерва</a:t>
                      </a:r>
                      <a:endParaRPr lang="ru-RU" sz="1600" b="0" dirty="0">
                        <a:solidFill>
                          <a:schemeClr val="tx1"/>
                        </a:solidFill>
                        <a:latin typeface="Times New Roman" pitchFamily="18" charset="0"/>
                        <a:cs typeface="Times New Roman" pitchFamily="18" charset="0"/>
                      </a:endParaRPr>
                    </a:p>
                  </a:txBody>
                  <a:tcPr marL="36000" marR="3600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0,7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47545948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011870402"/>
              </p:ext>
            </p:extLst>
          </p:nvPr>
        </p:nvGraphicFramePr>
        <p:xfrm>
          <a:off x="179512" y="1235912"/>
          <a:ext cx="8784976" cy="5433449"/>
        </p:xfrm>
        <a:graphic>
          <a:graphicData uri="http://schemas.openxmlformats.org/drawingml/2006/table">
            <a:tbl>
              <a:tblPr firstRow="1" bandRow="1">
                <a:tableStyleId>{5C22544A-7EE6-4342-B048-85BDC9FD1C3A}</a:tableStyleId>
              </a:tblPr>
              <a:tblGrid>
                <a:gridCol w="4608512"/>
                <a:gridCol w="1152128"/>
                <a:gridCol w="1512168"/>
                <a:gridCol w="1512168"/>
              </a:tblGrid>
              <a:tr h="401242">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79773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302851">
                <a:tc>
                  <a:txBody>
                    <a:bodyPr/>
                    <a:lstStyle/>
                    <a:p>
                      <a:pPr>
                        <a:spcAft>
                          <a:spcPts val="0"/>
                        </a:spcAft>
                      </a:pPr>
                      <a:r>
                        <a:rPr lang="ru-RU" sz="1800" dirty="0">
                          <a:effectLst/>
                          <a:latin typeface="Times New Roman"/>
                          <a:ea typeface="Times New Roman"/>
                        </a:rPr>
                        <a:t>Удельный вес населения района, систематически занимающегося физической культурой и спортом, в общей численности населения</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smtClean="0">
                          <a:effectLst/>
                          <a:latin typeface="Times New Roman"/>
                          <a:ea typeface="Times New Roman"/>
                        </a:rPr>
                        <a:t>42</a:t>
                      </a:r>
                      <a:endParaRPr lang="ru-RU" sz="20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smtClean="0">
                          <a:effectLst/>
                          <a:latin typeface="Times New Roman"/>
                          <a:ea typeface="Times New Roman"/>
                        </a:rPr>
                        <a:t>43,4</a:t>
                      </a:r>
                      <a:endParaRPr lang="ru-RU" sz="20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047009">
                <a:tc>
                  <a:txBody>
                    <a:bodyPr/>
                    <a:lstStyle/>
                    <a:p>
                      <a:pPr>
                        <a:spcAft>
                          <a:spcPts val="0"/>
                        </a:spcAft>
                      </a:pPr>
                      <a:r>
                        <a:rPr lang="ru-RU" sz="1800" dirty="0">
                          <a:effectLst/>
                          <a:latin typeface="Times New Roman"/>
                          <a:ea typeface="Times New Roman"/>
                        </a:rPr>
                        <a:t>Количество проведенных </a:t>
                      </a:r>
                      <a:r>
                        <a:rPr lang="ru-RU" sz="1800" dirty="0" smtClean="0">
                          <a:effectLst/>
                          <a:latin typeface="Times New Roman"/>
                          <a:ea typeface="Times New Roman"/>
                        </a:rPr>
                        <a:t>физкультурно-спортивных </a:t>
                      </a:r>
                      <a:r>
                        <a:rPr lang="ru-RU" sz="1800" dirty="0">
                          <a:effectLst/>
                          <a:latin typeface="Times New Roman"/>
                          <a:ea typeface="Times New Roman"/>
                        </a:rPr>
                        <a:t>мероприятий</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единиц</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a:effectLst/>
                          <a:latin typeface="Times New Roman"/>
                          <a:ea typeface="Times New Roman"/>
                        </a:rPr>
                        <a:t>2300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smtClean="0">
                          <a:effectLst/>
                          <a:latin typeface="Times New Roman"/>
                          <a:ea typeface="Times New Roman"/>
                        </a:rPr>
                        <a:t>2396</a:t>
                      </a:r>
                      <a:endParaRPr lang="ru-RU" sz="20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884615">
                <a:tc>
                  <a:txBody>
                    <a:bodyPr/>
                    <a:lstStyle/>
                    <a:p>
                      <a:pPr>
                        <a:spcAft>
                          <a:spcPts val="0"/>
                        </a:spcAft>
                      </a:pPr>
                      <a:r>
                        <a:rPr lang="ru-RU" sz="1800" dirty="0" smtClean="0">
                          <a:effectLst/>
                          <a:latin typeface="Times New Roman"/>
                          <a:ea typeface="Times New Roman"/>
                        </a:rPr>
                        <a:t>Среднегодовое количество </a:t>
                      </a:r>
                      <a:r>
                        <a:rPr lang="ru-RU" sz="1800" dirty="0">
                          <a:effectLst/>
                          <a:latin typeface="Times New Roman"/>
                          <a:ea typeface="Times New Roman"/>
                        </a:rPr>
                        <a:t>спортсменов, проходящих спортивную подготовку в муниципальных бюджетных учреждениях  муниципального образования Гулькевичский район, подведомственных отделу спорта</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smtClean="0">
                          <a:effectLst/>
                          <a:latin typeface="Times New Roman"/>
                          <a:ea typeface="Times New Roman"/>
                        </a:rPr>
                        <a:t>1216</a:t>
                      </a:r>
                      <a:endParaRPr lang="ru-RU" sz="20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2000" dirty="0" smtClean="0">
                          <a:effectLst/>
                          <a:latin typeface="Times New Roman"/>
                          <a:ea typeface="Times New Roman"/>
                        </a:rPr>
                        <a:t>1216</a:t>
                      </a:r>
                      <a:endParaRPr lang="ru-RU" sz="20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Развитие физической культуры и спорта</a:t>
            </a:r>
            <a:r>
              <a:rPr lang="ru-RU" sz="2400" dirty="0" smtClean="0">
                <a:latin typeface="Times New Roman" pitchFamily="18" charset="0"/>
                <a:cs typeface="Times New Roman" pitchFamily="18" charset="0"/>
              </a:rPr>
              <a:t>» 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2908244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857967963"/>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28161007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858464623"/>
              </p:ext>
            </p:extLst>
          </p:nvPr>
        </p:nvGraphicFramePr>
        <p:xfrm>
          <a:off x="323528" y="3933056"/>
          <a:ext cx="8496944" cy="701040"/>
        </p:xfrm>
        <a:graphic>
          <a:graphicData uri="http://schemas.openxmlformats.org/drawingml/2006/table">
            <a:tbl>
              <a:tblPr firstRow="1" bandRow="1">
                <a:tableStyleId>{5C22544A-7EE6-4342-B048-85BDC9FD1C3A}</a:tableStyleId>
              </a:tblPr>
              <a:tblGrid>
                <a:gridCol w="5904656"/>
                <a:gridCol w="2592288"/>
              </a:tblGrid>
              <a:tr h="504056">
                <a:tc>
                  <a:txBody>
                    <a:bodyPr/>
                    <a:lstStyle/>
                    <a:p>
                      <a:pPr algn="ctr"/>
                      <a:r>
                        <a:rPr lang="ru-RU" sz="2000" b="0" kern="1200" dirty="0" smtClean="0">
                          <a:solidFill>
                            <a:schemeClr val="tx1"/>
                          </a:solidFill>
                          <a:effectLst/>
                          <a:latin typeface="Times New Roman" pitchFamily="18" charset="0"/>
                          <a:ea typeface="+mn-ea"/>
                          <a:cs typeface="Times New Roman" pitchFamily="18" charset="0"/>
                        </a:rPr>
                        <a:t>устройство узла автоматической</a:t>
                      </a:r>
                      <a:r>
                        <a:rPr lang="ru-RU" sz="2000" b="0" kern="1200" baseline="0" dirty="0" smtClean="0">
                          <a:solidFill>
                            <a:schemeClr val="tx1"/>
                          </a:solidFill>
                          <a:effectLst/>
                          <a:latin typeface="Times New Roman" pitchFamily="18" charset="0"/>
                          <a:ea typeface="+mn-ea"/>
                          <a:cs typeface="Times New Roman" pitchFamily="18" charset="0"/>
                        </a:rPr>
                        <a:t> подпитки системы теплоснабжения котельной № 61</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0,3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632189447"/>
              </p:ext>
            </p:extLst>
          </p:nvPr>
        </p:nvGraphicFramePr>
        <p:xfrm>
          <a:off x="325868" y="2852936"/>
          <a:ext cx="8494604" cy="1005840"/>
        </p:xfrm>
        <a:graphic>
          <a:graphicData uri="http://schemas.openxmlformats.org/drawingml/2006/table">
            <a:tbl>
              <a:tblPr firstRow="1" bandRow="1">
                <a:tableStyleId>{5C22544A-7EE6-4342-B048-85BDC9FD1C3A}</a:tableStyleId>
              </a:tblPr>
              <a:tblGrid>
                <a:gridCol w="5895573"/>
                <a:gridCol w="2599031"/>
              </a:tblGrid>
              <a:tr h="936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изготовление технических планов и постановка на кадастровый</a:t>
                      </a:r>
                      <a:r>
                        <a:rPr lang="ru-RU" sz="2000" b="0" kern="1200" baseline="0" dirty="0" smtClean="0">
                          <a:solidFill>
                            <a:schemeClr val="tx1"/>
                          </a:solidFill>
                          <a:effectLst/>
                          <a:latin typeface="Times New Roman" pitchFamily="18" charset="0"/>
                          <a:ea typeface="+mn-ea"/>
                          <a:cs typeface="Times New Roman" pitchFamily="18" charset="0"/>
                        </a:rPr>
                        <a:t> объектов водоснабжения и водоотведения </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1,9</a:t>
                      </a:r>
                      <a:r>
                        <a:rPr lang="ru-RU" sz="2000" b="0" dirty="0" smtClean="0">
                          <a:solidFill>
                            <a:schemeClr val="tx1"/>
                          </a:solidFill>
                          <a:latin typeface="Times New Roman" pitchFamily="18" charset="0"/>
                          <a:cs typeface="Times New Roman" pitchFamily="18" charset="0"/>
                        </a:rPr>
                        <a:t>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32656"/>
            <a:ext cx="8496944" cy="1224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atin typeface="Times New Roman" pitchFamily="18" charset="0"/>
                <a:cs typeface="Times New Roman" pitchFamily="18" charset="0"/>
              </a:rPr>
              <a:t>Расходы на реализацию муниципальной программы </a:t>
            </a:r>
          </a:p>
          <a:p>
            <a:pPr algn="ctr"/>
            <a:r>
              <a:rPr lang="ru-RU" sz="2200" dirty="0" smtClean="0">
                <a:latin typeface="Times New Roman" pitchFamily="18" charset="0"/>
                <a:cs typeface="Times New Roman" pitchFamily="18" charset="0"/>
              </a:rPr>
              <a:t>"</a:t>
            </a:r>
            <a:r>
              <a:rPr lang="ru-RU" sz="2200" dirty="0">
                <a:latin typeface="Times New Roman" pitchFamily="18" charset="0"/>
                <a:cs typeface="Times New Roman" pitchFamily="18" charset="0"/>
              </a:rPr>
              <a:t> Развитие жилищно-коммунального хозяйства в муниципальном образовании Гулькевичский район </a:t>
            </a:r>
            <a:r>
              <a:rPr lang="ru-RU" sz="2200" dirty="0" smtClean="0">
                <a:latin typeface="Times New Roman" pitchFamily="18" charset="0"/>
                <a:cs typeface="Times New Roman" pitchFamily="18" charset="0"/>
              </a:rPr>
              <a:t>" в 2016 году</a:t>
            </a:r>
            <a:endParaRPr lang="ru-RU" sz="22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145154219"/>
              </p:ext>
            </p:extLst>
          </p:nvPr>
        </p:nvGraphicFramePr>
        <p:xfrm>
          <a:off x="323528" y="5805264"/>
          <a:ext cx="8496944" cy="701040"/>
        </p:xfrm>
        <a:graphic>
          <a:graphicData uri="http://schemas.openxmlformats.org/drawingml/2006/table">
            <a:tbl>
              <a:tblPr firstRow="1" bandRow="1">
                <a:tableStyleId>{5C22544A-7EE6-4342-B048-85BDC9FD1C3A}</a:tableStyleId>
              </a:tblPr>
              <a:tblGrid>
                <a:gridCol w="5903620"/>
                <a:gridCol w="2593324"/>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устройство ограждения территории котельной № 2 г.</a:t>
                      </a:r>
                      <a:r>
                        <a:rPr lang="ru-RU" sz="2000" b="0" kern="1200" baseline="0" dirty="0" smtClean="0">
                          <a:solidFill>
                            <a:schemeClr val="tx1"/>
                          </a:solidFill>
                          <a:effectLst/>
                          <a:latin typeface="Times New Roman" pitchFamily="18" charset="0"/>
                          <a:ea typeface="+mn-ea"/>
                          <a:cs typeface="Times New Roman" pitchFamily="18" charset="0"/>
                        </a:rPr>
                        <a:t> Гулькевичи</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0,1</a:t>
                      </a:r>
                      <a:r>
                        <a:rPr lang="ru-RU" sz="2000" b="0" dirty="0" smtClean="0">
                          <a:solidFill>
                            <a:schemeClr val="tx1"/>
                          </a:solidFill>
                          <a:latin typeface="Times New Roman" pitchFamily="18" charset="0"/>
                          <a:cs typeface="Times New Roman" pitchFamily="18" charset="0"/>
                        </a:rPr>
                        <a:t>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149220483"/>
              </p:ext>
            </p:extLst>
          </p:nvPr>
        </p:nvGraphicFramePr>
        <p:xfrm>
          <a:off x="323528" y="1772816"/>
          <a:ext cx="8496944" cy="1005840"/>
        </p:xfrm>
        <a:graphic>
          <a:graphicData uri="http://schemas.openxmlformats.org/drawingml/2006/table">
            <a:tbl>
              <a:tblPr firstRow="1" bandRow="1">
                <a:tableStyleId>{5C22544A-7EE6-4342-B048-85BDC9FD1C3A}</a:tableStyleId>
              </a:tblPr>
              <a:tblGrid>
                <a:gridCol w="5904656"/>
                <a:gridCol w="2592288"/>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мероприятия по проведению капитального ремонта общего имущества собственников помещений в многоквартирных домах</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0,5</a:t>
                      </a:r>
                      <a:r>
                        <a:rPr lang="ru-RU" sz="2000" b="0" dirty="0" smtClean="0">
                          <a:solidFill>
                            <a:schemeClr val="tx1"/>
                          </a:solidFill>
                          <a:latin typeface="Times New Roman" pitchFamily="18" charset="0"/>
                          <a:cs typeface="Times New Roman" pitchFamily="18" charset="0"/>
                        </a:rPr>
                        <a:t>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002435969"/>
              </p:ext>
            </p:extLst>
          </p:nvPr>
        </p:nvGraphicFramePr>
        <p:xfrm>
          <a:off x="323528" y="4725144"/>
          <a:ext cx="8496944" cy="1005840"/>
        </p:xfrm>
        <a:graphic>
          <a:graphicData uri="http://schemas.openxmlformats.org/drawingml/2006/table">
            <a:tbl>
              <a:tblPr firstRow="1" bandRow="1">
                <a:tableStyleId>{5C22544A-7EE6-4342-B048-85BDC9FD1C3A}</a:tableStyleId>
              </a:tblPr>
              <a:tblGrid>
                <a:gridCol w="5904656"/>
                <a:gridCol w="2592288"/>
              </a:tblGrid>
              <a:tr h="822960">
                <a:tc>
                  <a:txBody>
                    <a:bodyPr/>
                    <a:lstStyle/>
                    <a:p>
                      <a:pPr algn="ctr"/>
                      <a:r>
                        <a:rPr lang="ru-RU" sz="2000" b="0" kern="1200" dirty="0" smtClean="0">
                          <a:solidFill>
                            <a:schemeClr val="tx1"/>
                          </a:solidFill>
                          <a:effectLst/>
                          <a:latin typeface="Times New Roman" pitchFamily="18" charset="0"/>
                          <a:ea typeface="+mn-ea"/>
                          <a:cs typeface="Times New Roman" pitchFamily="18" charset="0"/>
                        </a:rPr>
                        <a:t>мероприятия по замене</a:t>
                      </a:r>
                      <a:r>
                        <a:rPr lang="ru-RU" sz="2000" b="0" kern="1200" baseline="0" dirty="0" smtClean="0">
                          <a:solidFill>
                            <a:schemeClr val="tx1"/>
                          </a:solidFill>
                          <a:effectLst/>
                          <a:latin typeface="Times New Roman" pitchFamily="18" charset="0"/>
                          <a:ea typeface="+mn-ea"/>
                          <a:cs typeface="Times New Roman" pitchFamily="18" charset="0"/>
                        </a:rPr>
                        <a:t> участков тепловой сети (от котельной № 1 к МБОУ СОШ № 4; от котельной № 2 к спортивному комплексу «Звездный»)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effectLst/>
                          <a:latin typeface="Times New Roman" pitchFamily="18" charset="0"/>
                          <a:ea typeface="+mn-ea"/>
                          <a:cs typeface="Times New Roman" pitchFamily="18" charset="0"/>
                        </a:rPr>
                        <a:t>0,3</a:t>
                      </a:r>
                      <a:r>
                        <a:rPr lang="ru-RU" sz="2000" b="0" dirty="0" smtClean="0">
                          <a:solidFill>
                            <a:schemeClr val="tx1"/>
                          </a:solidFill>
                          <a:latin typeface="Times New Roman" pitchFamily="18" charset="0"/>
                          <a:cs typeface="Times New Roman" pitchFamily="18" charset="0"/>
                        </a:rPr>
                        <a:t>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36957578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750863370"/>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93695824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8" name="Скругленный прямоугольник 7"/>
          <p:cNvSpPr/>
          <p:nvPr/>
        </p:nvSpPr>
        <p:spPr>
          <a:xfrm>
            <a:off x="323528" y="354026"/>
            <a:ext cx="8496944" cy="1562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p>
          <a:p>
            <a:pPr algn="ctr"/>
            <a:r>
              <a:rPr lang="ru-RU" sz="2400" dirty="0" smtClean="0">
                <a:latin typeface="Times New Roman" pitchFamily="18" charset="0"/>
                <a:cs typeface="Times New Roman" pitchFamily="18" charset="0"/>
              </a:rPr>
              <a:t>«Экономическое </a:t>
            </a:r>
            <a:r>
              <a:rPr lang="ru-RU" sz="2400" dirty="0">
                <a:latin typeface="Times New Roman" pitchFamily="18" charset="0"/>
                <a:cs typeface="Times New Roman" pitchFamily="18" charset="0"/>
              </a:rPr>
              <a:t>развитие и инновационная экономика в муниципальном образовании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a:t>
            </a:r>
          </a:p>
          <a:p>
            <a:pPr algn="ctr"/>
            <a:r>
              <a:rPr lang="ru-RU" sz="2400" dirty="0" smtClean="0">
                <a:latin typeface="Times New Roman" pitchFamily="18" charset="0"/>
                <a:cs typeface="Times New Roman" pitchFamily="18" charset="0"/>
              </a:rPr>
              <a:t>в 2016 году</a:t>
            </a:r>
            <a:endParaRPr lang="ru-RU" sz="2400" dirty="0">
              <a:latin typeface="Times New Roman" pitchFamily="18" charset="0"/>
              <a:cs typeface="Times New Roman" pitchFamily="18" charset="0"/>
            </a:endParaRPr>
          </a:p>
        </p:txBody>
      </p:sp>
      <p:sp>
        <p:nvSpPr>
          <p:cNvPr id="6" name="Скругленный прямоугольник 5"/>
          <p:cNvSpPr/>
          <p:nvPr/>
        </p:nvSpPr>
        <p:spPr>
          <a:xfrm>
            <a:off x="179512" y="2492896"/>
            <a:ext cx="4248472" cy="1296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latin typeface="Times New Roman" pitchFamily="18" charset="0"/>
                <a:cs typeface="Times New Roman" pitchFamily="18" charset="0"/>
              </a:rPr>
              <a:t>Подпрограмма «Создание условий для развития субъектов малого и среднего предпринимательства</a:t>
            </a:r>
            <a:r>
              <a:rPr lang="ru-RU" dirty="0">
                <a:latin typeface="Times New Roman" pitchFamily="18" charset="0"/>
                <a:cs typeface="Times New Roman" pitchFamily="18" charset="0"/>
              </a:rPr>
              <a:t>» - 5,2 </a:t>
            </a:r>
            <a:r>
              <a:rPr lang="ru-RU" dirty="0" smtClean="0">
                <a:latin typeface="Times New Roman" pitchFamily="18" charset="0"/>
                <a:cs typeface="Times New Roman" pitchFamily="18" charset="0"/>
              </a:rPr>
              <a:t>млн. рублей </a:t>
            </a:r>
            <a:endParaRPr lang="ru-RU" dirty="0">
              <a:latin typeface="Times New Roman" pitchFamily="18" charset="0"/>
              <a:cs typeface="Times New Roman" pitchFamily="18" charset="0"/>
            </a:endParaRPr>
          </a:p>
        </p:txBody>
      </p:sp>
      <p:sp>
        <p:nvSpPr>
          <p:cNvPr id="11" name="Скругленный прямоугольник 10"/>
          <p:cNvSpPr/>
          <p:nvPr/>
        </p:nvSpPr>
        <p:spPr>
          <a:xfrm>
            <a:off x="4716016" y="2492896"/>
            <a:ext cx="4248472" cy="1296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latin typeface="Times New Roman" pitchFamily="18" charset="0"/>
                <a:cs typeface="Times New Roman" pitchFamily="18" charset="0"/>
              </a:rPr>
              <a:t>Подпрограмма «Позиционирование инвестиционного потенциала МО Гулькевичский район</a:t>
            </a:r>
            <a:r>
              <a:rPr lang="ru-RU" dirty="0">
                <a:latin typeface="Times New Roman" pitchFamily="18" charset="0"/>
                <a:cs typeface="Times New Roman" pitchFamily="18" charset="0"/>
              </a:rPr>
              <a:t>» - </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0,8 </a:t>
            </a:r>
            <a:r>
              <a:rPr lang="ru-RU" dirty="0">
                <a:latin typeface="Times New Roman" pitchFamily="18" charset="0"/>
                <a:cs typeface="Times New Roman" pitchFamily="18" charset="0"/>
              </a:rPr>
              <a:t>млн</a:t>
            </a:r>
            <a:r>
              <a:rPr lang="ru-RU" dirty="0" smtClean="0">
                <a:latin typeface="Times New Roman" pitchFamily="18" charset="0"/>
                <a:cs typeface="Times New Roman" pitchFamily="18" charset="0"/>
              </a:rPr>
              <a:t>. рублей</a:t>
            </a:r>
            <a:endParaRPr lang="ru-RU" dirty="0">
              <a:latin typeface="Times New Roman" pitchFamily="18" charset="0"/>
              <a:cs typeface="Times New Roman" pitchFamily="18" charset="0"/>
            </a:endParaRPr>
          </a:p>
        </p:txBody>
      </p:sp>
      <p:sp>
        <p:nvSpPr>
          <p:cNvPr id="12" name="Скругленный прямоугольник 11"/>
          <p:cNvSpPr/>
          <p:nvPr/>
        </p:nvSpPr>
        <p:spPr>
          <a:xfrm>
            <a:off x="179512" y="4365104"/>
            <a:ext cx="4248472" cy="22322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Times New Roman" pitchFamily="18" charset="0"/>
                <a:cs typeface="Times New Roman" pitchFamily="18" charset="0"/>
              </a:rPr>
              <a:t>На осуществление поддержки развития малого и среднего предпринимательства (возмещение (субсидирование) части затрат субъектов малого и среднего предпринимательства на ранней стадии их развития</a:t>
            </a:r>
            <a:endParaRPr lang="ru-RU" dirty="0">
              <a:latin typeface="Times New Roman" pitchFamily="18" charset="0"/>
              <a:cs typeface="Times New Roman" pitchFamily="18" charset="0"/>
            </a:endParaRPr>
          </a:p>
        </p:txBody>
      </p:sp>
      <p:sp>
        <p:nvSpPr>
          <p:cNvPr id="13" name="Скругленный прямоугольник 12"/>
          <p:cNvSpPr/>
          <p:nvPr/>
        </p:nvSpPr>
        <p:spPr>
          <a:xfrm>
            <a:off x="4716016" y="4365104"/>
            <a:ext cx="4248472" cy="22322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Times New Roman" pitchFamily="18" charset="0"/>
                <a:cs typeface="Times New Roman" pitchFamily="18" charset="0"/>
              </a:rPr>
              <a:t>На обеспечение участия МО Гулькевичский район в международных, национальных и иных </a:t>
            </a:r>
            <a:r>
              <a:rPr lang="ru-RU" dirty="0" err="1" smtClean="0">
                <a:latin typeface="Times New Roman" pitchFamily="18" charset="0"/>
                <a:cs typeface="Times New Roman" pitchFamily="18" charset="0"/>
              </a:rPr>
              <a:t>конгрессно</a:t>
            </a:r>
            <a:r>
              <a:rPr lang="ru-RU" dirty="0" smtClean="0">
                <a:latin typeface="Times New Roman" pitchFamily="18" charset="0"/>
                <a:cs typeface="Times New Roman" pitchFamily="18" charset="0"/>
              </a:rPr>
              <a:t>-выставочных мероприятиях</a:t>
            </a:r>
            <a:endParaRPr lang="ru-RU" dirty="0">
              <a:latin typeface="Times New Roman" pitchFamily="18" charset="0"/>
              <a:cs typeface="Times New Roman" pitchFamily="18" charset="0"/>
            </a:endParaRPr>
          </a:p>
        </p:txBody>
      </p:sp>
      <p:sp>
        <p:nvSpPr>
          <p:cNvPr id="4" name="Стрелка вниз 3"/>
          <p:cNvSpPr/>
          <p:nvPr/>
        </p:nvSpPr>
        <p:spPr>
          <a:xfrm>
            <a:off x="2061432" y="1916830"/>
            <a:ext cx="484632" cy="576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6597936" y="1916831"/>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2061432" y="3789040"/>
            <a:ext cx="484632" cy="57606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9" name="Стрелка вниз 8"/>
          <p:cNvSpPr/>
          <p:nvPr/>
        </p:nvSpPr>
        <p:spPr>
          <a:xfrm>
            <a:off x="6597936" y="3789040"/>
            <a:ext cx="484632" cy="57606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10958268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926112578"/>
              </p:ext>
            </p:extLst>
          </p:nvPr>
        </p:nvGraphicFramePr>
        <p:xfrm>
          <a:off x="205130" y="1412776"/>
          <a:ext cx="8766357" cy="5218502"/>
        </p:xfrm>
        <a:graphic>
          <a:graphicData uri="http://schemas.openxmlformats.org/drawingml/2006/table">
            <a:tbl>
              <a:tblPr firstRow="1" bandRow="1">
                <a:tableStyleId>{5C22544A-7EE6-4342-B048-85BDC9FD1C3A}</a:tableStyleId>
              </a:tblPr>
              <a:tblGrid>
                <a:gridCol w="4654902"/>
                <a:gridCol w="1224136"/>
                <a:gridCol w="1512168"/>
                <a:gridCol w="1375151"/>
              </a:tblGrid>
              <a:tr h="279640">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736448">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276598">
                <a:tc>
                  <a:txBody>
                    <a:bodyPr/>
                    <a:lstStyle/>
                    <a:p>
                      <a:pPr indent="0" algn="l">
                        <a:spcAft>
                          <a:spcPts val="0"/>
                        </a:spcAft>
                      </a:pPr>
                      <a:r>
                        <a:rPr lang="ru-RU" sz="1500" kern="1200" dirty="0" smtClean="0">
                          <a:solidFill>
                            <a:schemeClr val="dk1"/>
                          </a:solidFill>
                          <a:effectLst/>
                          <a:latin typeface="Times New Roman" pitchFamily="18" charset="0"/>
                          <a:ea typeface="+mn-ea"/>
                          <a:cs typeface="Times New Roman" pitchFamily="18" charset="0"/>
                        </a:rPr>
                        <a:t>Количество средних предприятий</a:t>
                      </a:r>
                      <a:endParaRPr lang="ru-RU" sz="15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600" kern="1200" dirty="0" smtClean="0">
                          <a:solidFill>
                            <a:schemeClr val="dk1"/>
                          </a:solidFill>
                          <a:effectLst/>
                          <a:latin typeface="Times New Roman" pitchFamily="18" charset="0"/>
                          <a:ea typeface="+mn-ea"/>
                          <a:cs typeface="Times New Roman" pitchFamily="18" charset="0"/>
                        </a:rPr>
                        <a:t>единиц</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a:effectLst/>
                          <a:latin typeface="Times New Roman" pitchFamily="18" charset="0"/>
                          <a:ea typeface="Times New Roman"/>
                          <a:cs typeface="Times New Roman" pitchFamily="18" charset="0"/>
                        </a:rPr>
                        <a:t>8</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9</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288032">
                <a:tc>
                  <a:txBody>
                    <a:bodyPr/>
                    <a:lstStyle/>
                    <a:p>
                      <a:pPr>
                        <a:spcAft>
                          <a:spcPts val="0"/>
                        </a:spcAft>
                      </a:pPr>
                      <a:r>
                        <a:rPr lang="ru-RU" sz="1500" kern="1200" dirty="0" smtClean="0">
                          <a:solidFill>
                            <a:schemeClr val="dk1"/>
                          </a:solidFill>
                          <a:effectLst/>
                          <a:latin typeface="Times New Roman" pitchFamily="18" charset="0"/>
                          <a:ea typeface="+mn-ea"/>
                          <a:cs typeface="Times New Roman" pitchFamily="18" charset="0"/>
                        </a:rPr>
                        <a:t>Количество малых предприятий</a:t>
                      </a:r>
                      <a:endParaRPr lang="ru-RU" sz="15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pitchFamily="18" charset="0"/>
                          <a:ea typeface="Times New Roman"/>
                          <a:cs typeface="Times New Roman" pitchFamily="18" charset="0"/>
                        </a:rPr>
                        <a:t>единиц</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3119</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3316</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288032">
                <a:tc>
                  <a:txBody>
                    <a:bodyPr/>
                    <a:lstStyle/>
                    <a:p>
                      <a:pPr algn="just">
                        <a:spcAft>
                          <a:spcPts val="0"/>
                        </a:spcAft>
                      </a:pPr>
                      <a:r>
                        <a:rPr lang="ru-RU" sz="1500" dirty="0">
                          <a:effectLst/>
                          <a:latin typeface="Times New Roman" pitchFamily="18" charset="0"/>
                          <a:ea typeface="Times New Roman"/>
                          <a:cs typeface="Times New Roman" pitchFamily="18" charset="0"/>
                        </a:rPr>
                        <a:t>Численность работников на средних предприятиях</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a:effectLst/>
                          <a:latin typeface="Times New Roman" pitchFamily="18" charset="0"/>
                          <a:ea typeface="Times New Roman"/>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1254</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919</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288032">
                <a:tc>
                  <a:txBody>
                    <a:bodyPr/>
                    <a:lstStyle/>
                    <a:p>
                      <a:pPr algn="just">
                        <a:spcAft>
                          <a:spcPts val="0"/>
                        </a:spcAft>
                      </a:pPr>
                      <a:r>
                        <a:rPr lang="ru-RU" sz="1500" dirty="0">
                          <a:effectLst/>
                          <a:latin typeface="Times New Roman" pitchFamily="18" charset="0"/>
                          <a:ea typeface="Times New Roman"/>
                          <a:cs typeface="Times New Roman" pitchFamily="18" charset="0"/>
                        </a:rPr>
                        <a:t>Численность работников на малых предприятиях</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a:effectLst/>
                          <a:latin typeface="Times New Roman" pitchFamily="18" charset="0"/>
                          <a:ea typeface="Times New Roman"/>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6284</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5722</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720080">
                <a:tc>
                  <a:txBody>
                    <a:bodyPr/>
                    <a:lstStyle/>
                    <a:p>
                      <a:pPr algn="l">
                        <a:spcAft>
                          <a:spcPts val="0"/>
                        </a:spcAft>
                      </a:pPr>
                      <a:r>
                        <a:rPr lang="ru-RU" sz="1500" dirty="0">
                          <a:effectLst/>
                          <a:latin typeface="Times New Roman" pitchFamily="18" charset="0"/>
                          <a:ea typeface="Times New Roman"/>
                          <a:cs typeface="Times New Roman" pitchFamily="18" charset="0"/>
                        </a:rPr>
                        <a:t>Количество субъектов малого и среднего предпринимательства, получивших поддержку на ранней стадии их деятельности </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a:effectLst/>
                          <a:latin typeface="Times New Roman" pitchFamily="18" charset="0"/>
                          <a:ea typeface="Times New Roman"/>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5</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pitchFamily="18" charset="0"/>
                          <a:ea typeface="Times New Roman"/>
                          <a:cs typeface="Times New Roman" pitchFamily="18" charset="0"/>
                        </a:rPr>
                        <a:t>3</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18011">
                <a:tc>
                  <a:txBody>
                    <a:bodyPr/>
                    <a:lstStyle/>
                    <a:p>
                      <a:pPr algn="l">
                        <a:spcAft>
                          <a:spcPts val="0"/>
                        </a:spcAft>
                      </a:pPr>
                      <a:r>
                        <a:rPr lang="ru-RU" sz="1500" dirty="0">
                          <a:effectLst/>
                          <a:latin typeface="Times New Roman"/>
                          <a:ea typeface="Times New Roman"/>
                        </a:rPr>
                        <a:t>Количество субъектов малого и среднего предпринимательства, получивших поддержку на уплату процентов по кредитам, привлеченным в российских кредитных организациях на приобретение оборудования в целях создания и (или) развития либо модернизации производства товаров (работ, услуг)</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a:effectLst/>
                          <a:latin typeface="Times New Roman"/>
                          <a:ea typeface="Times New Roman"/>
                        </a:rPr>
                        <a:t>1</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a:ea typeface="Times New Roman"/>
                        </a:rPr>
                        <a:t>4</a:t>
                      </a:r>
                      <a:endParaRPr lang="ru-RU"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18011">
                <a:tc>
                  <a:txBody>
                    <a:bodyPr/>
                    <a:lstStyle/>
                    <a:p>
                      <a:pPr algn="l">
                        <a:spcAft>
                          <a:spcPts val="0"/>
                        </a:spcAft>
                      </a:pPr>
                      <a:r>
                        <a:rPr lang="ru-RU" sz="1500" dirty="0">
                          <a:effectLst/>
                          <a:latin typeface="Times New Roman"/>
                          <a:ea typeface="Times New Roman"/>
                        </a:rPr>
                        <a:t>Количество субъектов малого и среднего предпринимательства, получивших поддержку на уплату первого взноса при заключении договора финансовой аренды (лизинга)</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a:effectLst/>
                          <a:latin typeface="Times New Roman"/>
                          <a:ea typeface="Times New Roman"/>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a:ea typeface="Times New Roman"/>
                        </a:rPr>
                        <a:t>5</a:t>
                      </a:r>
                      <a:endParaRPr lang="ru-RU"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600" dirty="0" smtClean="0">
                          <a:effectLst/>
                          <a:latin typeface="Times New Roman"/>
                          <a:ea typeface="Times New Roman"/>
                        </a:rPr>
                        <a:t>4</a:t>
                      </a:r>
                      <a:endParaRPr lang="ru-RU"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1081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«Экономическое развитие и инновационная экономика в муниципальном образовании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район</a:t>
            </a:r>
            <a:r>
              <a:rPr lang="ru-RU" sz="2400" dirty="0" smtClean="0">
                <a:latin typeface="Times New Roman" pitchFamily="18" charset="0"/>
                <a:cs typeface="Times New Roman" pitchFamily="18" charset="0"/>
              </a:rPr>
              <a:t>»</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1692747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547707931"/>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17688291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6753" y="271238"/>
            <a:ext cx="7056419" cy="461665"/>
          </a:xfrm>
          <a:prstGeom prst="rect">
            <a:avLst/>
          </a:prstGeom>
          <a:noFill/>
        </p:spPr>
        <p:txBody>
          <a:bodyPr wrap="none" rtlCol="0">
            <a:spAutoFit/>
          </a:bodyPr>
          <a:lstStyle/>
          <a:p>
            <a:r>
              <a:rPr lang="ru-RU" sz="2400" dirty="0" smtClean="0">
                <a:solidFill>
                  <a:prstClr val="black"/>
                </a:solidFill>
                <a:latin typeface="Times New Roman" pitchFamily="18" charset="0"/>
                <a:cs typeface="Times New Roman" pitchFamily="18" charset="0"/>
              </a:rPr>
              <a:t>Уровень жизни населения МО </a:t>
            </a:r>
            <a:r>
              <a:rPr lang="ru-RU" sz="2400" dirty="0" err="1" smtClean="0">
                <a:solidFill>
                  <a:prstClr val="black"/>
                </a:solidFill>
                <a:latin typeface="Times New Roman" pitchFamily="18" charset="0"/>
                <a:cs typeface="Times New Roman" pitchFamily="18" charset="0"/>
              </a:rPr>
              <a:t>Гулькевичский</a:t>
            </a:r>
            <a:r>
              <a:rPr lang="ru-RU" sz="2400" dirty="0" smtClean="0">
                <a:solidFill>
                  <a:prstClr val="black"/>
                </a:solidFill>
                <a:latin typeface="Times New Roman" pitchFamily="18" charset="0"/>
                <a:cs typeface="Times New Roman" pitchFamily="18" charset="0"/>
              </a:rPr>
              <a:t> район</a:t>
            </a:r>
            <a:endParaRPr lang="ru-RU" sz="2400" dirty="0">
              <a:solidFill>
                <a:prstClr val="black"/>
              </a:solidFill>
              <a:latin typeface="Times New Roman" pitchFamily="18" charset="0"/>
              <a:cs typeface="Times New Roman" pitchFamily="18" charset="0"/>
            </a:endParaRPr>
          </a:p>
        </p:txBody>
      </p:sp>
      <p:sp>
        <p:nvSpPr>
          <p:cNvPr id="5" name="TextBox 4"/>
          <p:cNvSpPr txBox="1"/>
          <p:nvPr/>
        </p:nvSpPr>
        <p:spPr>
          <a:xfrm>
            <a:off x="107504" y="732903"/>
            <a:ext cx="8928992" cy="646331"/>
          </a:xfrm>
          <a:prstGeom prst="rect">
            <a:avLst/>
          </a:prstGeom>
          <a:noFill/>
        </p:spPr>
        <p:txBody>
          <a:bodyPr wrap="square" rtlCol="0">
            <a:spAutoFit/>
          </a:bodyPr>
          <a:lstStyle/>
          <a:p>
            <a:pPr algn="just"/>
            <a:r>
              <a:rPr lang="ru-RU" dirty="0" smtClean="0">
                <a:solidFill>
                  <a:prstClr val="black"/>
                </a:solidFill>
                <a:latin typeface="Times New Roman" pitchFamily="18" charset="0"/>
                <a:cs typeface="Times New Roman" pitchFamily="18" charset="0"/>
              </a:rPr>
              <a:t>Уровень оплаты труда за 2016 год увеличился на 3,7%.</a:t>
            </a:r>
          </a:p>
          <a:p>
            <a:pPr algn="just"/>
            <a:r>
              <a:rPr lang="ru-RU" dirty="0" smtClean="0">
                <a:solidFill>
                  <a:prstClr val="black"/>
                </a:solidFill>
                <a:latin typeface="Times New Roman" pitchFamily="18" charset="0"/>
                <a:cs typeface="Times New Roman" pitchFamily="18" charset="0"/>
              </a:rPr>
              <a:t>Инфляция в 2016 году составила 6%. </a:t>
            </a:r>
            <a:endParaRPr lang="ru-RU" dirty="0">
              <a:solidFill>
                <a:prstClr val="black"/>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31591394"/>
              </p:ext>
            </p:extLst>
          </p:nvPr>
        </p:nvGraphicFramePr>
        <p:xfrm>
          <a:off x="143508" y="1483043"/>
          <a:ext cx="8856984" cy="2500496"/>
        </p:xfrm>
        <a:graphic>
          <a:graphicData uri="http://schemas.openxmlformats.org/drawingml/2006/table">
            <a:tbl>
              <a:tblPr firstRow="1" bandRow="1">
                <a:tableStyleId>{5C22544A-7EE6-4342-B048-85BDC9FD1C3A}</a:tableStyleId>
              </a:tblPr>
              <a:tblGrid>
                <a:gridCol w="4640818"/>
                <a:gridCol w="1425610"/>
                <a:gridCol w="1314393"/>
                <a:gridCol w="1476163"/>
              </a:tblGrid>
              <a:tr h="366896">
                <a:tc>
                  <a:txBody>
                    <a:bodyPr/>
                    <a:lstStyle/>
                    <a:p>
                      <a:pPr algn="ctr"/>
                      <a:r>
                        <a:rPr lang="ru-RU" sz="1800" dirty="0" smtClean="0">
                          <a:latin typeface="Times New Roman" pitchFamily="18" charset="0"/>
                          <a:cs typeface="Times New Roman" pitchFamily="18" charset="0"/>
                        </a:rPr>
                        <a:t>Наименование показателя</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Факт 2014</a:t>
                      </a:r>
                      <a:r>
                        <a:rPr lang="ru-RU" sz="1800" baseline="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год </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Факт 2015 год </a:t>
                      </a:r>
                      <a:endParaRPr lang="ru-RU" sz="18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Факт 2016</a:t>
                      </a:r>
                      <a:r>
                        <a:rPr lang="ru-RU" sz="1800" baseline="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год </a:t>
                      </a:r>
                    </a:p>
                    <a:p>
                      <a:pPr algn="r"/>
                      <a:endParaRPr lang="ru-RU" sz="1800" dirty="0">
                        <a:latin typeface="Times New Roman" pitchFamily="18" charset="0"/>
                        <a:cs typeface="Times New Roman" pitchFamily="18" charset="0"/>
                      </a:endParaRPr>
                    </a:p>
                  </a:txBody>
                  <a:tcPr/>
                </a:tc>
              </a:tr>
              <a:tr h="366896">
                <a:tc>
                  <a:txBody>
                    <a:bodyPr/>
                    <a:lstStyle/>
                    <a:p>
                      <a:r>
                        <a:rPr lang="ru-RU" sz="1800" dirty="0" smtClean="0">
                          <a:latin typeface="Times New Roman" pitchFamily="18" charset="0"/>
                          <a:cs typeface="Times New Roman" pitchFamily="18" charset="0"/>
                        </a:rPr>
                        <a:t>Номинальная начисленная заработная плата по крупным и средним предприятиям, руб.</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22 104,3</a:t>
                      </a:r>
                      <a:endParaRPr lang="ru-RU" sz="1800" dirty="0">
                        <a:latin typeface="Times New Roman" pitchFamily="18" charset="0"/>
                        <a:cs typeface="Times New Roman" pitchFamily="18" charset="0"/>
                      </a:endParaRPr>
                    </a:p>
                  </a:txBody>
                  <a:tcPr anchor="ctr"/>
                </a:tc>
                <a:tc>
                  <a:txBody>
                    <a:bodyPr/>
                    <a:lstStyle/>
                    <a:p>
                      <a:pPr algn="ctr"/>
                      <a:r>
                        <a:rPr lang="ru-RU" sz="1800" dirty="0" smtClean="0">
                          <a:latin typeface="Times New Roman" pitchFamily="18" charset="0"/>
                          <a:cs typeface="Times New Roman" pitchFamily="18" charset="0"/>
                        </a:rPr>
                        <a:t>23 320,0</a:t>
                      </a:r>
                      <a:endParaRPr lang="ru-RU" sz="1800" dirty="0">
                        <a:latin typeface="Times New Roman" pitchFamily="18" charset="0"/>
                        <a:cs typeface="Times New Roman" pitchFamily="18" charset="0"/>
                      </a:endParaRPr>
                    </a:p>
                  </a:txBody>
                  <a:tcPr anchor="ctr"/>
                </a:tc>
                <a:tc>
                  <a:txBody>
                    <a:bodyPr/>
                    <a:lstStyle/>
                    <a:p>
                      <a:pPr algn="ctr"/>
                      <a:r>
                        <a:rPr lang="ru-RU" sz="1800" dirty="0" smtClean="0">
                          <a:latin typeface="Times New Roman" pitchFamily="18" charset="0"/>
                          <a:cs typeface="Times New Roman" pitchFamily="18" charset="0"/>
                        </a:rPr>
                        <a:t>24 071,9</a:t>
                      </a:r>
                      <a:endParaRPr lang="ru-RU" sz="1800" dirty="0">
                        <a:latin typeface="Times New Roman" pitchFamily="18" charset="0"/>
                        <a:cs typeface="Times New Roman" pitchFamily="18" charset="0"/>
                      </a:endParaRPr>
                    </a:p>
                  </a:txBody>
                  <a:tcPr anchor="ctr"/>
                </a:tc>
              </a:tr>
              <a:tr h="366896">
                <a:tc>
                  <a:txBody>
                    <a:bodyPr/>
                    <a:lstStyle/>
                    <a:p>
                      <a:r>
                        <a:rPr lang="ru-RU" sz="1600" dirty="0" smtClean="0">
                          <a:latin typeface="Times New Roman" pitchFamily="18" charset="0"/>
                          <a:cs typeface="Times New Roman" pitchFamily="18" charset="0"/>
                        </a:rPr>
                        <a:t>Доля населения с доходами ниже прожиточного</a:t>
                      </a:r>
                      <a:r>
                        <a:rPr lang="ru-RU" sz="1600" baseline="0" dirty="0" smtClean="0">
                          <a:latin typeface="Times New Roman" pitchFamily="18" charset="0"/>
                          <a:cs typeface="Times New Roman" pitchFamily="18" charset="0"/>
                        </a:rPr>
                        <a:t> минимума, %</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14,3</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14,2</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14,0</a:t>
                      </a:r>
                      <a:endParaRPr lang="ru-RU" sz="1600" dirty="0">
                        <a:latin typeface="Times New Roman" pitchFamily="18" charset="0"/>
                        <a:cs typeface="Times New Roman" pitchFamily="18" charset="0"/>
                      </a:endParaRPr>
                    </a:p>
                  </a:txBody>
                  <a:tcPr anchor="ctr"/>
                </a:tc>
              </a:tr>
              <a:tr h="366896">
                <a:tc>
                  <a:txBody>
                    <a:bodyPr/>
                    <a:lstStyle/>
                    <a:p>
                      <a:r>
                        <a:rPr lang="ru-RU" sz="1600" dirty="0" smtClean="0">
                          <a:latin typeface="Times New Roman" pitchFamily="18" charset="0"/>
                          <a:cs typeface="Times New Roman" pitchFamily="18" charset="0"/>
                        </a:rPr>
                        <a:t>Уровень безработицы,</a:t>
                      </a:r>
                      <a:r>
                        <a:rPr lang="ru-RU" sz="1600" baseline="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1,2</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1,5</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1,4</a:t>
                      </a:r>
                      <a:endParaRPr lang="ru-RU" sz="1600" dirty="0">
                        <a:latin typeface="Times New Roman" pitchFamily="18" charset="0"/>
                        <a:cs typeface="Times New Roman" pitchFamily="18" charset="0"/>
                      </a:endParaRPr>
                    </a:p>
                  </a:txBody>
                  <a:tcPr anchor="ctr"/>
                </a:tc>
              </a:tr>
            </a:tbl>
          </a:graphicData>
        </a:graphic>
      </p:graphicFrame>
      <p:sp>
        <p:nvSpPr>
          <p:cNvPr id="7" name="TextBox 6"/>
          <p:cNvSpPr txBox="1"/>
          <p:nvPr/>
        </p:nvSpPr>
        <p:spPr>
          <a:xfrm>
            <a:off x="107504" y="4077072"/>
            <a:ext cx="8928993" cy="369332"/>
          </a:xfrm>
          <a:prstGeom prst="rect">
            <a:avLst/>
          </a:prstGeom>
          <a:noFill/>
        </p:spPr>
        <p:txBody>
          <a:bodyPr wrap="square" rtlCol="0">
            <a:spAutoFit/>
          </a:bodyPr>
          <a:lstStyle/>
          <a:p>
            <a:pPr algn="just"/>
            <a:r>
              <a:rPr lang="ru-RU" dirty="0" smtClean="0">
                <a:solidFill>
                  <a:prstClr val="black"/>
                </a:solidFill>
                <a:latin typeface="Times New Roman" pitchFamily="18" charset="0"/>
                <a:cs typeface="Times New Roman" pitchFamily="18" charset="0"/>
              </a:rPr>
              <a:t>За 2016 год в районе введено более 17 тыс. </a:t>
            </a:r>
            <a:r>
              <a:rPr lang="ru-RU" dirty="0" err="1" smtClean="0">
                <a:solidFill>
                  <a:prstClr val="black"/>
                </a:solidFill>
                <a:latin typeface="Times New Roman" pitchFamily="18" charset="0"/>
                <a:cs typeface="Times New Roman" pitchFamily="18" charset="0"/>
              </a:rPr>
              <a:t>кв.м</a:t>
            </a:r>
            <a:r>
              <a:rPr lang="ru-RU" dirty="0" smtClean="0">
                <a:solidFill>
                  <a:prstClr val="black"/>
                </a:solidFill>
                <a:latin typeface="Times New Roman" pitchFamily="18" charset="0"/>
                <a:cs typeface="Times New Roman" pitchFamily="18" charset="0"/>
              </a:rPr>
              <a:t> общей площади жилых домов. </a:t>
            </a:r>
            <a:endParaRPr lang="ru-RU" dirty="0">
              <a:solidFill>
                <a:prstClr val="black"/>
              </a:solidFill>
              <a:latin typeface="Times New Roman" pitchFamily="18" charset="0"/>
              <a:cs typeface="Times New Roman"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185618089"/>
              </p:ext>
            </p:extLst>
          </p:nvPr>
        </p:nvGraphicFramePr>
        <p:xfrm>
          <a:off x="107504" y="4581127"/>
          <a:ext cx="8928993" cy="2088232"/>
        </p:xfrm>
        <a:graphic>
          <a:graphicData uri="http://schemas.openxmlformats.org/drawingml/2006/table">
            <a:tbl>
              <a:tblPr firstRow="1" bandRow="1">
                <a:tableStyleId>{5C22544A-7EE6-4342-B048-85BDC9FD1C3A}</a:tableStyleId>
              </a:tblPr>
              <a:tblGrid>
                <a:gridCol w="4645489"/>
                <a:gridCol w="1475191"/>
                <a:gridCol w="1296144"/>
                <a:gridCol w="1512169"/>
              </a:tblGrid>
              <a:tr h="781415">
                <a:tc>
                  <a:txBody>
                    <a:bodyPr/>
                    <a:lstStyle/>
                    <a:p>
                      <a:pPr algn="ctr"/>
                      <a:r>
                        <a:rPr lang="ru-RU" sz="1800" dirty="0" smtClean="0">
                          <a:latin typeface="Times New Roman" pitchFamily="18" charset="0"/>
                          <a:cs typeface="Times New Roman" pitchFamily="18" charset="0"/>
                        </a:rPr>
                        <a:t>Наименование показателя</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Факт 2014 год </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Факт 2015 год</a:t>
                      </a:r>
                      <a:endParaRPr lang="ru-RU" sz="18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Факт 2015 год</a:t>
                      </a:r>
                    </a:p>
                  </a:txBody>
                  <a:tcPr/>
                </a:tc>
              </a:tr>
              <a:tr h="525402">
                <a:tc>
                  <a:txBody>
                    <a:bodyPr/>
                    <a:lstStyle/>
                    <a:p>
                      <a:r>
                        <a:rPr lang="ru-RU" sz="1800" dirty="0" smtClean="0">
                          <a:latin typeface="Times New Roman" pitchFamily="18" charset="0"/>
                          <a:cs typeface="Times New Roman" pitchFamily="18" charset="0"/>
                        </a:rPr>
                        <a:t>Ввод жилья, тыс. </a:t>
                      </a:r>
                      <a:r>
                        <a:rPr lang="ru-RU" sz="1800" dirty="0" err="1" smtClean="0">
                          <a:latin typeface="Times New Roman" pitchFamily="18" charset="0"/>
                          <a:cs typeface="Times New Roman" pitchFamily="18" charset="0"/>
                        </a:rPr>
                        <a:t>кв.м</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26,1</a:t>
                      </a:r>
                      <a:endParaRPr lang="ru-RU" sz="1800" dirty="0">
                        <a:latin typeface="Times New Roman" pitchFamily="18" charset="0"/>
                        <a:cs typeface="Times New Roman" pitchFamily="18" charset="0"/>
                      </a:endParaRPr>
                    </a:p>
                  </a:txBody>
                  <a:tcPr anchor="ctr"/>
                </a:tc>
                <a:tc>
                  <a:txBody>
                    <a:bodyPr/>
                    <a:lstStyle/>
                    <a:p>
                      <a:pPr algn="ctr"/>
                      <a:r>
                        <a:rPr lang="ru-RU" sz="1800" dirty="0" smtClean="0">
                          <a:latin typeface="Times New Roman" pitchFamily="18" charset="0"/>
                          <a:cs typeface="Times New Roman" pitchFamily="18" charset="0"/>
                        </a:rPr>
                        <a:t>16,5</a:t>
                      </a:r>
                      <a:endParaRPr lang="ru-RU" sz="1800" dirty="0">
                        <a:latin typeface="Times New Roman" pitchFamily="18" charset="0"/>
                        <a:cs typeface="Times New Roman" pitchFamily="18" charset="0"/>
                      </a:endParaRPr>
                    </a:p>
                  </a:txBody>
                  <a:tcPr anchor="ctr"/>
                </a:tc>
                <a:tc>
                  <a:txBody>
                    <a:bodyPr/>
                    <a:lstStyle/>
                    <a:p>
                      <a:pPr algn="ctr"/>
                      <a:r>
                        <a:rPr lang="ru-RU" sz="1800" dirty="0" smtClean="0">
                          <a:latin typeface="Times New Roman" pitchFamily="18" charset="0"/>
                          <a:cs typeface="Times New Roman" pitchFamily="18" charset="0"/>
                        </a:rPr>
                        <a:t>17,7</a:t>
                      </a:r>
                      <a:endParaRPr lang="ru-RU" sz="1800" dirty="0">
                        <a:latin typeface="Times New Roman" pitchFamily="18" charset="0"/>
                        <a:cs typeface="Times New Roman" pitchFamily="18" charset="0"/>
                      </a:endParaRPr>
                    </a:p>
                  </a:txBody>
                  <a:tcPr anchor="ctr"/>
                </a:tc>
              </a:tr>
              <a:tr h="781415">
                <a:tc>
                  <a:txBody>
                    <a:bodyPr/>
                    <a:lstStyle/>
                    <a:p>
                      <a:r>
                        <a:rPr lang="ru-RU" sz="1800" dirty="0" smtClean="0">
                          <a:latin typeface="Times New Roman" pitchFamily="18" charset="0"/>
                          <a:cs typeface="Times New Roman" pitchFamily="18" charset="0"/>
                        </a:rPr>
                        <a:t>Обеспеченность населения жильем</a:t>
                      </a:r>
                      <a:r>
                        <a:rPr lang="ru-RU" sz="1800" baseline="0" dirty="0" smtClean="0">
                          <a:latin typeface="Times New Roman" pitchFamily="18" charset="0"/>
                          <a:cs typeface="Times New Roman" pitchFamily="18" charset="0"/>
                        </a:rPr>
                        <a:t>, </a:t>
                      </a:r>
                      <a:r>
                        <a:rPr lang="ru-RU" sz="1800" baseline="0" dirty="0" err="1" smtClean="0">
                          <a:latin typeface="Times New Roman" pitchFamily="18" charset="0"/>
                          <a:cs typeface="Times New Roman" pitchFamily="18" charset="0"/>
                        </a:rPr>
                        <a:t>кв.м</a:t>
                      </a:r>
                      <a:r>
                        <a:rPr lang="ru-RU" sz="1800" baseline="0" dirty="0" smtClean="0">
                          <a:latin typeface="Times New Roman" pitchFamily="18" charset="0"/>
                          <a:cs typeface="Times New Roman" pitchFamily="18" charset="0"/>
                        </a:rPr>
                        <a:t> на одного жителя</a:t>
                      </a:r>
                      <a:endParaRPr lang="ru-RU" sz="18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21,7</a:t>
                      </a:r>
                      <a:endParaRPr lang="ru-RU" sz="1800" dirty="0">
                        <a:latin typeface="Times New Roman" pitchFamily="18" charset="0"/>
                        <a:cs typeface="Times New Roman" pitchFamily="18" charset="0"/>
                      </a:endParaRPr>
                    </a:p>
                  </a:txBody>
                  <a:tcPr anchor="ctr"/>
                </a:tc>
                <a:tc>
                  <a:txBody>
                    <a:bodyPr/>
                    <a:lstStyle/>
                    <a:p>
                      <a:pPr algn="ctr"/>
                      <a:r>
                        <a:rPr lang="ru-RU" sz="1800" dirty="0" smtClean="0">
                          <a:latin typeface="Times New Roman" pitchFamily="18" charset="0"/>
                          <a:cs typeface="Times New Roman" pitchFamily="18" charset="0"/>
                        </a:rPr>
                        <a:t>22,0</a:t>
                      </a:r>
                      <a:endParaRPr lang="ru-RU" sz="1800" dirty="0">
                        <a:latin typeface="Times New Roman" pitchFamily="18" charset="0"/>
                        <a:cs typeface="Times New Roman" pitchFamily="18" charset="0"/>
                      </a:endParaRPr>
                    </a:p>
                  </a:txBody>
                  <a:tcPr anchor="ctr"/>
                </a:tc>
                <a:tc>
                  <a:txBody>
                    <a:bodyPr/>
                    <a:lstStyle/>
                    <a:p>
                      <a:pPr algn="ctr"/>
                      <a:r>
                        <a:rPr lang="ru-RU" sz="1800" dirty="0" smtClean="0">
                          <a:latin typeface="Times New Roman" pitchFamily="18" charset="0"/>
                          <a:cs typeface="Times New Roman" pitchFamily="18" charset="0"/>
                        </a:rPr>
                        <a:t>22,1</a:t>
                      </a:r>
                      <a:endParaRPr lang="ru-RU" sz="1800" dirty="0">
                        <a:latin typeface="Times New Roman" pitchFamily="18" charset="0"/>
                        <a:cs typeface="Times New Roman" pitchFamily="18" charset="0"/>
                      </a:endParaRPr>
                    </a:p>
                  </a:txBody>
                  <a:tcPr anchor="ctr"/>
                </a:tc>
              </a:tr>
            </a:tbl>
          </a:graphicData>
        </a:graphic>
      </p:graphicFrame>
      <p:sp>
        <p:nvSpPr>
          <p:cNvPr id="2" name="TextBox 1"/>
          <p:cNvSpPr txBox="1"/>
          <p:nvPr/>
        </p:nvSpPr>
        <p:spPr>
          <a:xfrm>
            <a:off x="0" y="9628"/>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3973312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2" name="Скругленный прямоугольник 1"/>
          <p:cNvSpPr/>
          <p:nvPr/>
        </p:nvSpPr>
        <p:spPr>
          <a:xfrm>
            <a:off x="179512" y="332655"/>
            <a:ext cx="8856983" cy="9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Молодежь </a:t>
            </a:r>
            <a:r>
              <a:rPr lang="ru-RU" sz="2400" dirty="0" err="1">
                <a:latin typeface="Times New Roman" pitchFamily="18" charset="0"/>
                <a:cs typeface="Times New Roman" pitchFamily="18" charset="0"/>
              </a:rPr>
              <a:t>Гулькевичского</a:t>
            </a:r>
            <a:r>
              <a:rPr lang="ru-RU" sz="2400" dirty="0">
                <a:latin typeface="Times New Roman" pitchFamily="18" charset="0"/>
                <a:cs typeface="Times New Roman" pitchFamily="18" charset="0"/>
              </a:rPr>
              <a:t> района</a:t>
            </a:r>
            <a:r>
              <a:rPr lang="ru-RU" sz="2400" dirty="0" smtClean="0">
                <a:latin typeface="Times New Roman" pitchFamily="18" charset="0"/>
                <a:cs typeface="Times New Roman" pitchFamily="18" charset="0"/>
              </a:rPr>
              <a:t>" в 2016 году</a:t>
            </a:r>
            <a:endParaRPr lang="ru-RU" sz="2400" dirty="0">
              <a:latin typeface="Times New Roman" pitchFamily="18" charset="0"/>
              <a:cs typeface="Times New Roman" pitchFamily="18" charset="0"/>
            </a:endParaRPr>
          </a:p>
        </p:txBody>
      </p:sp>
      <p:sp>
        <p:nvSpPr>
          <p:cNvPr id="6" name="TextBox 5"/>
          <p:cNvSpPr txBox="1"/>
          <p:nvPr/>
        </p:nvSpPr>
        <p:spPr>
          <a:xfrm>
            <a:off x="179512" y="1268760"/>
            <a:ext cx="8856983" cy="5324535"/>
          </a:xfrm>
          <a:prstGeom prst="rect">
            <a:avLst/>
          </a:prstGeom>
          <a:noFill/>
        </p:spPr>
        <p:txBody>
          <a:bodyPr wrap="square" rtlCol="0">
            <a:spAutoFit/>
          </a:bodyPr>
          <a:lstStyle/>
          <a:p>
            <a:pPr marL="285750" indent="-285750" algn="just">
              <a:buFont typeface="Arial" pitchFamily="34" charset="0"/>
              <a:buChar char="•"/>
            </a:pPr>
            <a:r>
              <a:rPr lang="ru-RU" sz="1700" dirty="0">
                <a:latin typeface="Times New Roman" pitchFamily="18" charset="0"/>
                <a:cs typeface="Times New Roman" pitchFamily="18" charset="0"/>
              </a:rPr>
              <a:t>расходы на обеспечение функций органов местного </a:t>
            </a:r>
            <a:r>
              <a:rPr lang="ru-RU" sz="1700" dirty="0" smtClean="0">
                <a:latin typeface="Times New Roman" pitchFamily="18" charset="0"/>
                <a:cs typeface="Times New Roman" pitchFamily="18" charset="0"/>
              </a:rPr>
              <a:t>самоуправления – </a:t>
            </a:r>
            <a:r>
              <a:rPr lang="ru-RU" sz="1700" b="1" dirty="0" smtClean="0">
                <a:latin typeface="Times New Roman" pitchFamily="18" charset="0"/>
                <a:cs typeface="Times New Roman" pitchFamily="18" charset="0"/>
              </a:rPr>
              <a:t>1,2 млн. </a:t>
            </a:r>
            <a:r>
              <a:rPr lang="ru-RU" sz="1700" b="1" dirty="0">
                <a:latin typeface="Times New Roman" pitchFamily="18" charset="0"/>
                <a:cs typeface="Times New Roman" pitchFamily="18" charset="0"/>
              </a:rPr>
              <a:t>рублей</a:t>
            </a:r>
            <a:r>
              <a:rPr lang="ru-RU" sz="1700" dirty="0" smtClean="0">
                <a:latin typeface="Times New Roman" pitchFamily="18" charset="0"/>
                <a:cs typeface="Times New Roman" pitchFamily="18" charset="0"/>
              </a:rPr>
              <a:t>;</a:t>
            </a:r>
          </a:p>
          <a:p>
            <a:pPr marL="285750" indent="-285750" algn="just">
              <a:buFont typeface="Arial" pitchFamily="34" charset="0"/>
              <a:buChar char="•"/>
            </a:pPr>
            <a:r>
              <a:rPr lang="ru-RU" sz="1700" dirty="0">
                <a:latin typeface="Times New Roman" pitchFamily="18" charset="0"/>
                <a:cs typeface="Times New Roman" pitchFamily="18" charset="0"/>
              </a:rPr>
              <a:t>обеспечение деятельности (оказание услуг) муниципальных учреждений «Комплексный молодежный центр</a:t>
            </a:r>
            <a:r>
              <a:rPr lang="ru-RU" sz="1700" dirty="0" smtClean="0">
                <a:latin typeface="Times New Roman" pitchFamily="18" charset="0"/>
                <a:cs typeface="Times New Roman" pitchFamily="18" charset="0"/>
              </a:rPr>
              <a:t>» - </a:t>
            </a:r>
            <a:r>
              <a:rPr lang="ru-RU" sz="1700" b="1" dirty="0" smtClean="0">
                <a:latin typeface="Times New Roman" pitchFamily="18" charset="0"/>
                <a:cs typeface="Times New Roman" pitchFamily="18" charset="0"/>
              </a:rPr>
              <a:t>3,6 млн. </a:t>
            </a:r>
            <a:r>
              <a:rPr lang="ru-RU" sz="1700" b="1" dirty="0">
                <a:latin typeface="Times New Roman" pitchFamily="18" charset="0"/>
                <a:cs typeface="Times New Roman" pitchFamily="18" charset="0"/>
              </a:rPr>
              <a:t>рублей</a:t>
            </a:r>
            <a:r>
              <a:rPr lang="ru-RU" sz="1700" dirty="0" smtClean="0">
                <a:latin typeface="Times New Roman" pitchFamily="18" charset="0"/>
                <a:cs typeface="Times New Roman" pitchFamily="18" charset="0"/>
              </a:rPr>
              <a:t>;</a:t>
            </a:r>
          </a:p>
          <a:p>
            <a:pPr marL="285750" indent="-285750" algn="just">
              <a:buFont typeface="Arial" pitchFamily="34" charset="0"/>
              <a:buChar char="•"/>
            </a:pPr>
            <a:r>
              <a:rPr lang="ru-RU" sz="1700" dirty="0">
                <a:latin typeface="Times New Roman" pitchFamily="18" charset="0"/>
                <a:cs typeface="Times New Roman" pitchFamily="18" charset="0"/>
              </a:rPr>
              <a:t>проведение мероприятий, конкурсов, фестивалей, акций, военно-спортивных конкурсов, направленных на гражданское и </a:t>
            </a:r>
            <a:r>
              <a:rPr lang="ru-RU" sz="1700" dirty="0" smtClean="0">
                <a:latin typeface="Times New Roman" pitchFamily="18" charset="0"/>
                <a:cs typeface="Times New Roman" pitchFamily="18" charset="0"/>
              </a:rPr>
              <a:t>патриотическое </a:t>
            </a:r>
            <a:r>
              <a:rPr lang="ru-RU" sz="1700" dirty="0">
                <a:latin typeface="Times New Roman" pitchFamily="18" charset="0"/>
                <a:cs typeface="Times New Roman" pitchFamily="18" charset="0"/>
              </a:rPr>
              <a:t>воспитание </a:t>
            </a:r>
            <a:r>
              <a:rPr lang="ru-RU" sz="1700" dirty="0" smtClean="0">
                <a:latin typeface="Times New Roman" pitchFamily="18" charset="0"/>
                <a:cs typeface="Times New Roman" pitchFamily="18" charset="0"/>
              </a:rPr>
              <a:t>молодежи, приобретение ценных подарков – </a:t>
            </a:r>
            <a:r>
              <a:rPr lang="ru-RU" sz="1700" b="1" dirty="0" smtClean="0">
                <a:latin typeface="Times New Roman" pitchFamily="18" charset="0"/>
                <a:cs typeface="Times New Roman" pitchFamily="18" charset="0"/>
              </a:rPr>
              <a:t>0,2 млн. </a:t>
            </a:r>
            <a:r>
              <a:rPr lang="ru-RU" sz="1700" b="1" dirty="0">
                <a:latin typeface="Times New Roman" pitchFamily="18" charset="0"/>
                <a:cs typeface="Times New Roman" pitchFamily="18" charset="0"/>
              </a:rPr>
              <a:t>рублей</a:t>
            </a:r>
            <a:r>
              <a:rPr lang="ru-RU" sz="1700" dirty="0" smtClean="0">
                <a:latin typeface="Times New Roman" pitchFamily="18" charset="0"/>
                <a:cs typeface="Times New Roman" pitchFamily="18" charset="0"/>
              </a:rPr>
              <a:t>;</a:t>
            </a:r>
          </a:p>
          <a:p>
            <a:pPr marL="285750" indent="-285750" algn="just">
              <a:buFont typeface="Arial" pitchFamily="34" charset="0"/>
              <a:buChar char="•"/>
            </a:pPr>
            <a:r>
              <a:rPr lang="ru-RU" sz="1700" dirty="0">
                <a:latin typeface="Times New Roman" pitchFamily="18" charset="0"/>
                <a:cs typeface="Times New Roman" pitchFamily="18" charset="0"/>
              </a:rPr>
              <a:t>мероприятия, направленные на формирование и развитие клубов по месту жительства обеспечение спортивным и игровым инвентарём, оснащение малыми архитектурными формами дворовых игровых и спортивных площадок по месту </a:t>
            </a:r>
            <a:r>
              <a:rPr lang="ru-RU" sz="1700" dirty="0" smtClean="0">
                <a:latin typeface="Times New Roman" pitchFamily="18" charset="0"/>
                <a:cs typeface="Times New Roman" pitchFamily="18" charset="0"/>
              </a:rPr>
              <a:t>жительства </a:t>
            </a:r>
            <a:r>
              <a:rPr lang="ru-RU" sz="1700" b="1" dirty="0" smtClean="0">
                <a:latin typeface="Times New Roman" pitchFamily="18" charset="0"/>
                <a:cs typeface="Times New Roman" pitchFamily="18" charset="0"/>
              </a:rPr>
              <a:t>–</a:t>
            </a:r>
            <a:r>
              <a:rPr lang="ru-RU" sz="1700" dirty="0" smtClean="0">
                <a:latin typeface="Times New Roman" pitchFamily="18" charset="0"/>
                <a:cs typeface="Times New Roman" pitchFamily="18" charset="0"/>
              </a:rPr>
              <a:t> </a:t>
            </a:r>
          </a:p>
          <a:p>
            <a:pPr algn="just"/>
            <a:r>
              <a:rPr lang="ru-RU" sz="1700" b="1" dirty="0">
                <a:latin typeface="Times New Roman" pitchFamily="18" charset="0"/>
                <a:cs typeface="Times New Roman" pitchFamily="18" charset="0"/>
              </a:rPr>
              <a:t> </a:t>
            </a:r>
            <a:r>
              <a:rPr lang="ru-RU" sz="1700" b="1" dirty="0" smtClean="0">
                <a:latin typeface="Times New Roman" pitchFamily="18" charset="0"/>
                <a:cs typeface="Times New Roman" pitchFamily="18" charset="0"/>
              </a:rPr>
              <a:t>     0,1 млн. </a:t>
            </a:r>
            <a:r>
              <a:rPr lang="ru-RU" sz="1700" b="1" dirty="0">
                <a:latin typeface="Times New Roman" pitchFamily="18" charset="0"/>
                <a:cs typeface="Times New Roman" pitchFamily="18" charset="0"/>
              </a:rPr>
              <a:t>рублей</a:t>
            </a:r>
            <a:r>
              <a:rPr lang="ru-RU" sz="1700" dirty="0" smtClean="0">
                <a:latin typeface="Times New Roman" pitchFamily="18" charset="0"/>
                <a:cs typeface="Times New Roman" pitchFamily="18" charset="0"/>
              </a:rPr>
              <a:t>;</a:t>
            </a:r>
          </a:p>
          <a:p>
            <a:pPr marL="285750" indent="-285750" algn="just">
              <a:buFont typeface="Arial" pitchFamily="34" charset="0"/>
              <a:buChar char="•"/>
            </a:pPr>
            <a:r>
              <a:rPr lang="ru-RU" sz="1700" dirty="0">
                <a:latin typeface="Times New Roman" pitchFamily="18" charset="0"/>
                <a:cs typeface="Times New Roman" pitchFamily="18" charset="0"/>
              </a:rPr>
              <a:t>проведение мероприятий конкурсов фестивалей, акций; разработка и распространение листовок буклетов изготовление передвижной съемной  растяжки; создание видео роликов, направленных на профилактику незаконного потребления и незаконного  оборота </a:t>
            </a:r>
            <a:r>
              <a:rPr lang="ru-RU" sz="1700" dirty="0" smtClean="0">
                <a:latin typeface="Times New Roman" pitchFamily="18" charset="0"/>
                <a:cs typeface="Times New Roman" pitchFamily="18" charset="0"/>
              </a:rPr>
              <a:t>наркотиков – </a:t>
            </a:r>
            <a:r>
              <a:rPr lang="ru-RU" sz="1700" b="1" dirty="0" smtClean="0">
                <a:latin typeface="Times New Roman" pitchFamily="18" charset="0"/>
                <a:cs typeface="Times New Roman" pitchFamily="18" charset="0"/>
              </a:rPr>
              <a:t>0,1 млн. </a:t>
            </a:r>
            <a:r>
              <a:rPr lang="ru-RU" sz="1700" b="1" dirty="0">
                <a:latin typeface="Times New Roman" pitchFamily="18" charset="0"/>
                <a:cs typeface="Times New Roman" pitchFamily="18" charset="0"/>
              </a:rPr>
              <a:t>рублей</a:t>
            </a:r>
            <a:r>
              <a:rPr lang="ru-RU" sz="1700" dirty="0" smtClean="0">
                <a:latin typeface="Times New Roman" pitchFamily="18" charset="0"/>
                <a:cs typeface="Times New Roman" pitchFamily="18" charset="0"/>
              </a:rPr>
              <a:t>;</a:t>
            </a:r>
          </a:p>
          <a:p>
            <a:pPr marL="285750" indent="-285750" algn="just">
              <a:buFont typeface="Arial" pitchFamily="34" charset="0"/>
              <a:buChar char="•"/>
            </a:pPr>
            <a:r>
              <a:rPr lang="ru-RU" sz="1700" dirty="0">
                <a:latin typeface="Times New Roman" pitchFamily="18" charset="0"/>
                <a:cs typeface="Times New Roman" pitchFamily="18" charset="0"/>
              </a:rPr>
              <a:t>организация занятости </a:t>
            </a:r>
            <a:r>
              <a:rPr lang="ru-RU" sz="1700" dirty="0" smtClean="0">
                <a:latin typeface="Times New Roman" pitchFamily="18" charset="0"/>
                <a:cs typeface="Times New Roman" pitchFamily="18" charset="0"/>
              </a:rPr>
              <a:t>несовершеннолетних – </a:t>
            </a:r>
            <a:r>
              <a:rPr lang="ru-RU" sz="1700" b="1" dirty="0" smtClean="0">
                <a:latin typeface="Times New Roman" pitchFamily="18" charset="0"/>
                <a:cs typeface="Times New Roman" pitchFamily="18" charset="0"/>
              </a:rPr>
              <a:t>1,1 млн. </a:t>
            </a:r>
            <a:r>
              <a:rPr lang="ru-RU" sz="1700" b="1" dirty="0">
                <a:latin typeface="Times New Roman" pitchFamily="18" charset="0"/>
                <a:cs typeface="Times New Roman" pitchFamily="18" charset="0"/>
              </a:rPr>
              <a:t>рублей</a:t>
            </a:r>
            <a:r>
              <a:rPr lang="ru-RU" sz="1700" dirty="0" smtClean="0">
                <a:latin typeface="Times New Roman" pitchFamily="18" charset="0"/>
                <a:cs typeface="Times New Roman" pitchFamily="18" charset="0"/>
              </a:rPr>
              <a:t>;</a:t>
            </a:r>
          </a:p>
          <a:p>
            <a:pPr marL="285750" indent="-285750" algn="just">
              <a:buFont typeface="Arial" pitchFamily="34" charset="0"/>
              <a:buChar char="•"/>
            </a:pPr>
            <a:r>
              <a:rPr lang="ru-RU" sz="1700" dirty="0" smtClean="0">
                <a:latin typeface="Times New Roman" pitchFamily="18" charset="0"/>
                <a:cs typeface="Times New Roman" pitchFamily="18" charset="0"/>
              </a:rPr>
              <a:t>проведение мероприятий, направленных на развитие центра огневой подготовки и военно-патриотического клуба «Десантник» – </a:t>
            </a:r>
            <a:r>
              <a:rPr lang="ru-RU" sz="1700" b="1" dirty="0" smtClean="0">
                <a:latin typeface="Times New Roman" pitchFamily="18" charset="0"/>
                <a:cs typeface="Times New Roman" pitchFamily="18" charset="0"/>
              </a:rPr>
              <a:t>0,1 млн. рублей</a:t>
            </a:r>
            <a:r>
              <a:rPr lang="ru-RU" sz="1700" dirty="0" smtClean="0">
                <a:latin typeface="Times New Roman" pitchFamily="18" charset="0"/>
                <a:cs typeface="Times New Roman" pitchFamily="18" charset="0"/>
              </a:rPr>
              <a:t>;</a:t>
            </a:r>
          </a:p>
          <a:p>
            <a:pPr marL="285750" indent="-285750" algn="just">
              <a:buFont typeface="Arial" pitchFamily="34" charset="0"/>
              <a:buChar char="•"/>
            </a:pPr>
            <a:r>
              <a:rPr lang="ru-RU" sz="1700" dirty="0" smtClean="0">
                <a:latin typeface="Times New Roman" pitchFamily="18" charset="0"/>
                <a:cs typeface="Times New Roman" pitchFamily="18" charset="0"/>
              </a:rPr>
              <a:t>проведение мероприятий, направленных на формирование здорового образа жизни, проведение туристических лагерей, фестивалей, походов, профильных смен, чемпионатов, конкурсов и другого – </a:t>
            </a:r>
            <a:r>
              <a:rPr lang="ru-RU" sz="1700" b="1" dirty="0" smtClean="0">
                <a:latin typeface="Times New Roman" pitchFamily="18" charset="0"/>
                <a:cs typeface="Times New Roman" pitchFamily="18" charset="0"/>
              </a:rPr>
              <a:t>0,6 млн. рублей</a:t>
            </a:r>
            <a:r>
              <a:rPr lang="ru-RU" sz="17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88241791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948019241"/>
              </p:ext>
            </p:extLst>
          </p:nvPr>
        </p:nvGraphicFramePr>
        <p:xfrm>
          <a:off x="198131" y="1268760"/>
          <a:ext cx="8766357" cy="5256584"/>
        </p:xfrm>
        <a:graphic>
          <a:graphicData uri="http://schemas.openxmlformats.org/drawingml/2006/table">
            <a:tbl>
              <a:tblPr firstRow="1" bandRow="1">
                <a:tableStyleId>{5C22544A-7EE6-4342-B048-85BDC9FD1C3A}</a:tableStyleId>
              </a:tblPr>
              <a:tblGrid>
                <a:gridCol w="4805917"/>
                <a:gridCol w="1152128"/>
                <a:gridCol w="1512168"/>
                <a:gridCol w="1296144"/>
              </a:tblGrid>
              <a:tr h="370333">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639666">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217019">
                <a:tc>
                  <a:txBody>
                    <a:bodyPr/>
                    <a:lstStyle/>
                    <a:p>
                      <a:pPr indent="0" algn="l">
                        <a:spcAft>
                          <a:spcPts val="0"/>
                        </a:spcAft>
                      </a:pPr>
                      <a:r>
                        <a:rPr lang="ru-RU" sz="1600" dirty="0">
                          <a:effectLst/>
                          <a:latin typeface="Times New Roman"/>
                          <a:ea typeface="Calibri"/>
                          <a:cs typeface="Times New Roman"/>
                        </a:rPr>
                        <a:t>Количество молодых людей, участвующих в мероприятиях, направленных на гражданское и патриотическое </a:t>
                      </a:r>
                      <a:r>
                        <a:rPr lang="ru-RU" sz="1600" dirty="0" smtClean="0">
                          <a:effectLst/>
                          <a:latin typeface="Times New Roman"/>
                          <a:ea typeface="Calibri"/>
                          <a:cs typeface="Times New Roman"/>
                        </a:rPr>
                        <a:t>воспитание </a:t>
                      </a:r>
                      <a:r>
                        <a:rPr lang="ru-RU" sz="1600" dirty="0">
                          <a:effectLst/>
                          <a:latin typeface="Times New Roman"/>
                          <a:ea typeface="Calibri"/>
                          <a:cs typeface="Times New Roman"/>
                        </a:rPr>
                        <a:t>молодежи</a:t>
                      </a:r>
                      <a:endParaRPr lang="ru-RU" sz="1600" dirty="0">
                        <a:effectLst/>
                        <a:latin typeface="Arial"/>
                        <a:ea typeface="Calibri"/>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человек</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10100</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solidFill>
                            <a:schemeClr val="tx1"/>
                          </a:solidFill>
                          <a:effectLst/>
                          <a:latin typeface="Times New Roman"/>
                          <a:ea typeface="Calibri"/>
                          <a:cs typeface="Times New Roman"/>
                        </a:rPr>
                        <a:t>19700</a:t>
                      </a:r>
                      <a:endParaRPr lang="ru-RU" sz="1800" dirty="0">
                        <a:solidFill>
                          <a:schemeClr val="tx1"/>
                        </a:solidFill>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74900">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молодых людей, участвующих в мероприятиях,</a:t>
                      </a:r>
                      <a:r>
                        <a:rPr lang="ru-RU" sz="1600" kern="1200" baseline="0" dirty="0" smtClean="0">
                          <a:solidFill>
                            <a:schemeClr val="dk1"/>
                          </a:solidFill>
                          <a:effectLst/>
                          <a:latin typeface="Times New Roman" pitchFamily="18" charset="0"/>
                          <a:ea typeface="+mn-ea"/>
                          <a:cs typeface="Times New Roman" pitchFamily="18" charset="0"/>
                        </a:rPr>
                        <a:t> направленных на </a:t>
                      </a:r>
                      <a:r>
                        <a:rPr lang="ru-RU" sz="1600" kern="1200" dirty="0" smtClean="0">
                          <a:solidFill>
                            <a:schemeClr val="dk1"/>
                          </a:solidFill>
                          <a:effectLst/>
                          <a:latin typeface="Times New Roman" pitchFamily="18" charset="0"/>
                          <a:ea typeface="+mn-ea"/>
                          <a:cs typeface="Times New Roman" pitchFamily="18" charset="0"/>
                        </a:rPr>
                        <a:t>интеллектуальное развитие молодежи</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a:effectLst/>
                          <a:latin typeface="Times New Roman"/>
                          <a:ea typeface="Calibri"/>
                          <a:cs typeface="Times New Roman"/>
                        </a:rPr>
                        <a:t>человек</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effectLst/>
                          <a:latin typeface="Times New Roman"/>
                          <a:ea typeface="Calibri"/>
                          <a:cs typeface="Times New Roman"/>
                        </a:rPr>
                        <a:t>5000</a:t>
                      </a:r>
                      <a:endParaRPr lang="ru-RU" sz="1800" dirty="0">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dirty="0" smtClean="0">
                          <a:solidFill>
                            <a:schemeClr val="tx1"/>
                          </a:solidFill>
                          <a:effectLst/>
                          <a:latin typeface="Times New Roman"/>
                          <a:ea typeface="Calibri"/>
                          <a:cs typeface="Times New Roman"/>
                        </a:rPr>
                        <a:t>6950</a:t>
                      </a:r>
                      <a:endParaRPr lang="ru-RU" sz="1800" dirty="0">
                        <a:solidFill>
                          <a:schemeClr val="tx1"/>
                        </a:solidFill>
                        <a:effectLst/>
                        <a:latin typeface="Arial"/>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346666">
                <a:tc>
                  <a:txBody>
                    <a:bodyPr/>
                    <a:lstStyle/>
                    <a:p>
                      <a:pPr>
                        <a:spcAft>
                          <a:spcPts val="0"/>
                        </a:spcAft>
                      </a:pPr>
                      <a:r>
                        <a:rPr lang="ru-RU" sz="1600" b="0" kern="1200" dirty="0" smtClean="0">
                          <a:solidFill>
                            <a:schemeClr val="tx1"/>
                          </a:solidFill>
                          <a:effectLst/>
                          <a:latin typeface="Times New Roman" pitchFamily="18" charset="0"/>
                          <a:ea typeface="+mn-ea"/>
                          <a:cs typeface="Times New Roman" pitchFamily="18" charset="0"/>
                        </a:rPr>
                        <a:t>Количество молодых людей, участвующих в мероприятиях, направленных на формирование здорового образа жизни, профилактики безнадзорности и правонарушений в молодежной</a:t>
                      </a:r>
                      <a:r>
                        <a:rPr lang="ru-RU" sz="1600" b="0" kern="1200" baseline="0" dirty="0" smtClean="0">
                          <a:solidFill>
                            <a:schemeClr val="tx1"/>
                          </a:solidFill>
                          <a:effectLst/>
                          <a:latin typeface="Times New Roman" pitchFamily="18" charset="0"/>
                          <a:ea typeface="+mn-ea"/>
                          <a:cs typeface="Times New Roman" pitchFamily="18" charset="0"/>
                        </a:rPr>
                        <a:t> среде</a:t>
                      </a:r>
                      <a:endParaRPr lang="ru-RU" sz="1600" b="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человек</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15000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15100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808000">
                <a:tc>
                  <a:txBody>
                    <a:bodyPr/>
                    <a:lstStyle/>
                    <a:p>
                      <a:pPr indent="0" algn="l">
                        <a:spcAft>
                          <a:spcPts val="0"/>
                        </a:spcAft>
                      </a:pPr>
                      <a:r>
                        <a:rPr lang="ru-RU" sz="1600" b="0" kern="1200" dirty="0" smtClean="0">
                          <a:solidFill>
                            <a:schemeClr val="tx1"/>
                          </a:solidFill>
                          <a:effectLst/>
                          <a:latin typeface="Times New Roman" pitchFamily="18" charset="0"/>
                          <a:ea typeface="+mn-ea"/>
                          <a:cs typeface="Times New Roman" pitchFamily="18" charset="0"/>
                        </a:rPr>
                        <a:t>Количество молодых людей, участвующих в мероприятиях по организации занятости несовершеннолетних</a:t>
                      </a:r>
                      <a:endParaRPr lang="ru-RU" sz="16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800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871</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865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Молодежь </a:t>
            </a:r>
            <a:r>
              <a:rPr lang="ru-RU" sz="2400" dirty="0" err="1">
                <a:latin typeface="Times New Roman" pitchFamily="18" charset="0"/>
                <a:cs typeface="Times New Roman" pitchFamily="18" charset="0"/>
              </a:rPr>
              <a:t>Гулькевичского</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района» 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5022652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6"/>
          <p:cNvGraphicFramePr>
            <a:graphicFrameLocks noGrp="1"/>
          </p:cNvGraphicFramePr>
          <p:nvPr>
            <p:ph sz="quarter" idx="13"/>
            <p:extLst>
              <p:ext uri="{D42A27DB-BD31-4B8C-83A1-F6EECF244321}">
                <p14:modId xmlns:p14="http://schemas.microsoft.com/office/powerpoint/2010/main" val="177468194"/>
              </p:ext>
            </p:extLst>
          </p:nvPr>
        </p:nvGraphicFramePr>
        <p:xfrm>
          <a:off x="179512" y="404664"/>
          <a:ext cx="8766357" cy="6048672"/>
        </p:xfrm>
        <a:graphic>
          <a:graphicData uri="http://schemas.openxmlformats.org/drawingml/2006/table">
            <a:tbl>
              <a:tblPr firstRow="1" bandRow="1">
                <a:tableStyleId>{5C22544A-7EE6-4342-B048-85BDC9FD1C3A}</a:tableStyleId>
              </a:tblPr>
              <a:tblGrid>
                <a:gridCol w="4805917"/>
                <a:gridCol w="1224136"/>
                <a:gridCol w="1368152"/>
                <a:gridCol w="1368152"/>
              </a:tblGrid>
              <a:tr h="2511148">
                <a:tc>
                  <a:txBody>
                    <a:bodyPr/>
                    <a:lstStyle/>
                    <a:p>
                      <a:pPr indent="0" algn="l">
                        <a:spcAft>
                          <a:spcPts val="0"/>
                        </a:spcAft>
                      </a:pPr>
                      <a:r>
                        <a:rPr lang="ru-RU" sz="1600" b="0" kern="1200" dirty="0" smtClean="0">
                          <a:solidFill>
                            <a:schemeClr val="dk1"/>
                          </a:solidFill>
                          <a:effectLst/>
                          <a:latin typeface="Times New Roman" pitchFamily="18" charset="0"/>
                          <a:ea typeface="+mn-ea"/>
                          <a:cs typeface="Times New Roman" pitchFamily="18" charset="0"/>
                        </a:rPr>
                        <a:t>Количество молодых людей, участвующих в мероприятиях, направленных на содействие экономической самостоятельности молодых граждан,</a:t>
                      </a:r>
                      <a:r>
                        <a:rPr lang="ru-RU" sz="1600" b="0" kern="1200" baseline="0" dirty="0" smtClean="0">
                          <a:solidFill>
                            <a:schemeClr val="dk1"/>
                          </a:solidFill>
                          <a:effectLst/>
                          <a:latin typeface="Times New Roman" pitchFamily="18" charset="0"/>
                          <a:ea typeface="+mn-ea"/>
                          <a:cs typeface="Times New Roman" pitchFamily="18" charset="0"/>
                        </a:rPr>
                        <a:t> социальное обслуживание молодежи, организацию трудового воспитания, профессионального самоопределения и занятости молодежи, вовлечение молодежи в предпринимательскую и инновационную деятельность</a:t>
                      </a:r>
                      <a:endParaRPr lang="ru-RU" sz="1600" b="0" kern="1200" dirty="0" smtClean="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140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154</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255573">
                <a:tc>
                  <a:txBody>
                    <a:bodyPr/>
                    <a:lstStyle/>
                    <a:p>
                      <a:pPr indent="0" algn="l">
                        <a:spcAft>
                          <a:spcPts val="0"/>
                        </a:spcAft>
                      </a:pPr>
                      <a:r>
                        <a:rPr lang="ru-RU" sz="1600" b="0" kern="1200" dirty="0" smtClean="0">
                          <a:solidFill>
                            <a:schemeClr val="dk1"/>
                          </a:solidFill>
                          <a:effectLst/>
                          <a:latin typeface="Times New Roman" pitchFamily="18" charset="0"/>
                          <a:ea typeface="+mn-ea"/>
                          <a:cs typeface="Times New Roman" pitchFamily="18" charset="0"/>
                        </a:rPr>
                        <a:t>Количество молодых людей, участвующих в мероприятиях, направленных на противодействие незаконному потреблению и обороту наркотических средств в молодежной среде</a:t>
                      </a:r>
                      <a:endParaRPr lang="ru-RU" sz="16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2500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4750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941681">
                <a:tc>
                  <a:txBody>
                    <a:bodyPr/>
                    <a:lstStyle/>
                    <a:p>
                      <a:pPr indent="0" algn="l">
                        <a:spcAft>
                          <a:spcPts val="0"/>
                        </a:spcAft>
                      </a:pPr>
                      <a:r>
                        <a:rPr lang="ru-RU" sz="1600" b="0" kern="1200" dirty="0" smtClean="0">
                          <a:solidFill>
                            <a:schemeClr val="dk1"/>
                          </a:solidFill>
                          <a:effectLst/>
                          <a:latin typeface="Times New Roman" pitchFamily="18" charset="0"/>
                          <a:ea typeface="+mn-ea"/>
                          <a:cs typeface="Times New Roman" pitchFamily="18" charset="0"/>
                        </a:rPr>
                        <a:t>Количество молодых людей, участвующих в мероприятиях, направленных на обеспечение спортивным</a:t>
                      </a:r>
                      <a:r>
                        <a:rPr lang="ru-RU" sz="1600" b="0" kern="1200" baseline="0" dirty="0" smtClean="0">
                          <a:solidFill>
                            <a:schemeClr val="dk1"/>
                          </a:solidFill>
                          <a:effectLst/>
                          <a:latin typeface="Times New Roman" pitchFamily="18" charset="0"/>
                          <a:ea typeface="+mn-ea"/>
                          <a:cs typeface="Times New Roman" pitchFamily="18" charset="0"/>
                        </a:rPr>
                        <a:t> и игровым инвентарем</a:t>
                      </a:r>
                      <a:endParaRPr lang="ru-RU" sz="1600" b="0" kern="1200" dirty="0" smtClean="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500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563</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340270">
                <a:tc>
                  <a:txBody>
                    <a:bodyPr/>
                    <a:lstStyle/>
                    <a:p>
                      <a:pPr indent="0" algn="l">
                        <a:spcAft>
                          <a:spcPts val="0"/>
                        </a:spcAft>
                      </a:pPr>
                      <a:r>
                        <a:rPr lang="ru-RU" sz="1600" b="0" kern="1200" dirty="0" smtClean="0">
                          <a:solidFill>
                            <a:schemeClr val="dk1"/>
                          </a:solidFill>
                          <a:effectLst/>
                          <a:latin typeface="Times New Roman" pitchFamily="18" charset="0"/>
                          <a:ea typeface="+mn-ea"/>
                          <a:cs typeface="Times New Roman" pitchFamily="18" charset="0"/>
                        </a:rPr>
                        <a:t>Количество молодых людей, участвующих в мероприятиях, направленных на развитие центра огневой подготовки и военно-патриотического клуба «Десантник»</a:t>
                      </a:r>
                      <a:endParaRPr lang="ru-RU" sz="16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effectLst/>
                          <a:latin typeface="Times New Roman" pitchFamily="18" charset="0"/>
                          <a:ea typeface="Calibri"/>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500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indent="0" algn="ctr">
                        <a:spcAft>
                          <a:spcPts val="0"/>
                        </a:spcAft>
                      </a:pPr>
                      <a:r>
                        <a:rPr lang="ru-RU" sz="1800" b="0" dirty="0" smtClean="0">
                          <a:solidFill>
                            <a:schemeClr val="tx1"/>
                          </a:solidFill>
                          <a:effectLst/>
                          <a:latin typeface="Times New Roman" pitchFamily="18" charset="0"/>
                          <a:ea typeface="Calibri"/>
                          <a:cs typeface="Times New Roman" pitchFamily="18" charset="0"/>
                        </a:rPr>
                        <a:t>830</a:t>
                      </a:r>
                      <a:endParaRPr lang="ru-RU" sz="1800" b="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23919660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248370573"/>
              </p:ext>
            </p:extLst>
          </p:nvPr>
        </p:nvGraphicFramePr>
        <p:xfrm>
          <a:off x="179512" y="404664"/>
          <a:ext cx="8784976" cy="62646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20623375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2" name="Скругленный прямоугольник 1"/>
          <p:cNvSpPr/>
          <p:nvPr/>
        </p:nvSpPr>
        <p:spPr>
          <a:xfrm>
            <a:off x="371141" y="237609"/>
            <a:ext cx="8352928" cy="887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"Казачество </a:t>
            </a:r>
            <a:r>
              <a:rPr lang="ru-RU" sz="2400" dirty="0" err="1">
                <a:latin typeface="Times New Roman" pitchFamily="18" charset="0"/>
                <a:cs typeface="Times New Roman" pitchFamily="18" charset="0"/>
              </a:rPr>
              <a:t>Гулькевичского</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района" в 2016 году</a:t>
            </a:r>
            <a:endParaRPr lang="ru-RU" sz="2400" dirty="0">
              <a:latin typeface="Times New Roman" pitchFamily="18" charset="0"/>
              <a:cs typeface="Times New Roman" pitchFamily="18" charset="0"/>
            </a:endParaRPr>
          </a:p>
        </p:txBody>
      </p:sp>
      <p:sp>
        <p:nvSpPr>
          <p:cNvPr id="6" name="TextBox 5"/>
          <p:cNvSpPr txBox="1"/>
          <p:nvPr/>
        </p:nvSpPr>
        <p:spPr>
          <a:xfrm>
            <a:off x="232938" y="1124744"/>
            <a:ext cx="8629334" cy="5647700"/>
          </a:xfrm>
          <a:prstGeom prst="rect">
            <a:avLst/>
          </a:prstGeom>
          <a:noFill/>
        </p:spPr>
        <p:txBody>
          <a:bodyPr wrap="square" rtlCol="0">
            <a:spAutoFit/>
          </a:bodyPr>
          <a:lstStyle/>
          <a:p>
            <a:pPr marL="285750" indent="-285750" algn="just">
              <a:buFont typeface="Arial" pitchFamily="34" charset="0"/>
              <a:buChar char="•"/>
            </a:pPr>
            <a:r>
              <a:rPr lang="ru-RU" sz="1900" dirty="0">
                <a:latin typeface="Times New Roman" pitchFamily="18" charset="0"/>
                <a:cs typeface="Times New Roman" pitchFamily="18" charset="0"/>
              </a:rPr>
              <a:t>осуществление мероприятий, влияющих на процесс возрождения и становления казачества на территории МО Гулькевичский </a:t>
            </a:r>
            <a:r>
              <a:rPr lang="ru-RU" sz="1900" dirty="0" smtClean="0">
                <a:latin typeface="Times New Roman" pitchFamily="18" charset="0"/>
                <a:cs typeface="Times New Roman" pitchFamily="18" charset="0"/>
              </a:rPr>
              <a:t>район – </a:t>
            </a:r>
          </a:p>
          <a:p>
            <a:pPr algn="just"/>
            <a:r>
              <a:rPr lang="ru-RU" sz="1900" dirty="0" smtClean="0">
                <a:latin typeface="Times New Roman" pitchFamily="18" charset="0"/>
                <a:cs typeface="Times New Roman" pitchFamily="18" charset="0"/>
              </a:rPr>
              <a:t>    </a:t>
            </a:r>
            <a:r>
              <a:rPr lang="ru-RU" sz="1900" b="1" dirty="0" smtClean="0">
                <a:latin typeface="Times New Roman" pitchFamily="18" charset="0"/>
                <a:cs typeface="Times New Roman" pitchFamily="18" charset="0"/>
              </a:rPr>
              <a:t>0,1 млн. </a:t>
            </a:r>
            <a:r>
              <a:rPr lang="ru-RU" sz="1900" b="1" dirty="0">
                <a:latin typeface="Times New Roman" pitchFamily="18" charset="0"/>
                <a:cs typeface="Times New Roman" pitchFamily="18" charset="0"/>
              </a:rPr>
              <a:t>рублей</a:t>
            </a:r>
            <a:r>
              <a:rPr lang="ru-RU" sz="1900" dirty="0" smtClean="0">
                <a:latin typeface="Times New Roman" pitchFamily="18" charset="0"/>
                <a:cs typeface="Times New Roman" pitchFamily="18" charset="0"/>
              </a:rPr>
              <a:t>;</a:t>
            </a:r>
          </a:p>
          <a:p>
            <a:pPr marL="285750" indent="-285750" algn="just">
              <a:buFont typeface="Arial" pitchFamily="34" charset="0"/>
              <a:buChar char="•"/>
            </a:pPr>
            <a:r>
              <a:rPr lang="ru-RU" sz="1900" dirty="0">
                <a:latin typeface="Times New Roman" pitchFamily="18" charset="0"/>
                <a:cs typeface="Times New Roman" pitchFamily="18" charset="0"/>
              </a:rPr>
              <a:t>мероприятия по повышению эффективности привлечения членов </a:t>
            </a:r>
            <a:r>
              <a:rPr lang="ru-RU" sz="1900" dirty="0" err="1">
                <a:latin typeface="Times New Roman" pitchFamily="18" charset="0"/>
                <a:cs typeface="Times New Roman" pitchFamily="18" charset="0"/>
              </a:rPr>
              <a:t>Гулькевичского</a:t>
            </a:r>
            <a:r>
              <a:rPr lang="ru-RU" sz="1900" dirty="0">
                <a:latin typeface="Times New Roman" pitchFamily="18" charset="0"/>
                <a:cs typeface="Times New Roman" pitchFamily="18" charset="0"/>
              </a:rPr>
              <a:t> районного казачьего общества, к оказанию содействия территориальным  органам федеральных органов исполнительной власти и органам местного самоуправления муниципального образования Гулькевичский район в осуществлении задач и функций в порядке, установленном законодательством Российской Федерации, законодательством Краснодарского </a:t>
            </a:r>
            <a:r>
              <a:rPr lang="ru-RU" sz="1900" dirty="0" smtClean="0">
                <a:latin typeface="Times New Roman" pitchFamily="18" charset="0"/>
                <a:cs typeface="Times New Roman" pitchFamily="18" charset="0"/>
              </a:rPr>
              <a:t>края – </a:t>
            </a:r>
            <a:r>
              <a:rPr lang="ru-RU" sz="1900" b="1" dirty="0" smtClean="0">
                <a:latin typeface="Times New Roman" pitchFamily="18" charset="0"/>
                <a:cs typeface="Times New Roman" pitchFamily="18" charset="0"/>
              </a:rPr>
              <a:t>0,1</a:t>
            </a:r>
            <a:r>
              <a:rPr lang="ru-RU" sz="1900" dirty="0" smtClean="0">
                <a:latin typeface="Times New Roman" pitchFamily="18" charset="0"/>
                <a:cs typeface="Times New Roman" pitchFamily="18" charset="0"/>
              </a:rPr>
              <a:t> </a:t>
            </a:r>
            <a:r>
              <a:rPr lang="ru-RU" sz="1900" b="1" dirty="0" smtClean="0">
                <a:latin typeface="Times New Roman" pitchFamily="18" charset="0"/>
                <a:cs typeface="Times New Roman" pitchFamily="18" charset="0"/>
              </a:rPr>
              <a:t>млн. </a:t>
            </a:r>
            <a:r>
              <a:rPr lang="ru-RU" sz="1900" b="1" dirty="0">
                <a:latin typeface="Times New Roman" pitchFamily="18" charset="0"/>
                <a:cs typeface="Times New Roman" pitchFamily="18" charset="0"/>
              </a:rPr>
              <a:t>рублей</a:t>
            </a:r>
            <a:r>
              <a:rPr lang="ru-RU" sz="1900" dirty="0" smtClean="0">
                <a:latin typeface="Times New Roman" pitchFamily="18" charset="0"/>
                <a:cs typeface="Times New Roman" pitchFamily="18" charset="0"/>
              </a:rPr>
              <a:t>;</a:t>
            </a:r>
          </a:p>
          <a:p>
            <a:pPr marL="285750" indent="-285750" algn="just">
              <a:buFont typeface="Arial" pitchFamily="34" charset="0"/>
              <a:buChar char="•"/>
            </a:pPr>
            <a:r>
              <a:rPr lang="ru-RU" sz="1900" dirty="0">
                <a:latin typeface="Times New Roman" pitchFamily="18" charset="0"/>
                <a:cs typeface="Times New Roman" pitchFamily="18" charset="0"/>
              </a:rPr>
              <a:t>мероприятия по созданию условий  для проведения качественной системной  работы по воспитанию, обучению и развитию учащихся в общеобразовательных учреждениях </a:t>
            </a:r>
            <a:r>
              <a:rPr lang="ru-RU" sz="1900" dirty="0" err="1">
                <a:latin typeface="Times New Roman" pitchFamily="18" charset="0"/>
                <a:cs typeface="Times New Roman" pitchFamily="18" charset="0"/>
              </a:rPr>
              <a:t>Гулькевичского</a:t>
            </a:r>
            <a:r>
              <a:rPr lang="ru-RU" sz="1900" dirty="0">
                <a:latin typeface="Times New Roman" pitchFamily="18" charset="0"/>
                <a:cs typeface="Times New Roman" pitchFamily="18" charset="0"/>
              </a:rPr>
              <a:t> </a:t>
            </a:r>
            <a:r>
              <a:rPr lang="ru-RU" sz="1900" dirty="0" smtClean="0">
                <a:latin typeface="Times New Roman" pitchFamily="18" charset="0"/>
                <a:cs typeface="Times New Roman" pitchFamily="18" charset="0"/>
              </a:rPr>
              <a:t>района - </a:t>
            </a:r>
            <a:r>
              <a:rPr lang="ru-RU" sz="1900" b="1" dirty="0" smtClean="0">
                <a:latin typeface="Times New Roman" pitchFamily="18" charset="0"/>
                <a:cs typeface="Times New Roman" pitchFamily="18" charset="0"/>
              </a:rPr>
              <a:t>0,1 млн. </a:t>
            </a:r>
            <a:r>
              <a:rPr lang="ru-RU" sz="1900" b="1" dirty="0">
                <a:latin typeface="Times New Roman" pitchFamily="18" charset="0"/>
                <a:cs typeface="Times New Roman" pitchFamily="18" charset="0"/>
              </a:rPr>
              <a:t>рублей</a:t>
            </a:r>
            <a:r>
              <a:rPr lang="ru-RU" sz="1900" dirty="0" smtClean="0">
                <a:latin typeface="Times New Roman" pitchFamily="18" charset="0"/>
                <a:cs typeface="Times New Roman" pitchFamily="18" charset="0"/>
              </a:rPr>
              <a:t>;</a:t>
            </a:r>
          </a:p>
          <a:p>
            <a:pPr marL="285750" indent="-285750" algn="just">
              <a:buFont typeface="Arial" pitchFamily="34" charset="0"/>
              <a:buChar char="•"/>
            </a:pPr>
            <a:r>
              <a:rPr lang="ru-RU" sz="1900" dirty="0">
                <a:latin typeface="Times New Roman" pitchFamily="18" charset="0"/>
                <a:cs typeface="Times New Roman" pitchFamily="18" charset="0"/>
              </a:rPr>
              <a:t>организацию и проведение мероприятий, посвященных празднованию «День призывника</a:t>
            </a:r>
            <a:r>
              <a:rPr lang="ru-RU" sz="1900" dirty="0" smtClean="0">
                <a:latin typeface="Times New Roman" pitchFamily="18" charset="0"/>
                <a:cs typeface="Times New Roman" pitchFamily="18" charset="0"/>
              </a:rPr>
              <a:t>» - </a:t>
            </a:r>
            <a:r>
              <a:rPr lang="ru-RU" sz="1900" b="1" dirty="0" smtClean="0">
                <a:latin typeface="Times New Roman" pitchFamily="18" charset="0"/>
                <a:cs typeface="Times New Roman" pitchFamily="18" charset="0"/>
              </a:rPr>
              <a:t>0,1 млн. </a:t>
            </a:r>
            <a:r>
              <a:rPr lang="ru-RU" sz="1900" b="1" dirty="0">
                <a:latin typeface="Times New Roman" pitchFamily="18" charset="0"/>
                <a:cs typeface="Times New Roman" pitchFamily="18" charset="0"/>
              </a:rPr>
              <a:t>рублей</a:t>
            </a:r>
            <a:r>
              <a:rPr lang="ru-RU" sz="1900" dirty="0" smtClean="0">
                <a:latin typeface="Times New Roman" pitchFamily="18" charset="0"/>
                <a:cs typeface="Times New Roman" pitchFamily="18" charset="0"/>
              </a:rPr>
              <a:t>;</a:t>
            </a:r>
          </a:p>
          <a:p>
            <a:pPr marL="285750" indent="-285750" algn="just">
              <a:buFont typeface="Arial" pitchFamily="34" charset="0"/>
              <a:buChar char="•"/>
            </a:pPr>
            <a:r>
              <a:rPr lang="ru-RU" sz="1900" dirty="0" smtClean="0">
                <a:latin typeface="Times New Roman" pitchFamily="18" charset="0"/>
                <a:cs typeface="Times New Roman" pitchFamily="18" charset="0"/>
              </a:rPr>
              <a:t>поощрение казаков-дружинников </a:t>
            </a:r>
            <a:r>
              <a:rPr lang="ru-RU" sz="1900" dirty="0" err="1" smtClean="0">
                <a:latin typeface="Times New Roman" pitchFamily="18" charset="0"/>
                <a:cs typeface="Times New Roman" pitchFamily="18" charset="0"/>
              </a:rPr>
              <a:t>Гулькевичского</a:t>
            </a:r>
            <a:r>
              <a:rPr lang="ru-RU" sz="1900" dirty="0" smtClean="0">
                <a:latin typeface="Times New Roman" pitchFamily="18" charset="0"/>
                <a:cs typeface="Times New Roman" pitchFamily="18" charset="0"/>
              </a:rPr>
              <a:t> районного казачьего общества, участвующих в охране общественного порядка на территории МО Гулькевичский район – </a:t>
            </a:r>
            <a:r>
              <a:rPr lang="ru-RU" sz="1900" b="1" dirty="0" smtClean="0">
                <a:latin typeface="Times New Roman" pitchFamily="18" charset="0"/>
                <a:cs typeface="Times New Roman" pitchFamily="18" charset="0"/>
              </a:rPr>
              <a:t>0,3 млн. рублей;</a:t>
            </a:r>
          </a:p>
          <a:p>
            <a:pPr marL="285750" indent="-285750" algn="just">
              <a:buFont typeface="Arial" pitchFamily="34" charset="0"/>
              <a:buChar char="•"/>
            </a:pPr>
            <a:r>
              <a:rPr lang="ru-RU" sz="1900" dirty="0" smtClean="0">
                <a:latin typeface="Times New Roman" pitchFamily="18" charset="0"/>
                <a:cs typeface="Times New Roman" pitchFamily="18" charset="0"/>
              </a:rPr>
              <a:t>изготовление и приобретение детской казачьей формы – </a:t>
            </a:r>
            <a:r>
              <a:rPr lang="ru-RU" sz="1900" b="1" dirty="0" smtClean="0">
                <a:latin typeface="Times New Roman" pitchFamily="18" charset="0"/>
                <a:cs typeface="Times New Roman" pitchFamily="18" charset="0"/>
              </a:rPr>
              <a:t>0,1 млн. рублей.</a:t>
            </a:r>
          </a:p>
        </p:txBody>
      </p:sp>
    </p:spTree>
    <p:extLst>
      <p:ext uri="{BB962C8B-B14F-4D97-AF65-F5344CB8AC3E}">
        <p14:creationId xmlns:p14="http://schemas.microsoft.com/office/powerpoint/2010/main" val="114421143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994753742"/>
              </p:ext>
            </p:extLst>
          </p:nvPr>
        </p:nvGraphicFramePr>
        <p:xfrm>
          <a:off x="198131" y="1268760"/>
          <a:ext cx="8766357" cy="5389883"/>
        </p:xfrm>
        <a:graphic>
          <a:graphicData uri="http://schemas.openxmlformats.org/drawingml/2006/table">
            <a:tbl>
              <a:tblPr firstRow="1" bandRow="1">
                <a:tableStyleId>{5C22544A-7EE6-4342-B048-85BDC9FD1C3A}</a:tableStyleId>
              </a:tblPr>
              <a:tblGrid>
                <a:gridCol w="4805917"/>
                <a:gridCol w="1152128"/>
                <a:gridCol w="1512168"/>
                <a:gridCol w="1296144"/>
              </a:tblGrid>
              <a:tr h="620197">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35906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320963">
                <a:tc>
                  <a:txBody>
                    <a:bodyPr/>
                    <a:lstStyle/>
                    <a:p>
                      <a:pPr indent="0" algn="l">
                        <a:spcAft>
                          <a:spcPts val="0"/>
                        </a:spcAft>
                      </a:pPr>
                      <a:r>
                        <a:rPr lang="ru-RU" sz="1600" kern="1200" dirty="0" smtClean="0">
                          <a:solidFill>
                            <a:schemeClr val="dk1"/>
                          </a:solidFill>
                          <a:effectLst/>
                          <a:latin typeface="Times New Roman" pitchFamily="18" charset="0"/>
                          <a:ea typeface="+mn-ea"/>
                          <a:cs typeface="Times New Roman" pitchFamily="18" charset="0"/>
                        </a:rPr>
                        <a:t>Количество проведенных казачьими обществами мероприятий по укреплению законности, правопорядка и безопасности населения, устранению причин и условий, способствующих совершению правонарушений</a:t>
                      </a:r>
                      <a:endParaRPr lang="ru-RU" sz="16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a:effectLst/>
                          <a:latin typeface="Times New Roman" pitchFamily="18" charset="0"/>
                          <a:ea typeface="Times New Roman"/>
                          <a:cs typeface="Times New Roman" pitchFamily="18" charset="0"/>
                        </a:rPr>
                        <a:t>единиц</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162</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162</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944216">
                <a:tc>
                  <a:txBody>
                    <a:bodyPr/>
                    <a:lstStyle/>
                    <a:p>
                      <a:pPr algn="l">
                        <a:lnSpc>
                          <a:spcPct val="115000"/>
                        </a:lnSpc>
                        <a:spcAft>
                          <a:spcPts val="0"/>
                        </a:spcAft>
                      </a:pPr>
                      <a:r>
                        <a:rPr lang="ru-RU" sz="1600" dirty="0">
                          <a:effectLst/>
                          <a:latin typeface="Times New Roman" pitchFamily="18" charset="0"/>
                          <a:ea typeface="Times New Roman"/>
                          <a:cs typeface="Times New Roman" pitchFamily="18" charset="0"/>
                        </a:rPr>
                        <a:t>Количество проведенных мероприятий, направленных на сохранение и развитие традиционной казачьей культуры, обычаев и обрядов казачества, и казачьих мероприятий патриотической и спортивной направленности с детьми и молодежью муниципального образования </a:t>
                      </a:r>
                      <a:r>
                        <a:rPr lang="ru-RU" sz="1600" dirty="0" err="1">
                          <a:effectLst/>
                          <a:latin typeface="Times New Roman" pitchFamily="18" charset="0"/>
                          <a:ea typeface="Times New Roman"/>
                          <a:cs typeface="Times New Roman" pitchFamily="18" charset="0"/>
                        </a:rPr>
                        <a:t>Гулькевичский</a:t>
                      </a:r>
                      <a:r>
                        <a:rPr lang="ru-RU" sz="1600" dirty="0">
                          <a:effectLst/>
                          <a:latin typeface="Times New Roman" pitchFamily="18" charset="0"/>
                          <a:ea typeface="Times New Roman"/>
                          <a:cs typeface="Times New Roman" pitchFamily="18" charset="0"/>
                        </a:rPr>
                        <a:t> район</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a:effectLst/>
                          <a:latin typeface="Times New Roman" pitchFamily="18" charset="0"/>
                          <a:ea typeface="Times New Roman"/>
                          <a:cs typeface="Times New Roman" pitchFamily="18" charset="0"/>
                        </a:rPr>
                        <a:t>единиц</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105</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105</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925387">
                <a:tc>
                  <a:txBody>
                    <a:bodyPr/>
                    <a:lstStyle/>
                    <a:p>
                      <a:pPr algn="l">
                        <a:lnSpc>
                          <a:spcPct val="115000"/>
                        </a:lnSpc>
                        <a:spcAft>
                          <a:spcPts val="0"/>
                        </a:spcAft>
                      </a:pPr>
                      <a:r>
                        <a:rPr lang="ru-RU" sz="1600" dirty="0">
                          <a:effectLst/>
                          <a:latin typeface="Times New Roman" pitchFamily="18" charset="0"/>
                          <a:ea typeface="Times New Roman"/>
                          <a:cs typeface="Times New Roman" pitchFamily="18" charset="0"/>
                        </a:rPr>
                        <a:t>Количество молодежи, вовлеченной в ряды </a:t>
                      </a:r>
                      <a:r>
                        <a:rPr lang="ru-RU" sz="1600" dirty="0" err="1">
                          <a:effectLst/>
                          <a:latin typeface="Times New Roman" pitchFamily="18" charset="0"/>
                          <a:ea typeface="Times New Roman"/>
                          <a:cs typeface="Times New Roman" pitchFamily="18" charset="0"/>
                        </a:rPr>
                        <a:t>Гулькевичского</a:t>
                      </a:r>
                      <a:r>
                        <a:rPr lang="ru-RU" sz="1600" dirty="0">
                          <a:effectLst/>
                          <a:latin typeface="Times New Roman" pitchFamily="18" charset="0"/>
                          <a:ea typeface="Times New Roman"/>
                          <a:cs typeface="Times New Roman" pitchFamily="18" charset="0"/>
                        </a:rPr>
                        <a:t> районного казачьего общества</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a:effectLst/>
                          <a:latin typeface="Times New Roman" pitchFamily="18" charset="0"/>
                          <a:ea typeface="Times New Roman"/>
                          <a:cs typeface="Times New Roman" pitchFamily="18" charset="0"/>
                        </a:rPr>
                        <a:t>человек</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60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60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865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«Казачество </a:t>
            </a:r>
            <a:r>
              <a:rPr lang="ru-RU" sz="2400" dirty="0" err="1">
                <a:latin typeface="Times New Roman" pitchFamily="18" charset="0"/>
                <a:cs typeface="Times New Roman" pitchFamily="18" charset="0"/>
              </a:rPr>
              <a:t>Гулькевичского</a:t>
            </a:r>
            <a:r>
              <a:rPr lang="ru-RU" sz="2400" dirty="0">
                <a:latin typeface="Times New Roman" pitchFamily="18" charset="0"/>
                <a:cs typeface="Times New Roman" pitchFamily="18" charset="0"/>
              </a:rPr>
              <a:t> района</a:t>
            </a:r>
            <a:r>
              <a:rPr lang="ru-RU" sz="2400" dirty="0" smtClean="0">
                <a:latin typeface="Times New Roman" pitchFamily="18" charset="0"/>
                <a:cs typeface="Times New Roman" pitchFamily="18" charset="0"/>
              </a:rPr>
              <a:t>» 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3631043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481706219"/>
              </p:ext>
            </p:extLst>
          </p:nvPr>
        </p:nvGraphicFramePr>
        <p:xfrm>
          <a:off x="179512" y="332656"/>
          <a:ext cx="8784975" cy="63367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40585395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210547730"/>
              </p:ext>
            </p:extLst>
          </p:nvPr>
        </p:nvGraphicFramePr>
        <p:xfrm>
          <a:off x="173239" y="211921"/>
          <a:ext cx="8791249" cy="660145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17033090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3592318675"/>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1569660"/>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a:t>
            </a:r>
            <a:r>
              <a:rPr lang="ru-RU" sz="2400" dirty="0">
                <a:latin typeface="Times New Roman" pitchFamily="18" charset="0"/>
                <a:cs typeface="Times New Roman" pitchFamily="18" charset="0"/>
              </a:rPr>
              <a:t>на реализацию муниципальной программы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Ремонт и содержание автомобильных дорог местного значения на территории муниципального образования Гулькевичский </a:t>
            </a:r>
            <a:r>
              <a:rPr lang="ru-RU" sz="2400" dirty="0" smtClean="0">
                <a:latin typeface="Times New Roman" pitchFamily="18" charset="0"/>
                <a:cs typeface="Times New Roman" pitchFamily="18" charset="0"/>
              </a:rPr>
              <a:t>район» 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835313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581382710"/>
              </p:ext>
            </p:extLst>
          </p:nvPr>
        </p:nvGraphicFramePr>
        <p:xfrm>
          <a:off x="173239" y="260648"/>
          <a:ext cx="8791249"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
        <p:nvSpPr>
          <p:cNvPr id="4" name="TextBox 3"/>
          <p:cNvSpPr txBox="1"/>
          <p:nvPr/>
        </p:nvSpPr>
        <p:spPr>
          <a:xfrm>
            <a:off x="251559" y="5157192"/>
            <a:ext cx="8568913" cy="1477328"/>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Строительство, капитальный ремонт, реконструкция, проектирование, модернизация и техническое перевооружение общественной инфраструктуры, приобретение объектов недвижимости, а так же движимого имущества, необходимого для обеспечения функционирования объектов общественной инфраструктуры для решения вопросов местного значения.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7256576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27045"/>
            <a:ext cx="8208911" cy="720080"/>
          </a:xfrm>
          <a:effectLst/>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Исполнение бюджета МО Гулькевичский район по доходам </a:t>
            </a:r>
            <a:br>
              <a:rPr lang="ru-RU" sz="2400" b="0" dirty="0" smtClean="0">
                <a:solidFill>
                  <a:schemeClr val="tx1"/>
                </a:solidFill>
                <a:effectLst/>
                <a:latin typeface="Times New Roman" pitchFamily="18" charset="0"/>
                <a:cs typeface="Times New Roman" pitchFamily="18" charset="0"/>
              </a:rPr>
            </a:br>
            <a:r>
              <a:rPr lang="ru-RU" sz="2400" b="0" dirty="0" smtClean="0">
                <a:solidFill>
                  <a:schemeClr val="tx1"/>
                </a:solidFill>
                <a:effectLst/>
                <a:latin typeface="Times New Roman" pitchFamily="18" charset="0"/>
                <a:cs typeface="Times New Roman" pitchFamily="18" charset="0"/>
              </a:rPr>
              <a:t>за 2016 год</a:t>
            </a:r>
            <a:endParaRPr lang="ru-RU" sz="2400" b="0" dirty="0">
              <a:solidFill>
                <a:schemeClr val="tx1"/>
              </a:solidFill>
              <a:effectLst/>
              <a:latin typeface="Times New Roman" pitchFamily="18" charset="0"/>
              <a:cs typeface="Times New Roman" pitchFamily="18" charset="0"/>
            </a:endParaRPr>
          </a:p>
        </p:txBody>
      </p:sp>
      <p:graphicFrame>
        <p:nvGraphicFramePr>
          <p:cNvPr id="6" name="Диаграмма 5"/>
          <p:cNvGraphicFramePr/>
          <p:nvPr>
            <p:extLst>
              <p:ext uri="{D42A27DB-BD31-4B8C-83A1-F6EECF244321}">
                <p14:modId xmlns:p14="http://schemas.microsoft.com/office/powerpoint/2010/main" val="2808529112"/>
              </p:ext>
            </p:extLst>
          </p:nvPr>
        </p:nvGraphicFramePr>
        <p:xfrm>
          <a:off x="107504" y="980728"/>
          <a:ext cx="8928992"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323528" y="1052736"/>
            <a:ext cx="1008112" cy="2464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56702446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319481762"/>
              </p:ext>
            </p:extLst>
          </p:nvPr>
        </p:nvGraphicFramePr>
        <p:xfrm>
          <a:off x="179512" y="260648"/>
          <a:ext cx="8784976" cy="645368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08136854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3964458888"/>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1200329"/>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a:t>
            </a:r>
            <a:r>
              <a:rPr lang="ru-RU" sz="2400" dirty="0">
                <a:latin typeface="Times New Roman" pitchFamily="18" charset="0"/>
                <a:cs typeface="Times New Roman" pitchFamily="18" charset="0"/>
              </a:rPr>
              <a:t>на реализацию муниципальной программы </a:t>
            </a:r>
            <a:r>
              <a:rPr lang="ru-RU" sz="2400" dirty="0" smtClean="0">
                <a:latin typeface="Times New Roman" pitchFamily="18" charset="0"/>
                <a:cs typeface="Times New Roman" pitchFamily="18" charset="0"/>
              </a:rPr>
              <a:t> «Газификация  </a:t>
            </a:r>
            <a:r>
              <a:rPr lang="ru-RU" sz="2400" dirty="0">
                <a:latin typeface="Times New Roman" pitchFamily="18" charset="0"/>
                <a:cs typeface="Times New Roman" pitchFamily="18" charset="0"/>
              </a:rPr>
              <a:t>муниципального образования Гулькевичский </a:t>
            </a:r>
            <a:r>
              <a:rPr lang="ru-RU" sz="2400" dirty="0" smtClean="0">
                <a:latin typeface="Times New Roman" pitchFamily="18" charset="0"/>
                <a:cs typeface="Times New Roman" pitchFamily="18" charset="0"/>
              </a:rPr>
              <a:t>район» 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9155359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917257872"/>
              </p:ext>
            </p:extLst>
          </p:nvPr>
        </p:nvGraphicFramePr>
        <p:xfrm>
          <a:off x="198131" y="2060848"/>
          <a:ext cx="8766357" cy="4292664"/>
        </p:xfrm>
        <a:graphic>
          <a:graphicData uri="http://schemas.openxmlformats.org/drawingml/2006/table">
            <a:tbl>
              <a:tblPr firstRow="1" bandRow="1">
                <a:tableStyleId>{5C22544A-7EE6-4342-B048-85BDC9FD1C3A}</a:tableStyleId>
              </a:tblPr>
              <a:tblGrid>
                <a:gridCol w="4733909"/>
                <a:gridCol w="1224136"/>
                <a:gridCol w="1512168"/>
                <a:gridCol w="1296144"/>
              </a:tblGrid>
              <a:tr h="620197">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35906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221139">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Ввод построенных газопроводов</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км.</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11,96</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11,96</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872208">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Количество газифицированных населенных пунктов</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шт.</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4</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4</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1657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«Газификация  муниципального образования Гулькевичский район» </a:t>
            </a:r>
            <a:r>
              <a:rPr lang="ru-RU" sz="2400" dirty="0" smtClean="0">
                <a:latin typeface="Times New Roman" pitchFamily="18" charset="0"/>
                <a:cs typeface="Times New Roman" pitchFamily="18" charset="0"/>
              </a:rPr>
              <a:t>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0736759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790960682"/>
              </p:ext>
            </p:extLst>
          </p:nvPr>
        </p:nvGraphicFramePr>
        <p:xfrm>
          <a:off x="80110" y="211921"/>
          <a:ext cx="904761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02871052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278839946"/>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0353" y="130805"/>
            <a:ext cx="7776864" cy="1569660"/>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a:t>
            </a:r>
            <a:r>
              <a:rPr lang="ru-RU" sz="2400" dirty="0">
                <a:latin typeface="Times New Roman" pitchFamily="18" charset="0"/>
                <a:cs typeface="Times New Roman" pitchFamily="18" charset="0"/>
              </a:rPr>
              <a:t>на реализацию муниципальной программы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Информационное общество муниципального образования </a:t>
            </a:r>
            <a:r>
              <a:rPr lang="ru-RU" sz="2400" dirty="0" err="1">
                <a:latin typeface="Times New Roman" pitchFamily="18" charset="0"/>
                <a:cs typeface="Times New Roman" pitchFamily="18" charset="0"/>
              </a:rPr>
              <a:t>Гулькевичский</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район»</a:t>
            </a:r>
          </a:p>
          <a:p>
            <a:pPr algn="ctr"/>
            <a:r>
              <a:rPr lang="ru-RU" sz="2400" dirty="0" smtClean="0">
                <a:latin typeface="Times New Roman" pitchFamily="18" charset="0"/>
                <a:cs typeface="Times New Roman" pitchFamily="18" charset="0"/>
              </a:rPr>
              <a:t>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61768082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869480108"/>
              </p:ext>
            </p:extLst>
          </p:nvPr>
        </p:nvGraphicFramePr>
        <p:xfrm>
          <a:off x="80110" y="211921"/>
          <a:ext cx="904761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21541439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850343688"/>
              </p:ext>
            </p:extLst>
          </p:nvPr>
        </p:nvGraphicFramePr>
        <p:xfrm>
          <a:off x="323528" y="3212976"/>
          <a:ext cx="8496944" cy="914400"/>
        </p:xfrm>
        <a:graphic>
          <a:graphicData uri="http://schemas.openxmlformats.org/drawingml/2006/table">
            <a:tbl>
              <a:tblPr firstRow="1" bandRow="1">
                <a:tableStyleId>{5C22544A-7EE6-4342-B048-85BDC9FD1C3A}</a:tableStyleId>
              </a:tblPr>
              <a:tblGrid>
                <a:gridCol w="5904656"/>
                <a:gridCol w="2592288"/>
              </a:tblGrid>
              <a:tr h="50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организацию и проведение фестивалей культуры разных народов в общеобразовательных учреждениях с многонациональным составом</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20,0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15008" y="266496"/>
            <a:ext cx="8496944" cy="1274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p>
          <a:p>
            <a:pPr algn="ct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Развитие гражданского общества в муниципальном образовании Гулькевичский </a:t>
            </a:r>
            <a:r>
              <a:rPr lang="ru-RU" sz="2400" dirty="0" smtClean="0">
                <a:latin typeface="Times New Roman" pitchFamily="18" charset="0"/>
                <a:cs typeface="Times New Roman" pitchFamily="18" charset="0"/>
              </a:rPr>
              <a:t>район» в 2016 году</a:t>
            </a:r>
            <a:endParaRPr lang="ru-RU" sz="24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29883177"/>
              </p:ext>
            </p:extLst>
          </p:nvPr>
        </p:nvGraphicFramePr>
        <p:xfrm>
          <a:off x="323528" y="4221088"/>
          <a:ext cx="8496944" cy="914400"/>
        </p:xfrm>
        <a:graphic>
          <a:graphicData uri="http://schemas.openxmlformats.org/drawingml/2006/table">
            <a:tbl>
              <a:tblPr firstRow="1" bandRow="1">
                <a:tableStyleId>{5C22544A-7EE6-4342-B048-85BDC9FD1C3A}</a:tableStyleId>
              </a:tblPr>
              <a:tblGrid>
                <a:gridCol w="5904656"/>
                <a:gridCol w="2592288"/>
              </a:tblGrid>
              <a:tr h="554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издание баннеров, подготовка, издание и распространение среди населения материалов (брошюр, буклетов, листовок) </a:t>
                      </a:r>
                      <a:r>
                        <a:rPr lang="ru-RU" sz="1800" b="0" kern="1200" dirty="0" err="1" smtClean="0">
                          <a:solidFill>
                            <a:schemeClr val="tx1"/>
                          </a:solidFill>
                          <a:effectLst/>
                          <a:latin typeface="Times New Roman" pitchFamily="18" charset="0"/>
                          <a:ea typeface="+mn-ea"/>
                          <a:cs typeface="Times New Roman" pitchFamily="18" charset="0"/>
                        </a:rPr>
                        <a:t>антиэкстремистской</a:t>
                      </a:r>
                      <a:r>
                        <a:rPr lang="ru-RU" sz="1800" b="0" kern="1200" dirty="0" smtClean="0">
                          <a:solidFill>
                            <a:schemeClr val="tx1"/>
                          </a:solidFill>
                          <a:effectLst/>
                          <a:latin typeface="Times New Roman" pitchFamily="18" charset="0"/>
                          <a:ea typeface="+mn-ea"/>
                          <a:cs typeface="Times New Roman" pitchFamily="18" charset="0"/>
                        </a:rPr>
                        <a:t> направленности</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10,0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2342711717"/>
              </p:ext>
            </p:extLst>
          </p:nvPr>
        </p:nvGraphicFramePr>
        <p:xfrm>
          <a:off x="323528" y="5229200"/>
          <a:ext cx="8496944" cy="1463040"/>
        </p:xfrm>
        <a:graphic>
          <a:graphicData uri="http://schemas.openxmlformats.org/drawingml/2006/table">
            <a:tbl>
              <a:tblPr firstRow="1" bandRow="1">
                <a:tableStyleId>{5C22544A-7EE6-4342-B048-85BDC9FD1C3A}</a:tableStyleId>
              </a:tblPr>
              <a:tblGrid>
                <a:gridCol w="5904656"/>
                <a:gridCol w="2592288"/>
              </a:tblGrid>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подготовку и проведение фольклорных праздников национальных культур, соревнований, конкурсов, фестивалей, с целью формирования у граждан уважительного отношения к традициям и обычаям различных народов и национальностей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30,0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839695847"/>
              </p:ext>
            </p:extLst>
          </p:nvPr>
        </p:nvGraphicFramePr>
        <p:xfrm>
          <a:off x="323528" y="1647463"/>
          <a:ext cx="8496944" cy="1463040"/>
        </p:xfrm>
        <a:graphic>
          <a:graphicData uri="http://schemas.openxmlformats.org/drawingml/2006/table">
            <a:tbl>
              <a:tblPr firstRow="1" bandRow="1">
                <a:tableStyleId>{5C22544A-7EE6-4342-B048-85BDC9FD1C3A}</a:tableStyleId>
              </a:tblPr>
              <a:tblGrid>
                <a:gridCol w="5904656"/>
                <a:gridCol w="2592288"/>
              </a:tblGrid>
              <a:tr h="1097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участие педагогов и школьников</a:t>
                      </a:r>
                      <a:r>
                        <a:rPr lang="ru-RU" sz="1800" b="0" kern="1200" baseline="0" dirty="0" smtClean="0">
                          <a:solidFill>
                            <a:schemeClr val="tx1"/>
                          </a:solidFill>
                          <a:effectLst/>
                          <a:latin typeface="Times New Roman" pitchFamily="18" charset="0"/>
                          <a:ea typeface="+mn-ea"/>
                          <a:cs typeface="Times New Roman" pitchFamily="18" charset="0"/>
                        </a:rPr>
                        <a:t> в научно-практических семинарах, конференциях и творческих конкурсах, направленных на формирование гуманистического мировоззрения и воспитания активной гражданской позиции</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20,0 тыс.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14671565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38794072"/>
              </p:ext>
            </p:extLst>
          </p:nvPr>
        </p:nvGraphicFramePr>
        <p:xfrm>
          <a:off x="188821" y="1628800"/>
          <a:ext cx="8766357" cy="5091106"/>
        </p:xfrm>
        <a:graphic>
          <a:graphicData uri="http://schemas.openxmlformats.org/drawingml/2006/table">
            <a:tbl>
              <a:tblPr firstRow="1" bandRow="1">
                <a:tableStyleId>{5C22544A-7EE6-4342-B048-85BDC9FD1C3A}</a:tableStyleId>
              </a:tblPr>
              <a:tblGrid>
                <a:gridCol w="4733909"/>
                <a:gridCol w="1224136"/>
                <a:gridCol w="1512168"/>
                <a:gridCol w="1296144"/>
              </a:tblGrid>
              <a:tr h="378389">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66996">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210710">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Число жителей района,</a:t>
                      </a:r>
                      <a:r>
                        <a:rPr lang="ru-RU" sz="1800" baseline="0" dirty="0" smtClean="0">
                          <a:effectLst/>
                          <a:latin typeface="Times New Roman" pitchFamily="18" charset="0"/>
                          <a:ea typeface="Times New Roman"/>
                          <a:cs typeface="Times New Roman" pitchFamily="18" charset="0"/>
                        </a:rPr>
                        <a:t> охваченных мероприятиями по укреплению единства Российской нации на территории МО </a:t>
                      </a:r>
                      <a:r>
                        <a:rPr lang="ru-RU" sz="1800" baseline="0" dirty="0" err="1" smtClean="0">
                          <a:effectLst/>
                          <a:latin typeface="Times New Roman" pitchFamily="18" charset="0"/>
                          <a:ea typeface="Times New Roman"/>
                          <a:cs typeface="Times New Roman" pitchFamily="18" charset="0"/>
                        </a:rPr>
                        <a:t>Гулькевичский</a:t>
                      </a:r>
                      <a:r>
                        <a:rPr lang="ru-RU" sz="1800" baseline="0" dirty="0" smtClean="0">
                          <a:effectLst/>
                          <a:latin typeface="Times New Roman" pitchFamily="18" charset="0"/>
                          <a:ea typeface="Times New Roman"/>
                          <a:cs typeface="Times New Roman" pitchFamily="18" charset="0"/>
                        </a:rPr>
                        <a:t> район</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более 3000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3050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519574">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Число граждан,</a:t>
                      </a:r>
                      <a:r>
                        <a:rPr lang="ru-RU" sz="1800" baseline="0" dirty="0" smtClean="0">
                          <a:effectLst/>
                          <a:latin typeface="Times New Roman" pitchFamily="18" charset="0"/>
                          <a:ea typeface="Times New Roman"/>
                          <a:cs typeface="Times New Roman" pitchFamily="18" charset="0"/>
                        </a:rPr>
                        <a:t> принявших участие в реализации мероприятий общественными объединениями по укреплению единства Российской нации на территории МО </a:t>
                      </a:r>
                      <a:r>
                        <a:rPr lang="ru-RU" sz="1800" baseline="0" dirty="0" err="1" smtClean="0">
                          <a:effectLst/>
                          <a:latin typeface="Times New Roman" pitchFamily="18" charset="0"/>
                          <a:ea typeface="Times New Roman"/>
                          <a:cs typeface="Times New Roman" pitchFamily="18" charset="0"/>
                        </a:rPr>
                        <a:t>Гулькевичский</a:t>
                      </a:r>
                      <a:r>
                        <a:rPr lang="ru-RU" sz="1800" baseline="0" dirty="0" smtClean="0">
                          <a:effectLst/>
                          <a:latin typeface="Times New Roman" pitchFamily="18" charset="0"/>
                          <a:ea typeface="Times New Roman"/>
                          <a:cs typeface="Times New Roman" pitchFamily="18" charset="0"/>
                        </a:rPr>
                        <a:t> район</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более 2000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2030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2943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Число</a:t>
                      </a:r>
                      <a:r>
                        <a:rPr lang="ru-RU" sz="1800" baseline="0" dirty="0" smtClean="0">
                          <a:effectLst/>
                          <a:latin typeface="Times New Roman" pitchFamily="18" charset="0"/>
                          <a:ea typeface="Times New Roman"/>
                          <a:cs typeface="Times New Roman" pitchFamily="18" charset="0"/>
                        </a:rPr>
                        <a:t> граждан, принявших участие в социологическом исследовании состояния этнических отношений в МО </a:t>
                      </a:r>
                      <a:r>
                        <a:rPr lang="ru-RU" sz="1800" baseline="0" dirty="0" err="1" smtClean="0">
                          <a:effectLst/>
                          <a:latin typeface="Times New Roman" pitchFamily="18" charset="0"/>
                          <a:ea typeface="Times New Roman"/>
                          <a:cs typeface="Times New Roman" pitchFamily="18" charset="0"/>
                        </a:rPr>
                        <a:t>Гулькевичский</a:t>
                      </a:r>
                      <a:r>
                        <a:rPr lang="ru-RU" sz="1800" baseline="0" dirty="0" smtClean="0">
                          <a:effectLst/>
                          <a:latin typeface="Times New Roman" pitchFamily="18" charset="0"/>
                          <a:ea typeface="Times New Roman"/>
                          <a:cs typeface="Times New Roman" pitchFamily="18" charset="0"/>
                        </a:rPr>
                        <a:t> район</a:t>
                      </a:r>
                      <a:endParaRPr lang="ru-RU" sz="1800" dirty="0" smtClean="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более 350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405</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1297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Развитие гражданского общества в муниципальном образовании Гулькевичский район</a:t>
            </a:r>
            <a:r>
              <a:rPr lang="ru-RU" sz="2400" dirty="0" smtClean="0">
                <a:latin typeface="Times New Roman" pitchFamily="18" charset="0"/>
                <a:cs typeface="Times New Roman" pitchFamily="18" charset="0"/>
              </a:rPr>
              <a:t>» 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0968950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327644402"/>
              </p:ext>
            </p:extLst>
          </p:nvPr>
        </p:nvGraphicFramePr>
        <p:xfrm>
          <a:off x="179512" y="332656"/>
          <a:ext cx="8784976" cy="63367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15981706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796540500"/>
              </p:ext>
            </p:extLst>
          </p:nvPr>
        </p:nvGraphicFramePr>
        <p:xfrm>
          <a:off x="198131" y="1196752"/>
          <a:ext cx="8766357" cy="5518277"/>
        </p:xfrm>
        <a:graphic>
          <a:graphicData uri="http://schemas.openxmlformats.org/drawingml/2006/table">
            <a:tbl>
              <a:tblPr firstRow="1" bandRow="1">
                <a:tableStyleId>{5C22544A-7EE6-4342-B048-85BDC9FD1C3A}</a:tableStyleId>
              </a:tblPr>
              <a:tblGrid>
                <a:gridCol w="4805917"/>
                <a:gridCol w="1152128"/>
                <a:gridCol w="1512168"/>
                <a:gridCol w="1296144"/>
              </a:tblGrid>
              <a:tr h="387139">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59251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036573">
                <a:tc>
                  <a:txBody>
                    <a:bodyPr/>
                    <a:lstStyle/>
                    <a:p>
                      <a:pPr>
                        <a:lnSpc>
                          <a:spcPct val="115000"/>
                        </a:lnSpc>
                        <a:spcAft>
                          <a:spcPts val="0"/>
                        </a:spcAft>
                      </a:pPr>
                      <a:r>
                        <a:rPr lang="ru-RU" sz="1600" dirty="0" smtClean="0">
                          <a:effectLst/>
                          <a:latin typeface="Times New Roman" pitchFamily="18" charset="0"/>
                          <a:ea typeface="Times New Roman"/>
                          <a:cs typeface="Times New Roman" pitchFamily="18" charset="0"/>
                        </a:rPr>
                        <a:t>Количество доступных для инвалидов и других маломобильных групп населения зданий учреждений культуры в общем количестве зданий учреждений культуры</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единиц</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2</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2</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454050">
                <a:tc>
                  <a:txBody>
                    <a:bodyPr/>
                    <a:lstStyle/>
                    <a:p>
                      <a:pPr>
                        <a:lnSpc>
                          <a:spcPct val="115000"/>
                        </a:lnSpc>
                        <a:spcAft>
                          <a:spcPts val="0"/>
                        </a:spcAft>
                      </a:pPr>
                      <a:r>
                        <a:rPr lang="ru-RU" sz="1600" dirty="0" smtClean="0">
                          <a:effectLst/>
                          <a:latin typeface="Times New Roman" pitchFamily="18" charset="0"/>
                          <a:ea typeface="Times New Roman"/>
                          <a:cs typeface="Times New Roman" pitchFamily="18" charset="0"/>
                        </a:rPr>
                        <a:t>Доля инвалидов</a:t>
                      </a:r>
                      <a:r>
                        <a:rPr lang="ru-RU" sz="1600" baseline="0" dirty="0" smtClean="0">
                          <a:effectLst/>
                          <a:latin typeface="Times New Roman" pitchFamily="18" charset="0"/>
                          <a:ea typeface="Times New Roman"/>
                          <a:cs typeface="Times New Roman" pitchFamily="18" charset="0"/>
                        </a:rPr>
                        <a:t> и маломобильных групп населения, участвующих в культурно-досуговых мероприятиях, занимающихся в клубных объединениях, кинозрителей в общей численности этой категории населения</a:t>
                      </a:r>
                      <a:endParaRPr lang="ru-RU" sz="16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41150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600" dirty="0" smtClean="0">
                          <a:effectLst/>
                          <a:latin typeface="Times New Roman" pitchFamily="18" charset="0"/>
                          <a:ea typeface="Times New Roman"/>
                          <a:cs typeface="Times New Roman" pitchFamily="18" charset="0"/>
                        </a:rPr>
                        <a:t>Обеспечение</a:t>
                      </a:r>
                      <a:r>
                        <a:rPr lang="ru-RU" sz="1600" baseline="0" dirty="0" smtClean="0">
                          <a:effectLst/>
                          <a:latin typeface="Times New Roman" pitchFamily="18" charset="0"/>
                          <a:ea typeface="Times New Roman"/>
                          <a:cs typeface="Times New Roman" pitchFamily="18" charset="0"/>
                        </a:rPr>
                        <a:t> доступности для маломобильных групп населения учреждений образования (капитальный ремонт помещений, путей движения внутри здания, санитарно-гигиенических помещений, зон оказания услуг, входной группы в здание и внутренних лестниц с устройством пандусов и установкой тактильных табличек)</a:t>
                      </a:r>
                      <a:endParaRPr lang="ru-RU" sz="1600" dirty="0" smtClean="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единиц</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29</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17</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865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«Доступная среда» </a:t>
            </a:r>
            <a:r>
              <a:rPr lang="ru-RU" sz="2400" dirty="0" smtClean="0">
                <a:latin typeface="Times New Roman" pitchFamily="18" charset="0"/>
                <a:cs typeface="Times New Roman" pitchFamily="18" charset="0"/>
              </a:rPr>
              <a:t>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6829164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08911" cy="792088"/>
          </a:xfrm>
          <a:effectLst/>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Динамика роста доходов  МО Гулькевичский район</a:t>
            </a:r>
            <a:br>
              <a:rPr lang="ru-RU" sz="2400" b="0" dirty="0" smtClean="0">
                <a:solidFill>
                  <a:schemeClr val="tx1"/>
                </a:solidFill>
                <a:effectLst/>
                <a:latin typeface="Times New Roman" pitchFamily="18" charset="0"/>
                <a:cs typeface="Times New Roman" pitchFamily="18" charset="0"/>
              </a:rPr>
            </a:br>
            <a:r>
              <a:rPr lang="ru-RU" sz="2400" b="0" dirty="0" smtClean="0">
                <a:solidFill>
                  <a:schemeClr val="tx1"/>
                </a:solidFill>
                <a:effectLst/>
                <a:latin typeface="Times New Roman" pitchFamily="18" charset="0"/>
                <a:cs typeface="Times New Roman" pitchFamily="18" charset="0"/>
              </a:rPr>
              <a:t>за 2016 год в сравнении с 2015 годом</a:t>
            </a:r>
            <a:endParaRPr lang="ru-RU" sz="2400" dirty="0">
              <a:effectLst/>
              <a:latin typeface="Times New Roman" pitchFamily="18" charset="0"/>
              <a:cs typeface="Times New Roman" pitchFamily="18" charset="0"/>
            </a:endParaRPr>
          </a:p>
        </p:txBody>
      </p:sp>
      <p:graphicFrame>
        <p:nvGraphicFramePr>
          <p:cNvPr id="6" name="Диаграмма 5"/>
          <p:cNvGraphicFramePr/>
          <p:nvPr>
            <p:extLst>
              <p:ext uri="{D42A27DB-BD31-4B8C-83A1-F6EECF244321}">
                <p14:modId xmlns:p14="http://schemas.microsoft.com/office/powerpoint/2010/main" val="3064667244"/>
              </p:ext>
            </p:extLst>
          </p:nvPr>
        </p:nvGraphicFramePr>
        <p:xfrm>
          <a:off x="107504" y="980728"/>
          <a:ext cx="8928992" cy="56886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251520" y="980728"/>
            <a:ext cx="1008112" cy="2464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млн. рублей</a:t>
            </a:r>
            <a:endParaRPr lang="ru-RU" sz="1400" dirty="0">
              <a:latin typeface="Times New Roman" pitchFamily="18" charset="0"/>
              <a:cs typeface="Times New Roman" pitchFamily="18" charset="0"/>
            </a:endParaRPr>
          </a:p>
        </p:txBody>
      </p:sp>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9497242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347619039"/>
              </p:ext>
            </p:extLst>
          </p:nvPr>
        </p:nvGraphicFramePr>
        <p:xfrm>
          <a:off x="80110" y="211921"/>
          <a:ext cx="904761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16313961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946541827"/>
              </p:ext>
            </p:extLst>
          </p:nvPr>
        </p:nvGraphicFramePr>
        <p:xfrm>
          <a:off x="198131" y="1484784"/>
          <a:ext cx="8766357" cy="5184576"/>
        </p:xfrm>
        <a:graphic>
          <a:graphicData uri="http://schemas.openxmlformats.org/drawingml/2006/table">
            <a:tbl>
              <a:tblPr firstRow="1" bandRow="1">
                <a:tableStyleId>{5C22544A-7EE6-4342-B048-85BDC9FD1C3A}</a:tableStyleId>
              </a:tblPr>
              <a:tblGrid>
                <a:gridCol w="4733909"/>
                <a:gridCol w="1224136"/>
                <a:gridCol w="1512168"/>
                <a:gridCol w="1296144"/>
              </a:tblGrid>
              <a:tr h="454372">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695412">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132079">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Количество наркологических больных, находящихся под диспансерным наблюдением, на 100 тысяч населения</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160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151</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081102">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Количество наркологических больных,</a:t>
                      </a:r>
                      <a:r>
                        <a:rPr lang="ru-RU" sz="1800" baseline="0" dirty="0" smtClean="0">
                          <a:effectLst/>
                          <a:latin typeface="Times New Roman" pitchFamily="18" charset="0"/>
                          <a:ea typeface="Times New Roman"/>
                          <a:cs typeface="Times New Roman" pitchFamily="18" charset="0"/>
                        </a:rPr>
                        <a:t> впервые взятых на диспансерный учет в отчетном году, на 100 тысяч населения</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6</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3</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82161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Доля лиц, потребляющих</a:t>
                      </a:r>
                      <a:r>
                        <a:rPr lang="ru-RU" sz="1800" baseline="0" dirty="0" smtClean="0">
                          <a:effectLst/>
                          <a:latin typeface="Times New Roman" pitchFamily="18" charset="0"/>
                          <a:ea typeface="Times New Roman"/>
                          <a:cs typeface="Times New Roman" pitchFamily="18" charset="0"/>
                        </a:rPr>
                        <a:t> наркотические вещества, выявленных при проведении медицинских осмотров, связанных с призывом на военную службу, от общего числа обследованных призывников</a:t>
                      </a:r>
                      <a:endParaRPr lang="ru-RU" sz="1800" dirty="0" smtClean="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179512" y="258980"/>
            <a:ext cx="8784976" cy="1153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Отдельные целевые показатели </a:t>
            </a:r>
            <a:r>
              <a:rPr lang="ru-RU" sz="2400" dirty="0">
                <a:latin typeface="Times New Roman" pitchFamily="18" charset="0"/>
                <a:cs typeface="Times New Roman" pitchFamily="18" charset="0"/>
              </a:rPr>
              <a:t>муниципальной программы </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Противодействие незаконному обороту наркотиков</a:t>
            </a:r>
            <a:r>
              <a:rPr lang="ru-RU" sz="2400" dirty="0" smtClean="0">
                <a:latin typeface="Times New Roman" pitchFamily="18" charset="0"/>
                <a:cs typeface="Times New Roman" pitchFamily="18" charset="0"/>
              </a:rPr>
              <a:t>» </a:t>
            </a:r>
          </a:p>
          <a:p>
            <a:pPr algn="ctr"/>
            <a:r>
              <a:rPr lang="ru-RU" sz="2400" dirty="0" smtClean="0">
                <a:latin typeface="Times New Roman" pitchFamily="18" charset="0"/>
                <a:cs typeface="Times New Roman" pitchFamily="18" charset="0"/>
              </a:rPr>
              <a:t>в 2016 году</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8867510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6"/>
          <p:cNvGraphicFramePr>
            <a:graphicFrameLocks noGrp="1"/>
          </p:cNvGraphicFramePr>
          <p:nvPr>
            <p:ph sz="quarter" idx="13"/>
            <p:extLst>
              <p:ext uri="{D42A27DB-BD31-4B8C-83A1-F6EECF244321}">
                <p14:modId xmlns:p14="http://schemas.microsoft.com/office/powerpoint/2010/main" val="1787685639"/>
              </p:ext>
            </p:extLst>
          </p:nvPr>
        </p:nvGraphicFramePr>
        <p:xfrm>
          <a:off x="198131" y="404663"/>
          <a:ext cx="8766357" cy="6348552"/>
        </p:xfrm>
        <a:graphic>
          <a:graphicData uri="http://schemas.openxmlformats.org/drawingml/2006/table">
            <a:tbl>
              <a:tblPr firstRow="1" bandRow="1">
                <a:tableStyleId>{5C22544A-7EE6-4342-B048-85BDC9FD1C3A}</a:tableStyleId>
              </a:tblPr>
              <a:tblGrid>
                <a:gridCol w="4733909"/>
                <a:gridCol w="1224136"/>
                <a:gridCol w="1512168"/>
                <a:gridCol w="1296144"/>
              </a:tblGrid>
              <a:tr h="528310">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Наименование целевого показателя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row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Единица</a:t>
                      </a:r>
                    </a:p>
                    <a:p>
                      <a:pPr algn="ctr"/>
                      <a:r>
                        <a:rPr lang="ru-RU" sz="1600" b="0" kern="1200" dirty="0" smtClean="0">
                          <a:solidFill>
                            <a:schemeClr val="tx1"/>
                          </a:solidFill>
                          <a:effectLst/>
                          <a:latin typeface="Times New Roman" pitchFamily="18" charset="0"/>
                          <a:ea typeface="+mn-ea"/>
                          <a:cs typeface="Times New Roman" pitchFamily="18" charset="0"/>
                        </a:rPr>
                        <a:t>измерения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pPr algn="ctr"/>
                      <a:r>
                        <a:rPr lang="ru-RU" sz="1600" b="0" kern="1200" dirty="0" smtClean="0">
                          <a:solidFill>
                            <a:schemeClr val="tx1"/>
                          </a:solidFill>
                          <a:effectLst/>
                          <a:latin typeface="Times New Roman" pitchFamily="18" charset="0"/>
                          <a:ea typeface="+mn-ea"/>
                          <a:cs typeface="Times New Roman" pitchFamily="18" charset="0"/>
                        </a:rPr>
                        <a:t>Значение показателей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808573">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vMerge="1">
                  <a:txBody>
                    <a:bodyPr/>
                    <a:lstStyle/>
                    <a:p>
                      <a:pPr algn="ctr"/>
                      <a:endParaRPr lang="ru-RU" sz="2000" b="0" dirty="0">
                        <a:solidFill>
                          <a:schemeClr val="tx1"/>
                        </a:solidFill>
                        <a:latin typeface="Calibri" pitchFamily="34" charset="0"/>
                        <a:cs typeface="Calibri"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предусмотрено программой</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фактическое значение</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r>
              <a:tr h="1316297">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Количество</a:t>
                      </a:r>
                      <a:r>
                        <a:rPr lang="ru-RU" sz="1800" baseline="0" dirty="0" smtClean="0">
                          <a:effectLst/>
                          <a:latin typeface="Times New Roman" pitchFamily="18" charset="0"/>
                          <a:ea typeface="Times New Roman"/>
                          <a:cs typeface="Times New Roman" pitchFamily="18" charset="0"/>
                        </a:rPr>
                        <a:t> лиц, состоящих на диспансерном учете и профилактическом наблюдении в связи с употреблением наркотических веществ</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260</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257</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1493485">
                <a:tc>
                  <a:txBody>
                    <a:bodyPr/>
                    <a:lstStyle/>
                    <a:p>
                      <a:pPr>
                        <a:lnSpc>
                          <a:spcPct val="115000"/>
                        </a:lnSpc>
                        <a:spcAft>
                          <a:spcPts val="0"/>
                        </a:spcAft>
                      </a:pPr>
                      <a:r>
                        <a:rPr lang="ru-RU" sz="1800" dirty="0" smtClean="0">
                          <a:effectLst/>
                          <a:latin typeface="Times New Roman" pitchFamily="18" charset="0"/>
                          <a:ea typeface="Times New Roman"/>
                          <a:cs typeface="Times New Roman" pitchFamily="18" charset="0"/>
                        </a:rPr>
                        <a:t>Число членов казачьих мобильных групп, принимающих участие</a:t>
                      </a:r>
                      <a:r>
                        <a:rPr lang="ru-RU" sz="1800" baseline="0" dirty="0" smtClean="0">
                          <a:effectLst/>
                          <a:latin typeface="Times New Roman" pitchFamily="18" charset="0"/>
                          <a:ea typeface="Times New Roman"/>
                          <a:cs typeface="Times New Roman" pitchFamily="18" charset="0"/>
                        </a:rPr>
                        <a:t> в мероприятиях по предупреждению незаконного распространения наркотических средств на территории </a:t>
                      </a:r>
                      <a:r>
                        <a:rPr lang="ru-RU" sz="1800" baseline="0" dirty="0" err="1" smtClean="0">
                          <a:effectLst/>
                          <a:latin typeface="Times New Roman" pitchFamily="18" charset="0"/>
                          <a:ea typeface="Times New Roman"/>
                          <a:cs typeface="Times New Roman" pitchFamily="18" charset="0"/>
                        </a:rPr>
                        <a:t>Гулькевичского</a:t>
                      </a:r>
                      <a:r>
                        <a:rPr lang="ru-RU" sz="1800" baseline="0" dirty="0" smtClean="0">
                          <a:effectLst/>
                          <a:latin typeface="Times New Roman" pitchFamily="18" charset="0"/>
                          <a:ea typeface="Times New Roman"/>
                          <a:cs typeface="Times New Roman" pitchFamily="18" charset="0"/>
                        </a:rPr>
                        <a:t> района</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человек</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5</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5</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r h="211803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Количество рейдов,</a:t>
                      </a:r>
                      <a:r>
                        <a:rPr lang="ru-RU" sz="1800" baseline="0" dirty="0" smtClean="0">
                          <a:effectLst/>
                          <a:latin typeface="Times New Roman" pitchFamily="18" charset="0"/>
                          <a:ea typeface="Times New Roman"/>
                          <a:cs typeface="Times New Roman" pitchFamily="18" charset="0"/>
                        </a:rPr>
                        <a:t> проведенных членами казачьих мобильных групп, принимающих участие в мероприятиях по предупреждению незаконного распространения наркотических средств на территории </a:t>
                      </a:r>
                      <a:r>
                        <a:rPr lang="ru-RU" sz="1800" baseline="0" dirty="0" err="1" smtClean="0">
                          <a:effectLst/>
                          <a:latin typeface="Times New Roman" pitchFamily="18" charset="0"/>
                          <a:ea typeface="Times New Roman"/>
                          <a:cs typeface="Times New Roman" pitchFamily="18" charset="0"/>
                        </a:rPr>
                        <a:t>Гулькевичского</a:t>
                      </a:r>
                      <a:r>
                        <a:rPr lang="ru-RU" sz="1800" baseline="0" dirty="0" smtClean="0">
                          <a:effectLst/>
                          <a:latin typeface="Times New Roman" pitchFamily="18" charset="0"/>
                          <a:ea typeface="Times New Roman"/>
                          <a:cs typeface="Times New Roman" pitchFamily="18" charset="0"/>
                        </a:rPr>
                        <a:t> района</a:t>
                      </a:r>
                      <a:endParaRPr lang="ru-RU" sz="1800" dirty="0" smtClean="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единиц</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Times New Roman" pitchFamily="18" charset="0"/>
                          <a:ea typeface="Times New Roman"/>
                          <a:cs typeface="Times New Roman" pitchFamily="18" charset="0"/>
                        </a:rPr>
                        <a:t>40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800" dirty="0" smtClean="0">
                          <a:effectLst/>
                          <a:latin typeface="Times New Roman" pitchFamily="18" charset="0"/>
                          <a:ea typeface="Times New Roman"/>
                          <a:cs typeface="Times New Roman" pitchFamily="18" charset="0"/>
                        </a:rPr>
                        <a:t>25</a:t>
                      </a:r>
                      <a:endParaRPr lang="ru-RU" sz="18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5" name="Прямоугольник 4"/>
          <p:cNvSpPr/>
          <p:nvPr/>
        </p:nvSpPr>
        <p:spPr>
          <a:xfrm>
            <a:off x="0" y="10246"/>
            <a:ext cx="1997663" cy="261610"/>
          </a:xfrm>
          <a:prstGeom prst="rect">
            <a:avLst/>
          </a:prstGeom>
        </p:spPr>
        <p:txBody>
          <a:bodyPr wrap="none">
            <a:spAutoFit/>
          </a:bodyPr>
          <a:lstStyle/>
          <a:p>
            <a:pPr lvl="0"/>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район</a:t>
            </a:r>
          </a:p>
        </p:txBody>
      </p:sp>
    </p:spTree>
    <p:extLst>
      <p:ext uri="{BB962C8B-B14F-4D97-AF65-F5344CB8AC3E}">
        <p14:creationId xmlns:p14="http://schemas.microsoft.com/office/powerpoint/2010/main" val="216591178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978895622"/>
              </p:ext>
            </p:extLst>
          </p:nvPr>
        </p:nvGraphicFramePr>
        <p:xfrm>
          <a:off x="33874" y="377280"/>
          <a:ext cx="9049238"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61223"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3094216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846846457"/>
              </p:ext>
            </p:extLst>
          </p:nvPr>
        </p:nvGraphicFramePr>
        <p:xfrm>
          <a:off x="107504" y="127067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1200329"/>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a:t>
            </a:r>
            <a:r>
              <a:rPr lang="ru-RU" sz="2400" dirty="0">
                <a:latin typeface="Times New Roman" pitchFamily="18" charset="0"/>
                <a:cs typeface="Times New Roman" pitchFamily="18" charset="0"/>
              </a:rPr>
              <a:t>на реализацию муниципальной программы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Повышение безопасности дорожного </a:t>
            </a:r>
            <a:r>
              <a:rPr lang="ru-RU" sz="2400" dirty="0" smtClean="0">
                <a:latin typeface="Times New Roman" pitchFamily="18" charset="0"/>
                <a:cs typeface="Times New Roman" pitchFamily="18" charset="0"/>
              </a:rPr>
              <a:t>движения» 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8866692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587092545"/>
              </p:ext>
            </p:extLst>
          </p:nvPr>
        </p:nvGraphicFramePr>
        <p:xfrm>
          <a:off x="33874" y="211921"/>
          <a:ext cx="9049238"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61223"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
        <p:nvSpPr>
          <p:cNvPr id="4" name="TextBox 3"/>
          <p:cNvSpPr txBox="1"/>
          <p:nvPr/>
        </p:nvSpPr>
        <p:spPr>
          <a:xfrm>
            <a:off x="611561" y="332656"/>
            <a:ext cx="7992888" cy="923330"/>
          </a:xfrm>
          <a:prstGeom prst="rect">
            <a:avLst/>
          </a:prstGeom>
          <a:noFill/>
        </p:spPr>
        <p:txBody>
          <a:bodyPr wrap="square" rtlCol="0">
            <a:spAutoFit/>
          </a:bodyPr>
          <a:lstStyle/>
          <a:p>
            <a:pPr algn="ctr"/>
            <a:r>
              <a:rPr lang="ru-RU" dirty="0">
                <a:latin typeface="Times New Roman" pitchFamily="18" charset="0"/>
                <a:cs typeface="Times New Roman" pitchFamily="18" charset="0"/>
              </a:rPr>
              <a:t>Муниципальная программа  «Подготовка градостроительной и землеустроительной документации на территории МО Гулькевичский район»</a:t>
            </a:r>
          </a:p>
          <a:p>
            <a:pPr algn="ctr"/>
            <a:endParaRPr lang="ru-RU" dirty="0"/>
          </a:p>
        </p:txBody>
      </p:sp>
    </p:spTree>
    <p:extLst>
      <p:ext uri="{BB962C8B-B14F-4D97-AF65-F5344CB8AC3E}">
        <p14:creationId xmlns:p14="http://schemas.microsoft.com/office/powerpoint/2010/main" val="235933699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4066842572"/>
              </p:ext>
            </p:extLst>
          </p:nvPr>
        </p:nvGraphicFramePr>
        <p:xfrm>
          <a:off x="107504" y="332656"/>
          <a:ext cx="8928992" cy="64087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61223"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
        <p:nvSpPr>
          <p:cNvPr id="4" name="TextBox 3"/>
          <p:cNvSpPr txBox="1"/>
          <p:nvPr/>
        </p:nvSpPr>
        <p:spPr>
          <a:xfrm>
            <a:off x="611561" y="332656"/>
            <a:ext cx="7992888" cy="646331"/>
          </a:xfrm>
          <a:prstGeom prst="rect">
            <a:avLst/>
          </a:prstGeom>
          <a:noFill/>
        </p:spPr>
        <p:txBody>
          <a:bodyPr wrap="square" rtlCol="0">
            <a:spAutoFit/>
          </a:bodyPr>
          <a:lstStyle/>
          <a:p>
            <a:pPr algn="ctr"/>
            <a:r>
              <a:rPr lang="ru-RU" dirty="0">
                <a:latin typeface="Times New Roman" pitchFamily="18" charset="0"/>
                <a:cs typeface="Times New Roman" pitchFamily="18" charset="0"/>
              </a:rPr>
              <a:t>Муниципальная программа  </a:t>
            </a:r>
            <a:r>
              <a:rPr lang="ru-RU" dirty="0" smtClean="0">
                <a:latin typeface="Times New Roman" pitchFamily="18" charset="0"/>
                <a:cs typeface="Times New Roman" pitchFamily="18" charset="0"/>
              </a:rPr>
              <a:t>«Развитие здравоохранения»</a:t>
            </a:r>
            <a:endParaRPr lang="ru-RU" dirty="0">
              <a:latin typeface="Times New Roman" pitchFamily="18" charset="0"/>
              <a:cs typeface="Times New Roman" pitchFamily="18" charset="0"/>
            </a:endParaRPr>
          </a:p>
          <a:p>
            <a:pPr algn="ctr"/>
            <a:endParaRPr lang="ru-RU" dirty="0"/>
          </a:p>
        </p:txBody>
      </p:sp>
    </p:spTree>
    <p:extLst>
      <p:ext uri="{BB962C8B-B14F-4D97-AF65-F5344CB8AC3E}">
        <p14:creationId xmlns:p14="http://schemas.microsoft.com/office/powerpoint/2010/main" val="311340024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024970877"/>
              </p:ext>
            </p:extLst>
          </p:nvPr>
        </p:nvGraphicFramePr>
        <p:xfrm>
          <a:off x="315008" y="3284984"/>
          <a:ext cx="8496944" cy="864096"/>
        </p:xfrm>
        <a:graphic>
          <a:graphicData uri="http://schemas.openxmlformats.org/drawingml/2006/table">
            <a:tbl>
              <a:tblPr firstRow="1" bandRow="1">
                <a:tableStyleId>{5C22544A-7EE6-4342-B048-85BDC9FD1C3A}</a:tableStyleId>
              </a:tblPr>
              <a:tblGrid>
                <a:gridCol w="5904656"/>
                <a:gridCol w="2592288"/>
              </a:tblGrid>
              <a:tr h="864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приобретение</a:t>
                      </a:r>
                      <a:r>
                        <a:rPr lang="ru-RU" sz="1800" b="0" kern="1200" baseline="0" dirty="0" smtClean="0">
                          <a:solidFill>
                            <a:schemeClr val="tx1"/>
                          </a:solidFill>
                          <a:effectLst/>
                          <a:latin typeface="Times New Roman" pitchFamily="18" charset="0"/>
                          <a:ea typeface="+mn-ea"/>
                          <a:cs typeface="Times New Roman" pitchFamily="18" charset="0"/>
                        </a:rPr>
                        <a:t> противотуберкулезных вакцин</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0,4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15008" y="332656"/>
            <a:ext cx="8496944" cy="1434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itchFamily="18" charset="0"/>
                <a:cs typeface="Times New Roman" pitchFamily="18" charset="0"/>
              </a:rPr>
              <a:t>Расходы на реализацию муниципальной программы </a:t>
            </a:r>
          </a:p>
          <a:p>
            <a:pPr algn="ct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Развитие </a:t>
            </a:r>
            <a:r>
              <a:rPr lang="ru-RU" sz="2400" dirty="0" err="1" smtClean="0">
                <a:latin typeface="Times New Roman" pitchFamily="18" charset="0"/>
                <a:cs typeface="Times New Roman" pitchFamily="18" charset="0"/>
              </a:rPr>
              <a:t>здраоохранения</a:t>
            </a:r>
            <a:r>
              <a:rPr lang="ru-RU" sz="2400" dirty="0" smtClean="0">
                <a:latin typeface="Times New Roman" pitchFamily="18" charset="0"/>
                <a:cs typeface="Times New Roman" pitchFamily="18" charset="0"/>
              </a:rPr>
              <a:t>» в 2016 году</a:t>
            </a:r>
            <a:endParaRPr lang="ru-RU" sz="24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101606055"/>
              </p:ext>
            </p:extLst>
          </p:nvPr>
        </p:nvGraphicFramePr>
        <p:xfrm>
          <a:off x="309531" y="4293096"/>
          <a:ext cx="8496944" cy="986408"/>
        </p:xfrm>
        <a:graphic>
          <a:graphicData uri="http://schemas.openxmlformats.org/drawingml/2006/table">
            <a:tbl>
              <a:tblPr firstRow="1" bandRow="1">
                <a:tableStyleId>{5C22544A-7EE6-4342-B048-85BDC9FD1C3A}</a:tableStyleId>
              </a:tblPr>
              <a:tblGrid>
                <a:gridCol w="5904656"/>
                <a:gridCol w="2592288"/>
              </a:tblGrid>
              <a:tr h="9864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оплата по договору</a:t>
                      </a:r>
                      <a:r>
                        <a:rPr lang="ru-RU" sz="1800" b="0" kern="1200" baseline="0" dirty="0" smtClean="0">
                          <a:solidFill>
                            <a:schemeClr val="tx1"/>
                          </a:solidFill>
                          <a:effectLst/>
                          <a:latin typeface="Times New Roman" pitchFamily="18" charset="0"/>
                          <a:ea typeface="+mn-ea"/>
                          <a:cs typeface="Times New Roman" pitchFamily="18" charset="0"/>
                        </a:rPr>
                        <a:t> обучения специалистов в интернатуре и ординатуре с последующим заключением трудового договора</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0,6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08147693"/>
              </p:ext>
            </p:extLst>
          </p:nvPr>
        </p:nvGraphicFramePr>
        <p:xfrm>
          <a:off x="315008" y="5445224"/>
          <a:ext cx="8496944" cy="1080120"/>
        </p:xfrm>
        <a:graphic>
          <a:graphicData uri="http://schemas.openxmlformats.org/drawingml/2006/table">
            <a:tbl>
              <a:tblPr firstRow="1" bandRow="1">
                <a:tableStyleId>{5C22544A-7EE6-4342-B048-85BDC9FD1C3A}</a:tableStyleId>
              </a:tblPr>
              <a:tblGrid>
                <a:gridCol w="5904656"/>
                <a:gridCol w="2592288"/>
              </a:tblGrid>
              <a:tr h="108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предоставление ежемесячной</a:t>
                      </a:r>
                      <a:r>
                        <a:rPr lang="ru-RU" sz="1800" b="0" kern="1200" baseline="0" dirty="0" smtClean="0">
                          <a:solidFill>
                            <a:schemeClr val="tx1"/>
                          </a:solidFill>
                          <a:effectLst/>
                          <a:latin typeface="Times New Roman" pitchFamily="18" charset="0"/>
                          <a:ea typeface="+mn-ea"/>
                          <a:cs typeface="Times New Roman" pitchFamily="18" charset="0"/>
                        </a:rPr>
                        <a:t> денежной компенсации за наем жилых помещений врачам, заведующим и фельдшерам ФАП</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0,1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4156812425"/>
              </p:ext>
            </p:extLst>
          </p:nvPr>
        </p:nvGraphicFramePr>
        <p:xfrm>
          <a:off x="308314" y="1988840"/>
          <a:ext cx="8496944" cy="1097969"/>
        </p:xfrm>
        <a:graphic>
          <a:graphicData uri="http://schemas.openxmlformats.org/drawingml/2006/table">
            <a:tbl>
              <a:tblPr firstRow="1" bandRow="1">
                <a:tableStyleId>{5C22544A-7EE6-4342-B048-85BDC9FD1C3A}</a:tableStyleId>
              </a:tblPr>
              <a:tblGrid>
                <a:gridCol w="5904656"/>
                <a:gridCol w="2592288"/>
              </a:tblGrid>
              <a:tr h="1097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проведение дезинфекции</a:t>
                      </a:r>
                      <a:r>
                        <a:rPr lang="ru-RU" sz="1800" b="0" kern="1200" baseline="0" dirty="0" smtClean="0">
                          <a:solidFill>
                            <a:schemeClr val="tx1"/>
                          </a:solidFill>
                          <a:effectLst/>
                          <a:latin typeface="Times New Roman" pitchFamily="18" charset="0"/>
                          <a:ea typeface="+mn-ea"/>
                          <a:cs typeface="Times New Roman" pitchFamily="18" charset="0"/>
                        </a:rPr>
                        <a:t> в очагах туберкулеза</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solidFill>
                            <a:schemeClr val="tx1"/>
                          </a:solidFill>
                          <a:latin typeface="Times New Roman" pitchFamily="18" charset="0"/>
                          <a:cs typeface="Times New Roman" pitchFamily="18" charset="0"/>
                        </a:rPr>
                        <a:t>0,1 млн.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648386780"/>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1732983251"/>
              </p:ext>
            </p:extLst>
          </p:nvPr>
        </p:nvGraphicFramePr>
        <p:xfrm>
          <a:off x="107504" y="377280"/>
          <a:ext cx="8928992"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61223"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66787319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4"/>
            <a:ext cx="1992454" cy="27639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3407891498"/>
              </p:ext>
            </p:extLst>
          </p:nvPr>
        </p:nvGraphicFramePr>
        <p:xfrm>
          <a:off x="107504" y="272286"/>
          <a:ext cx="8928992" cy="64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9661654"/>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089" y="268031"/>
            <a:ext cx="7430343" cy="504051"/>
          </a:xfrm>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Источники формирующие доходную часть бюджета</a:t>
            </a:r>
            <a:endParaRPr lang="ru-RU" sz="2400" b="0" dirty="0">
              <a:solidFill>
                <a:schemeClr val="tx1"/>
              </a:solidFill>
              <a:effectLst/>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3811183448"/>
              </p:ext>
            </p:extLst>
          </p:nvPr>
        </p:nvGraphicFramePr>
        <p:xfrm>
          <a:off x="107504" y="980728"/>
          <a:ext cx="892899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10319"/>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128064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974391044"/>
              </p:ext>
            </p:extLst>
          </p:nvPr>
        </p:nvGraphicFramePr>
        <p:xfrm>
          <a:off x="107504" y="377280"/>
          <a:ext cx="8928992"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04536609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4"/>
            <a:ext cx="1992454" cy="27639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1404494102"/>
              </p:ext>
            </p:extLst>
          </p:nvPr>
        </p:nvGraphicFramePr>
        <p:xfrm>
          <a:off x="107504" y="155006"/>
          <a:ext cx="8928992" cy="6586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639542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67644" y="122462"/>
            <a:ext cx="6768752" cy="648072"/>
          </a:xfrm>
        </p:spPr>
        <p:txBody>
          <a:bodyPr/>
          <a:lstStyle/>
          <a:p>
            <a:pPr marL="0" indent="0" algn="ctr">
              <a:buNone/>
              <a:defRPr sz="1800" b="1" i="0" u="none" strike="noStrike" kern="1200" baseline="0">
                <a:solidFill>
                  <a:prstClr val="black"/>
                </a:solidFill>
                <a:latin typeface="+mn-lt"/>
                <a:ea typeface="+mn-ea"/>
                <a:cs typeface="+mn-cs"/>
              </a:defRPr>
            </a:pPr>
            <a:r>
              <a:rPr lang="ru-RU" sz="2400" b="0" dirty="0" smtClean="0">
                <a:solidFill>
                  <a:prstClr val="black"/>
                </a:solidFill>
                <a:effectLst/>
                <a:latin typeface="Times New Roman" pitchFamily="18" charset="0"/>
                <a:cs typeface="Times New Roman" pitchFamily="18" charset="0"/>
              </a:rPr>
              <a:t>Структура расходов </a:t>
            </a:r>
            <a:r>
              <a:rPr lang="ru-RU" sz="2400" b="0" dirty="0">
                <a:solidFill>
                  <a:prstClr val="black"/>
                </a:solidFill>
                <a:effectLst/>
                <a:latin typeface="Times New Roman" pitchFamily="18" charset="0"/>
                <a:cs typeface="Times New Roman" pitchFamily="18" charset="0"/>
              </a:rPr>
              <a:t>на </a:t>
            </a:r>
            <a:r>
              <a:rPr lang="ru-RU" sz="2400" b="0" dirty="0" smtClean="0">
                <a:solidFill>
                  <a:prstClr val="black"/>
                </a:solidFill>
                <a:effectLst/>
                <a:latin typeface="Times New Roman" pitchFamily="18" charset="0"/>
                <a:cs typeface="Times New Roman" pitchFamily="18" charset="0"/>
              </a:rPr>
              <a:t>другие общегосударственные вопросы в 2016 году</a:t>
            </a:r>
            <a:endParaRPr lang="ru-RU" sz="2400" b="0" dirty="0">
              <a:solidFill>
                <a:prstClr val="black"/>
              </a:solidFill>
              <a:effectLst/>
              <a:latin typeface="Times New Roman" pitchFamily="18" charset="0"/>
              <a:cs typeface="Times New Roman" pitchFamily="18"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640555695"/>
              </p:ext>
            </p:extLst>
          </p:nvPr>
        </p:nvGraphicFramePr>
        <p:xfrm>
          <a:off x="107504" y="832997"/>
          <a:ext cx="8928992"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0"/>
            <a:ext cx="2051720" cy="261610"/>
          </a:xfrm>
          <a:prstGeom prst="rect">
            <a:avLst/>
          </a:prstGeom>
          <a:noFill/>
        </p:spPr>
        <p:txBody>
          <a:bodyPr wrap="squar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район</a:t>
            </a:r>
            <a:endParaRPr lang="ru-RU" sz="1100" dirty="0">
              <a:latin typeface="Times New Roman" pitchFamily="18" charset="0"/>
              <a:cs typeface="Times New Roman" pitchFamily="18" charset="0"/>
            </a:endParaRPr>
          </a:p>
        </p:txBody>
      </p:sp>
      <p:sp>
        <p:nvSpPr>
          <p:cNvPr id="2" name="Скругленный прямоугольник 1"/>
          <p:cNvSpPr/>
          <p:nvPr/>
        </p:nvSpPr>
        <p:spPr>
          <a:xfrm>
            <a:off x="6555973" y="2564904"/>
            <a:ext cx="2232248" cy="266429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200" dirty="0"/>
              <a:t>обеспечение деятельности многофункционального центра муниципального образования  </a:t>
            </a:r>
            <a:r>
              <a:rPr lang="ru-RU" sz="1200" dirty="0" smtClean="0"/>
              <a:t>-  13,7 млн. рублей, </a:t>
            </a:r>
            <a:r>
              <a:rPr lang="ru-RU" sz="1200" dirty="0"/>
              <a:t>на обеспечение деятельности (оказание услуг) муниципальных учреждений;</a:t>
            </a:r>
          </a:p>
        </p:txBody>
      </p:sp>
      <p:sp>
        <p:nvSpPr>
          <p:cNvPr id="5" name="Скругленный прямоугольник 4"/>
          <p:cNvSpPr/>
          <p:nvPr/>
        </p:nvSpPr>
        <p:spPr>
          <a:xfrm>
            <a:off x="441401" y="2564904"/>
            <a:ext cx="2361492" cy="266429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r>
              <a:rPr lang="ru-RU" sz="1200" dirty="0"/>
              <a:t>обеспечение деятельности учреждения по обеспечению хозяйственного обслуживания органов управления </a:t>
            </a:r>
          </a:p>
          <a:p>
            <a:pPr algn="ctr"/>
            <a:r>
              <a:rPr lang="ru-RU" sz="1200" dirty="0" smtClean="0"/>
              <a:t>администрации </a:t>
            </a:r>
            <a:r>
              <a:rPr lang="ru-RU" sz="1200" dirty="0"/>
              <a:t>муниципального образования </a:t>
            </a:r>
            <a:r>
              <a:rPr lang="ru-RU" sz="1200" dirty="0" smtClean="0"/>
              <a:t> </a:t>
            </a:r>
            <a:r>
              <a:rPr lang="ru-RU" sz="1200" dirty="0"/>
              <a:t>– </a:t>
            </a:r>
            <a:r>
              <a:rPr lang="ru-RU" sz="1200" dirty="0" smtClean="0"/>
              <a:t>32,1 млн. рублей, </a:t>
            </a:r>
            <a:r>
              <a:rPr lang="ru-RU" sz="1200" dirty="0"/>
              <a:t>на обеспечение деятельности (оказание услуг) муниципальных учреждений;</a:t>
            </a:r>
          </a:p>
        </p:txBody>
      </p:sp>
      <p:sp>
        <p:nvSpPr>
          <p:cNvPr id="7" name="Стрелка вниз 6"/>
          <p:cNvSpPr/>
          <p:nvPr/>
        </p:nvSpPr>
        <p:spPr>
          <a:xfrm rot="5400000">
            <a:off x="3064059" y="3236203"/>
            <a:ext cx="484632" cy="872020"/>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rot="18694036">
            <a:off x="5198875" y="2256301"/>
            <a:ext cx="740444"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14081376">
            <a:off x="3411019" y="2256300"/>
            <a:ext cx="781045"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2963542" y="5229200"/>
            <a:ext cx="3528392" cy="13681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dirty="0"/>
              <a:t>н</a:t>
            </a:r>
            <a:r>
              <a:rPr lang="ru-RU" sz="1200" dirty="0" smtClean="0"/>
              <a:t>епрограммные </a:t>
            </a:r>
            <a:r>
              <a:rPr lang="ru-RU" sz="1200" dirty="0"/>
              <a:t>расходы органов местного самоуправления муниципального образования Гулькевичский район</a:t>
            </a:r>
            <a:r>
              <a:rPr lang="ru-RU" sz="1200" dirty="0" smtClean="0"/>
              <a:t> – 1,8 млн. рублей</a:t>
            </a:r>
            <a:endParaRPr lang="ru-RU" sz="1200" dirty="0"/>
          </a:p>
        </p:txBody>
      </p:sp>
      <p:sp>
        <p:nvSpPr>
          <p:cNvPr id="13" name="Стрелка вправо 12"/>
          <p:cNvSpPr/>
          <p:nvPr/>
        </p:nvSpPr>
        <p:spPr>
          <a:xfrm>
            <a:off x="5573154" y="3339957"/>
            <a:ext cx="865554"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2897747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550515347"/>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19304861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2065649213"/>
              </p:ext>
            </p:extLst>
          </p:nvPr>
        </p:nvGraphicFramePr>
        <p:xfrm>
          <a:off x="119480" y="1268760"/>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a:t>
            </a:r>
            <a:r>
              <a:rPr lang="ru-RU" sz="2400" dirty="0">
                <a:latin typeface="Times New Roman" pitchFamily="18" charset="0"/>
                <a:cs typeface="Times New Roman" pitchFamily="18" charset="0"/>
              </a:rPr>
              <a:t>на реализацию </a:t>
            </a:r>
            <a:r>
              <a:rPr lang="ru-RU" sz="2400" dirty="0" smtClean="0">
                <a:latin typeface="Times New Roman" pitchFamily="18" charset="0"/>
                <a:cs typeface="Times New Roman" pitchFamily="18" charset="0"/>
              </a:rPr>
              <a:t>направлений в области национальной экономики 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04252640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85924" y="130805"/>
            <a:ext cx="6768752" cy="648072"/>
          </a:xfrm>
        </p:spPr>
        <p:txBody>
          <a:bodyPr/>
          <a:lstStyle/>
          <a:p>
            <a:pPr marL="0" indent="0" algn="ctr">
              <a:buNone/>
              <a:defRPr sz="1800" b="1" i="0" u="none" strike="noStrike" kern="1200" baseline="0">
                <a:solidFill>
                  <a:prstClr val="black"/>
                </a:solidFill>
                <a:latin typeface="+mn-lt"/>
                <a:ea typeface="+mn-ea"/>
                <a:cs typeface="+mn-cs"/>
              </a:defRPr>
            </a:pPr>
            <a:r>
              <a:rPr lang="ru-RU" sz="2400" b="0" dirty="0" smtClean="0">
                <a:solidFill>
                  <a:prstClr val="black"/>
                </a:solidFill>
                <a:effectLst/>
                <a:latin typeface="Times New Roman" pitchFamily="18" charset="0"/>
                <a:cs typeface="Times New Roman" pitchFamily="18" charset="0"/>
              </a:rPr>
              <a:t>Структура расходов </a:t>
            </a:r>
            <a:r>
              <a:rPr lang="ru-RU" sz="2400" b="0" dirty="0">
                <a:solidFill>
                  <a:prstClr val="black"/>
                </a:solidFill>
                <a:effectLst/>
                <a:latin typeface="Times New Roman" pitchFamily="18" charset="0"/>
                <a:cs typeface="Times New Roman" pitchFamily="18" charset="0"/>
              </a:rPr>
              <a:t>на </a:t>
            </a:r>
            <a:r>
              <a:rPr lang="ru-RU" sz="2400" b="0" dirty="0" smtClean="0">
                <a:solidFill>
                  <a:prstClr val="black"/>
                </a:solidFill>
                <a:effectLst/>
                <a:latin typeface="Times New Roman" pitchFamily="18" charset="0"/>
                <a:cs typeface="Times New Roman" pitchFamily="18" charset="0"/>
              </a:rPr>
              <a:t>сельское хозяйство и рыболовство в 2016 году</a:t>
            </a:r>
            <a:endParaRPr lang="ru-RU" sz="2400" b="0" dirty="0">
              <a:solidFill>
                <a:prstClr val="black"/>
              </a:solidFill>
              <a:effectLst/>
              <a:latin typeface="Times New Roman" pitchFamily="18" charset="0"/>
              <a:cs typeface="Times New Roman" pitchFamily="18"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1024030160"/>
              </p:ext>
            </p:extLst>
          </p:nvPr>
        </p:nvGraphicFramePr>
        <p:xfrm>
          <a:off x="107504" y="836712"/>
          <a:ext cx="8928992"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0"/>
            <a:ext cx="2051720" cy="261610"/>
          </a:xfrm>
          <a:prstGeom prst="rect">
            <a:avLst/>
          </a:prstGeom>
          <a:noFill/>
        </p:spPr>
        <p:txBody>
          <a:bodyPr wrap="squar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район</a:t>
            </a:r>
            <a:endParaRPr lang="ru-RU" sz="1100" dirty="0">
              <a:latin typeface="Times New Roman" pitchFamily="18" charset="0"/>
              <a:cs typeface="Times New Roman" pitchFamily="18" charset="0"/>
            </a:endParaRPr>
          </a:p>
        </p:txBody>
      </p:sp>
      <p:sp>
        <p:nvSpPr>
          <p:cNvPr id="2" name="Скругленный прямоугольник 1"/>
          <p:cNvSpPr/>
          <p:nvPr/>
        </p:nvSpPr>
        <p:spPr>
          <a:xfrm>
            <a:off x="6273283" y="3212976"/>
            <a:ext cx="2763213" cy="343304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1200" dirty="0"/>
              <a:t>обеспечению осуществления отдельных государственных полномочий  по поддержке сельскохозяйственного производства в Краснодарском крае в части предоставления субсидий гражданам, ведущим личное подсобное хозяйство,  крестьянским (фермерским) хозяйствам, индивидуальным предпринимателям, осуществляющим  деятельность в области сельскохозяйственного производства, сельскохозяйственным потребительским </a:t>
            </a:r>
            <a:r>
              <a:rPr lang="ru-RU" sz="1200" dirty="0" smtClean="0"/>
              <a:t>кооперативам - 25,5 млн. </a:t>
            </a:r>
            <a:r>
              <a:rPr lang="ru-RU" sz="1200" dirty="0"/>
              <a:t>рублей</a:t>
            </a:r>
          </a:p>
        </p:txBody>
      </p:sp>
      <p:sp>
        <p:nvSpPr>
          <p:cNvPr id="5" name="Скругленный прямоугольник 4"/>
          <p:cNvSpPr/>
          <p:nvPr/>
        </p:nvSpPr>
        <p:spPr>
          <a:xfrm>
            <a:off x="179512" y="3717033"/>
            <a:ext cx="2638784" cy="30243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r>
              <a:rPr lang="ru-RU" sz="1200" dirty="0"/>
              <a:t>обеспечению осуществления отдельных государственных полномочий  по предупреждению и ликвидации болезней животных, их лечению, защите населения от болезней, общих для человека и животных, в части регулирования численности безнадзорности животных на территории муниципальных образований Краснодарского </a:t>
            </a:r>
            <a:r>
              <a:rPr lang="ru-RU" sz="1200" dirty="0" smtClean="0"/>
              <a:t>края - 0,4 млн. </a:t>
            </a:r>
            <a:r>
              <a:rPr lang="ru-RU" sz="1200" dirty="0"/>
              <a:t>рублей</a:t>
            </a:r>
          </a:p>
        </p:txBody>
      </p:sp>
      <p:sp>
        <p:nvSpPr>
          <p:cNvPr id="7" name="Стрелка вниз 6"/>
          <p:cNvSpPr/>
          <p:nvPr/>
        </p:nvSpPr>
        <p:spPr>
          <a:xfrm rot="3239783">
            <a:off x="3039889" y="4767519"/>
            <a:ext cx="484632" cy="726212"/>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1686151">
            <a:off x="5454749" y="4880177"/>
            <a:ext cx="865554"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rot="19200417">
            <a:off x="5119465" y="3418746"/>
            <a:ext cx="1196629"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rot="16200000">
            <a:off x="4209486" y="3217857"/>
            <a:ext cx="777612"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13281739">
            <a:off x="2868119" y="3477955"/>
            <a:ext cx="1066235" cy="484632"/>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580004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854554853"/>
              </p:ext>
            </p:extLst>
          </p:nvPr>
        </p:nvGraphicFramePr>
        <p:xfrm>
          <a:off x="119480" y="1104265"/>
          <a:ext cx="8928992" cy="563710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на другие вопросы в области национальной экономики 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36261751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571394796"/>
              </p:ext>
            </p:extLst>
          </p:nvPr>
        </p:nvGraphicFramePr>
        <p:xfrm>
          <a:off x="179512" y="377280"/>
          <a:ext cx="8784976" cy="62920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72941496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417001812"/>
              </p:ext>
            </p:extLst>
          </p:nvPr>
        </p:nvGraphicFramePr>
        <p:xfrm>
          <a:off x="119480" y="734933"/>
          <a:ext cx="8928992" cy="59344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95544" y="273268"/>
            <a:ext cx="7776864"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на образование 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7066617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2220651183"/>
              </p:ext>
            </p:extLst>
          </p:nvPr>
        </p:nvGraphicFramePr>
        <p:xfrm>
          <a:off x="179512" y="276680"/>
          <a:ext cx="8784976" cy="63926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79553295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6210"/>
            <a:ext cx="7920880" cy="576064"/>
          </a:xfrm>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Перечень источников формировавших доходную часть бюджета МО Гулькевичский район в 2016 году</a:t>
            </a:r>
            <a:br>
              <a:rPr lang="ru-RU" sz="2400" b="0" dirty="0" smtClean="0">
                <a:solidFill>
                  <a:schemeClr val="tx1"/>
                </a:solidFill>
                <a:effectLst/>
                <a:latin typeface="Times New Roman" pitchFamily="18" charset="0"/>
                <a:cs typeface="Times New Roman" pitchFamily="18" charset="0"/>
              </a:rPr>
            </a:br>
            <a:endParaRPr lang="ru-RU" sz="2400" b="0" dirty="0">
              <a:solidFill>
                <a:schemeClr val="tx1"/>
              </a:solidFill>
              <a:effectLst/>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3875465646"/>
              </p:ext>
            </p:extLst>
          </p:nvPr>
        </p:nvGraphicFramePr>
        <p:xfrm>
          <a:off x="107504" y="980728"/>
          <a:ext cx="8928992"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962"/>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95103972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503935636"/>
              </p:ext>
            </p:extLst>
          </p:nvPr>
        </p:nvGraphicFramePr>
        <p:xfrm>
          <a:off x="179512" y="377280"/>
          <a:ext cx="8784976" cy="62920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699338906"/>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055546170"/>
              </p:ext>
            </p:extLst>
          </p:nvPr>
        </p:nvGraphicFramePr>
        <p:xfrm>
          <a:off x="107504" y="796378"/>
          <a:ext cx="8928992" cy="587489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67061" y="334713"/>
            <a:ext cx="7776864"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на здравоохранение 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18639371"/>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00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14941819"/>
              </p:ext>
            </p:extLst>
          </p:nvPr>
        </p:nvGraphicFramePr>
        <p:xfrm>
          <a:off x="328802" y="2060848"/>
          <a:ext cx="8496944" cy="1914520"/>
        </p:xfrm>
        <a:graphic>
          <a:graphicData uri="http://schemas.openxmlformats.org/drawingml/2006/table">
            <a:tbl>
              <a:tblPr firstRow="1" bandRow="1">
                <a:tableStyleId>{5C22544A-7EE6-4342-B048-85BDC9FD1C3A}</a:tableStyleId>
              </a:tblPr>
              <a:tblGrid>
                <a:gridCol w="5904656"/>
                <a:gridCol w="2592288"/>
              </a:tblGrid>
              <a:tr h="1914520">
                <a:tc>
                  <a:txBody>
                    <a:bodyPr/>
                    <a:lstStyle/>
                    <a:p>
                      <a:pPr algn="ctr"/>
                      <a:r>
                        <a:rPr lang="ru-RU" sz="1600" b="0" kern="1200" dirty="0" smtClean="0">
                          <a:solidFill>
                            <a:schemeClr val="tx1"/>
                          </a:solidFill>
                          <a:effectLst/>
                          <a:latin typeface="Times New Roman" pitchFamily="18" charset="0"/>
                          <a:ea typeface="+mn-ea"/>
                          <a:cs typeface="Times New Roman" pitchFamily="18" charset="0"/>
                        </a:rPr>
                        <a:t>предоставлению мер социальной поддержки жертвам политических репрессий, труженикам тыла, ветеранам труда, ветеранам военной службы, достигшим возраста, дающего право на пенсию по старости, в бесплатном изготовлении и ремонте зубных протезов (кроме изготовленных из драгоценных металлов) в сложных клинических случаях зубопротезирования</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2,3 млн</a:t>
                      </a:r>
                      <a:r>
                        <a:rPr lang="ru-RU" sz="2000" b="0" dirty="0" smtClean="0">
                          <a:solidFill>
                            <a:schemeClr val="tx1"/>
                          </a:solidFill>
                          <a:latin typeface="Times New Roman" pitchFamily="18" charset="0"/>
                          <a:cs typeface="Times New Roman" pitchFamily="18" charset="0"/>
                        </a:rPr>
                        <a:t>.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083137743"/>
              </p:ext>
            </p:extLst>
          </p:nvPr>
        </p:nvGraphicFramePr>
        <p:xfrm>
          <a:off x="323528" y="4149080"/>
          <a:ext cx="8506247" cy="2330192"/>
        </p:xfrm>
        <a:graphic>
          <a:graphicData uri="http://schemas.openxmlformats.org/drawingml/2006/table">
            <a:tbl>
              <a:tblPr firstRow="1" bandRow="1">
                <a:tableStyleId>{5C22544A-7EE6-4342-B048-85BDC9FD1C3A}</a:tableStyleId>
              </a:tblPr>
              <a:tblGrid>
                <a:gridCol w="5923262"/>
                <a:gridCol w="2582985"/>
              </a:tblGrid>
              <a:tr h="23301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itchFamily="18" charset="0"/>
                          <a:ea typeface="+mn-ea"/>
                          <a:cs typeface="Times New Roman" pitchFamily="18" charset="0"/>
                        </a:rPr>
                        <a:t>обеспечению осуществления отдельных государственных полномочий по предоставлению мер социальной поддержки отдельным группам населения в обеспечении лекарственными препаратами  и  медицинскими изделиями, кроме групп населения, получающих инсулины, </a:t>
                      </a:r>
                      <a:r>
                        <a:rPr lang="ru-RU" sz="1600" b="0" kern="1200" dirty="0" err="1" smtClean="0">
                          <a:solidFill>
                            <a:schemeClr val="tx1"/>
                          </a:solidFill>
                          <a:effectLst/>
                          <a:latin typeface="Times New Roman" pitchFamily="18" charset="0"/>
                          <a:ea typeface="+mn-ea"/>
                          <a:cs typeface="Times New Roman" pitchFamily="18" charset="0"/>
                        </a:rPr>
                        <a:t>таблетированные</a:t>
                      </a:r>
                      <a:r>
                        <a:rPr lang="ru-RU" sz="1600" b="0" kern="1200" dirty="0" smtClean="0">
                          <a:solidFill>
                            <a:schemeClr val="tx1"/>
                          </a:solidFill>
                          <a:effectLst/>
                          <a:latin typeface="Times New Roman" pitchFamily="18" charset="0"/>
                          <a:ea typeface="+mn-ea"/>
                          <a:cs typeface="Times New Roman" pitchFamily="18" charset="0"/>
                        </a:rPr>
                        <a:t>, </a:t>
                      </a:r>
                      <a:r>
                        <a:rPr lang="ru-RU" sz="1600" b="0" kern="1200" dirty="0" err="1" smtClean="0">
                          <a:solidFill>
                            <a:schemeClr val="tx1"/>
                          </a:solidFill>
                          <a:effectLst/>
                          <a:latin typeface="Times New Roman" pitchFamily="18" charset="0"/>
                          <a:ea typeface="+mn-ea"/>
                          <a:cs typeface="Times New Roman" pitchFamily="18" charset="0"/>
                        </a:rPr>
                        <a:t>сахароснижающие</a:t>
                      </a:r>
                      <a:r>
                        <a:rPr lang="ru-RU" sz="1600" b="0" kern="1200" dirty="0" smtClean="0">
                          <a:solidFill>
                            <a:schemeClr val="tx1"/>
                          </a:solidFill>
                          <a:effectLst/>
                          <a:latin typeface="Times New Roman" pitchFamily="18" charset="0"/>
                          <a:ea typeface="+mn-ea"/>
                          <a:cs typeface="Times New Roman" pitchFamily="18" charset="0"/>
                        </a:rPr>
                        <a:t>  препараты, средства самоконтроля и диагностические средства, либо перенесших пересадки органов и тканей, получающих иммунодепрессанты</a:t>
                      </a:r>
                      <a:endParaRPr lang="ru-RU" sz="16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itchFamily="18" charset="0"/>
                          <a:ea typeface="+mn-ea"/>
                          <a:cs typeface="Times New Roman" pitchFamily="18" charset="0"/>
                        </a:rPr>
                        <a:t>20,8 млн</a:t>
                      </a:r>
                      <a:r>
                        <a:rPr lang="ru-RU" sz="2000" b="0" dirty="0" smtClean="0">
                          <a:solidFill>
                            <a:schemeClr val="tx1"/>
                          </a:solidFill>
                          <a:latin typeface="Times New Roman" pitchFamily="18" charset="0"/>
                          <a:cs typeface="Times New Roman" pitchFamily="18" charset="0"/>
                        </a:rPr>
                        <a:t>. рублей</a:t>
                      </a:r>
                      <a:endParaRPr lang="ru-RU" sz="2000" b="0" dirty="0">
                        <a:solidFill>
                          <a:schemeClr val="tx1"/>
                        </a:solidFill>
                        <a:latin typeface="Times New Roman" pitchFamily="18" charset="0"/>
                        <a:cs typeface="Times New Roman"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r>
            </a:tbl>
          </a:graphicData>
        </a:graphic>
      </p:graphicFrame>
      <p:sp>
        <p:nvSpPr>
          <p:cNvPr id="8" name="Скругленный прямоугольник 7"/>
          <p:cNvSpPr/>
          <p:nvPr/>
        </p:nvSpPr>
        <p:spPr>
          <a:xfrm>
            <a:off x="323528" y="354026"/>
            <a:ext cx="8496944" cy="1490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a:latin typeface="Times New Roman" pitchFamily="18" charset="0"/>
                <a:cs typeface="Times New Roman" pitchFamily="18" charset="0"/>
              </a:rPr>
              <a:t>Расходы на </a:t>
            </a:r>
            <a:r>
              <a:rPr lang="ru-RU" sz="2400" dirty="0" smtClean="0">
                <a:latin typeface="Times New Roman" pitchFamily="18" charset="0"/>
                <a:cs typeface="Times New Roman" pitchFamily="18" charset="0"/>
              </a:rPr>
              <a:t>амбулаторную </a:t>
            </a:r>
            <a:r>
              <a:rPr lang="ru-RU" sz="2400" dirty="0">
                <a:latin typeface="Times New Roman" pitchFamily="18" charset="0"/>
                <a:cs typeface="Times New Roman" pitchFamily="18" charset="0"/>
              </a:rPr>
              <a:t>помощь – </a:t>
            </a:r>
            <a:r>
              <a:rPr lang="ru-RU" sz="2400" dirty="0" smtClean="0">
                <a:latin typeface="Times New Roman" pitchFamily="18" charset="0"/>
                <a:cs typeface="Times New Roman" pitchFamily="18" charset="0"/>
              </a:rPr>
              <a:t>23,1 млн. рублей </a:t>
            </a:r>
          </a:p>
          <a:p>
            <a:pPr lvl="0" algn="ctr"/>
            <a:r>
              <a:rPr lang="ru-RU" sz="2400" dirty="0" smtClean="0">
                <a:latin typeface="Times New Roman" pitchFamily="18" charset="0"/>
                <a:cs typeface="Times New Roman" pitchFamily="18" charset="0"/>
              </a:rPr>
              <a:t>в 2016 году</a:t>
            </a:r>
            <a:endParaRPr lang="ru-RU" sz="2400" dirty="0"/>
          </a:p>
        </p:txBody>
      </p:sp>
    </p:spTree>
    <p:extLst>
      <p:ext uri="{BB962C8B-B14F-4D97-AF65-F5344CB8AC3E}">
        <p14:creationId xmlns:p14="http://schemas.microsoft.com/office/powerpoint/2010/main" val="979881885"/>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4037129582"/>
              </p:ext>
            </p:extLst>
          </p:nvPr>
        </p:nvGraphicFramePr>
        <p:xfrm>
          <a:off x="128181" y="908720"/>
          <a:ext cx="8928992"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04245" y="155348"/>
            <a:ext cx="7776864" cy="830997"/>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Структура расходов на другие вопросы в области здравоохранения в 2016 году</a:t>
            </a:r>
            <a:endParaRPr lang="ru-RU" sz="2400" dirty="0">
              <a:latin typeface="Times New Roman" pitchFamily="18" charset="0"/>
              <a:cs typeface="Times New Roman" pitchFamily="18" charset="0"/>
            </a:endParaRPr>
          </a:p>
        </p:txBody>
      </p:sp>
      <p:sp>
        <p:nvSpPr>
          <p:cNvPr id="2" name="TextBox 1"/>
          <p:cNvSpPr txBox="1"/>
          <p:nvPr/>
        </p:nvSpPr>
        <p:spPr>
          <a:xfrm>
            <a:off x="0" y="0"/>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00152989"/>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670474703"/>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84467568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718500389"/>
              </p:ext>
            </p:extLst>
          </p:nvPr>
        </p:nvGraphicFramePr>
        <p:xfrm>
          <a:off x="179512" y="377280"/>
          <a:ext cx="8712968" cy="63640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379927742"/>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12742" y="-4103"/>
            <a:ext cx="1584176" cy="2160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dirty="0" smtClean="0">
                <a:solidFill>
                  <a:prstClr val="black"/>
                </a:solidFill>
                <a:latin typeface="Times New Roman" pitchFamily="18" charset="0"/>
                <a:cs typeface="Times New Roman" pitchFamily="18" charset="0"/>
              </a:rPr>
              <a:t>ФУ МО Гулькевичский район</a:t>
            </a:r>
            <a:endParaRPr lang="ru-RU" dirty="0">
              <a:solidFill>
                <a:prstClr val="black"/>
              </a:solidFill>
              <a:latin typeface="Times New Roman" pitchFamily="18" charset="0"/>
              <a:cs typeface="Times New Roman" pitchFamily="18" charset="0"/>
            </a:endParaRPr>
          </a:p>
        </p:txBody>
      </p:sp>
      <p:graphicFrame>
        <p:nvGraphicFramePr>
          <p:cNvPr id="2" name="Диаграмма 1"/>
          <p:cNvGraphicFramePr/>
          <p:nvPr>
            <p:extLst>
              <p:ext uri="{D42A27DB-BD31-4B8C-83A1-F6EECF244321}">
                <p14:modId xmlns:p14="http://schemas.microsoft.com/office/powerpoint/2010/main" val="3497441327"/>
              </p:ext>
            </p:extLst>
          </p:nvPr>
        </p:nvGraphicFramePr>
        <p:xfrm>
          <a:off x="179512" y="211921"/>
          <a:ext cx="8784976" cy="65294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59" y="1340838"/>
            <a:ext cx="1057084" cy="307777"/>
          </a:xfrm>
          <a:prstGeom prst="rect">
            <a:avLst/>
          </a:prstGeom>
          <a:noFill/>
        </p:spPr>
        <p:txBody>
          <a:bodyPr wrap="none" rtlCol="0">
            <a:spAutoFit/>
          </a:bodyPr>
          <a:lstStyle/>
          <a:p>
            <a:r>
              <a:rPr lang="ru-RU" sz="1400" dirty="0" err="1" smtClean="0">
                <a:latin typeface="Times New Roman" pitchFamily="18" charset="0"/>
                <a:cs typeface="Times New Roman" pitchFamily="18" charset="0"/>
              </a:rPr>
              <a:t>млн.рублей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084787217"/>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773269825"/>
              </p:ext>
            </p:extLst>
          </p:nvPr>
        </p:nvGraphicFramePr>
        <p:xfrm>
          <a:off x="107505" y="1757214"/>
          <a:ext cx="8928990" cy="4984154"/>
        </p:xfrm>
        <a:graphic>
          <a:graphicData uri="http://schemas.openxmlformats.org/drawingml/2006/table">
            <a:tbl>
              <a:tblPr firstRow="1" bandRow="1">
                <a:effectLst/>
                <a:tableStyleId>{5C22544A-7EE6-4342-B048-85BDC9FD1C3A}</a:tableStyleId>
              </a:tblPr>
              <a:tblGrid>
                <a:gridCol w="4345471"/>
                <a:gridCol w="1527840"/>
                <a:gridCol w="1623329"/>
                <a:gridCol w="1432350"/>
              </a:tblGrid>
              <a:tr h="860491">
                <a:tc>
                  <a:txBody>
                    <a:bodyPr/>
                    <a:lstStyle/>
                    <a:p>
                      <a:pPr algn="ctr"/>
                      <a:r>
                        <a:rPr lang="ru-RU" sz="1800" b="0" cap="none" spc="0" dirty="0" smtClean="0">
                          <a:ln>
                            <a:noFill/>
                          </a:ln>
                          <a:solidFill>
                            <a:schemeClr val="bg1"/>
                          </a:solidFill>
                          <a:effectLst/>
                          <a:latin typeface="Times New Roman" pitchFamily="18" charset="0"/>
                          <a:cs typeface="Times New Roman" pitchFamily="18" charset="0"/>
                        </a:rPr>
                        <a:t>Наименование показателя</a:t>
                      </a:r>
                      <a:endParaRPr lang="ru-RU" sz="1800" b="0" cap="none" spc="0" dirty="0">
                        <a:ln>
                          <a:noFill/>
                        </a:ln>
                        <a:solidFill>
                          <a:schemeClr val="bg1"/>
                        </a:solidFill>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b="0" cap="none" spc="0" dirty="0" smtClean="0">
                          <a:ln>
                            <a:noFill/>
                          </a:ln>
                          <a:solidFill>
                            <a:schemeClr val="bg1"/>
                          </a:solidFill>
                          <a:effectLst/>
                          <a:latin typeface="Times New Roman" pitchFamily="18" charset="0"/>
                          <a:cs typeface="Times New Roman" pitchFamily="18" charset="0"/>
                        </a:rPr>
                        <a:t>Факт 2015 года</a:t>
                      </a:r>
                      <a:endParaRPr lang="ru-RU" sz="1800" b="0" cap="none" spc="0" dirty="0">
                        <a:ln>
                          <a:noFill/>
                        </a:ln>
                        <a:solidFill>
                          <a:schemeClr val="bg1"/>
                        </a:solidFill>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b="0" cap="none" spc="0" dirty="0" smtClean="0">
                          <a:ln>
                            <a:noFill/>
                          </a:ln>
                          <a:solidFill>
                            <a:schemeClr val="bg1"/>
                          </a:solidFill>
                          <a:effectLst/>
                          <a:latin typeface="Times New Roman" pitchFamily="18" charset="0"/>
                          <a:cs typeface="Times New Roman" pitchFamily="18" charset="0"/>
                        </a:rPr>
                        <a:t>Факт 2016</a:t>
                      </a:r>
                    </a:p>
                    <a:p>
                      <a:pPr algn="ctr"/>
                      <a:r>
                        <a:rPr lang="ru-RU" sz="1800" b="0" cap="none" spc="0" dirty="0" smtClean="0">
                          <a:ln>
                            <a:noFill/>
                          </a:ln>
                          <a:solidFill>
                            <a:schemeClr val="bg1"/>
                          </a:solidFill>
                          <a:effectLst/>
                          <a:latin typeface="Times New Roman" pitchFamily="18" charset="0"/>
                          <a:cs typeface="Times New Roman" pitchFamily="18" charset="0"/>
                        </a:rPr>
                        <a:t> года</a:t>
                      </a:r>
                      <a:endParaRPr lang="ru-RU" sz="1800" b="0" cap="none" spc="0" dirty="0">
                        <a:ln>
                          <a:noFill/>
                        </a:ln>
                        <a:solidFill>
                          <a:schemeClr val="bg1"/>
                        </a:solidFill>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b="0" cap="none" spc="0" dirty="0" smtClean="0">
                          <a:ln>
                            <a:noFill/>
                          </a:ln>
                          <a:solidFill>
                            <a:schemeClr val="bg1"/>
                          </a:solidFill>
                          <a:effectLst/>
                          <a:latin typeface="Times New Roman" pitchFamily="18" charset="0"/>
                          <a:cs typeface="Times New Roman" pitchFamily="18" charset="0"/>
                        </a:rPr>
                        <a:t>Динамика 2016/2015,</a:t>
                      </a:r>
                      <a:r>
                        <a:rPr lang="ru-RU" sz="1800" b="0" cap="none" spc="0" baseline="0" dirty="0" smtClean="0">
                          <a:ln>
                            <a:noFill/>
                          </a:ln>
                          <a:solidFill>
                            <a:schemeClr val="bg1"/>
                          </a:solidFill>
                          <a:effectLst/>
                          <a:latin typeface="Times New Roman" pitchFamily="18" charset="0"/>
                          <a:cs typeface="Times New Roman" pitchFamily="18" charset="0"/>
                        </a:rPr>
                        <a:t> %</a:t>
                      </a:r>
                      <a:endParaRPr lang="ru-RU" sz="1800" b="1" cap="none" spc="50" dirty="0">
                        <a:ln w="13500">
                          <a:solidFill>
                            <a:schemeClr val="bg1">
                              <a:alpha val="6500"/>
                            </a:schemeClr>
                          </a:solidFill>
                          <a:prstDash val="solid"/>
                        </a:ln>
                        <a:solidFill>
                          <a:schemeClr val="bg1"/>
                        </a:solidFill>
                        <a:effectLst>
                          <a:innerShdw blurRad="50900" dist="38500" dir="13500000">
                            <a:srgbClr val="000000">
                              <a:alpha val="60000"/>
                            </a:srgbClr>
                          </a:innerShdw>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90456">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Всего:</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9,6</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25,9</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в 2,7 раза</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35554">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Получение кредитов</a:t>
                      </a:r>
                      <a:r>
                        <a:rPr lang="ru-RU" sz="1800" b="0" baseline="0" dirty="0" smtClean="0">
                          <a:effectLst/>
                          <a:latin typeface="Times New Roman" pitchFamily="18" charset="0"/>
                          <a:ea typeface="Calibri"/>
                          <a:cs typeface="Times New Roman" pitchFamily="18" charset="0"/>
                        </a:rPr>
                        <a:t> от кредитных организаций</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13,6</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105,0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в 7,7 раза</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18131">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Погашение кредитов предоставленных кредитными организациями</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-75,0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26830">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Получение бюджетных кредитов</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82,0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52692">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Погашение бюджетных кредитов</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-86,0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-4,1</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TextBox 5"/>
          <p:cNvSpPr txBox="1"/>
          <p:nvPr/>
        </p:nvSpPr>
        <p:spPr>
          <a:xfrm>
            <a:off x="179512" y="275687"/>
            <a:ext cx="8856984" cy="1200329"/>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Динамика изменения муниципальных внутренних заимствований </a:t>
            </a:r>
          </a:p>
          <a:p>
            <a:pPr algn="ctr"/>
            <a:r>
              <a:rPr lang="ru-RU" sz="2400" dirty="0" smtClean="0">
                <a:latin typeface="Times New Roman" pitchFamily="18" charset="0"/>
                <a:cs typeface="Times New Roman" pitchFamily="18" charset="0"/>
              </a:rPr>
              <a:t>муниципального образования Гулькевичский район за 2016 год в сравнении с 2015 годом</a:t>
            </a:r>
          </a:p>
        </p:txBody>
      </p:sp>
      <p:sp>
        <p:nvSpPr>
          <p:cNvPr id="2" name="TextBox 1"/>
          <p:cNvSpPr txBox="1"/>
          <p:nvPr/>
        </p:nvSpPr>
        <p:spPr>
          <a:xfrm>
            <a:off x="0" y="-296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3" name="TextBox 2"/>
          <p:cNvSpPr txBox="1"/>
          <p:nvPr/>
        </p:nvSpPr>
        <p:spPr>
          <a:xfrm>
            <a:off x="7596336" y="1443410"/>
            <a:ext cx="1286942" cy="323165"/>
          </a:xfrm>
          <a:prstGeom prst="rect">
            <a:avLst/>
          </a:prstGeom>
          <a:noFill/>
        </p:spPr>
        <p:txBody>
          <a:bodyPr wrap="square" rtlCol="0">
            <a:spAutoFit/>
          </a:bodyPr>
          <a:lstStyle/>
          <a:p>
            <a:pPr algn="r"/>
            <a:r>
              <a:rPr lang="ru-RU" sz="1500" dirty="0">
                <a:latin typeface="Times New Roman" pitchFamily="18" charset="0"/>
                <a:cs typeface="Times New Roman" pitchFamily="18" charset="0"/>
              </a:rPr>
              <a:t>млн. рублей</a:t>
            </a:r>
          </a:p>
        </p:txBody>
      </p:sp>
    </p:spTree>
    <p:extLst>
      <p:ext uri="{BB962C8B-B14F-4D97-AF65-F5344CB8AC3E}">
        <p14:creationId xmlns:p14="http://schemas.microsoft.com/office/powerpoint/2010/main" val="1394343630"/>
      </p:ext>
    </p:extLst>
  </p:cSld>
  <p:clrMapOvr>
    <a:masterClrMapping/>
  </p:clrMapOvr>
  <mc:AlternateContent xmlns:mc="http://schemas.openxmlformats.org/markup-compatibility/2006" xmlns:p14="http://schemas.microsoft.com/office/powerpoint/2010/main">
    <mc:Choice Requires="p14">
      <p:transition spd="slow" p14:dur="5000">
        <p14:prism isInverted="1"/>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813761107"/>
              </p:ext>
            </p:extLst>
          </p:nvPr>
        </p:nvGraphicFramePr>
        <p:xfrm>
          <a:off x="107503" y="1792561"/>
          <a:ext cx="8942229" cy="4960235"/>
        </p:xfrm>
        <a:graphic>
          <a:graphicData uri="http://schemas.openxmlformats.org/drawingml/2006/table">
            <a:tbl>
              <a:tblPr firstRow="1" bandRow="1">
                <a:tableStyleId>{5C22544A-7EE6-4342-B048-85BDC9FD1C3A}</a:tableStyleId>
              </a:tblPr>
              <a:tblGrid>
                <a:gridCol w="4793035"/>
                <a:gridCol w="1502294"/>
                <a:gridCol w="1287681"/>
                <a:gridCol w="1359219"/>
              </a:tblGrid>
              <a:tr h="877168">
                <a:tc>
                  <a:txBody>
                    <a:bodyPr/>
                    <a:lstStyle/>
                    <a:p>
                      <a:pPr algn="ctr"/>
                      <a:r>
                        <a:rPr lang="ru-RU" sz="1800" b="0" cap="none" spc="0" dirty="0" smtClean="0">
                          <a:ln>
                            <a:noFill/>
                          </a:ln>
                          <a:solidFill>
                            <a:schemeClr val="bg1"/>
                          </a:solidFill>
                          <a:effectLst/>
                          <a:latin typeface="Times New Roman" pitchFamily="18" charset="0"/>
                          <a:cs typeface="Times New Roman" pitchFamily="18" charset="0"/>
                        </a:rPr>
                        <a:t>Наименование показателя</a:t>
                      </a:r>
                      <a:endParaRPr lang="ru-RU" sz="1800" b="0" cap="none" spc="0" dirty="0">
                        <a:ln>
                          <a:noFill/>
                        </a:ln>
                        <a:solidFill>
                          <a:schemeClr val="bg1"/>
                        </a:solidFill>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b="0" cap="none" spc="0" dirty="0" smtClean="0">
                          <a:ln>
                            <a:noFill/>
                          </a:ln>
                          <a:solidFill>
                            <a:schemeClr val="bg1"/>
                          </a:solidFill>
                          <a:effectLst/>
                          <a:latin typeface="Times New Roman" pitchFamily="18" charset="0"/>
                          <a:cs typeface="Times New Roman" pitchFamily="18" charset="0"/>
                        </a:rPr>
                        <a:t>Факт 2015 года</a:t>
                      </a:r>
                      <a:endParaRPr lang="ru-RU" sz="1800" b="0" cap="none" spc="0" dirty="0">
                        <a:ln>
                          <a:noFill/>
                        </a:ln>
                        <a:solidFill>
                          <a:schemeClr val="bg1"/>
                        </a:solidFill>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800" b="0" cap="none" spc="0" dirty="0" smtClean="0">
                          <a:ln>
                            <a:noFill/>
                          </a:ln>
                          <a:solidFill>
                            <a:schemeClr val="bg1"/>
                          </a:solidFill>
                          <a:effectLst/>
                          <a:latin typeface="Times New Roman" pitchFamily="18" charset="0"/>
                          <a:cs typeface="Times New Roman" pitchFamily="18" charset="0"/>
                        </a:rPr>
                        <a:t>Факт 2016 года</a:t>
                      </a:r>
                      <a:endParaRPr lang="ru-RU" sz="1800" b="0" cap="none" spc="0" dirty="0">
                        <a:ln>
                          <a:noFill/>
                        </a:ln>
                        <a:solidFill>
                          <a:schemeClr val="bg1"/>
                        </a:solidFill>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cap="none" spc="0" dirty="0" smtClean="0">
                          <a:ln>
                            <a:noFill/>
                          </a:ln>
                          <a:solidFill>
                            <a:schemeClr val="bg1"/>
                          </a:solidFill>
                          <a:effectLst/>
                          <a:latin typeface="Times New Roman" pitchFamily="18" charset="0"/>
                          <a:cs typeface="Times New Roman" pitchFamily="18" charset="0"/>
                        </a:rPr>
                        <a:t>Динамика 2016/2015,</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0" cap="none" spc="0" baseline="0" dirty="0" smtClean="0">
                          <a:ln>
                            <a:noFill/>
                          </a:ln>
                          <a:solidFill>
                            <a:schemeClr val="bg1"/>
                          </a:solidFill>
                          <a:effectLst/>
                          <a:latin typeface="Times New Roman" pitchFamily="18" charset="0"/>
                          <a:cs typeface="Times New Roman" pitchFamily="18" charset="0"/>
                        </a:rPr>
                        <a:t> %</a:t>
                      </a:r>
                      <a:endParaRPr lang="ru-RU" sz="1800" b="0" cap="none" spc="0" dirty="0">
                        <a:ln>
                          <a:noFill/>
                        </a:ln>
                        <a:solidFill>
                          <a:schemeClr val="bg1"/>
                        </a:solidFill>
                        <a:effectLst/>
                        <a:latin typeface="Times New Roman" pitchFamily="18" charset="0"/>
                        <a:cs typeface="Times New Roman"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4763">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Всего:</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9,7</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30,1</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800" b="0" dirty="0" smtClean="0">
                          <a:effectLst/>
                          <a:latin typeface="Times New Roman" pitchFamily="18" charset="0"/>
                          <a:ea typeface="Calibri"/>
                          <a:cs typeface="Times New Roman" pitchFamily="18" charset="0"/>
                        </a:rPr>
                        <a:t>в 3,1 раза</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9674">
                <a:tc gridSpan="3">
                  <a:txBody>
                    <a:bodyPr/>
                    <a:lstStyle/>
                    <a:p>
                      <a:pPr algn="ctr">
                        <a:lnSpc>
                          <a:spcPct val="115000"/>
                        </a:lnSpc>
                        <a:spcAft>
                          <a:spcPts val="0"/>
                        </a:spcAft>
                      </a:pPr>
                      <a:r>
                        <a:rPr lang="ru-RU" sz="1800" b="0" kern="1200" dirty="0" smtClean="0">
                          <a:solidFill>
                            <a:schemeClr val="dk1"/>
                          </a:solidFill>
                          <a:effectLst/>
                          <a:latin typeface="Times New Roman" pitchFamily="18" charset="0"/>
                          <a:ea typeface="+mn-ea"/>
                          <a:cs typeface="Times New Roman" pitchFamily="18" charset="0"/>
                        </a:rPr>
                        <a:t>в том числе:</a:t>
                      </a: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endParaRPr lang="ru-RU" sz="18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7861">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Получение кредитов</a:t>
                      </a:r>
                      <a:r>
                        <a:rPr lang="ru-RU" sz="1600" b="0" baseline="0" dirty="0" smtClean="0">
                          <a:effectLst/>
                          <a:latin typeface="Times New Roman" pitchFamily="18" charset="0"/>
                          <a:ea typeface="Calibri"/>
                          <a:cs typeface="Times New Roman" pitchFamily="18" charset="0"/>
                        </a:rPr>
                        <a:t> от кредитных организаций</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13,6</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105,0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в 7,7 раза</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39285">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Погашение кредитов предоставленных кредитными организациями</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-75,0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8387">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Получение бюджетных кредитов</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82,0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3173">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Погашение бюджетных кредитов</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-86,0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-4,1</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3173">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Исполнение муниципальной</a:t>
                      </a:r>
                      <a:r>
                        <a:rPr lang="ru-RU" sz="1600" b="0" baseline="0" dirty="0" smtClean="0">
                          <a:effectLst/>
                          <a:latin typeface="Times New Roman" pitchFamily="18" charset="0"/>
                          <a:ea typeface="Calibri"/>
                          <a:cs typeface="Times New Roman" pitchFamily="18" charset="0"/>
                        </a:rPr>
                        <a:t> гарантии</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3173">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Предоставление бюджетных кредитов поселениям</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-6,5</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3173">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Возврат бюджетных кредитов поселениями</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0,8</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1,2</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150,0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3173">
                <a:tc>
                  <a:txBody>
                    <a:bodyPr/>
                    <a:lstStyle/>
                    <a:p>
                      <a:pPr algn="ctr">
                        <a:lnSpc>
                          <a:spcPct val="115000"/>
                        </a:lnSpc>
                        <a:spcAft>
                          <a:spcPts val="1000"/>
                        </a:spcAft>
                      </a:pPr>
                      <a:r>
                        <a:rPr lang="ru-RU" sz="1600" b="0" dirty="0" smtClean="0">
                          <a:effectLst/>
                          <a:latin typeface="Times New Roman" pitchFamily="18" charset="0"/>
                          <a:ea typeface="Calibri"/>
                          <a:cs typeface="Times New Roman" pitchFamily="18" charset="0"/>
                        </a:rPr>
                        <a:t>Изменение остатков средств на счетах</a:t>
                      </a:r>
                      <a:endParaRPr lang="ru-RU" sz="1600" b="0" dirty="0">
                        <a:effectLst/>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5,8</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3,0</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51,7</a:t>
                      </a:r>
                      <a:endParaRPr lang="ru-RU" sz="1800" dirty="0">
                        <a:latin typeface="Times New Roman" pitchFamily="18" charset="0"/>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TextBox 5"/>
          <p:cNvSpPr txBox="1"/>
          <p:nvPr/>
        </p:nvSpPr>
        <p:spPr>
          <a:xfrm>
            <a:off x="457060" y="404664"/>
            <a:ext cx="8592673" cy="1200329"/>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Динамика изменения источников внутреннего финансирования </a:t>
            </a:r>
          </a:p>
          <a:p>
            <a:pPr algn="ctr"/>
            <a:r>
              <a:rPr lang="ru-RU" sz="2400" dirty="0" smtClean="0">
                <a:latin typeface="Times New Roman" pitchFamily="18" charset="0"/>
                <a:cs typeface="Times New Roman" pitchFamily="18" charset="0"/>
              </a:rPr>
              <a:t>дефицита бюджета муниципального образования</a:t>
            </a:r>
          </a:p>
          <a:p>
            <a:pPr algn="ctr"/>
            <a:r>
              <a:rPr lang="ru-RU" sz="2400" dirty="0" smtClean="0">
                <a:latin typeface="Times New Roman" pitchFamily="18" charset="0"/>
                <a:cs typeface="Times New Roman" pitchFamily="18" charset="0"/>
              </a:rPr>
              <a:t>Гулькевичский район за 2016 год в сравнении с 2015 годом</a:t>
            </a:r>
          </a:p>
        </p:txBody>
      </p:sp>
      <p:sp>
        <p:nvSpPr>
          <p:cNvPr id="2" name="TextBox 1"/>
          <p:cNvSpPr txBox="1"/>
          <p:nvPr/>
        </p:nvSpPr>
        <p:spPr>
          <a:xfrm>
            <a:off x="0" y="-2961"/>
            <a:ext cx="1997663"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solidFill>
                <a:prstClr val="black"/>
              </a:solidFill>
              <a:latin typeface="Times New Roman" pitchFamily="18" charset="0"/>
              <a:cs typeface="Times New Roman" pitchFamily="18" charset="0"/>
            </a:endParaRPr>
          </a:p>
        </p:txBody>
      </p:sp>
      <p:sp>
        <p:nvSpPr>
          <p:cNvPr id="3" name="TextBox 2"/>
          <p:cNvSpPr txBox="1"/>
          <p:nvPr/>
        </p:nvSpPr>
        <p:spPr>
          <a:xfrm>
            <a:off x="7876867" y="1484784"/>
            <a:ext cx="1172866" cy="307777"/>
          </a:xfrm>
          <a:prstGeom prst="rect">
            <a:avLst/>
          </a:prstGeom>
          <a:noFill/>
        </p:spPr>
        <p:txBody>
          <a:bodyPr wrap="square" rtlCol="0">
            <a:spAutoFit/>
          </a:bodyPr>
          <a:lstStyle/>
          <a:p>
            <a:r>
              <a:rPr lang="ru-RU" sz="1400" dirty="0">
                <a:latin typeface="Times New Roman" pitchFamily="18" charset="0"/>
                <a:cs typeface="Times New Roman" pitchFamily="18" charset="0"/>
              </a:rPr>
              <a:t>млн. рублей</a:t>
            </a:r>
          </a:p>
        </p:txBody>
      </p:sp>
    </p:spTree>
    <p:extLst>
      <p:ext uri="{BB962C8B-B14F-4D97-AF65-F5344CB8AC3E}">
        <p14:creationId xmlns:p14="http://schemas.microsoft.com/office/powerpoint/2010/main" val="912009101"/>
      </p:ext>
    </p:extLst>
  </p:cSld>
  <p:clrMapOvr>
    <a:masterClrMapping/>
  </p:clrMapOvr>
  <mc:AlternateContent xmlns:mc="http://schemas.openxmlformats.org/markup-compatibility/2006" xmlns:p14="http://schemas.microsoft.com/office/powerpoint/2010/main">
    <mc:Choice Requires="p14">
      <p:transition spd="slow" p14:dur="5000">
        <p14:prism isInverted="1"/>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8770"/>
            <a:ext cx="8208911" cy="864096"/>
          </a:xfrm>
          <a:ln>
            <a:noFill/>
          </a:ln>
          <a:effectLst/>
        </p:spPr>
        <p:txBody>
          <a:bodyPr/>
          <a:lstStyle/>
          <a:p>
            <a:pPr marL="0" indent="0" algn="ctr">
              <a:buNone/>
            </a:pPr>
            <a:r>
              <a:rPr lang="ru-RU" sz="2400" b="0" dirty="0" smtClean="0">
                <a:solidFill>
                  <a:schemeClr val="tx1"/>
                </a:solidFill>
                <a:effectLst/>
                <a:latin typeface="Times New Roman" pitchFamily="18" charset="0"/>
                <a:cs typeface="Times New Roman" pitchFamily="18" charset="0"/>
              </a:rPr>
              <a:t>Объем муниципального долга муниципального образования </a:t>
            </a:r>
            <a:br>
              <a:rPr lang="ru-RU" sz="2400" b="0" dirty="0" smtClean="0">
                <a:solidFill>
                  <a:schemeClr val="tx1"/>
                </a:solidFill>
                <a:effectLst/>
                <a:latin typeface="Times New Roman" pitchFamily="18" charset="0"/>
                <a:cs typeface="Times New Roman" pitchFamily="18" charset="0"/>
              </a:rPr>
            </a:br>
            <a:r>
              <a:rPr lang="ru-RU" sz="2400" b="0" dirty="0" smtClean="0">
                <a:solidFill>
                  <a:schemeClr val="tx1"/>
                </a:solidFill>
                <a:effectLst/>
                <a:latin typeface="Times New Roman" pitchFamily="18" charset="0"/>
                <a:cs typeface="Times New Roman" pitchFamily="18" charset="0"/>
              </a:rPr>
              <a:t>Гулькевичский район за 2016 год в сравнении с 2015 годом</a:t>
            </a:r>
            <a:endParaRPr lang="ru-RU" sz="2400" b="0" dirty="0">
              <a:solidFill>
                <a:schemeClr val="tx1"/>
              </a:solidFill>
              <a:effectLst/>
              <a:latin typeface="Times New Roman" pitchFamily="18" charset="0"/>
              <a:cs typeface="Times New Roman" pitchFamily="18" charset="0"/>
            </a:endParaRPr>
          </a:p>
        </p:txBody>
      </p:sp>
      <p:graphicFrame>
        <p:nvGraphicFramePr>
          <p:cNvPr id="6" name="Диаграмма 5"/>
          <p:cNvGraphicFramePr/>
          <p:nvPr>
            <p:extLst>
              <p:ext uri="{D42A27DB-BD31-4B8C-83A1-F6EECF244321}">
                <p14:modId xmlns:p14="http://schemas.microsoft.com/office/powerpoint/2010/main" val="2372102292"/>
              </p:ext>
            </p:extLst>
          </p:nvPr>
        </p:nvGraphicFramePr>
        <p:xfrm>
          <a:off x="107504" y="1052736"/>
          <a:ext cx="8928992"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179512" y="1279913"/>
            <a:ext cx="1008085" cy="2880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dirty="0" smtClean="0">
                <a:latin typeface="Times New Roman" pitchFamily="18" charset="0"/>
                <a:cs typeface="Times New Roman" pitchFamily="18" charset="0"/>
              </a:rPr>
              <a:t>млн. рублей</a:t>
            </a:r>
            <a:endParaRPr lang="ru-RU" sz="1600" dirty="0">
              <a:latin typeface="Times New Roman" pitchFamily="18" charset="0"/>
              <a:cs typeface="Times New Roman" pitchFamily="18" charset="0"/>
            </a:endParaRPr>
          </a:p>
        </p:txBody>
      </p:sp>
      <p:sp>
        <p:nvSpPr>
          <p:cNvPr id="3" name="TextBox 2"/>
          <p:cNvSpPr txBox="1"/>
          <p:nvPr/>
        </p:nvSpPr>
        <p:spPr>
          <a:xfrm>
            <a:off x="0" y="0"/>
            <a:ext cx="2060179" cy="261610"/>
          </a:xfrm>
          <a:prstGeom prst="rect">
            <a:avLst/>
          </a:prstGeom>
          <a:noFill/>
        </p:spPr>
        <p:txBody>
          <a:bodyPr wrap="none" rtlCol="0">
            <a:spAutoFit/>
          </a:bodyPr>
          <a:lstStyle/>
          <a:p>
            <a:r>
              <a:rPr lang="ru-RU" sz="1100" dirty="0">
                <a:solidFill>
                  <a:prstClr val="black"/>
                </a:solidFill>
                <a:latin typeface="Times New Roman" pitchFamily="18" charset="0"/>
                <a:cs typeface="Times New Roman" pitchFamily="18" charset="0"/>
              </a:rPr>
              <a:t>ФУ МО </a:t>
            </a:r>
            <a:r>
              <a:rPr lang="ru-RU" sz="1100" dirty="0" err="1">
                <a:solidFill>
                  <a:prstClr val="black"/>
                </a:solidFill>
                <a:latin typeface="Times New Roman" pitchFamily="18" charset="0"/>
                <a:cs typeface="Times New Roman" pitchFamily="18" charset="0"/>
              </a:rPr>
              <a:t>Гулькевичский</a:t>
            </a:r>
            <a:r>
              <a:rPr lang="ru-RU" sz="1100" dirty="0">
                <a:solidFill>
                  <a:prstClr val="black"/>
                </a:solidFill>
                <a:latin typeface="Times New Roman" pitchFamily="18" charset="0"/>
                <a:cs typeface="Times New Roman" pitchFamily="18" charset="0"/>
              </a:rPr>
              <a:t> </a:t>
            </a:r>
            <a:r>
              <a:rPr lang="ru-RU" sz="1100" dirty="0" smtClean="0">
                <a:solidFill>
                  <a:prstClr val="black"/>
                </a:solidFill>
                <a:latin typeface="Times New Roman" pitchFamily="18" charset="0"/>
                <a:cs typeface="Times New Roman" pitchFamily="18" charset="0"/>
              </a:rPr>
              <a:t>район</a:t>
            </a: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3789398287"/>
      </p:ext>
    </p:extLst>
  </p:cSld>
  <p:clrMapOvr>
    <a:masterClrMapping/>
  </p:clrMapOvr>
  <mc:AlternateContent xmlns:mc="http://schemas.openxmlformats.org/markup-compatibility/2006" xmlns:p14="http://schemas.microsoft.com/office/powerpoint/2010/main">
    <mc:Choice Requires="p14">
      <p:transition spd="slow" p14:dur="50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0.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8.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19.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0.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8.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29.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0.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8.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9.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0.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1.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2.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3.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4.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4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5.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6.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7.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8.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9.xml><?xml version="1.0" encoding="utf-8"?>
<a:themeOverride xmlns:a="http://schemas.openxmlformats.org/drawingml/2006/main">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majorFont>
    <a:minorFont>
      <a:latin typeface="Trebuchet MS"/>
      <a:ea typeface=""/>
      <a:cs typeface=""/>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docProps/app.xml><?xml version="1.0" encoding="utf-8"?>
<Properties xmlns="http://schemas.openxmlformats.org/officeDocument/2006/extended-properties" xmlns:vt="http://schemas.openxmlformats.org/officeDocument/2006/docPropsVTypes">
  <TotalTime>17804</TotalTime>
  <Words>6392</Words>
  <Application>Microsoft Office PowerPoint</Application>
  <PresentationFormat>Экран (4:3)</PresentationFormat>
  <Paragraphs>1188</Paragraphs>
  <Slides>102</Slides>
  <Notes>12</Notes>
  <HiddenSlides>0</HiddenSlides>
  <MMClips>0</MMClips>
  <ScaleCrop>false</ScaleCrop>
  <HeadingPairs>
    <vt:vector size="4" baseType="variant">
      <vt:variant>
        <vt:lpstr>Тема</vt:lpstr>
      </vt:variant>
      <vt:variant>
        <vt:i4>3</vt:i4>
      </vt:variant>
      <vt:variant>
        <vt:lpstr>Заголовки слайдов</vt:lpstr>
      </vt:variant>
      <vt:variant>
        <vt:i4>102</vt:i4>
      </vt:variant>
    </vt:vector>
  </HeadingPairs>
  <TitlesOfParts>
    <vt:vector size="105" baseType="lpstr">
      <vt:lpstr>Тема Office</vt:lpstr>
      <vt:lpstr>3_Воздушный поток</vt:lpstr>
      <vt:lpstr>1_Воздушный поток</vt:lpstr>
      <vt:lpstr>Отчет об исполнение бюджета муниципального образования Гулькевичский район за 2016 год</vt:lpstr>
      <vt:lpstr>Презентация PowerPoint</vt:lpstr>
      <vt:lpstr>Презентация PowerPoint</vt:lpstr>
      <vt:lpstr>Презентация PowerPoint</vt:lpstr>
      <vt:lpstr>Презентация PowerPoint</vt:lpstr>
      <vt:lpstr>Исполнение бюджета МО Гулькевичский район по доходам  за 2016 год</vt:lpstr>
      <vt:lpstr>Динамика роста доходов  МО Гулькевичский район за 2016 год в сравнении с 2015 годом</vt:lpstr>
      <vt:lpstr>Источники формирующие доходную часть бюджета</vt:lpstr>
      <vt:lpstr>Перечень источников формировавших доходную часть бюджета МО Гулькевичский район в 2016 году </vt:lpstr>
      <vt:lpstr>Структура доходов бюджета МО Гулькевичский район за 2016 год </vt:lpstr>
      <vt:lpstr>Структура доходной части бюджета МО Гулькевичский район за 2016 год</vt:lpstr>
      <vt:lpstr>Нормативы отчисления действующие в 2016 году по уровням бюджетной системы</vt:lpstr>
      <vt:lpstr>Структура налоговых и неналоговых доходов бюджета МО Гулькевичский район за 2016 год</vt:lpstr>
      <vt:lpstr>Исполнение бюджетных назначений по налоговым и неналоговым доходам за 2016 год</vt:lpstr>
      <vt:lpstr>Динамика поступления налоговых и неналоговых доходов за 2016 год в сравнении с 2015 годом</vt:lpstr>
      <vt:lpstr>Динамика безвозмездных поступлений  за 2016 год в сравнении с 2015 годом</vt:lpstr>
      <vt:lpstr>Презентация PowerPoint</vt:lpstr>
      <vt:lpstr>Презентация PowerPoint</vt:lpstr>
      <vt:lpstr>Презентация PowerPoint</vt:lpstr>
      <vt:lpstr>Структура учреждений подведомственных управлению образования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расходов на другие общегосударственные вопросы в 2016 году</vt:lpstr>
      <vt:lpstr>Презентация PowerPoint</vt:lpstr>
      <vt:lpstr>Презентация PowerPoint</vt:lpstr>
      <vt:lpstr>Структура расходов на сельское хозяйство и рыболовство в 2016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Объем муниципального долга муниципального образования  Гулькевичский район за 2016 год в сравнении с 2015 годом</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waso</dc:creator>
  <cp:lastModifiedBy>П.А. Прохоров</cp:lastModifiedBy>
  <cp:revision>977</cp:revision>
  <cp:lastPrinted>2017-04-27T06:02:20Z</cp:lastPrinted>
  <dcterms:created xsi:type="dcterms:W3CDTF">2010-07-07T11:58:04Z</dcterms:created>
  <dcterms:modified xsi:type="dcterms:W3CDTF">2017-04-27T08:26:32Z</dcterms:modified>
</cp:coreProperties>
</file>