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2.xml" ContentType="application/vnd.openxmlformats-officedocument.themeOverr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charts/chart21.xml" ContentType="application/vnd.openxmlformats-officedocument.drawingml.chart+xml"/>
  <Override PartName="/ppt/theme/themeOverride4.xml" ContentType="application/vnd.openxmlformats-officedocument.themeOverride+xml"/>
  <Override PartName="/ppt/charts/chart22.xml" ContentType="application/vnd.openxmlformats-officedocument.drawingml.chart+xml"/>
  <Override PartName="/ppt/theme/themeOverride5.xml" ContentType="application/vnd.openxmlformats-officedocument.themeOverride+xml"/>
  <Override PartName="/ppt/drawings/drawing1.xml" ContentType="application/vnd.openxmlformats-officedocument.drawingml.chartshapes+xml"/>
  <Override PartName="/ppt/charts/chart23.xml" ContentType="application/vnd.openxmlformats-officedocument.drawingml.chart+xml"/>
  <Override PartName="/ppt/theme/themeOverride6.xml" ContentType="application/vnd.openxmlformats-officedocument.themeOverr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theme/themeOverride7.xml" ContentType="application/vnd.openxmlformats-officedocument.themeOverride+xml"/>
  <Override PartName="/ppt/charts/chart26.xml" ContentType="application/vnd.openxmlformats-officedocument.drawingml.chart+xml"/>
  <Override PartName="/ppt/theme/themeOverride8.xml" ContentType="application/vnd.openxmlformats-officedocument.themeOverride+xml"/>
  <Override PartName="/ppt/charts/chart27.xml" ContentType="application/vnd.openxmlformats-officedocument.drawingml.char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theme/themeOverride9.xml" ContentType="application/vnd.openxmlformats-officedocument.themeOverride+xml"/>
  <Override PartName="/ppt/charts/chart29.xml" ContentType="application/vnd.openxmlformats-officedocument.drawingml.chart+xml"/>
  <Override PartName="/ppt/theme/themeOverride10.xml" ContentType="application/vnd.openxmlformats-officedocument.themeOverride+xml"/>
  <Override PartName="/ppt/drawings/drawing3.xml" ContentType="application/vnd.openxmlformats-officedocument.drawingml.chartshapes+xml"/>
  <Override PartName="/ppt/charts/chart30.xml" ContentType="application/vnd.openxmlformats-officedocument.drawingml.chart+xml"/>
  <Override PartName="/ppt/theme/themeOverride11.xml" ContentType="application/vnd.openxmlformats-officedocument.themeOverride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theme/themeOverride12.xml" ContentType="application/vnd.openxmlformats-officedocument.themeOverride+xml"/>
  <Override PartName="/ppt/charts/chart33.xml" ContentType="application/vnd.openxmlformats-officedocument.drawingml.chart+xml"/>
  <Override PartName="/ppt/theme/themeOverride13.xml" ContentType="application/vnd.openxmlformats-officedocument.themeOverride+xml"/>
  <Override PartName="/ppt/charts/chart34.xml" ContentType="application/vnd.openxmlformats-officedocument.drawingml.chart+xml"/>
  <Override PartName="/ppt/theme/themeOverride14.xml" ContentType="application/vnd.openxmlformats-officedocument.themeOverride+xml"/>
  <Override PartName="/ppt/charts/chart35.xml" ContentType="application/vnd.openxmlformats-officedocument.drawingml.chart+xml"/>
  <Override PartName="/ppt/theme/themeOverride15.xml" ContentType="application/vnd.openxmlformats-officedocument.themeOverride+xml"/>
  <Override PartName="/ppt/drawings/drawing4.xml" ContentType="application/vnd.openxmlformats-officedocument.drawingml.chartshapes+xml"/>
  <Override PartName="/ppt/charts/chart36.xml" ContentType="application/vnd.openxmlformats-officedocument.drawingml.chart+xml"/>
  <Override PartName="/ppt/theme/themeOverride16.xml" ContentType="application/vnd.openxmlformats-officedocument.themeOverride+xml"/>
  <Override PartName="/ppt/drawings/drawing5.xml" ContentType="application/vnd.openxmlformats-officedocument.drawingml.chartshapes+xml"/>
  <Override PartName="/ppt/charts/chart37.xml" ContentType="application/vnd.openxmlformats-officedocument.drawingml.chart+xml"/>
  <Override PartName="/ppt/drawings/drawing6.xml" ContentType="application/vnd.openxmlformats-officedocument.drawingml.chartshapes+xml"/>
  <Override PartName="/ppt/charts/chart38.xml" ContentType="application/vnd.openxmlformats-officedocument.drawingml.chart+xml"/>
  <Override PartName="/ppt/theme/themeOverride17.xml" ContentType="application/vnd.openxmlformats-officedocument.themeOverride+xml"/>
  <Override PartName="/ppt/drawings/drawing7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39.xml" ContentType="application/vnd.openxmlformats-officedocument.drawingml.chart+xml"/>
  <Override PartName="/ppt/theme/themeOverride18.xml" ContentType="application/vnd.openxmlformats-officedocument.themeOverride+xml"/>
  <Override PartName="/ppt/drawings/drawing8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40.xml" ContentType="application/vnd.openxmlformats-officedocument.drawingml.chart+xml"/>
  <Override PartName="/ppt/theme/themeOverride19.xml" ContentType="application/vnd.openxmlformats-officedocument.themeOverride+xml"/>
  <Override PartName="/ppt/drawings/drawing9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41.xml" ContentType="application/vnd.openxmlformats-officedocument.drawingml.chart+xml"/>
  <Override PartName="/ppt/theme/themeOverride20.xml" ContentType="application/vnd.openxmlformats-officedocument.themeOverride+xml"/>
  <Override PartName="/ppt/drawings/drawing10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42.xml" ContentType="application/vnd.openxmlformats-officedocument.drawingml.chart+xml"/>
  <Override PartName="/ppt/theme/themeOverride21.xml" ContentType="application/vnd.openxmlformats-officedocument.themeOverride+xml"/>
  <Override PartName="/ppt/drawings/drawing11.xml" ContentType="application/vnd.openxmlformats-officedocument.drawingml.chartshapes+xml"/>
  <Override PartName="/ppt/charts/chart43.xml" ContentType="application/vnd.openxmlformats-officedocument.drawingml.chart+xml"/>
  <Override PartName="/ppt/theme/themeOverride22.xml" ContentType="application/vnd.openxmlformats-officedocument.themeOverride+xml"/>
  <Override PartName="/ppt/drawings/drawing12.xml" ContentType="application/vnd.openxmlformats-officedocument.drawingml.chartshapes+xml"/>
  <Override PartName="/ppt/charts/chart44.xml" ContentType="application/vnd.openxmlformats-officedocument.drawingml.chart+xml"/>
  <Override PartName="/ppt/drawings/drawing13.xml" ContentType="application/vnd.openxmlformats-officedocument.drawingml.chartshapes+xml"/>
  <Override PartName="/ppt/charts/chart45.xml" ContentType="application/vnd.openxmlformats-officedocument.drawingml.chart+xml"/>
  <Override PartName="/ppt/theme/themeOverride23.xml" ContentType="application/vnd.openxmlformats-officedocument.themeOverride+xml"/>
  <Override PartName="/ppt/drawings/drawing14.xml" ContentType="application/vnd.openxmlformats-officedocument.drawingml.chartshapes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theme/themeOverride24.xml" ContentType="application/vnd.openxmlformats-officedocument.themeOverride+xml"/>
  <Override PartName="/ppt/charts/chart48.xml" ContentType="application/vnd.openxmlformats-officedocument.drawingml.chart+xml"/>
  <Override PartName="/ppt/theme/themeOverride25.xml" ContentType="application/vnd.openxmlformats-officedocument.themeOverride+xml"/>
  <Override PartName="/ppt/charts/chart49.xml" ContentType="application/vnd.openxmlformats-officedocument.drawingml.chart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charts/chart50.xml" ContentType="application/vnd.openxmlformats-officedocument.drawingml.chart+xml"/>
  <Override PartName="/ppt/drawings/drawing15.xml" ContentType="application/vnd.openxmlformats-officedocument.drawingml.chartshapes+xml"/>
  <Override PartName="/ppt/charts/chart51.xml" ContentType="application/vnd.openxmlformats-officedocument.drawingml.chart+xml"/>
  <Override PartName="/ppt/drawings/drawing16.xml" ContentType="application/vnd.openxmlformats-officedocument.drawingml.chartshapes+xml"/>
  <Override PartName="/ppt/charts/chart52.xml" ContentType="application/vnd.openxmlformats-officedocument.drawingml.chart+xml"/>
  <Override PartName="/ppt/drawings/drawing17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20" r:id="rId6"/>
    <p:sldMasterId id="2147483734" r:id="rId7"/>
    <p:sldMasterId id="2147483746" r:id="rId8"/>
    <p:sldMasterId id="2147483758" r:id="rId9"/>
    <p:sldMasterId id="2147483770" r:id="rId10"/>
    <p:sldMasterId id="2147483782" r:id="rId11"/>
    <p:sldMasterId id="2147483794" r:id="rId12"/>
    <p:sldMasterId id="2147483806" r:id="rId13"/>
  </p:sldMasterIdLst>
  <p:notesMasterIdLst>
    <p:notesMasterId r:id="rId77"/>
  </p:notesMasterIdLst>
  <p:handoutMasterIdLst>
    <p:handoutMasterId r:id="rId78"/>
  </p:handoutMasterIdLst>
  <p:sldIdLst>
    <p:sldId id="284" r:id="rId14"/>
    <p:sldId id="331" r:id="rId15"/>
    <p:sldId id="330" r:id="rId16"/>
    <p:sldId id="329" r:id="rId17"/>
    <p:sldId id="328" r:id="rId18"/>
    <p:sldId id="332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262" r:id="rId40"/>
    <p:sldId id="260" r:id="rId41"/>
    <p:sldId id="294" r:id="rId42"/>
    <p:sldId id="263" r:id="rId43"/>
    <p:sldId id="257" r:id="rId44"/>
    <p:sldId id="261" r:id="rId45"/>
    <p:sldId id="259" r:id="rId46"/>
    <p:sldId id="285" r:id="rId47"/>
    <p:sldId id="286" r:id="rId48"/>
    <p:sldId id="287" r:id="rId49"/>
    <p:sldId id="274" r:id="rId50"/>
    <p:sldId id="290" r:id="rId51"/>
    <p:sldId id="291" r:id="rId52"/>
    <p:sldId id="292" r:id="rId53"/>
    <p:sldId id="293" r:id="rId54"/>
    <p:sldId id="275" r:id="rId55"/>
    <p:sldId id="288" r:id="rId56"/>
    <p:sldId id="276" r:id="rId57"/>
    <p:sldId id="289" r:id="rId58"/>
    <p:sldId id="278" r:id="rId59"/>
    <p:sldId id="279" r:id="rId60"/>
    <p:sldId id="280" r:id="rId61"/>
    <p:sldId id="281" r:id="rId62"/>
    <p:sldId id="282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63" Type="http://schemas.openxmlformats.org/officeDocument/2006/relationships/slide" Target="slides/slide50.xml"/><Relationship Id="rId68" Type="http://schemas.openxmlformats.org/officeDocument/2006/relationships/slide" Target="slides/slide55.xml"/><Relationship Id="rId76" Type="http://schemas.openxmlformats.org/officeDocument/2006/relationships/slide" Target="slides/slide63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66" Type="http://schemas.openxmlformats.org/officeDocument/2006/relationships/slide" Target="slides/slide53.xml"/><Relationship Id="rId74" Type="http://schemas.openxmlformats.org/officeDocument/2006/relationships/slide" Target="slides/slide61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8.xml"/><Relationship Id="rId82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73" Type="http://schemas.openxmlformats.org/officeDocument/2006/relationships/slide" Target="slides/slide60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slide" Target="slides/slide56.xml"/><Relationship Id="rId77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slide" Target="slides/slide59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slide" Target="slides/slide54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slide" Target="slides/slide57.xml"/><Relationship Id="rId75" Type="http://schemas.openxmlformats.org/officeDocument/2006/relationships/slide" Target="slides/slide6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2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0.xlsx"/><Relationship Id="rId1" Type="http://schemas.openxmlformats.org/officeDocument/2006/relationships/themeOverride" Target="../theme/themeOverride3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1.xlsx"/><Relationship Id="rId1" Type="http://schemas.openxmlformats.org/officeDocument/2006/relationships/themeOverride" Target="../theme/themeOverride4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22.xlsx"/><Relationship Id="rId1" Type="http://schemas.openxmlformats.org/officeDocument/2006/relationships/themeOverride" Target="../theme/themeOverride5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3.xlsx"/><Relationship Id="rId1" Type="http://schemas.openxmlformats.org/officeDocument/2006/relationships/themeOverride" Target="../theme/themeOverride6.xm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5.xlsx"/><Relationship Id="rId1" Type="http://schemas.openxmlformats.org/officeDocument/2006/relationships/themeOverride" Target="../theme/themeOverride7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6.xlsx"/><Relationship Id="rId1" Type="http://schemas.openxmlformats.org/officeDocument/2006/relationships/themeOverride" Target="../theme/themeOverride8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7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8.xlsx"/><Relationship Id="rId1" Type="http://schemas.openxmlformats.org/officeDocument/2006/relationships/themeOverride" Target="../theme/themeOverride9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Excel29.xlsx"/><Relationship Id="rId1" Type="http://schemas.openxmlformats.org/officeDocument/2006/relationships/themeOverride" Target="../theme/themeOverride10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0.xlsx"/><Relationship Id="rId1" Type="http://schemas.openxmlformats.org/officeDocument/2006/relationships/themeOverride" Target="../theme/themeOverride11.xm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1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2.xlsx"/><Relationship Id="rId1" Type="http://schemas.openxmlformats.org/officeDocument/2006/relationships/themeOverride" Target="../theme/themeOverride12.xml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3.xlsx"/><Relationship Id="rId1" Type="http://schemas.openxmlformats.org/officeDocument/2006/relationships/themeOverride" Target="../theme/themeOverride13.xml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4.xlsx"/><Relationship Id="rId1" Type="http://schemas.openxmlformats.org/officeDocument/2006/relationships/themeOverride" Target="../theme/themeOverride1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_____Microsoft_Excel35.xlsx"/><Relationship Id="rId1" Type="http://schemas.openxmlformats.org/officeDocument/2006/relationships/themeOverride" Target="../theme/themeOverride1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_____Microsoft_Excel36.xlsx"/><Relationship Id="rId1" Type="http://schemas.openxmlformats.org/officeDocument/2006/relationships/themeOverride" Target="../theme/themeOverride16.xml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37.xlsx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package" Target="../embeddings/_____Microsoft_Excel38.xlsx"/><Relationship Id="rId1" Type="http://schemas.openxmlformats.org/officeDocument/2006/relationships/themeOverride" Target="../theme/themeOverride17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_____Microsoft_Excel39.xlsx"/><Relationship Id="rId1" Type="http://schemas.openxmlformats.org/officeDocument/2006/relationships/themeOverride" Target="../theme/themeOverride18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_____Microsoft_Excel40.xlsx"/><Relationship Id="rId1" Type="http://schemas.openxmlformats.org/officeDocument/2006/relationships/themeOverride" Target="../theme/themeOverride1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0.xml"/><Relationship Id="rId2" Type="http://schemas.openxmlformats.org/officeDocument/2006/relationships/package" Target="../embeddings/_____Microsoft_Excel41.xlsx"/><Relationship Id="rId1" Type="http://schemas.openxmlformats.org/officeDocument/2006/relationships/themeOverride" Target="../theme/themeOverride2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1.xml"/><Relationship Id="rId2" Type="http://schemas.openxmlformats.org/officeDocument/2006/relationships/package" Target="../embeddings/_____Microsoft_Excel42.xlsx"/><Relationship Id="rId1" Type="http://schemas.openxmlformats.org/officeDocument/2006/relationships/themeOverride" Target="../theme/themeOverride21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2.xml"/><Relationship Id="rId2" Type="http://schemas.openxmlformats.org/officeDocument/2006/relationships/package" Target="../embeddings/_____Microsoft_Excel43.xlsx"/><Relationship Id="rId1" Type="http://schemas.openxmlformats.org/officeDocument/2006/relationships/themeOverride" Target="../theme/themeOverride22.xml"/></Relationships>
</file>

<file path=ppt/charts/_rels/chart4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Excel44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4.xml"/><Relationship Id="rId2" Type="http://schemas.openxmlformats.org/officeDocument/2006/relationships/package" Target="../embeddings/_____Microsoft_Excel45.xlsx"/><Relationship Id="rId1" Type="http://schemas.openxmlformats.org/officeDocument/2006/relationships/themeOverride" Target="../theme/themeOverride23.xml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6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7.xlsx"/><Relationship Id="rId1" Type="http://schemas.openxmlformats.org/officeDocument/2006/relationships/themeOverride" Target="../theme/themeOverride24.xml"/></Relationships>
</file>

<file path=ppt/charts/_rels/chart4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8.xlsx"/><Relationship Id="rId1" Type="http://schemas.openxmlformats.org/officeDocument/2006/relationships/themeOverride" Target="../theme/themeOverride25.xml"/></Relationships>
</file>

<file path=ppt/charts/_rels/chart4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9.xlsx"/><Relationship Id="rId1" Type="http://schemas.openxmlformats.org/officeDocument/2006/relationships/themeOverride" Target="../theme/themeOverride26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Microsoft_Excel50.xlsx"/></Relationships>
</file>

<file path=ppt/charts/_rels/chart5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_____Microsoft_Excel51.xlsx"/></Relationships>
</file>

<file path=ppt/charts/_rels/chart5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package" Target="../embeddings/_____Microsoft_Excel52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1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 smtClean="0">
                <a:effectLst/>
              </a:rPr>
              <a:t>Структура базовых видов деятельности по итогам 2010 года</a:t>
            </a:r>
            <a:endParaRPr lang="ru-RU" dirty="0">
              <a:effectLst/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промышленность</c:v>
                </c:pt>
                <c:pt idx="1">
                  <c:v>сельское хозяйство</c:v>
                </c:pt>
                <c:pt idx="2">
                  <c:v>потребительский рынок</c:v>
                </c:pt>
                <c:pt idx="3">
                  <c:v>строительство</c:v>
                </c:pt>
                <c:pt idx="4">
                  <c:v>транспорт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0.26</c:v>
                </c:pt>
                <c:pt idx="1">
                  <c:v>0.33</c:v>
                </c:pt>
                <c:pt idx="2" formatCode="0.0%">
                  <c:v>0.215</c:v>
                </c:pt>
                <c:pt idx="3" formatCode="0.0%">
                  <c:v>0.185</c:v>
                </c:pt>
                <c:pt idx="4">
                  <c:v>7.0000000000000001E-3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Оборот субъектов малого и среднего предпринимательства в динамике (млн.руб.)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161887485138226E-3"/>
                  <c:y val="-4.5578581156400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323774970276933E-3"/>
                  <c:y val="-3.9633548831652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529509988110678E-2"/>
                  <c:y val="-4.7560258597983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375208724735297E-2"/>
                  <c:y val="-4.3596903714818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3416.2</c:v>
                </c:pt>
                <c:pt idx="1">
                  <c:v>4051.8</c:v>
                </c:pt>
                <c:pt idx="2">
                  <c:v>4977.8999999999996</c:v>
                </c:pt>
                <c:pt idx="3">
                  <c:v>5501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0912128"/>
        <c:axId val="180913664"/>
        <c:axId val="0"/>
      </c:bar3DChart>
      <c:catAx>
        <c:axId val="180912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0913664"/>
        <c:crosses val="autoZero"/>
        <c:auto val="1"/>
        <c:lblAlgn val="ctr"/>
        <c:lblOffset val="100"/>
        <c:noMultiLvlLbl val="0"/>
      </c:catAx>
      <c:valAx>
        <c:axId val="180913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0912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Объем инвестиций в основной капитал субъектов малого</a:t>
            </a:r>
            <a:r>
              <a:rPr lang="ru-RU" baseline="0" dirty="0" smtClean="0"/>
              <a:t> и среднего предпринимательства в динамике </a:t>
            </a:r>
            <a:r>
              <a:rPr lang="ru-RU" dirty="0" smtClean="0"/>
              <a:t>(</a:t>
            </a:r>
            <a:r>
              <a:rPr lang="ru-RU" dirty="0" err="1" smtClean="0"/>
              <a:t>млн.руб</a:t>
            </a:r>
            <a:r>
              <a:rPr lang="ru-RU" dirty="0"/>
              <a:t>.)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Оборот субъектов малого и среднего предпринимательства в динамике (млн.руб.)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8426642479193855E-2"/>
                  <c:y val="-2.1798451857409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323774970276933E-3"/>
                  <c:y val="-3.9633548831652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529509988110678E-2"/>
                  <c:y val="-4.7560258597983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375208724735297E-2"/>
                  <c:y val="-4.3596903714818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378.3</c:v>
                </c:pt>
                <c:pt idx="1">
                  <c:v>340.9</c:v>
                </c:pt>
                <c:pt idx="2">
                  <c:v>353.8</c:v>
                </c:pt>
                <c:pt idx="3">
                  <c:v>373.5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7414528"/>
        <c:axId val="157416448"/>
        <c:axId val="0"/>
      </c:bar3DChart>
      <c:catAx>
        <c:axId val="157414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7416448"/>
        <c:crosses val="autoZero"/>
        <c:auto val="1"/>
        <c:lblAlgn val="ctr"/>
        <c:lblOffset val="100"/>
        <c:noMultiLvlLbl val="0"/>
      </c:catAx>
      <c:valAx>
        <c:axId val="15741644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7414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Отраслевая структура промышленного производства</a:t>
            </a:r>
            <a:br>
              <a:rPr lang="ru-RU" dirty="0" smtClean="0"/>
            </a:br>
            <a:r>
              <a:rPr lang="ru-RU" dirty="0" smtClean="0"/>
              <a:t>муниципального образования </a:t>
            </a:r>
            <a:r>
              <a:rPr lang="ru-RU" dirty="0" err="1" smtClean="0"/>
              <a:t>Гулькевичский</a:t>
            </a:r>
            <a:r>
              <a:rPr lang="ru-RU" dirty="0" smtClean="0"/>
              <a:t> район в 2010 году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22990444627358067"/>
                  <c:y val="0.1234585046105988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3120344430335005"/>
                  <c:y val="-1.763692923008554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6236196931415031"/>
                  <c:y val="0.1430550926440272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Лист1!$A$1:$C$1</c:f>
              <c:strCache>
                <c:ptCount val="3"/>
                <c:pt idx="0">
                  <c:v>Добыча инертных материалов</c:v>
                </c:pt>
                <c:pt idx="1">
                  <c:v>Обрабатывающие производства</c:v>
                </c:pt>
                <c:pt idx="2">
                  <c:v>Производство и распределение э/э, газа и воды</c:v>
                </c:pt>
              </c:strCache>
            </c:strRef>
          </c:cat>
          <c:val>
            <c:numRef>
              <c:f>Лист1!$A$2:$C$2</c:f>
              <c:numCache>
                <c:formatCode>General</c:formatCode>
                <c:ptCount val="3"/>
                <c:pt idx="0">
                  <c:v>0.04</c:v>
                </c:pt>
                <c:pt idx="1">
                  <c:v>0.89</c:v>
                </c:pt>
                <c:pt idx="2">
                  <c:v>7.0000000000000007E-2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Лист1!$A$1:$C$1</c:f>
              <c:strCache>
                <c:ptCount val="3"/>
                <c:pt idx="0">
                  <c:v>Добыча инертных материалов</c:v>
                </c:pt>
                <c:pt idx="1">
                  <c:v>Обрабатывающие производства</c:v>
                </c:pt>
                <c:pt idx="2">
                  <c:v>Производство и распределение э/э, газа и воды</c:v>
                </c:pt>
              </c:strCache>
            </c:strRef>
          </c:cat>
          <c:val>
            <c:numRef>
              <c:f>Лист1!$A$3:$C$3</c:f>
              <c:numCache>
                <c:formatCode>General</c:formatCode>
                <c:ptCount val="3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</c:numCache>
            </c:numRef>
          </c:val>
        </c:ser>
        <c:ser>
          <c:idx val="2"/>
          <c:order val="2"/>
          <c:explosion val="25"/>
          <c:cat>
            <c:strRef>
              <c:f>Лист1!$A$1:$C$1</c:f>
              <c:strCache>
                <c:ptCount val="3"/>
                <c:pt idx="0">
                  <c:v>Добыча инертных материалов</c:v>
                </c:pt>
                <c:pt idx="1">
                  <c:v>Обрабатывающие производства</c:v>
                </c:pt>
                <c:pt idx="2">
                  <c:v>Производство и распределение э/э, газа и воды</c:v>
                </c:pt>
              </c:strCache>
            </c:strRef>
          </c:cat>
          <c:val>
            <c:numRef>
              <c:f>Лист1!$A$4:$C$4</c:f>
              <c:numCache>
                <c:formatCode>General</c:formatCode>
                <c:ptCount val="3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>
                <a:latin typeface="+mj-lt"/>
              </a:defRPr>
            </a:pPr>
            <a:r>
              <a:rPr lang="ru-RU" sz="2000" b="1" dirty="0" smtClean="0">
                <a:latin typeface="+mj-lt"/>
              </a:rPr>
              <a:t> Объем отгруженной продукции промышленного производства</a:t>
            </a:r>
            <a:br>
              <a:rPr lang="ru-RU" sz="2000" b="1" dirty="0" smtClean="0">
                <a:latin typeface="+mj-lt"/>
              </a:rPr>
            </a:br>
            <a:r>
              <a:rPr lang="ru-RU" sz="2000" b="1" dirty="0" smtClean="0">
                <a:latin typeface="+mj-lt"/>
              </a:rPr>
              <a:t>муниципального образования </a:t>
            </a:r>
            <a:r>
              <a:rPr lang="ru-RU" sz="2000" b="1" dirty="0" err="1" smtClean="0">
                <a:latin typeface="+mj-lt"/>
              </a:rPr>
              <a:t>Гулькевичский</a:t>
            </a:r>
            <a:r>
              <a:rPr lang="ru-RU" sz="2000" b="1" dirty="0" smtClean="0">
                <a:latin typeface="+mj-lt"/>
              </a:rPr>
              <a:t> район,</a:t>
            </a:r>
          </a:p>
          <a:p>
            <a:pPr>
              <a:defRPr sz="2000" b="1">
                <a:latin typeface="+mj-lt"/>
              </a:defRPr>
            </a:pPr>
            <a:r>
              <a:rPr lang="ru-RU" sz="2000" b="1" dirty="0" smtClean="0">
                <a:latin typeface="+mj-lt"/>
              </a:rPr>
              <a:t> млн. руб.</a:t>
            </a:r>
            <a:endParaRPr lang="ru-RU" sz="2000" b="1" dirty="0">
              <a:latin typeface="+mj-lt"/>
            </a:endParaRPr>
          </a:p>
        </c:rich>
      </c:tx>
      <c:layout/>
      <c:overlay val="0"/>
    </c:title>
    <c:autoTitleDeleted val="0"/>
    <c:view3D>
      <c:rotX val="15"/>
      <c:hPercent val="66"/>
      <c:rotY val="20"/>
      <c:depthPercent val="100"/>
      <c:rAngAx val="1"/>
    </c:view3D>
    <c:floor>
      <c:thickness val="0"/>
      <c:spPr>
        <a:noFill/>
        <a:ln w="3175">
          <a:solidFill>
            <a:srgbClr val="000000"/>
          </a:solidFill>
          <a:prstDash val="solid"/>
        </a:ln>
      </c:spPr>
    </c:floor>
    <c:sideWall>
      <c:thickness val="0"/>
      <c:spPr>
        <a:noFill/>
        <a:ln w="12700">
          <a:solidFill>
            <a:srgbClr val="808080"/>
          </a:solidFill>
          <a:prstDash val="solid"/>
        </a:ln>
      </c:spPr>
    </c:sideWall>
    <c:backWall>
      <c:thickness val="0"/>
      <c:spPr>
        <a:noFill/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9938225227481419E-2"/>
          <c:y val="0.23433239583461529"/>
          <c:w val="0.90727230987561569"/>
          <c:h val="0.69196240791070951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3386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325235829368085E-3"/>
                  <c:y val="-2.4557749560878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3009433174722427E-3"/>
                  <c:y val="-3.5720362997641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252358293680607E-3"/>
                  <c:y val="-3.3487840310289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25235829368158E-3"/>
                  <c:y val="-3.12553176229364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6773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Лист4!$A$1:$A$4</c:f>
              <c:strCache>
                <c:ptCount val="4"/>
                <c:pt idx="0">
                  <c:v>2007 год</c:v>
                </c:pt>
                <c:pt idx="1">
                  <c:v>2008 год</c:v>
                </c:pt>
                <c:pt idx="2">
                  <c:v>2009 год</c:v>
                </c:pt>
                <c:pt idx="3">
                  <c:v>2010 год</c:v>
                </c:pt>
              </c:strCache>
            </c:strRef>
          </c:cat>
          <c:val>
            <c:numRef>
              <c:f>Лист4!$B$1:$B$4</c:f>
              <c:numCache>
                <c:formatCode>General</c:formatCode>
                <c:ptCount val="4"/>
                <c:pt idx="0">
                  <c:v>5719</c:v>
                </c:pt>
                <c:pt idx="1">
                  <c:v>5454</c:v>
                </c:pt>
                <c:pt idx="2">
                  <c:v>4644</c:v>
                </c:pt>
                <c:pt idx="3">
                  <c:v>5402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91783680"/>
        <c:axId val="192004480"/>
        <c:axId val="0"/>
      </c:bar3DChart>
      <c:catAx>
        <c:axId val="191783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34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9200448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2004480"/>
        <c:scaling>
          <c:orientation val="minMax"/>
        </c:scaling>
        <c:delete val="0"/>
        <c:axPos val="l"/>
        <c:majorGridlines>
          <c:spPr>
            <a:ln w="3347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34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91783680"/>
        <c:crosses val="autoZero"/>
        <c:crossBetween val="between"/>
      </c:valAx>
      <c:spPr>
        <a:noFill/>
        <a:ln w="2677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43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800" b="0">
                <a:latin typeface="+mj-lt"/>
                <a:cs typeface="Arial" pitchFamily="34" charset="0"/>
              </a:defRPr>
            </a:pPr>
            <a:r>
              <a:rPr lang="ru-RU" sz="2000" b="0" dirty="0" smtClean="0">
                <a:latin typeface="+mj-lt"/>
                <a:cs typeface="Arial" pitchFamily="34" charset="0"/>
              </a:rPr>
              <a:t>Динамика отгруженной продукции (товаров, работ и услуг) предприятий промышленной деятельности муниципального образования </a:t>
            </a:r>
            <a:r>
              <a:rPr lang="ru-RU" sz="2000" b="0" dirty="0" err="1" smtClean="0">
                <a:latin typeface="+mj-lt"/>
                <a:cs typeface="Arial" pitchFamily="34" charset="0"/>
              </a:rPr>
              <a:t>Гулькевичский</a:t>
            </a:r>
            <a:r>
              <a:rPr lang="ru-RU" sz="2000" b="0" dirty="0" smtClean="0">
                <a:latin typeface="+mj-lt"/>
                <a:cs typeface="Arial" pitchFamily="34" charset="0"/>
              </a:rPr>
              <a:t> район, </a:t>
            </a:r>
            <a:r>
              <a:rPr lang="en-US" sz="2000" b="0" dirty="0" smtClean="0">
                <a:latin typeface="+mj-lt"/>
                <a:cs typeface="Arial" pitchFamily="34" charset="0"/>
              </a:rPr>
              <a:t>(</a:t>
            </a:r>
            <a:r>
              <a:rPr lang="ru-RU" sz="2000" b="0" dirty="0" smtClean="0">
                <a:latin typeface="+mj-lt"/>
                <a:cs typeface="Arial" pitchFamily="34" charset="0"/>
              </a:rPr>
              <a:t>млн. руб.</a:t>
            </a:r>
            <a:r>
              <a:rPr lang="en-US" sz="2000" b="0" dirty="0" smtClean="0">
                <a:latin typeface="+mj-lt"/>
                <a:cs typeface="Arial" pitchFamily="34" charset="0"/>
              </a:rPr>
              <a:t>)</a:t>
            </a:r>
            <a:endParaRPr lang="ru-RU" sz="2000" b="0" dirty="0">
              <a:latin typeface="+mj-lt"/>
              <a:cs typeface="Arial" pitchFamily="34" charset="0"/>
            </a:endParaRPr>
          </a:p>
        </c:rich>
      </c:tx>
      <c:layout/>
      <c:overlay val="0"/>
    </c:title>
    <c:autoTitleDeleted val="0"/>
    <c:view3D>
      <c:rotX val="10"/>
      <c:rotY val="0"/>
      <c:rAngAx val="0"/>
      <c:perspective val="0"/>
    </c:view3D>
    <c:floor>
      <c:thickness val="0"/>
    </c:floor>
    <c:sideWall>
      <c:thickness val="0"/>
      <c:spPr>
        <a:noFill/>
        <a:ln w="13344">
          <a:solidFill>
            <a:srgbClr val="808080"/>
          </a:solidFill>
          <a:prstDash val="solid"/>
        </a:ln>
      </c:spPr>
    </c:sideWall>
    <c:backWall>
      <c:thickness val="0"/>
      <c:spPr>
        <a:noFill/>
        <a:ln w="13344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7915057915057917E-2"/>
          <c:y val="0.20007034819147418"/>
          <c:w val="0.65018293987235243"/>
          <c:h val="0.7149645845882781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Лист6!$A$2</c:f>
              <c:strCache>
                <c:ptCount val="1"/>
                <c:pt idx="0">
                  <c:v>производство и распределение электроэнергии, газа, тепла и воды</c:v>
                </c:pt>
              </c:strCache>
            </c:strRef>
          </c:tx>
          <c:spPr>
            <a:ln w="13344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4478076233652314E-2"/>
                  <c:y val="-1.55175342027225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2647549940554351E-3"/>
                  <c:y val="-1.35778424273822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845698736624669E-2"/>
                  <c:y val="-1.93969177534031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7110453730680007E-2"/>
                  <c:y val="-1.16381506520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6689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Лист6!$B$1:$E$1</c:f>
              <c:strCache>
                <c:ptCount val="4"/>
                <c:pt idx="0">
                  <c:v>2007 год</c:v>
                </c:pt>
                <c:pt idx="1">
                  <c:v>2008 год</c:v>
                </c:pt>
                <c:pt idx="2">
                  <c:v>2009 год</c:v>
                </c:pt>
                <c:pt idx="3">
                  <c:v>2010 год</c:v>
                </c:pt>
              </c:strCache>
            </c:strRef>
          </c:cat>
          <c:val>
            <c:numRef>
              <c:f>Лист6!$B$2:$E$2</c:f>
              <c:numCache>
                <c:formatCode>General</c:formatCode>
                <c:ptCount val="4"/>
                <c:pt idx="0">
                  <c:v>337</c:v>
                </c:pt>
                <c:pt idx="1">
                  <c:v>251</c:v>
                </c:pt>
                <c:pt idx="2">
                  <c:v>303</c:v>
                </c:pt>
                <c:pt idx="3">
                  <c:v>363.3</c:v>
                </c:pt>
              </c:numCache>
            </c:numRef>
          </c:val>
        </c:ser>
        <c:ser>
          <c:idx val="1"/>
          <c:order val="1"/>
          <c:tx>
            <c:strRef>
              <c:f>Лист6!$A$3</c:f>
              <c:strCache>
                <c:ptCount val="1"/>
                <c:pt idx="0">
                  <c:v>добыча инертных материалов</c:v>
                </c:pt>
              </c:strCache>
            </c:strRef>
          </c:tx>
          <c:spPr>
            <a:solidFill>
              <a:srgbClr val="993366"/>
            </a:solidFill>
            <a:ln w="13344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26689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Лист6!$B$1:$E$1</c:f>
              <c:strCache>
                <c:ptCount val="4"/>
                <c:pt idx="0">
                  <c:v>2007 год</c:v>
                </c:pt>
                <c:pt idx="1">
                  <c:v>2008 год</c:v>
                </c:pt>
                <c:pt idx="2">
                  <c:v>2009 год</c:v>
                </c:pt>
                <c:pt idx="3">
                  <c:v>2010 год</c:v>
                </c:pt>
              </c:strCache>
            </c:strRef>
          </c:cat>
          <c:val>
            <c:numRef>
              <c:f>Лист6!$B$3:$E$3</c:f>
              <c:numCache>
                <c:formatCode>General</c:formatCode>
                <c:ptCount val="4"/>
                <c:pt idx="0">
                  <c:v>159</c:v>
                </c:pt>
                <c:pt idx="1">
                  <c:v>218</c:v>
                </c:pt>
                <c:pt idx="2">
                  <c:v>210</c:v>
                </c:pt>
                <c:pt idx="3">
                  <c:v>218</c:v>
                </c:pt>
              </c:numCache>
            </c:numRef>
          </c:val>
        </c:ser>
        <c:ser>
          <c:idx val="2"/>
          <c:order val="2"/>
          <c:tx>
            <c:strRef>
              <c:f>Лист6!$A$4</c:f>
              <c:strCache>
                <c:ptCount val="1"/>
                <c:pt idx="0">
                  <c:v>обрабатывающие производства</c:v>
                </c:pt>
              </c:strCache>
            </c:strRef>
          </c:tx>
          <c:spPr>
            <a:ln w="13344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26689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Лист6!$B$1:$E$1</c:f>
              <c:strCache>
                <c:ptCount val="4"/>
                <c:pt idx="0">
                  <c:v>2007 год</c:v>
                </c:pt>
                <c:pt idx="1">
                  <c:v>2008 год</c:v>
                </c:pt>
                <c:pt idx="2">
                  <c:v>2009 год</c:v>
                </c:pt>
                <c:pt idx="3">
                  <c:v>2010 год</c:v>
                </c:pt>
              </c:strCache>
            </c:strRef>
          </c:cat>
          <c:val>
            <c:numRef>
              <c:f>Лист6!$B$4:$E$4</c:f>
              <c:numCache>
                <c:formatCode>General</c:formatCode>
                <c:ptCount val="4"/>
                <c:pt idx="0">
                  <c:v>5223</c:v>
                </c:pt>
                <c:pt idx="1">
                  <c:v>4985</c:v>
                </c:pt>
                <c:pt idx="2">
                  <c:v>4131</c:v>
                </c:pt>
                <c:pt idx="3">
                  <c:v>4821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95482752"/>
        <c:axId val="191768064"/>
        <c:axId val="0"/>
      </c:bar3DChart>
      <c:catAx>
        <c:axId val="195482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33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917680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1768064"/>
        <c:scaling>
          <c:orientation val="minMax"/>
        </c:scaling>
        <c:delete val="0"/>
        <c:axPos val="l"/>
        <c:majorGridlines>
          <c:spPr>
            <a:ln w="3336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33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9548275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legendEntry>
      <c:layout>
        <c:manualLayout>
          <c:xMode val="edge"/>
          <c:yMode val="edge"/>
          <c:x val="0.73077214057476192"/>
          <c:y val="0.30772553269739955"/>
          <c:w val="0.26133072693415493"/>
          <c:h val="0.47396872544838953"/>
        </c:manualLayout>
      </c:layout>
      <c:overlay val="0"/>
      <c:spPr>
        <a:noFill/>
        <a:ln w="3336">
          <a:solidFill>
            <a:srgbClr val="000000"/>
          </a:solidFill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41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Динамика отгрузки крупных и средних предприятий добывающего сектора муниципального образования 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2008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2988957545132013E-2"/>
                  <c:y val="-5.94503232474793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18454056318483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8184540563184835E-2"/>
                  <c:y val="-7.92670976633058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ОАО КСМ "Вишневский"</c:v>
                </c:pt>
                <c:pt idx="1">
                  <c:v>ОАО К/У "Венцы-Заря"</c:v>
                </c:pt>
                <c:pt idx="2">
                  <c:v>ОАО АПСК "Г"</c:v>
                </c:pt>
                <c:pt idx="3">
                  <c:v>Гирейское ЗАО "Железобетон"</c:v>
                </c:pt>
                <c:pt idx="4">
                  <c:v>ООО СККПП</c:v>
                </c:pt>
                <c:pt idx="5">
                  <c:v>ОАО "Силикат"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24.5</c:v>
                </c:pt>
                <c:pt idx="1">
                  <c:v>139.6</c:v>
                </c:pt>
                <c:pt idx="2">
                  <c:v>6.8</c:v>
                </c:pt>
                <c:pt idx="3">
                  <c:v>4.7</c:v>
                </c:pt>
                <c:pt idx="4">
                  <c:v>34.5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2009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4944787725660126E-3"/>
                  <c:y val="-1.18900646494958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ОАО КСМ "Вишневский"</c:v>
                </c:pt>
                <c:pt idx="1">
                  <c:v>ОАО К/У "Венцы-Заря"</c:v>
                </c:pt>
                <c:pt idx="2">
                  <c:v>ОАО АПСК "Г"</c:v>
                </c:pt>
                <c:pt idx="3">
                  <c:v>Гирейское ЗАО "Железобетон"</c:v>
                </c:pt>
                <c:pt idx="4">
                  <c:v>ООО СККПП</c:v>
                </c:pt>
                <c:pt idx="5">
                  <c:v>ОАО "Силикат"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19</c:v>
                </c:pt>
                <c:pt idx="1">
                  <c:v>96.8</c:v>
                </c:pt>
                <c:pt idx="2">
                  <c:v>10.1</c:v>
                </c:pt>
                <c:pt idx="3">
                  <c:v>4.8</c:v>
                </c:pt>
                <c:pt idx="4">
                  <c:v>48.2</c:v>
                </c:pt>
                <c:pt idx="5">
                  <c:v>30.8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2010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97791509026405E-2"/>
                  <c:y val="1.98167744158264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4553621689554507E-2"/>
                  <c:y val="-9.90838720791326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690061790618822E-2"/>
                  <c:y val="-1.9816774415826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7823320722112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276810844777254E-2"/>
                  <c:y val="-1.7835096974243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5070185371856376E-2"/>
                  <c:y val="3.96335488316514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ОАО КСМ "Вишневский"</c:v>
                </c:pt>
                <c:pt idx="1">
                  <c:v>ОАО К/У "Венцы-Заря"</c:v>
                </c:pt>
                <c:pt idx="2">
                  <c:v>ОАО АПСК "Г"</c:v>
                </c:pt>
                <c:pt idx="3">
                  <c:v>Гирейское ЗАО "Железобетон"</c:v>
                </c:pt>
                <c:pt idx="4">
                  <c:v>ООО СККПП</c:v>
                </c:pt>
                <c:pt idx="5">
                  <c:v>ОАО "Силикат"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21.9</c:v>
                </c:pt>
                <c:pt idx="1">
                  <c:v>105.6</c:v>
                </c:pt>
                <c:pt idx="2">
                  <c:v>17.399999999999999</c:v>
                </c:pt>
                <c:pt idx="3">
                  <c:v>1.8</c:v>
                </c:pt>
                <c:pt idx="4">
                  <c:v>52.4</c:v>
                </c:pt>
                <c:pt idx="5">
                  <c:v>24.7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2084608"/>
        <c:axId val="195436928"/>
        <c:axId val="0"/>
      </c:bar3DChart>
      <c:catAx>
        <c:axId val="1920846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5436928"/>
        <c:crosses val="autoZero"/>
        <c:auto val="1"/>
        <c:lblAlgn val="ctr"/>
        <c:lblOffset val="100"/>
        <c:noMultiLvlLbl val="0"/>
      </c:catAx>
      <c:valAx>
        <c:axId val="195436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20846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 dirty="0" smtClean="0"/>
              <a:t>Удельный вес объема отгруженных товаров собственного производства,  выполнено работ и услуг собственными силами по крупным и средним предприятиям в разрезе обрабатывающих отраслей промышленного производства за 2010 год по </a:t>
            </a:r>
            <a:r>
              <a:rPr lang="ru-RU" sz="2000" dirty="0" err="1" smtClean="0"/>
              <a:t>Гулькевичскому</a:t>
            </a:r>
            <a:r>
              <a:rPr lang="ru-RU" sz="2000" dirty="0" smtClean="0"/>
              <a:t> району</a:t>
            </a:r>
            <a:endParaRPr lang="ru-RU" sz="2000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06410256410256"/>
          <c:y val="0.36360000471074183"/>
          <c:w val="0.75833333333333341"/>
          <c:h val="0.5372957490513433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0.10434186351706047"/>
                  <c:y val="-5.630630225388942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04915791776028E-2"/>
                  <c:y val="3.8083114421773603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5897445992327883"/>
                  <c:y val="9.05266671377408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32179487179487171"/>
                  <c:y val="3.935948786798022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производство пищевых продуктов</c:v>
                </c:pt>
                <c:pt idx="1">
                  <c:v>производство изделий из дерева</c:v>
                </c:pt>
                <c:pt idx="2">
                  <c:v>химическое производство</c:v>
                </c:pt>
                <c:pt idx="3">
                  <c:v>производство прочих неметаллических изделий</c:v>
                </c:pt>
                <c:pt idx="4">
                  <c:v>производство готовых металлических изделий</c:v>
                </c:pt>
                <c:pt idx="5">
                  <c:v>производство машин и оборудования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45</c:v>
                </c:pt>
                <c:pt idx="1">
                  <c:v>2</c:v>
                </c:pt>
                <c:pt idx="2">
                  <c:v>0.2</c:v>
                </c:pt>
                <c:pt idx="3">
                  <c:v>45.7</c:v>
                </c:pt>
                <c:pt idx="4">
                  <c:v>7</c:v>
                </c:pt>
                <c:pt idx="5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+mj-lt"/>
              </a:defRPr>
            </a:pPr>
            <a:r>
              <a:rPr lang="ru-RU" sz="2160" b="1" dirty="0" smtClean="0">
                <a:latin typeface="+mj-lt"/>
              </a:rPr>
              <a:t>Объем привлечения кредитных ресурсов в экономику муниципального образования </a:t>
            </a:r>
            <a:r>
              <a:rPr lang="ru-RU" sz="2160" b="1" dirty="0" err="1" smtClean="0">
                <a:latin typeface="+mj-lt"/>
              </a:rPr>
              <a:t>Гулькевичский</a:t>
            </a:r>
            <a:r>
              <a:rPr lang="ru-RU" sz="2160" b="1" dirty="0" smtClean="0">
                <a:latin typeface="+mj-lt"/>
              </a:rPr>
              <a:t> район, млрд. </a:t>
            </a:r>
            <a:r>
              <a:rPr lang="ru-RU" sz="2160" b="1" dirty="0" err="1" smtClean="0">
                <a:latin typeface="+mj-lt"/>
              </a:rPr>
              <a:t>руб</a:t>
            </a:r>
            <a:endParaRPr lang="ru-RU" sz="2160" b="1" dirty="0">
              <a:latin typeface="+mj-lt"/>
            </a:endParaRPr>
          </a:p>
        </c:rich>
      </c:tx>
      <c:layout/>
      <c:overlay val="0"/>
    </c:title>
    <c:autoTitleDeleted val="0"/>
    <c:view3D>
      <c:rotX val="15"/>
      <c:hPercent val="67"/>
      <c:rotY val="20"/>
      <c:depthPercent val="100"/>
      <c:rAngAx val="1"/>
    </c:view3D>
    <c:floor>
      <c:thickness val="0"/>
      <c:spPr>
        <a:noFill/>
        <a:ln w="3175">
          <a:solidFill>
            <a:srgbClr val="000000"/>
          </a:solidFill>
          <a:prstDash val="solid"/>
        </a:ln>
      </c:spPr>
    </c:floor>
    <c:sideWall>
      <c:thickness val="0"/>
      <c:spPr>
        <a:noFill/>
        <a:ln w="12700">
          <a:solidFill>
            <a:srgbClr val="808080"/>
          </a:solidFill>
          <a:prstDash val="solid"/>
        </a:ln>
      </c:spPr>
    </c:sideWall>
    <c:backWall>
      <c:thickness val="0"/>
      <c:spPr>
        <a:noFill/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8323796194259374E-2"/>
          <c:y val="0.16769437615182758"/>
          <c:w val="0.90613933817272574"/>
          <c:h val="0.7272775424970177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CCFF"/>
            </a:solidFill>
            <a:ln w="8529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0"/>
                  <c:y val="-5.9529808262456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782332072211241E-2"/>
                  <c:y val="-5.1592500494128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83436317698038E-2"/>
                  <c:y val="-4.1670865783719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.0" sourceLinked="0"/>
            <c:spPr>
              <a:noFill/>
              <a:ln w="17058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Лист8!$A$2:$A$4</c:f>
              <c:strCache>
                <c:ptCount val="3"/>
                <c:pt idx="0">
                  <c:v>2008 год</c:v>
                </c:pt>
                <c:pt idx="1">
                  <c:v>2009 год</c:v>
                </c:pt>
                <c:pt idx="2">
                  <c:v>2010 год</c:v>
                </c:pt>
              </c:strCache>
            </c:strRef>
          </c:cat>
          <c:val>
            <c:numRef>
              <c:f>Лист8!$B$2:$B$4</c:f>
              <c:numCache>
                <c:formatCode>General</c:formatCode>
                <c:ptCount val="3"/>
                <c:pt idx="0">
                  <c:v>6</c:v>
                </c:pt>
                <c:pt idx="1">
                  <c:v>4.5999999999999996</c:v>
                </c:pt>
                <c:pt idx="2">
                  <c:v>6.3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91398656"/>
        <c:axId val="191401344"/>
        <c:axId val="0"/>
      </c:bar3DChart>
      <c:catAx>
        <c:axId val="191398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13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914013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1401344"/>
        <c:scaling>
          <c:orientation val="minMax"/>
        </c:scaling>
        <c:delete val="0"/>
        <c:axPos val="l"/>
        <c:majorGridlines>
          <c:spPr>
            <a:ln w="2132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noFill/>
          <a:ln w="213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91398656"/>
        <c:crosses val="autoZero"/>
        <c:crossBetween val="between"/>
      </c:valAx>
      <c:spPr>
        <a:noFill/>
        <a:ln w="1705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554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Структура</a:t>
            </a:r>
            <a:r>
              <a:rPr lang="ru-RU" baseline="0" dirty="0" smtClean="0"/>
              <a:t> привлеченных в экономику МО кредитных ресурсов в разрезе кредитных организаций(в процентах)  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2008 год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ОСБ № 5161</c:v>
                </c:pt>
                <c:pt idx="1">
                  <c:v>ООО ИБ Кубань Кредит</c:v>
                </c:pt>
                <c:pt idx="2">
                  <c:v>ОАО Россельхозбанк</c:v>
                </c:pt>
                <c:pt idx="3">
                  <c:v>КБ Исток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</c:v>
                </c:pt>
                <c:pt idx="1">
                  <c:v>25</c:v>
                </c:pt>
                <c:pt idx="2">
                  <c:v>13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2009 год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ОСБ № 5161</c:v>
                </c:pt>
                <c:pt idx="1">
                  <c:v>ООО ИБ Кубань Кредит</c:v>
                </c:pt>
                <c:pt idx="2">
                  <c:v>ОАО Россельхозбанк</c:v>
                </c:pt>
                <c:pt idx="3">
                  <c:v>КБ Исток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</c:v>
                </c:pt>
                <c:pt idx="1">
                  <c:v>26</c:v>
                </c:pt>
                <c:pt idx="2">
                  <c:v>18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2010 год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ОСБ № 5161</c:v>
                </c:pt>
                <c:pt idx="1">
                  <c:v>ООО ИБ Кубань Кредит</c:v>
                </c:pt>
                <c:pt idx="2">
                  <c:v>ОАО Россельхозбанк</c:v>
                </c:pt>
                <c:pt idx="3">
                  <c:v>КБ Исток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47</c:v>
                </c:pt>
                <c:pt idx="1">
                  <c:v>11</c:v>
                </c:pt>
                <c:pt idx="2">
                  <c:v>7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4627456"/>
        <c:axId val="214628992"/>
        <c:axId val="0"/>
      </c:bar3DChart>
      <c:catAx>
        <c:axId val="2146274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14628992"/>
        <c:crosses val="autoZero"/>
        <c:auto val="1"/>
        <c:lblAlgn val="ctr"/>
        <c:lblOffset val="100"/>
        <c:noMultiLvlLbl val="0"/>
      </c:catAx>
      <c:valAx>
        <c:axId val="214628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46274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Динамика среднемесячной заработной платы по крупным и средним предприятиям промышленного сектора муниципального образования </a:t>
            </a:r>
            <a:r>
              <a:rPr lang="ru-RU" dirty="0" err="1" smtClean="0"/>
              <a:t>Гулькевичский</a:t>
            </a:r>
            <a:r>
              <a:rPr lang="ru-RU" dirty="0" smtClean="0"/>
              <a:t> район (руб.)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5459527940112509E-2"/>
          <c:y val="0.23980188905927854"/>
          <c:w val="0.91454047205988753"/>
          <c:h val="0.580446023047971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2008 год</c:v>
                </c:pt>
              </c:strCache>
            </c:strRef>
          </c:tx>
          <c:invertIfNegative val="0"/>
          <c:cat>
            <c:strRef>
              <c:f>Лист1!$B$1:$N$1</c:f>
              <c:strCache>
                <c:ptCount val="13"/>
                <c:pt idx="0">
                  <c:v>Среднемесячная</c:v>
                </c:pt>
                <c:pt idx="1">
                  <c:v>Пищевые продукты</c:v>
                </c:pt>
                <c:pt idx="2">
                  <c:v>Добыча ископаемых</c:v>
                </c:pt>
                <c:pt idx="3">
                  <c:v>Металлоконструкции</c:v>
                </c:pt>
                <c:pt idx="4">
                  <c:v>Минеральные продукты</c:v>
                </c:pt>
                <c:pt idx="5">
                  <c:v>Сельское хозяйство</c:v>
                </c:pt>
                <c:pt idx="6">
                  <c:v>Строительство</c:v>
                </c:pt>
                <c:pt idx="7">
                  <c:v>Торговля</c:v>
                </c:pt>
                <c:pt idx="8">
                  <c:v>ЖД транспорт</c:v>
                </c:pt>
                <c:pt idx="9">
                  <c:v>Газ</c:v>
                </c:pt>
                <c:pt idx="10">
                  <c:v>Электроэнергия</c:v>
                </c:pt>
                <c:pt idx="11">
                  <c:v>Теплоэнергия</c:v>
                </c:pt>
                <c:pt idx="12">
                  <c:v>Вода</c:v>
                </c:pt>
              </c:strCache>
            </c:strRef>
          </c:cat>
          <c:val>
            <c:numRef>
              <c:f>Лист1!$B$2:$N$2</c:f>
              <c:numCache>
                <c:formatCode>General</c:formatCode>
                <c:ptCount val="13"/>
                <c:pt idx="0">
                  <c:v>12192</c:v>
                </c:pt>
                <c:pt idx="1">
                  <c:v>8435</c:v>
                </c:pt>
                <c:pt idx="2">
                  <c:v>9116</c:v>
                </c:pt>
                <c:pt idx="3">
                  <c:v>14494</c:v>
                </c:pt>
                <c:pt idx="4">
                  <c:v>14502</c:v>
                </c:pt>
                <c:pt idx="5">
                  <c:v>6712</c:v>
                </c:pt>
                <c:pt idx="6">
                  <c:v>11114</c:v>
                </c:pt>
                <c:pt idx="7">
                  <c:v>4761</c:v>
                </c:pt>
                <c:pt idx="8">
                  <c:v>12747</c:v>
                </c:pt>
                <c:pt idx="9">
                  <c:v>13070</c:v>
                </c:pt>
                <c:pt idx="10">
                  <c:v>14284</c:v>
                </c:pt>
                <c:pt idx="11">
                  <c:v>6727</c:v>
                </c:pt>
                <c:pt idx="12">
                  <c:v>6034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2009 год</c:v>
                </c:pt>
              </c:strCache>
            </c:strRef>
          </c:tx>
          <c:invertIfNegative val="0"/>
          <c:cat>
            <c:strRef>
              <c:f>Лист1!$B$1:$N$1</c:f>
              <c:strCache>
                <c:ptCount val="13"/>
                <c:pt idx="0">
                  <c:v>Среднемесячная</c:v>
                </c:pt>
                <c:pt idx="1">
                  <c:v>Пищевые продукты</c:v>
                </c:pt>
                <c:pt idx="2">
                  <c:v>Добыча ископаемых</c:v>
                </c:pt>
                <c:pt idx="3">
                  <c:v>Металлоконструкции</c:v>
                </c:pt>
                <c:pt idx="4">
                  <c:v>Минеральные продукты</c:v>
                </c:pt>
                <c:pt idx="5">
                  <c:v>Сельское хозяйство</c:v>
                </c:pt>
                <c:pt idx="6">
                  <c:v>Строительство</c:v>
                </c:pt>
                <c:pt idx="7">
                  <c:v>Торговля</c:v>
                </c:pt>
                <c:pt idx="8">
                  <c:v>ЖД транспорт</c:v>
                </c:pt>
                <c:pt idx="9">
                  <c:v>Газ</c:v>
                </c:pt>
                <c:pt idx="10">
                  <c:v>Электроэнергия</c:v>
                </c:pt>
                <c:pt idx="11">
                  <c:v>Теплоэнергия</c:v>
                </c:pt>
                <c:pt idx="12">
                  <c:v>Вода</c:v>
                </c:pt>
              </c:strCache>
            </c:strRef>
          </c:cat>
          <c:val>
            <c:numRef>
              <c:f>Лист1!$B$3:$N$3</c:f>
              <c:numCache>
                <c:formatCode>General</c:formatCode>
                <c:ptCount val="13"/>
                <c:pt idx="0">
                  <c:v>12337</c:v>
                </c:pt>
                <c:pt idx="1">
                  <c:v>12721</c:v>
                </c:pt>
                <c:pt idx="2">
                  <c:v>8877</c:v>
                </c:pt>
                <c:pt idx="3">
                  <c:v>15120</c:v>
                </c:pt>
                <c:pt idx="4">
                  <c:v>16925</c:v>
                </c:pt>
                <c:pt idx="5">
                  <c:v>10381</c:v>
                </c:pt>
                <c:pt idx="6">
                  <c:v>16459</c:v>
                </c:pt>
                <c:pt idx="7">
                  <c:v>8347</c:v>
                </c:pt>
                <c:pt idx="8">
                  <c:v>12312</c:v>
                </c:pt>
                <c:pt idx="9">
                  <c:v>15233</c:v>
                </c:pt>
                <c:pt idx="10">
                  <c:v>19522</c:v>
                </c:pt>
                <c:pt idx="11">
                  <c:v>11657</c:v>
                </c:pt>
                <c:pt idx="12">
                  <c:v>10176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2010 год</c:v>
                </c:pt>
              </c:strCache>
            </c:strRef>
          </c:tx>
          <c:invertIfNegative val="0"/>
          <c:cat>
            <c:strRef>
              <c:f>Лист1!$B$1:$N$1</c:f>
              <c:strCache>
                <c:ptCount val="13"/>
                <c:pt idx="0">
                  <c:v>Среднемесячная</c:v>
                </c:pt>
                <c:pt idx="1">
                  <c:v>Пищевые продукты</c:v>
                </c:pt>
                <c:pt idx="2">
                  <c:v>Добыча ископаемых</c:v>
                </c:pt>
                <c:pt idx="3">
                  <c:v>Металлоконструкции</c:v>
                </c:pt>
                <c:pt idx="4">
                  <c:v>Минеральные продукты</c:v>
                </c:pt>
                <c:pt idx="5">
                  <c:v>Сельское хозяйство</c:v>
                </c:pt>
                <c:pt idx="6">
                  <c:v>Строительство</c:v>
                </c:pt>
                <c:pt idx="7">
                  <c:v>Торговля</c:v>
                </c:pt>
                <c:pt idx="8">
                  <c:v>ЖД транспорт</c:v>
                </c:pt>
                <c:pt idx="9">
                  <c:v>Газ</c:v>
                </c:pt>
                <c:pt idx="10">
                  <c:v>Электроэнергия</c:v>
                </c:pt>
                <c:pt idx="11">
                  <c:v>Теплоэнергия</c:v>
                </c:pt>
                <c:pt idx="12">
                  <c:v>Вода</c:v>
                </c:pt>
              </c:strCache>
            </c:strRef>
          </c:cat>
          <c:val>
            <c:numRef>
              <c:f>Лист1!$B$4:$N$4</c:f>
              <c:numCache>
                <c:formatCode>General</c:formatCode>
                <c:ptCount val="13"/>
                <c:pt idx="0">
                  <c:v>14548</c:v>
                </c:pt>
                <c:pt idx="1">
                  <c:v>13973</c:v>
                </c:pt>
                <c:pt idx="2">
                  <c:v>10092</c:v>
                </c:pt>
                <c:pt idx="3">
                  <c:v>18578</c:v>
                </c:pt>
                <c:pt idx="4">
                  <c:v>22294</c:v>
                </c:pt>
                <c:pt idx="5">
                  <c:v>11962</c:v>
                </c:pt>
                <c:pt idx="6">
                  <c:v>24019</c:v>
                </c:pt>
                <c:pt idx="7">
                  <c:v>10511</c:v>
                </c:pt>
                <c:pt idx="8">
                  <c:v>14556</c:v>
                </c:pt>
                <c:pt idx="9">
                  <c:v>15663</c:v>
                </c:pt>
                <c:pt idx="10">
                  <c:v>18799</c:v>
                </c:pt>
                <c:pt idx="11">
                  <c:v>12142</c:v>
                </c:pt>
                <c:pt idx="12">
                  <c:v>11241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4911616"/>
        <c:axId val="214929792"/>
        <c:axId val="0"/>
      </c:bar3DChart>
      <c:catAx>
        <c:axId val="2149116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4929792"/>
        <c:crosses val="autoZero"/>
        <c:auto val="1"/>
        <c:lblAlgn val="ctr"/>
        <c:lblOffset val="100"/>
        <c:noMultiLvlLbl val="0"/>
      </c:catAx>
      <c:valAx>
        <c:axId val="214929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49116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9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Arial Cyr"/>
                <a:ea typeface="Arial Cyr"/>
                <a:cs typeface="Arial Cyr"/>
              </a:defRPr>
            </a:pPr>
            <a:r>
              <a:rPr lang="ru-RU" sz="1600" dirty="0"/>
              <a:t>Динамика привлечения инвестиций крупными и средними организациями муниципального образования </a:t>
            </a:r>
            <a:r>
              <a:rPr lang="ru-RU" sz="1600" dirty="0" err="1"/>
              <a:t>Гулькевичский</a:t>
            </a:r>
            <a:r>
              <a:rPr lang="ru-RU" sz="1600" dirty="0"/>
              <a:t> район</a:t>
            </a:r>
          </a:p>
        </c:rich>
      </c:tx>
      <c:layout>
        <c:manualLayout>
          <c:xMode val="edge"/>
          <c:yMode val="edge"/>
          <c:x val="0.12474226804123711"/>
          <c:y val="2.0754716981132074E-2"/>
        </c:manualLayout>
      </c:layout>
      <c:overlay val="0"/>
      <c:spPr>
        <a:noFill/>
        <a:ln w="2413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  <c:spPr>
        <a:noFill/>
        <a:ln w="12065">
          <a:solidFill>
            <a:srgbClr val="808080"/>
          </a:solidFill>
          <a:prstDash val="solid"/>
        </a:ln>
      </c:spPr>
    </c:sideWall>
    <c:backWall>
      <c:thickness val="0"/>
      <c:spPr>
        <a:noFill/>
        <a:ln w="12065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4845360824742264E-2"/>
          <c:y val="0.2018867924528302"/>
          <c:w val="0.89587628865979385"/>
          <c:h val="0.70566037735849052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2065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39433531841596E-3"/>
                  <c:y val="-3.1607027586153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639433531841596E-3"/>
                  <c:y val="-3.3582466810287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19716765920798E-3"/>
                  <c:y val="-4.543510215509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2788670636830957E-3"/>
                  <c:y val="-3.55579060344224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413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'динамика таб'!$B$1:$E$1</c:f>
              <c:strCache>
                <c:ptCount val="4"/>
                <c:pt idx="0">
                  <c:v>2007 г.</c:v>
                </c:pt>
                <c:pt idx="1">
                  <c:v>2008 г.</c:v>
                </c:pt>
                <c:pt idx="2">
                  <c:v>2009 г.</c:v>
                </c:pt>
                <c:pt idx="3">
                  <c:v>2010 г.</c:v>
                </c:pt>
              </c:strCache>
            </c:strRef>
          </c:cat>
          <c:val>
            <c:numRef>
              <c:f>'динамика таб'!$B$2:$E$2</c:f>
              <c:numCache>
                <c:formatCode>0.0</c:formatCode>
                <c:ptCount val="4"/>
                <c:pt idx="0">
                  <c:v>1041.5999999999999</c:v>
                </c:pt>
                <c:pt idx="1">
                  <c:v>1214.4000000000001</c:v>
                </c:pt>
                <c:pt idx="2">
                  <c:v>614</c:v>
                </c:pt>
                <c:pt idx="3">
                  <c:v>2295.5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4738688"/>
        <c:axId val="154740224"/>
        <c:axId val="0"/>
      </c:bar3DChart>
      <c:catAx>
        <c:axId val="154738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01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547402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4740224"/>
        <c:scaling>
          <c:orientation val="minMax"/>
        </c:scaling>
        <c:delete val="0"/>
        <c:axPos val="l"/>
        <c:majorGridlines>
          <c:spPr>
            <a:ln w="3016">
              <a:solidFill>
                <a:schemeClr val="tx1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Bookman Old Style"/>
                    <a:ea typeface="Bookman Old Style"/>
                    <a:cs typeface="Bookman Old Style"/>
                  </a:defRPr>
                </a:pPr>
                <a:r>
                  <a:rPr lang="ru-RU" sz="1600"/>
                  <a:t>Объем инвестиций, млн. руб.</a:t>
                </a:r>
              </a:p>
            </c:rich>
          </c:tx>
          <c:layout>
            <c:manualLayout>
              <c:xMode val="edge"/>
              <c:yMode val="edge"/>
              <c:x val="1.134020618556701E-2"/>
              <c:y val="0.28113207547169811"/>
            </c:manualLayout>
          </c:layout>
          <c:overlay val="0"/>
          <c:spPr>
            <a:noFill/>
            <a:ln w="24130">
              <a:noFill/>
            </a:ln>
          </c:spPr>
        </c:title>
        <c:numFmt formatCode="0.0" sourceLinked="1"/>
        <c:majorTickMark val="out"/>
        <c:minorTickMark val="none"/>
        <c:tickLblPos val="nextTo"/>
        <c:spPr>
          <a:ln w="301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chemeClr val="tx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54738688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55" b="0" i="0" u="none" strike="noStrike" baseline="0">
          <a:solidFill>
            <a:schemeClr val="tx1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Показатели исполнения годового плана</a:t>
            </a:r>
            <a:endParaRPr lang="en-US" dirty="0" smtClean="0"/>
          </a:p>
          <a:p>
            <a:pPr>
              <a:defRPr/>
            </a:pPr>
            <a:r>
              <a:rPr lang="ru-RU" dirty="0" smtClean="0"/>
              <a:t>(в процентах)</a:t>
            </a:r>
            <a:endParaRPr lang="ru-RU" dirty="0"/>
          </a:p>
        </c:rich>
      </c:tx>
      <c:layout>
        <c:manualLayout>
          <c:xMode val="edge"/>
          <c:yMode val="edge"/>
          <c:x val="0.18012822669317841"/>
          <c:y val="1.1677545275773967E-2"/>
        </c:manualLayout>
      </c:layout>
      <c:overlay val="0"/>
    </c:title>
    <c:autoTitleDeleted val="0"/>
    <c:view3D>
      <c:rotX val="0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31.12.2009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7224409448818903E-3"/>
                  <c:y val="-5.7750442904971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8E-3"/>
                  <c:y val="-2.5025191925487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9444444444444441E-3"/>
                  <c:y val="-4.04253100334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777777777778286E-3"/>
                  <c:y val="5.77504429049722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77777777777779E-3"/>
                  <c:y val="5.77504429049715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Поселения</c:v>
                </c:pt>
                <c:pt idx="1">
                  <c:v>Район</c:v>
                </c:pt>
                <c:pt idx="2">
                  <c:v>Краевой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110.1</c:v>
                </c:pt>
                <c:pt idx="1">
                  <c:v>100.7</c:v>
                </c:pt>
                <c:pt idx="2">
                  <c:v>103.5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31.12.2010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7295996147179174E-3"/>
                  <c:y val="-2.0856524958684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22222222222223E-2"/>
                  <c:y val="-3.6575280506481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44444444444445E-2"/>
                  <c:y val="-3.2725250979483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Поселения</c:v>
                </c:pt>
                <c:pt idx="1">
                  <c:v>Район</c:v>
                </c:pt>
                <c:pt idx="2">
                  <c:v>Краевой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108.6</c:v>
                </c:pt>
                <c:pt idx="1">
                  <c:v>101.3</c:v>
                </c:pt>
                <c:pt idx="2">
                  <c:v>102.9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5076864"/>
        <c:axId val="215078400"/>
        <c:axId val="0"/>
      </c:bar3DChart>
      <c:catAx>
        <c:axId val="2150768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15078400"/>
        <c:crosses val="autoZero"/>
        <c:auto val="1"/>
        <c:lblAlgn val="ctr"/>
        <c:lblOffset val="100"/>
        <c:noMultiLvlLbl val="0"/>
      </c:catAx>
      <c:valAx>
        <c:axId val="21507840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15076864"/>
        <c:crosses val="autoZero"/>
        <c:crossBetween val="between"/>
        <c:minorUnit val="100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Исполнение плана по доходам бюджета Гулькевичского района за </a:t>
            </a:r>
            <a:r>
              <a:rPr lang="en-US" dirty="0" smtClean="0"/>
              <a:t>12</a:t>
            </a:r>
            <a:r>
              <a:rPr lang="ru-RU" baseline="0" dirty="0" smtClean="0"/>
              <a:t> месяцев</a:t>
            </a:r>
            <a:r>
              <a:rPr lang="ru-RU" dirty="0" smtClean="0"/>
              <a:t> 2010 года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(</a:t>
            </a:r>
            <a:r>
              <a:rPr lang="ru-RU" dirty="0" smtClean="0"/>
              <a:t>в</a:t>
            </a:r>
            <a:r>
              <a:rPr lang="ru-RU" baseline="0" dirty="0" smtClean="0"/>
              <a:t> процентах</a:t>
            </a:r>
            <a:r>
              <a:rPr lang="en-US" dirty="0" smtClean="0"/>
              <a:t>)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исполнения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2500000000000001E-2"/>
                  <c:y val="-3.4276152434416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777777777777779E-3"/>
                  <c:y val="-1.9042306908009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7307692307692311E-3"/>
                  <c:y val="-1.3329614835606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4487179487179484E-3"/>
                  <c:y val="-9.52115345400458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1666666666666666E-3"/>
                  <c:y val="-5.7126920724027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7222222222222224E-3"/>
                  <c:y val="-1.14253841448055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Налоги на прибыль, доходы</c:v>
                </c:pt>
                <c:pt idx="1">
                  <c:v>Налоги на совокупный доход</c:v>
                </c:pt>
                <c:pt idx="2">
                  <c:v>Налоги на имущество</c:v>
                </c:pt>
                <c:pt idx="3">
                  <c:v>Гос.пошлина, штрафы</c:v>
                </c:pt>
                <c:pt idx="4">
                  <c:v>Доходы от имущества</c:v>
                </c:pt>
                <c:pt idx="5">
                  <c:v>Иные доходы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101.12634629454105</c:v>
                </c:pt>
                <c:pt idx="1">
                  <c:v>101.31987577639751</c:v>
                </c:pt>
                <c:pt idx="2">
                  <c:v>101.02327868852458</c:v>
                </c:pt>
                <c:pt idx="3">
                  <c:v>102.27452830188679</c:v>
                </c:pt>
                <c:pt idx="4">
                  <c:v>102.08020578903378</c:v>
                </c:pt>
                <c:pt idx="5">
                  <c:v>101.99932908419993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4199296"/>
        <c:axId val="214239104"/>
        <c:axId val="0"/>
      </c:bar3DChart>
      <c:catAx>
        <c:axId val="2141992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14239104"/>
        <c:crosses val="autoZero"/>
        <c:auto val="1"/>
        <c:lblAlgn val="ctr"/>
        <c:lblOffset val="100"/>
        <c:noMultiLvlLbl val="0"/>
      </c:catAx>
      <c:valAx>
        <c:axId val="214239104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14199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Динамика изменения объёма доходов районного бюджета за последние 3 года</a:t>
            </a:r>
            <a:r>
              <a:rPr lang="en-US" dirty="0" smtClean="0"/>
              <a:t> </a:t>
            </a:r>
            <a:r>
              <a:rPr lang="ru-RU" dirty="0" smtClean="0"/>
              <a:t>с учётом возвратов остатков субвенций и субсидий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0600618320021291E-2"/>
          <c:y val="0.19049773558213798"/>
          <c:w val="0.91414287191728683"/>
          <c:h val="0.6265337802936137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Собственные доходы</c:v>
                </c:pt>
              </c:strCache>
            </c:strRef>
          </c:tx>
          <c:dLbls>
            <c:dLbl>
              <c:idx val="2"/>
              <c:layout>
                <c:manualLayout>
                  <c:x val="-2.9126064092411856E-2"/>
                  <c:y val="-3.6307272302962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5478217318879726E-3"/>
                  <c:y val="2.29308137926136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739108659439914E-2"/>
                  <c:y val="-2.10199126432291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9417376061607854E-2"/>
                  <c:y val="1.7198110344460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1095643463775945E-2"/>
                  <c:y val="-2.10199126432291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2995618422131787E-2"/>
                  <c:y val="2.293081379261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4673885824299831E-2"/>
                  <c:y val="2.293081379261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3286930391327837E-2"/>
                  <c:y val="-2.293081379261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3286930391327837E-2"/>
                  <c:y val="-2.29308137926136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3.0513128734473063E-2"/>
                  <c:y val="-1.91090114938447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1.1095643463775945E-2"/>
                  <c:y val="2.1019912643229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270958</c:v>
                </c:pt>
                <c:pt idx="1">
                  <c:v>316226</c:v>
                </c:pt>
                <c:pt idx="2">
                  <c:v>364709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Безвозмездные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654651</c:v>
                </c:pt>
                <c:pt idx="1">
                  <c:v>458273</c:v>
                </c:pt>
                <c:pt idx="2">
                  <c:v>476814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663744"/>
        <c:axId val="213665280"/>
      </c:lineChart>
      <c:catAx>
        <c:axId val="213663744"/>
        <c:scaling>
          <c:orientation val="minMax"/>
        </c:scaling>
        <c:delete val="0"/>
        <c:axPos val="b"/>
        <c:majorGridlines/>
        <c:minorGridlines/>
        <c:majorTickMark val="out"/>
        <c:minorTickMark val="none"/>
        <c:tickLblPos val="nextTo"/>
        <c:crossAx val="213665280"/>
        <c:crosses val="autoZero"/>
        <c:auto val="1"/>
        <c:lblAlgn val="ctr"/>
        <c:lblOffset val="100"/>
        <c:noMultiLvlLbl val="0"/>
      </c:catAx>
      <c:valAx>
        <c:axId val="213665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36637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Исполнение</a:t>
            </a:r>
            <a:r>
              <a:rPr lang="ru-RU" baseline="0" dirty="0" smtClean="0"/>
              <a:t> планов по доходам</a:t>
            </a:r>
            <a:r>
              <a:rPr lang="ru-RU" dirty="0" smtClean="0"/>
              <a:t> поселениями Гулькевичского района </a:t>
            </a:r>
            <a:r>
              <a:rPr lang="ru-RU" sz="2160" b="1" i="0" u="none" strike="noStrike" baseline="0" dirty="0" smtClean="0">
                <a:effectLst/>
              </a:rPr>
              <a:t>за </a:t>
            </a:r>
            <a:r>
              <a:rPr lang="en-US" sz="2160" b="1" i="0" u="none" strike="noStrike" baseline="0" dirty="0" smtClean="0">
                <a:effectLst/>
              </a:rPr>
              <a:t>12</a:t>
            </a:r>
            <a:r>
              <a:rPr lang="ru-RU" sz="2160" b="1" i="0" u="none" strike="noStrike" baseline="0" dirty="0" smtClean="0">
                <a:effectLst/>
              </a:rPr>
              <a:t> месяцев </a:t>
            </a:r>
            <a:r>
              <a:rPr lang="ru-RU" dirty="0" smtClean="0"/>
              <a:t>2010 года</a:t>
            </a:r>
            <a:endParaRPr lang="en-US" dirty="0" smtClean="0"/>
          </a:p>
          <a:p>
            <a:pPr>
              <a:defRPr/>
            </a:pPr>
            <a:r>
              <a:rPr lang="ru-RU" dirty="0" smtClean="0"/>
              <a:t>(в процентах)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921259842519689E-2"/>
          <c:y val="0.19190472177322052"/>
          <c:w val="0.83606550743657049"/>
          <c:h val="0.434976184384280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Темп роста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5556649168853897E-3"/>
                  <c:y val="-1.9250147634990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777777777777779E-3"/>
                  <c:y val="-7.7000590539962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777777777777779E-3"/>
                  <c:y val="-1.347510334449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1665573053368326E-3"/>
                  <c:y val="-1.7325132871491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9444444444444441E-3"/>
                  <c:y val="-1.7325132871491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7222222222222224E-3"/>
                  <c:y val="-1.7325132871491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1.5400118107992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888888888888889E-3"/>
                  <c:y val="-1.347510334449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5.5555555555555558E-3"/>
                  <c:y val="-1.347510334449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1666666666666666E-3"/>
                  <c:y val="-1.347510334449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"/>
                  <c:y val="-9.62507381749526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2.7776684164479439E-3"/>
                  <c:y val="-1.9250299210956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5.5555555555555558E-3"/>
                  <c:y val="-1.5400269683958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3888888888888889E-3"/>
                  <c:y val="-1.9250147634990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Союз 4-х хуторов с/п</c:v>
                </c:pt>
                <c:pt idx="1">
                  <c:v>Тысячное с/п</c:v>
                </c:pt>
                <c:pt idx="2">
                  <c:v>Гирейское г/п</c:v>
                </c:pt>
                <c:pt idx="3">
                  <c:v>Соколовское с/п</c:v>
                </c:pt>
                <c:pt idx="4">
                  <c:v>с/п Венцы-Заря </c:v>
                </c:pt>
                <c:pt idx="5">
                  <c:v>с/п Кубань</c:v>
                </c:pt>
                <c:pt idx="6">
                  <c:v>Красносельское г/п</c:v>
                </c:pt>
                <c:pt idx="7">
                  <c:v>Новоукраинское с/п</c:v>
                </c:pt>
                <c:pt idx="8">
                  <c:v>Скобелевское г/п</c:v>
                </c:pt>
                <c:pt idx="9">
                  <c:v>О-Кубанское с/п</c:v>
                </c:pt>
                <c:pt idx="10">
                  <c:v>Николенское с/п</c:v>
                </c:pt>
                <c:pt idx="11">
                  <c:v>Пушкинское с/п</c:v>
                </c:pt>
                <c:pt idx="12">
                  <c:v>Гулькевичское г/п</c:v>
                </c:pt>
                <c:pt idx="13">
                  <c:v>Комсомольское с/п</c:v>
                </c:pt>
                <c:pt idx="14">
                  <c:v>О-Ольгинское с/п</c:v>
                </c:pt>
              </c:strCache>
            </c:strRef>
          </c:cat>
          <c:val>
            <c:numRef>
              <c:f>Лист1!$B$2:$B$16</c:f>
              <c:numCache>
                <c:formatCode>0.00</c:formatCode>
                <c:ptCount val="15"/>
                <c:pt idx="0">
                  <c:v>101.28270042194094</c:v>
                </c:pt>
                <c:pt idx="1">
                  <c:v>101.32274031862237</c:v>
                </c:pt>
                <c:pt idx="2">
                  <c:v>101.54653297169942</c:v>
                </c:pt>
                <c:pt idx="3">
                  <c:v>103.85456943320446</c:v>
                </c:pt>
                <c:pt idx="4">
                  <c:v>103.95157707685473</c:v>
                </c:pt>
                <c:pt idx="5">
                  <c:v>104.76060983526028</c:v>
                </c:pt>
                <c:pt idx="6">
                  <c:v>105.21155656065704</c:v>
                </c:pt>
                <c:pt idx="7">
                  <c:v>107.07791779375866</c:v>
                </c:pt>
                <c:pt idx="8">
                  <c:v>107.24169239150172</c:v>
                </c:pt>
                <c:pt idx="9">
                  <c:v>107.27240228789323</c:v>
                </c:pt>
                <c:pt idx="10">
                  <c:v>107.92910792910793</c:v>
                </c:pt>
                <c:pt idx="11">
                  <c:v>109.89193925233644</c:v>
                </c:pt>
                <c:pt idx="12">
                  <c:v>110.53361568965383</c:v>
                </c:pt>
                <c:pt idx="13">
                  <c:v>112.11137347500983</c:v>
                </c:pt>
                <c:pt idx="14">
                  <c:v>121.17167824162406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3927040"/>
        <c:axId val="213951232"/>
        <c:axId val="0"/>
      </c:bar3DChart>
      <c:catAx>
        <c:axId val="213927040"/>
        <c:scaling>
          <c:orientation val="minMax"/>
        </c:scaling>
        <c:delete val="0"/>
        <c:axPos val="b"/>
        <c:majorTickMark val="out"/>
        <c:minorTickMark val="none"/>
        <c:tickLblPos val="nextTo"/>
        <c:crossAx val="213951232"/>
        <c:crosses val="autoZero"/>
        <c:auto val="1"/>
        <c:lblAlgn val="ctr"/>
        <c:lblOffset val="100"/>
        <c:noMultiLvlLbl val="0"/>
      </c:catAx>
      <c:valAx>
        <c:axId val="21395123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13927040"/>
        <c:crosses val="autoZero"/>
        <c:crossBetween val="between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Динамика изменения показателя темпа роста поступлений в консолидированный бюджет края</a:t>
            </a:r>
            <a:endParaRPr lang="en-US" dirty="0" smtClean="0"/>
          </a:p>
          <a:p>
            <a:pPr>
              <a:defRPr/>
            </a:pPr>
            <a:r>
              <a:rPr lang="ru-RU" dirty="0" smtClean="0"/>
              <a:t>(в процентах)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0600618320021291E-2"/>
          <c:y val="0.19049773558213798"/>
          <c:w val="0.91414287191728683"/>
          <c:h val="0.62653378029361373"/>
        </c:manualLayout>
      </c:layout>
      <c:lineChart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Гулькевичский</c:v>
                </c:pt>
              </c:strCache>
            </c:strRef>
          </c:tx>
          <c:dLbls>
            <c:dLbl>
              <c:idx val="2"/>
              <c:layout>
                <c:manualLayout>
                  <c:x val="-2.9126064092411856E-2"/>
                  <c:y val="-3.6307272302962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5478217318879726E-3"/>
                  <c:y val="2.29308137926136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739108659439914E-2"/>
                  <c:y val="-2.10199126432291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9417376061607854E-2"/>
                  <c:y val="1.7198110344460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1095643463775945E-2"/>
                  <c:y val="-2.10199126432291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2995618422131787E-2"/>
                  <c:y val="2.293081379261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4673885824299831E-2"/>
                  <c:y val="2.293081379261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3286930391327837E-2"/>
                  <c:y val="-2.293081379261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3286930391327837E-2"/>
                  <c:y val="-2.29308137926136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3.0513128734473063E-2"/>
                  <c:y val="-1.91090114938447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1.1095643463775945E-2"/>
                  <c:y val="2.1019912643229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Лист1!$B$1:$N$1</c:f>
              <c:strCache>
                <c:ptCount val="13"/>
                <c:pt idx="0">
                  <c:v>итоги 2009</c:v>
                </c:pt>
                <c:pt idx="1">
                  <c:v>янв.10</c:v>
                </c:pt>
                <c:pt idx="2">
                  <c:v>фев.10</c:v>
                </c:pt>
                <c:pt idx="3">
                  <c:v>мар.10</c:v>
                </c:pt>
                <c:pt idx="4">
                  <c:v>апр.10</c:v>
                </c:pt>
                <c:pt idx="5">
                  <c:v>май.10</c:v>
                </c:pt>
                <c:pt idx="6">
                  <c:v>июн.10</c:v>
                </c:pt>
                <c:pt idx="7">
                  <c:v>июл.10</c:v>
                </c:pt>
                <c:pt idx="8">
                  <c:v>авг.10</c:v>
                </c:pt>
                <c:pt idx="9">
                  <c:v>сен.10</c:v>
                </c:pt>
                <c:pt idx="10">
                  <c:v>окт.10</c:v>
                </c:pt>
                <c:pt idx="11">
                  <c:v>ноя.10</c:v>
                </c:pt>
                <c:pt idx="12">
                  <c:v>дек.10</c:v>
                </c:pt>
              </c:strCache>
            </c:strRef>
          </c:cat>
          <c:val>
            <c:numRef>
              <c:f>Лист1!$B$2:$N$2</c:f>
              <c:numCache>
                <c:formatCode>General</c:formatCode>
                <c:ptCount val="13"/>
                <c:pt idx="0">
                  <c:v>97.4</c:v>
                </c:pt>
                <c:pt idx="1">
                  <c:v>84.7</c:v>
                </c:pt>
                <c:pt idx="2">
                  <c:v>100.6</c:v>
                </c:pt>
                <c:pt idx="3">
                  <c:v>103.8</c:v>
                </c:pt>
                <c:pt idx="4">
                  <c:v>109.6</c:v>
                </c:pt>
                <c:pt idx="5">
                  <c:v>108.8</c:v>
                </c:pt>
                <c:pt idx="6">
                  <c:v>109.4</c:v>
                </c:pt>
                <c:pt idx="7">
                  <c:v>101.8</c:v>
                </c:pt>
                <c:pt idx="8">
                  <c:v>101.9</c:v>
                </c:pt>
                <c:pt idx="9">
                  <c:v>103.1</c:v>
                </c:pt>
                <c:pt idx="10">
                  <c:v>105.2</c:v>
                </c:pt>
                <c:pt idx="11">
                  <c:v>105.8</c:v>
                </c:pt>
                <c:pt idx="12">
                  <c:v>105.7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099840"/>
        <c:axId val="214147072"/>
      </c:lineChart>
      <c:catAx>
        <c:axId val="214099840"/>
        <c:scaling>
          <c:orientation val="minMax"/>
        </c:scaling>
        <c:delete val="0"/>
        <c:axPos val="b"/>
        <c:majorGridlines/>
        <c:minorGridlines/>
        <c:majorTickMark val="out"/>
        <c:minorTickMark val="none"/>
        <c:tickLblPos val="nextTo"/>
        <c:crossAx val="214147072"/>
        <c:crosses val="autoZero"/>
        <c:auto val="1"/>
        <c:lblAlgn val="ctr"/>
        <c:lblOffset val="100"/>
        <c:noMultiLvlLbl val="0"/>
      </c:catAx>
      <c:valAx>
        <c:axId val="214147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4099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Темп роста поступления доходов в бюджет Гулькевичского района </a:t>
            </a:r>
            <a:r>
              <a:rPr lang="ru-RU" sz="2160" b="1" i="0" u="none" strike="noStrike" baseline="0" dirty="0" smtClean="0">
                <a:effectLst/>
              </a:rPr>
              <a:t>за </a:t>
            </a:r>
            <a:r>
              <a:rPr lang="en-US" sz="2160" b="1" i="0" u="none" strike="noStrike" baseline="0" dirty="0" smtClean="0">
                <a:effectLst/>
              </a:rPr>
              <a:t>12</a:t>
            </a:r>
            <a:r>
              <a:rPr lang="ru-RU" sz="2160" b="1" i="0" u="none" strike="noStrike" baseline="0" dirty="0" smtClean="0">
                <a:effectLst/>
              </a:rPr>
              <a:t> месяцев </a:t>
            </a:r>
            <a:r>
              <a:rPr lang="ru-RU" dirty="0" smtClean="0"/>
              <a:t>2010 года</a:t>
            </a:r>
            <a:endParaRPr lang="en-US" dirty="0" smtClean="0"/>
          </a:p>
          <a:p>
            <a:pPr>
              <a:defRPr/>
            </a:pPr>
            <a:r>
              <a:rPr lang="ru-RU" dirty="0" smtClean="0"/>
              <a:t>(в процентах)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Темп роста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5556649168853897E-3"/>
                  <c:y val="-1.9250147634990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500000000000001E-2"/>
                  <c:y val="1.9250147634990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666666666666666E-3"/>
                  <c:y val="-1.1550088580994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777777777778286E-3"/>
                  <c:y val="5.77504429049722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77777777777779E-3"/>
                  <c:y val="5.77504429049715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Налоги на прибыль, доходы</c:v>
                </c:pt>
                <c:pt idx="1">
                  <c:v>Налоги на совокупный доход</c:v>
                </c:pt>
                <c:pt idx="2">
                  <c:v>Налоги на имущество</c:v>
                </c:pt>
                <c:pt idx="3">
                  <c:v>Гос.пошлина, штрафы</c:v>
                </c:pt>
                <c:pt idx="4">
                  <c:v>Доходы от имущества</c:v>
                </c:pt>
                <c:pt idx="5">
                  <c:v>Иные доходы</c:v>
                </c:pt>
                <c:pt idx="6">
                  <c:v>Всего</c:v>
                </c:pt>
              </c:strCache>
            </c:strRef>
          </c:cat>
          <c:val>
            <c:numRef>
              <c:f>Лист1!$B$2:$B$8</c:f>
              <c:numCache>
                <c:formatCode>0.00</c:formatCode>
                <c:ptCount val="7"/>
                <c:pt idx="0">
                  <c:v>114.75233055619158</c:v>
                </c:pt>
                <c:pt idx="1">
                  <c:v>108.02505633959856</c:v>
                </c:pt>
                <c:pt idx="2">
                  <c:v>116.53989734900205</c:v>
                </c:pt>
                <c:pt idx="3">
                  <c:v>194.42780537671047</c:v>
                </c:pt>
                <c:pt idx="4">
                  <c:v>86.50504397576691</c:v>
                </c:pt>
                <c:pt idx="5">
                  <c:v>96.264167669220541</c:v>
                </c:pt>
                <c:pt idx="6">
                  <c:v>115.69715210197511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4489728"/>
        <c:axId val="214507904"/>
        <c:axId val="0"/>
      </c:bar3DChart>
      <c:catAx>
        <c:axId val="2144897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14507904"/>
        <c:crosses val="autoZero"/>
        <c:auto val="1"/>
        <c:lblAlgn val="ctr"/>
        <c:lblOffset val="100"/>
        <c:noMultiLvlLbl val="0"/>
      </c:catAx>
      <c:valAx>
        <c:axId val="21450790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14489728"/>
        <c:crosses val="autoZero"/>
        <c:crossBetween val="between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Темп роста поступления доходов в бюджеты поселений Гулькевичского района </a:t>
            </a:r>
            <a:r>
              <a:rPr lang="ru-RU" sz="2160" b="1" i="0" u="none" strike="noStrike" baseline="0" dirty="0" smtClean="0">
                <a:effectLst/>
              </a:rPr>
              <a:t>за </a:t>
            </a:r>
            <a:r>
              <a:rPr lang="en-US" sz="2160" b="1" i="0" u="none" strike="noStrike" baseline="0" dirty="0" smtClean="0">
                <a:effectLst/>
              </a:rPr>
              <a:t>12</a:t>
            </a:r>
            <a:r>
              <a:rPr lang="ru-RU" sz="2160" b="1" i="0" u="none" strike="noStrike" baseline="0" dirty="0" smtClean="0">
                <a:effectLst/>
              </a:rPr>
              <a:t> месяцев </a:t>
            </a:r>
            <a:r>
              <a:rPr lang="ru-RU" dirty="0" smtClean="0"/>
              <a:t>2010 года(в процентах)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921259842519689E-2"/>
          <c:y val="0.19190472177322052"/>
          <c:w val="0.83606550743657049"/>
          <c:h val="0.434976184384280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Темп роста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5556649168853897E-3"/>
                  <c:y val="-1.9250147634990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777777777777779E-3"/>
                  <c:y val="-7.7000590539962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666666666666E-3"/>
                  <c:y val="-2.3100177161988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887795275590552E-3"/>
                  <c:y val="3.85002952699817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666666666666666E-3"/>
                  <c:y val="-1.5400118107992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3333333333333835E-3"/>
                  <c:y val="-3.2725250979483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1.5400118107992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888888888888889E-3"/>
                  <c:y val="-1.7325132871491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1666666666666666E-3"/>
                  <c:y val="-2.8875221452485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2.7776684164480458E-3"/>
                  <c:y val="-3.8500295269981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1111111111111112E-2"/>
                  <c:y val="-1.9251663394646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3888888888888889E-3"/>
                  <c:y val="-1.9250147634990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Гулькевичское г/п</c:v>
                </c:pt>
                <c:pt idx="1">
                  <c:v>Гирейское г/п</c:v>
                </c:pt>
                <c:pt idx="2">
                  <c:v>Красносельское г/п</c:v>
                </c:pt>
                <c:pt idx="3">
                  <c:v>Скобелевское г/п</c:v>
                </c:pt>
                <c:pt idx="4">
                  <c:v>с/п Венцы-Заря </c:v>
                </c:pt>
                <c:pt idx="5">
                  <c:v>Союз 4-х хуторов с/п</c:v>
                </c:pt>
                <c:pt idx="6">
                  <c:v>Тысячное с/п</c:v>
                </c:pt>
                <c:pt idx="7">
                  <c:v>Соколовское с/п</c:v>
                </c:pt>
                <c:pt idx="8">
                  <c:v>Пушкинское с/п</c:v>
                </c:pt>
                <c:pt idx="9">
                  <c:v>О-Ольгинское с/п</c:v>
                </c:pt>
                <c:pt idx="10">
                  <c:v>О-Кубанское с/п</c:v>
                </c:pt>
                <c:pt idx="11">
                  <c:v>Николенское с/п</c:v>
                </c:pt>
                <c:pt idx="12">
                  <c:v>Новоукраинское с/п</c:v>
                </c:pt>
                <c:pt idx="13">
                  <c:v>с/п Кубань</c:v>
                </c:pt>
                <c:pt idx="14">
                  <c:v>Комсомольское с/п</c:v>
                </c:pt>
              </c:strCache>
            </c:strRef>
          </c:cat>
          <c:val>
            <c:numRef>
              <c:f>Лист1!$B$2:$B$16</c:f>
              <c:numCache>
                <c:formatCode>0.00</c:formatCode>
                <c:ptCount val="15"/>
                <c:pt idx="0">
                  <c:v>111.43747348056958</c:v>
                </c:pt>
                <c:pt idx="1">
                  <c:v>101.68024579595645</c:v>
                </c:pt>
                <c:pt idx="2">
                  <c:v>127.60464142297553</c:v>
                </c:pt>
                <c:pt idx="3">
                  <c:v>103.70513450867458</c:v>
                </c:pt>
                <c:pt idx="4">
                  <c:v>138.20642811438697</c:v>
                </c:pt>
                <c:pt idx="5">
                  <c:v>107.21815258174021</c:v>
                </c:pt>
                <c:pt idx="6">
                  <c:v>85.881502635429342</c:v>
                </c:pt>
                <c:pt idx="7">
                  <c:v>102.45222207985493</c:v>
                </c:pt>
                <c:pt idx="8">
                  <c:v>120.97546860431467</c:v>
                </c:pt>
                <c:pt idx="9">
                  <c:v>136.04931395336385</c:v>
                </c:pt>
                <c:pt idx="10">
                  <c:v>133.38914489768703</c:v>
                </c:pt>
                <c:pt idx="11">
                  <c:v>93.046251993620416</c:v>
                </c:pt>
                <c:pt idx="12">
                  <c:v>104.42811550934266</c:v>
                </c:pt>
                <c:pt idx="13">
                  <c:v>106.84028305853515</c:v>
                </c:pt>
                <c:pt idx="14">
                  <c:v>79.861792492500911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5506304"/>
        <c:axId val="215508096"/>
        <c:axId val="0"/>
      </c:bar3DChart>
      <c:catAx>
        <c:axId val="215506304"/>
        <c:scaling>
          <c:orientation val="minMax"/>
        </c:scaling>
        <c:delete val="0"/>
        <c:axPos val="b"/>
        <c:majorTickMark val="out"/>
        <c:minorTickMark val="none"/>
        <c:tickLblPos val="nextTo"/>
        <c:crossAx val="215508096"/>
        <c:crosses val="autoZero"/>
        <c:auto val="1"/>
        <c:lblAlgn val="ctr"/>
        <c:lblOffset val="100"/>
        <c:noMultiLvlLbl val="0"/>
      </c:catAx>
      <c:valAx>
        <c:axId val="21550809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15506304"/>
        <c:crosses val="autoZero"/>
        <c:crossBetween val="between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Структура недоимки в консолидированный бюджет края по состоянию на 31.12.2010г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305431727256331E-2"/>
          <c:y val="0.23399852002572619"/>
          <c:w val="0.84369782733150422"/>
          <c:h val="0.728687105388349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4.4777775661586687E-2"/>
                  <c:y val="-6.549276614938369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1.204462524185264E-2"/>
                  <c:y val="1.560610693985488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Акциз</c:v>
                </c:pt>
                <c:pt idx="2">
                  <c:v>Земельный налог</c:v>
                </c:pt>
                <c:pt idx="3">
                  <c:v>Транспортный налог</c:v>
                </c:pt>
                <c:pt idx="4">
                  <c:v>Имущество организаций</c:v>
                </c:pt>
                <c:pt idx="5">
                  <c:v>Иные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43941</c:v>
                </c:pt>
                <c:pt idx="1">
                  <c:v>51265</c:v>
                </c:pt>
                <c:pt idx="2">
                  <c:v>9407</c:v>
                </c:pt>
                <c:pt idx="3">
                  <c:v>4872</c:v>
                </c:pt>
                <c:pt idx="4">
                  <c:v>4323</c:v>
                </c:pt>
                <c:pt idx="5">
                  <c:v>4830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Анализ исполнения п 3.13 Постановления губернатора Краснодарского края №130 от 16.03.2010г.(% роста недоимки)</a:t>
            </a:r>
            <a:endParaRPr lang="ru-RU" dirty="0"/>
          </a:p>
        </c:rich>
      </c:tx>
      <c:layout>
        <c:manualLayout>
          <c:xMode val="edge"/>
          <c:yMode val="edge"/>
          <c:x val="0.19171522309711289"/>
          <c:y val="4.2350324796979151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554625984251969"/>
          <c:y val="0.23810507609719775"/>
          <c:w val="0.83606550743657049"/>
          <c:h val="0.434976184384280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Темп роста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5556649168853897E-3"/>
                  <c:y val="-1.9250147634990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777777777777779E-3"/>
                  <c:y val="-7.7000590539962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666666666666E-3"/>
                  <c:y val="-2.3100177161988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887795275590552E-3"/>
                  <c:y val="3.85002952699817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666666666666666E-3"/>
                  <c:y val="-1.5400118107992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3333333333333835E-3"/>
                  <c:y val="-3.2725250979483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1.5400118107992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888888888888889E-3"/>
                  <c:y val="-1.7325132871491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1666666666666666E-3"/>
                  <c:y val="-2.8875221452485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2.7776684164480458E-3"/>
                  <c:y val="-3.8500295269981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1111111111111112E-2"/>
                  <c:y val="-1.9251663394646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3888888888888889E-3"/>
                  <c:y val="-1.9250147634990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С/п Венцы-Заря</c:v>
                </c:pt>
                <c:pt idx="1">
                  <c:v>С/п Союз 4-х хуторов</c:v>
                </c:pt>
                <c:pt idx="2">
                  <c:v>Отрадо-Кубанское с/п</c:v>
                </c:pt>
                <c:pt idx="3">
                  <c:v>Скобелевское с/п</c:v>
                </c:pt>
                <c:pt idx="4">
                  <c:v>С/п Кубань</c:v>
                </c:pt>
                <c:pt idx="5">
                  <c:v>Красносельское г/п</c:v>
                </c:pt>
                <c:pt idx="6">
                  <c:v>Новоукраинское с/п</c:v>
                </c:pt>
                <c:pt idx="7">
                  <c:v>Гирейское г/п</c:v>
                </c:pt>
                <c:pt idx="8">
                  <c:v>Соколовское с/п</c:v>
                </c:pt>
                <c:pt idx="9">
                  <c:v>Пушкинское с/п</c:v>
                </c:pt>
                <c:pt idx="10">
                  <c:v>Тысячное с/п</c:v>
                </c:pt>
                <c:pt idx="11">
                  <c:v>Гулькевичское г/п</c:v>
                </c:pt>
                <c:pt idx="12">
                  <c:v>Отрадо-Ольгинское с/п</c:v>
                </c:pt>
                <c:pt idx="13">
                  <c:v>Комсомольское с/п</c:v>
                </c:pt>
                <c:pt idx="14">
                  <c:v>Николенское с/п</c:v>
                </c:pt>
              </c:strCache>
            </c:strRef>
          </c:cat>
          <c:val>
            <c:numRef>
              <c:f>Лист1!$B$2:$B$16</c:f>
              <c:numCache>
                <c:formatCode>0.00</c:formatCode>
                <c:ptCount val="15"/>
                <c:pt idx="0">
                  <c:v>83.654729109274555</c:v>
                </c:pt>
                <c:pt idx="1">
                  <c:v>91.558441558441558</c:v>
                </c:pt>
                <c:pt idx="2">
                  <c:v>90.531177829099306</c:v>
                </c:pt>
                <c:pt idx="3">
                  <c:v>97.169811320754718</c:v>
                </c:pt>
                <c:pt idx="4">
                  <c:v>90.310077519379846</c:v>
                </c:pt>
                <c:pt idx="5">
                  <c:v>119.25820256776034</c:v>
                </c:pt>
                <c:pt idx="6">
                  <c:v>111.32867132867132</c:v>
                </c:pt>
                <c:pt idx="7">
                  <c:v>96.146044624746452</c:v>
                </c:pt>
                <c:pt idx="8">
                  <c:v>114.9514563106796</c:v>
                </c:pt>
                <c:pt idx="9">
                  <c:v>118.14671814671816</c:v>
                </c:pt>
                <c:pt idx="10">
                  <c:v>124.59893048128343</c:v>
                </c:pt>
                <c:pt idx="11">
                  <c:v>139.52819332566168</c:v>
                </c:pt>
                <c:pt idx="12">
                  <c:v>131.54471544715446</c:v>
                </c:pt>
                <c:pt idx="13">
                  <c:v>147.13375796178343</c:v>
                </c:pt>
                <c:pt idx="14">
                  <c:v>165.83850931677017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6210816"/>
        <c:axId val="216216704"/>
        <c:axId val="0"/>
      </c:bar3DChart>
      <c:catAx>
        <c:axId val="2162108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16216704"/>
        <c:crosses val="autoZero"/>
        <c:auto val="1"/>
        <c:lblAlgn val="ctr"/>
        <c:lblOffset val="100"/>
        <c:noMultiLvlLbl val="0"/>
      </c:catAx>
      <c:valAx>
        <c:axId val="21621670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16210816"/>
        <c:crosses val="autoZero"/>
        <c:crossBetween val="between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Информация о недоимке по физическим лицам в разрезе поселений в расчёте на 1 жителя по состоянию на 31.12.2010г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921259842519689E-2"/>
          <c:y val="0.19190472177322052"/>
          <c:w val="0.83606550743657049"/>
          <c:h val="0.434976184384280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Темп роста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5556649168853897E-3"/>
                  <c:y val="-1.9250147634990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777777777777779E-3"/>
                  <c:y val="-7.7000590539962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666666666666E-3"/>
                  <c:y val="-2.3100177161988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887795275590552E-3"/>
                  <c:y val="3.85002952699817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666666666666666E-3"/>
                  <c:y val="-1.5400118107992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3333333333333835E-3"/>
                  <c:y val="-3.2725250979483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1.5400118107992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888888888888889E-3"/>
                  <c:y val="-1.7325132871491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1666666666666666E-3"/>
                  <c:y val="-2.8875221452485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2.7776684164480458E-3"/>
                  <c:y val="-3.8500295269981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1111111111111112E-2"/>
                  <c:y val="-1.9251663394646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3888888888888889E-3"/>
                  <c:y val="-1.9250147634990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С/п Кубань</c:v>
                </c:pt>
                <c:pt idx="1">
                  <c:v>Гирейское г/п</c:v>
                </c:pt>
                <c:pt idx="2">
                  <c:v>Красносельское г/п</c:v>
                </c:pt>
                <c:pt idx="3">
                  <c:v>С/п Союз 4-х хуторов</c:v>
                </c:pt>
                <c:pt idx="4">
                  <c:v>Комсомольское с/п</c:v>
                </c:pt>
                <c:pt idx="5">
                  <c:v>Тысячное с/п</c:v>
                </c:pt>
                <c:pt idx="6">
                  <c:v>Николенское с/п</c:v>
                </c:pt>
                <c:pt idx="7">
                  <c:v>Скобелевское с/п</c:v>
                </c:pt>
                <c:pt idx="8">
                  <c:v>Соколовское с/п</c:v>
                </c:pt>
                <c:pt idx="9">
                  <c:v>Пушкинское с/п</c:v>
                </c:pt>
                <c:pt idx="10">
                  <c:v>Новоукраинское с/п</c:v>
                </c:pt>
                <c:pt idx="11">
                  <c:v>Отрадо-Кубанское с/п</c:v>
                </c:pt>
                <c:pt idx="12">
                  <c:v>Отрадо-Ольгинское с/п</c:v>
                </c:pt>
                <c:pt idx="13">
                  <c:v>Гулькевичское г/п</c:v>
                </c:pt>
                <c:pt idx="14">
                  <c:v>С/п Венцы-Заря</c:v>
                </c:pt>
              </c:strCache>
            </c:strRef>
          </c:cat>
          <c:val>
            <c:numRef>
              <c:f>Лист1!$B$2:$B$16</c:f>
              <c:numCache>
                <c:formatCode>0.00</c:formatCode>
                <c:ptCount val="15"/>
                <c:pt idx="0">
                  <c:v>38.231426692965158</c:v>
                </c:pt>
                <c:pt idx="1">
                  <c:v>69.146608315098462</c:v>
                </c:pt>
                <c:pt idx="2">
                  <c:v>107.90865694749064</c:v>
                </c:pt>
                <c:pt idx="3">
                  <c:v>109.31677018633539</c:v>
                </c:pt>
                <c:pt idx="4">
                  <c:v>92.650602409638537</c:v>
                </c:pt>
                <c:pt idx="5">
                  <c:v>108.66728797763281</c:v>
                </c:pt>
                <c:pt idx="6">
                  <c:v>94.873620505517977</c:v>
                </c:pt>
                <c:pt idx="7">
                  <c:v>122.69207861822511</c:v>
                </c:pt>
                <c:pt idx="8">
                  <c:v>122.07337180544104</c:v>
                </c:pt>
                <c:pt idx="9">
                  <c:v>128.90197728228861</c:v>
                </c:pt>
                <c:pt idx="10">
                  <c:v>134.43149180604834</c:v>
                </c:pt>
                <c:pt idx="11">
                  <c:v>165.90524534686972</c:v>
                </c:pt>
                <c:pt idx="12">
                  <c:v>144.94442452491933</c:v>
                </c:pt>
                <c:pt idx="13">
                  <c:v>185.99186971083782</c:v>
                </c:pt>
                <c:pt idx="14">
                  <c:v>260.65245385605954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6558592"/>
        <c:axId val="216560384"/>
        <c:axId val="0"/>
      </c:bar3DChart>
      <c:catAx>
        <c:axId val="216558592"/>
        <c:scaling>
          <c:orientation val="minMax"/>
        </c:scaling>
        <c:delete val="0"/>
        <c:axPos val="b"/>
        <c:majorTickMark val="out"/>
        <c:minorTickMark val="none"/>
        <c:tickLblPos val="nextTo"/>
        <c:crossAx val="216560384"/>
        <c:crosses val="autoZero"/>
        <c:auto val="1"/>
        <c:lblAlgn val="ctr"/>
        <c:lblOffset val="100"/>
        <c:noMultiLvlLbl val="0"/>
      </c:catAx>
      <c:valAx>
        <c:axId val="21656038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16558592"/>
        <c:crosses val="autoZero"/>
        <c:crossBetween val="between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591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dirty="0"/>
              <a:t>Динамика инвестиций на душу населения (руб.)</a:t>
            </a:r>
          </a:p>
        </c:rich>
      </c:tx>
      <c:layout>
        <c:manualLayout>
          <c:xMode val="edge"/>
          <c:yMode val="edge"/>
          <c:x val="0.22862823061630219"/>
          <c:y val="2.1582733812949641E-2"/>
        </c:manualLayout>
      </c:layout>
      <c:overlay val="0"/>
      <c:spPr>
        <a:noFill/>
        <a:ln w="47537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6.3618290258449298E-2"/>
          <c:y val="0.17985611510791366"/>
          <c:w val="0.91848906560636179"/>
          <c:h val="0.7230215827338129"/>
        </c:manualLayout>
      </c:layout>
      <c:lineChart>
        <c:grouping val="stacked"/>
        <c:varyColors val="0"/>
        <c:ser>
          <c:idx val="0"/>
          <c:order val="0"/>
          <c:spPr>
            <a:ln w="23768">
              <a:solidFill>
                <a:srgbClr val="000080"/>
              </a:solidFill>
              <a:prstDash val="solid"/>
            </a:ln>
          </c:spPr>
          <c:marker>
            <c:symbol val="diamond"/>
            <c:size val="9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0"/>
                  <c:y val="2.2046161537606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2512097855946274E-3"/>
                  <c:y val="-3.00629475512821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spPr>
              <a:noFill/>
              <a:ln w="47537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 душу'!$A$1:$A$4</c:f>
              <c:strCache>
                <c:ptCount val="4"/>
                <c:pt idx="0">
                  <c:v>2007 год</c:v>
                </c:pt>
                <c:pt idx="1">
                  <c:v>2008 год</c:v>
                </c:pt>
                <c:pt idx="2">
                  <c:v>2009 год</c:v>
                </c:pt>
                <c:pt idx="3">
                  <c:v>2010 год</c:v>
                </c:pt>
              </c:strCache>
            </c:strRef>
          </c:cat>
          <c:val>
            <c:numRef>
              <c:f>'на душу'!$B$1:$B$4</c:f>
              <c:numCache>
                <c:formatCode>General</c:formatCode>
                <c:ptCount val="4"/>
                <c:pt idx="0">
                  <c:v>10358</c:v>
                </c:pt>
                <c:pt idx="1">
                  <c:v>12065</c:v>
                </c:pt>
                <c:pt idx="2">
                  <c:v>6094</c:v>
                </c:pt>
                <c:pt idx="3">
                  <c:v>22773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4781184"/>
        <c:axId val="154788224"/>
      </c:lineChart>
      <c:catAx>
        <c:axId val="154781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594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547882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4788224"/>
        <c:scaling>
          <c:orientation val="minMax"/>
        </c:scaling>
        <c:delete val="0"/>
        <c:axPos val="l"/>
        <c:majorGridlines>
          <c:spPr>
            <a:ln w="5942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594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54781184"/>
        <c:crosses val="autoZero"/>
        <c:crossBetween val="between"/>
      </c:valAx>
      <c:spPr>
        <a:noFill/>
        <a:ln w="23768">
          <a:solidFill>
            <a:srgbClr val="808080"/>
          </a:solidFill>
          <a:prstDash val="solid"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889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Исполнение бюджета муниципального образования Гулькевичский район за 2010 год</a:t>
            </a:r>
            <a:endParaRPr lang="ru-RU" sz="180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на 11 месяцев 2010 г. согласно кассового плана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8240315924943075E-3"/>
                  <c:y val="-4.5072152476885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102992539261317E-3"/>
                  <c:y val="-6.8588058116999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888665.1</c:v>
                </c:pt>
                <c:pt idx="1">
                  <c:v>876182.7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9984640"/>
        <c:axId val="180015104"/>
        <c:axId val="0"/>
      </c:bar3DChart>
      <c:catAx>
        <c:axId val="1799846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80015104"/>
        <c:crosses val="autoZero"/>
        <c:auto val="1"/>
        <c:lblAlgn val="ctr"/>
        <c:lblOffset val="100"/>
        <c:noMultiLvlLbl val="0"/>
      </c:catAx>
      <c:valAx>
        <c:axId val="180015104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9984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Динамика расходов</a:t>
            </a:r>
            <a:r>
              <a:rPr lang="en-US" sz="2160" b="1" i="0" u="none" strike="noStrike" baseline="0" dirty="0" smtClean="0">
                <a:effectLst/>
              </a:rPr>
              <a:t> </a:t>
            </a:r>
            <a:r>
              <a:rPr lang="ru-RU" sz="2160" b="1" i="0" u="none" strike="noStrike" baseline="0" dirty="0" smtClean="0">
                <a:effectLst/>
              </a:rPr>
              <a:t>бюджета муниципального образования Гулькевичский район</a:t>
            </a:r>
            <a:r>
              <a:rPr lang="en-US" sz="2160" b="1" i="0" u="none" strike="noStrike" baseline="0" dirty="0" smtClean="0">
                <a:effectLst/>
              </a:rPr>
              <a:t> </a:t>
            </a:r>
            <a:r>
              <a:rPr lang="ru-RU" sz="2160" b="1" i="0" u="none" strike="noStrike" baseline="0" dirty="0" smtClean="0">
                <a:effectLst/>
              </a:rPr>
              <a:t>за 2008-2010 г</a:t>
            </a:r>
            <a:r>
              <a:rPr lang="en-US" sz="2160" b="1" i="0" u="none" strike="noStrike" baseline="0" dirty="0" smtClean="0">
                <a:effectLst/>
              </a:rPr>
              <a:t> 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Расходы всего в том числе за счет: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2.8334021976491874E-3"/>
                  <c:y val="-2.0676744978888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501032964737681E-3"/>
                  <c:y val="1.2406046987333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1004163.1</c:v>
                </c:pt>
                <c:pt idx="1">
                  <c:v>783799.1</c:v>
                </c:pt>
                <c:pt idx="2">
                  <c:v>876182.7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 межбюджетных трансфертов </c:v>
                </c:pt>
              </c:strCache>
            </c:strRef>
          </c:tx>
          <c:marker>
            <c:symbol val="none"/>
          </c:marker>
          <c:dLbls>
            <c:dLbl>
              <c:idx val="1"/>
              <c:layout>
                <c:manualLayout>
                  <c:x val="-2.8334021976492651E-3"/>
                  <c:y val="-2.89474429704439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850768289610999E-2"/>
                  <c:y val="-2.0060636828865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694564.5</c:v>
                </c:pt>
                <c:pt idx="1">
                  <c:v>457289.1</c:v>
                </c:pt>
                <c:pt idx="2">
                  <c:v>467175.6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собственных средств</c:v>
                </c:pt>
              </c:strCache>
            </c:strRef>
          </c:tx>
          <c:spPr>
            <a:ln>
              <a:solidFill>
                <a:schemeClr val="accent6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2501032964738202E-3"/>
                  <c:y val="2.6879768472555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501032964737681E-3"/>
                  <c:y val="2.4812093974666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8334021976493171E-3"/>
                  <c:y val="2.06767449788884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309598.59999999998</c:v>
                </c:pt>
                <c:pt idx="1">
                  <c:v>326510</c:v>
                </c:pt>
                <c:pt idx="2">
                  <c:v>409007.1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33600"/>
        <c:axId val="10635136"/>
      </c:lineChart>
      <c:catAx>
        <c:axId val="10633600"/>
        <c:scaling>
          <c:orientation val="minMax"/>
        </c:scaling>
        <c:delete val="0"/>
        <c:axPos val="b"/>
        <c:majorTickMark val="out"/>
        <c:minorTickMark val="none"/>
        <c:tickLblPos val="nextTo"/>
        <c:crossAx val="10635136"/>
        <c:crosses val="autoZero"/>
        <c:auto val="1"/>
        <c:lblAlgn val="ctr"/>
        <c:lblOffset val="100"/>
        <c:noMultiLvlLbl val="0"/>
      </c:catAx>
      <c:valAx>
        <c:axId val="10635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3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049471013710459"/>
          <c:y val="0.37623913921860819"/>
          <c:w val="0.32522355968188854"/>
          <c:h val="0.1191336458580471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Динамика расходов</a:t>
            </a:r>
            <a:r>
              <a:rPr lang="en-US" sz="2160" b="1" i="0" u="none" strike="noStrike" baseline="0" dirty="0" smtClean="0">
                <a:effectLst/>
              </a:rPr>
              <a:t> </a:t>
            </a:r>
            <a:r>
              <a:rPr lang="ru-RU" sz="2160" b="1" i="0" u="none" strike="noStrike" baseline="0" dirty="0" smtClean="0">
                <a:effectLst/>
              </a:rPr>
              <a:t>бюджета муниципального образования Гулькевичский район на одного жителя</a:t>
            </a:r>
            <a:r>
              <a:rPr lang="en-US" sz="2160" b="1" i="0" u="none" strike="noStrike" baseline="0" dirty="0" smtClean="0">
                <a:effectLst/>
              </a:rPr>
              <a:t> </a:t>
            </a:r>
            <a:r>
              <a:rPr lang="ru-RU" sz="2160" b="1" i="0" u="none" strike="noStrike" baseline="0" dirty="0" smtClean="0">
                <a:effectLst/>
              </a:rPr>
              <a:t>за 2008-2010 г</a:t>
            </a:r>
            <a:r>
              <a:rPr lang="en-US" sz="2160" b="1" i="0" u="none" strike="noStrike" baseline="0" dirty="0" smtClean="0">
                <a:effectLst/>
              </a:rPr>
              <a:t> 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Расходы всего в том числе за счет:</c:v>
                </c:pt>
              </c:strCache>
            </c:strRef>
          </c:tx>
          <c:marker>
            <c:symbol val="none"/>
          </c:marker>
          <c:dLbls>
            <c:dLbl>
              <c:idx val="1"/>
              <c:layout>
                <c:manualLayout>
                  <c:x val="-1.4281730181006874E-3"/>
                  <c:y val="3.0090955243297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10</c:v>
                </c:pt>
                <c:pt idx="1">
                  <c:v>7.8</c:v>
                </c:pt>
                <c:pt idx="2">
                  <c:v>8.6999999999999993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собственных средств</c:v>
                </c:pt>
              </c:strCache>
            </c:strRef>
          </c:tx>
          <c:spPr>
            <a:ln>
              <a:solidFill>
                <a:srgbClr val="F14124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1.4281730181006874E-2"/>
                  <c:y val="2.407276419463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853557162906239E-2"/>
                  <c:y val="1.805457314597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850768289610999E-2"/>
                  <c:y val="-2.0060636828865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3.1</c:v>
                </c:pt>
                <c:pt idx="1">
                  <c:v>3.2</c:v>
                </c:pt>
                <c:pt idx="2">
                  <c:v>4.0999999999999996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53536"/>
        <c:axId val="10755072"/>
      </c:lineChart>
      <c:catAx>
        <c:axId val="10753536"/>
        <c:scaling>
          <c:orientation val="minMax"/>
        </c:scaling>
        <c:delete val="0"/>
        <c:axPos val="b"/>
        <c:majorTickMark val="out"/>
        <c:minorTickMark val="none"/>
        <c:tickLblPos val="nextTo"/>
        <c:crossAx val="10755072"/>
        <c:crosses val="autoZero"/>
        <c:auto val="1"/>
        <c:lblAlgn val="ctr"/>
        <c:lblOffset val="100"/>
        <c:noMultiLvlLbl val="0"/>
      </c:catAx>
      <c:valAx>
        <c:axId val="10755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753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049471013710459"/>
          <c:y val="0.37623913921860819"/>
          <c:w val="0.32522355968188854"/>
          <c:h val="0.1191336458580471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Динамика расходов</a:t>
            </a:r>
            <a:r>
              <a:rPr lang="en-US" sz="2160" b="1" i="0" u="none" strike="noStrike" baseline="0" dirty="0" smtClean="0">
                <a:effectLst/>
              </a:rPr>
              <a:t> </a:t>
            </a:r>
            <a:r>
              <a:rPr lang="ru-RU" sz="2160" b="1" i="0" u="none" strike="noStrike" baseline="0" dirty="0" smtClean="0">
                <a:effectLst/>
              </a:rPr>
              <a:t>бюджета муниципального образования Гулькевичский район на одного жителя по отраслям социальной сферы</a:t>
            </a:r>
            <a:r>
              <a:rPr lang="en-US" sz="2160" b="1" i="0" u="none" strike="noStrike" baseline="0" dirty="0" smtClean="0">
                <a:effectLst/>
              </a:rPr>
              <a:t> </a:t>
            </a:r>
            <a:r>
              <a:rPr lang="ru-RU" sz="2160" b="1" i="0" u="none" strike="noStrike" baseline="0" dirty="0" smtClean="0">
                <a:effectLst/>
              </a:rPr>
              <a:t>за 2008-2010 г</a:t>
            </a:r>
            <a:r>
              <a:rPr lang="en-US" sz="2160" b="1" i="0" u="none" strike="noStrike" baseline="0" dirty="0" smtClean="0">
                <a:effectLst/>
              </a:rPr>
              <a:t> 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Расходы всего в том числе за счет:</c:v>
                </c:pt>
              </c:strCache>
            </c:strRef>
          </c:tx>
          <c:marker>
            <c:symbol val="none"/>
          </c:marker>
          <c:dLbls>
            <c:dLbl>
              <c:idx val="1"/>
              <c:layout>
                <c:manualLayout>
                  <c:x val="-1.4281730181006874E-3"/>
                  <c:y val="3.0090955243297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7.9</c:v>
                </c:pt>
                <c:pt idx="1">
                  <c:v>6.1</c:v>
                </c:pt>
                <c:pt idx="2">
                  <c:v>6.8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Образование</c:v>
                </c:pt>
              </c:strCache>
            </c:strRef>
          </c:tx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4.7</c:v>
                </c:pt>
                <c:pt idx="1">
                  <c:v>4.0999999999999996</c:v>
                </c:pt>
                <c:pt idx="2">
                  <c:v>4.7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Культура</c:v>
                </c:pt>
              </c:strCache>
            </c:strRef>
          </c:tx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0.3</c:v>
                </c:pt>
                <c:pt idx="1">
                  <c:v>0.3</c:v>
                </c:pt>
                <c:pt idx="2">
                  <c:v>0.3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Здравоохранение </c:v>
                </c:pt>
              </c:strCache>
            </c:strRef>
          </c:tx>
          <c:marker>
            <c:symbol val="none"/>
          </c:marker>
          <c:dLbls>
            <c:dLbl>
              <c:idx val="1"/>
              <c:layout>
                <c:manualLayout>
                  <c:x val="-5.2365739063538995E-17"/>
                  <c:y val="-3.20970189261842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1408650905034369E-3"/>
                  <c:y val="-1.4042445780205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Лист1!$B$5:$D$5</c:f>
              <c:numCache>
                <c:formatCode>General</c:formatCode>
                <c:ptCount val="3"/>
                <c:pt idx="0">
                  <c:v>1.7</c:v>
                </c:pt>
                <c:pt idx="1">
                  <c:v>1</c:v>
                </c:pt>
                <c:pt idx="2">
                  <c:v>1.2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Социальная политика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563460362013772E-2"/>
                  <c:y val="-1.805457314597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2365739063538995E-17"/>
                  <c:y val="-1.805457314597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1408650905034369E-3"/>
                  <c:y val="-6.01819104865952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Лист1!$B$6:$D$6</c:f>
              <c:numCache>
                <c:formatCode>General</c:formatCode>
                <c:ptCount val="3"/>
                <c:pt idx="0">
                  <c:v>0.6</c:v>
                </c:pt>
                <c:pt idx="1">
                  <c:v>0.6</c:v>
                </c:pt>
                <c:pt idx="2">
                  <c:v>0.6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926336"/>
        <c:axId val="10936320"/>
      </c:lineChart>
      <c:catAx>
        <c:axId val="10926336"/>
        <c:scaling>
          <c:orientation val="minMax"/>
        </c:scaling>
        <c:delete val="0"/>
        <c:axPos val="b"/>
        <c:majorTickMark val="out"/>
        <c:minorTickMark val="none"/>
        <c:tickLblPos val="nextTo"/>
        <c:crossAx val="10936320"/>
        <c:crosses val="autoZero"/>
        <c:auto val="1"/>
        <c:lblAlgn val="ctr"/>
        <c:lblOffset val="100"/>
        <c:noMultiLvlLbl val="0"/>
      </c:catAx>
      <c:valAx>
        <c:axId val="10936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92633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Динамика расходов</a:t>
            </a:r>
            <a:r>
              <a:rPr lang="en-US" sz="2160" b="1" i="0" u="none" strike="noStrike" baseline="0" dirty="0" smtClean="0">
                <a:effectLst/>
              </a:rPr>
              <a:t> </a:t>
            </a:r>
            <a:r>
              <a:rPr lang="ru-RU" sz="2160" b="1" i="0" u="none" strike="noStrike" baseline="0" dirty="0" smtClean="0">
                <a:effectLst/>
              </a:rPr>
              <a:t>бюджетов поселений Гулькевичского района за 2008-2010 г</a:t>
            </a:r>
            <a:r>
              <a:rPr lang="en-US" sz="2160" b="1" i="0" u="none" strike="noStrike" baseline="0" dirty="0" smtClean="0">
                <a:effectLst/>
              </a:rPr>
              <a:t> </a:t>
            </a:r>
            <a:endParaRPr lang="ru-RU" dirty="0"/>
          </a:p>
        </c:rich>
      </c:tx>
      <c:layout/>
      <c:overlay val="0"/>
    </c:title>
    <c:autoTitleDeleted val="0"/>
    <c:view3D>
      <c:rotX val="1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Расходы всего в том числе за счет: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563460362013749E-3"/>
                  <c:y val="-1.805457314597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281730181006874E-3"/>
                  <c:y val="-2.407276419463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2845190543021666E-3"/>
                  <c:y val="-6.01819104865952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222366.3</c:v>
                </c:pt>
                <c:pt idx="1">
                  <c:v>269665.3</c:v>
                </c:pt>
                <c:pt idx="2">
                  <c:v>301470.3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115136"/>
        <c:axId val="11116928"/>
        <c:axId val="0"/>
      </c:bar3DChart>
      <c:catAx>
        <c:axId val="11115136"/>
        <c:scaling>
          <c:orientation val="minMax"/>
        </c:scaling>
        <c:delete val="0"/>
        <c:axPos val="b"/>
        <c:majorTickMark val="out"/>
        <c:minorTickMark val="none"/>
        <c:tickLblPos val="nextTo"/>
        <c:crossAx val="11116928"/>
        <c:crosses val="autoZero"/>
        <c:auto val="1"/>
        <c:lblAlgn val="ctr"/>
        <c:lblOffset val="100"/>
        <c:noMultiLvlLbl val="0"/>
      </c:catAx>
      <c:valAx>
        <c:axId val="11116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115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Исполнение расходов бюджета муниципального образования Гулькевичский район</a:t>
            </a:r>
            <a:r>
              <a:rPr lang="en-US" sz="1800" b="1" i="0" u="none" strike="noStrike" baseline="0" dirty="0" smtClean="0">
                <a:effectLst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за 2010 год по отраслям</a:t>
            </a:r>
            <a:endParaRPr lang="ru-RU" sz="1800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223798610190266"/>
          <c:y val="0.26512188300916756"/>
          <c:w val="0.69294137568943937"/>
          <c:h val="0.63209707222824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на 01.12.2010г.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617690776293673E-2"/>
                  <c:y val="-1.952544864108330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950749199909688E-2"/>
                  <c:y val="-0.1290859125486695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4546600556927259E-2"/>
                  <c:y val="-5.881833691531081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6482140425257408E-2"/>
                  <c:y val="1.585615646792757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5.4183327748529735E-2"/>
                  <c:y val="0.1528369453202517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7.5768295010231843E-2"/>
                  <c:y val="-2.186474810589372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4122756521676797E-2"/>
                  <c:y val="-6.371721788255967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 и средства массовой информации</c:v>
                </c:pt>
                <c:pt idx="7">
                  <c:v>здравоохранение и спорт</c:v>
                </c:pt>
                <c:pt idx="8">
                  <c:v>Социальная политика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102933.7</c:v>
                </c:pt>
                <c:pt idx="1">
                  <c:v>64.599999999999994</c:v>
                </c:pt>
                <c:pt idx="2">
                  <c:v>7260.9</c:v>
                </c:pt>
                <c:pt idx="3">
                  <c:v>14556.4</c:v>
                </c:pt>
                <c:pt idx="4">
                  <c:v>43897</c:v>
                </c:pt>
                <c:pt idx="5">
                  <c:v>473599.5</c:v>
                </c:pt>
                <c:pt idx="6">
                  <c:v>33056.800000000003</c:v>
                </c:pt>
                <c:pt idx="7">
                  <c:v>124185.2</c:v>
                </c:pt>
                <c:pt idx="8">
                  <c:v>57038.3</c:v>
                </c:pt>
                <c:pt idx="9">
                  <c:v>19590.3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Исполнение расходов бюджета по поселениям Гулькевичского района</a:t>
            </a:r>
            <a:r>
              <a:rPr lang="en-US" sz="1800" b="1" i="0" u="none" strike="noStrike" baseline="0" dirty="0" smtClean="0">
                <a:effectLst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за 2010 год по отраслям</a:t>
            </a:r>
            <a:endParaRPr lang="ru-RU" sz="1800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223798610190266"/>
          <c:y val="0.26512188300916756"/>
          <c:w val="0.69294137568943937"/>
          <c:h val="0.63209707222824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на 01.12.2010г.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2.1964069404474772E-2"/>
                  <c:y val="-2.15526818859207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8321234916550491E-2"/>
                  <c:y val="-2.975148355163602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183294150112353E-2"/>
                  <c:y val="2.632545936786078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9414200393504665E-2"/>
                  <c:y val="-6.320594008073181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6.556204776530207E-2"/>
                  <c:y val="-2.96140467151159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7.5768295010231843E-2"/>
                  <c:y val="-2.186474810589372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4122756521676797E-2"/>
                  <c:y val="-6.371721788255967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Культура, кинематография и средства массовой информации</c:v>
                </c:pt>
                <c:pt idx="4">
                  <c:v>Остальные расходы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70048.2</c:v>
                </c:pt>
                <c:pt idx="1">
                  <c:v>80679.8</c:v>
                </c:pt>
                <c:pt idx="2">
                  <c:v>67397.5</c:v>
                </c:pt>
                <c:pt idx="3">
                  <c:v>54364.3</c:v>
                </c:pt>
                <c:pt idx="4">
                  <c:v>28980.499999999985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Исполнение бюджетов поселений по расходам за 2010 год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60859580052494"/>
          <c:y val="0.12022032861409299"/>
          <c:w val="0.86526706036745415"/>
          <c:h val="0.6084897593138384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Утверждено на 2010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1"/>
              <c:layout>
                <c:manualLayout>
                  <c:x val="-5.1281714785651796E-3"/>
                  <c:y val="-5.83877263788698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269356955380525E-2"/>
                  <c:y val="7.13619523059227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90573053368328E-2"/>
                  <c:y val="-1.94641079458799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1004265091863518E-2"/>
                  <c:y val="-5.83877263788698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0213254593175849E-3"/>
                  <c:y val="-5.83877263788698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1667760279965006E-3"/>
                  <c:y val="-1.94625754596232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4.1666666666666666E-3"/>
                  <c:y val="-9.7312877298116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777777777777779E-3"/>
                  <c:y val="-1.75163179136609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1.3888888888888889E-3"/>
                  <c:y val="-1.75163179136609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5.5555555555555558E-3"/>
                  <c:y val="-1.75163179136609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1.3888888888889906E-3"/>
                  <c:y val="-2.5301348097510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3888888888888889E-3"/>
                  <c:y val="-2.3355090551547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5.5555555555555558E-3"/>
                  <c:y val="-1.946257545962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Соколовское с/п</c:v>
                </c:pt>
                <c:pt idx="1">
                  <c:v>О-Ольгинское с/п</c:v>
                </c:pt>
                <c:pt idx="2">
                  <c:v>Комсомольское с/п</c:v>
                </c:pt>
                <c:pt idx="3">
                  <c:v>Красносельское г/п</c:v>
                </c:pt>
                <c:pt idx="4">
                  <c:v>с/п Венцы-Заря </c:v>
                </c:pt>
                <c:pt idx="5">
                  <c:v>с/п Кубань</c:v>
                </c:pt>
                <c:pt idx="6">
                  <c:v>Гулькевичское г/п</c:v>
                </c:pt>
                <c:pt idx="7">
                  <c:v>Новоукраинское с/п</c:v>
                </c:pt>
                <c:pt idx="8">
                  <c:v>Гирейское г/п</c:v>
                </c:pt>
                <c:pt idx="9">
                  <c:v>Пушкинское с/п</c:v>
                </c:pt>
                <c:pt idx="10">
                  <c:v>Союз 4-х хуторов с/п</c:v>
                </c:pt>
                <c:pt idx="11">
                  <c:v>О-Кубанское с/п</c:v>
                </c:pt>
                <c:pt idx="12">
                  <c:v>Николенское с/п</c:v>
                </c:pt>
                <c:pt idx="13">
                  <c:v>Тысячное с/п</c:v>
                </c:pt>
                <c:pt idx="14">
                  <c:v>Скобелевское г/п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78</c:v>
                </c:pt>
                <c:pt idx="1">
                  <c:v>86</c:v>
                </c:pt>
                <c:pt idx="2">
                  <c:v>90.9</c:v>
                </c:pt>
                <c:pt idx="3">
                  <c:v>91.2</c:v>
                </c:pt>
                <c:pt idx="4">
                  <c:v>93.5</c:v>
                </c:pt>
                <c:pt idx="5">
                  <c:v>93.7</c:v>
                </c:pt>
                <c:pt idx="6">
                  <c:v>94.6</c:v>
                </c:pt>
                <c:pt idx="7">
                  <c:v>94.8</c:v>
                </c:pt>
                <c:pt idx="8">
                  <c:v>95.1</c:v>
                </c:pt>
                <c:pt idx="9">
                  <c:v>96</c:v>
                </c:pt>
                <c:pt idx="10">
                  <c:v>96.4</c:v>
                </c:pt>
                <c:pt idx="11">
                  <c:v>97.1</c:v>
                </c:pt>
                <c:pt idx="12">
                  <c:v>97.3</c:v>
                </c:pt>
                <c:pt idx="13">
                  <c:v>97.6</c:v>
                </c:pt>
                <c:pt idx="14">
                  <c:v>99.1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6890112"/>
        <c:axId val="166891904"/>
        <c:axId val="0"/>
      </c:bar3DChart>
      <c:catAx>
        <c:axId val="166890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6891904"/>
        <c:crosses val="autoZero"/>
        <c:auto val="1"/>
        <c:lblAlgn val="ctr"/>
        <c:lblOffset val="100"/>
        <c:noMultiLvlLbl val="0"/>
      </c:catAx>
      <c:valAx>
        <c:axId val="166891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cross"/>
        <c:tickLblPos val="nextTo"/>
        <c:crossAx val="166890112"/>
        <c:crosses val="autoZero"/>
        <c:crossBetween val="between"/>
        <c:minorUnit val="9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Удельный вес расходов на органы местного самоуправления в объеме собственных доходов за 2010 год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31402012248469"/>
          <c:y val="0.20780191818239774"/>
          <c:w val="0.81779505686789167"/>
          <c:h val="0.5209081697455336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на содержание ОМС</c:v>
                </c:pt>
              </c:strCache>
            </c:strRef>
          </c:tx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Lbls>
            <c:dLbl>
              <c:idx val="1"/>
              <c:layout>
                <c:manualLayout>
                  <c:x val="-2.3503937007874017E-3"/>
                  <c:y val="-2.9193863189434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269356955380525E-2"/>
                  <c:y val="7.13619523059227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90573053368328E-2"/>
                  <c:y val="-2.5301501346135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6153762029746286E-3"/>
                  <c:y val="-3.6978893373284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0213254593175849E-3"/>
                  <c:y val="-2.7247605643472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1666666666665651E-3"/>
                  <c:y val="-1.3623802821736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Муниципальный район</c:v>
                </c:pt>
                <c:pt idx="1">
                  <c:v>Гулькевичское</c:v>
                </c:pt>
                <c:pt idx="2">
                  <c:v> Красносельское</c:v>
                </c:pt>
                <c:pt idx="3">
                  <c:v>Венцы-Заря</c:v>
                </c:pt>
                <c:pt idx="4">
                  <c:v>Отрадно-Ольгинское</c:v>
                </c:pt>
                <c:pt idx="5">
                  <c:v>  Кубань</c:v>
                </c:pt>
                <c:pt idx="6">
                  <c:v> Соколовское</c:v>
                </c:pt>
                <c:pt idx="7">
                  <c:v> Пушкинское</c:v>
                </c:pt>
                <c:pt idx="8">
                  <c:v> Отрадно-Кубанское</c:v>
                </c:pt>
                <c:pt idx="9">
                  <c:v>Новоукраинское</c:v>
                </c:pt>
                <c:pt idx="10">
                  <c:v> Комсомольское</c:v>
                </c:pt>
                <c:pt idx="11">
                  <c:v>Николенское</c:v>
                </c:pt>
                <c:pt idx="12">
                  <c:v> Тысячное</c:v>
                </c:pt>
                <c:pt idx="13">
                  <c:v>Гирейское</c:v>
                </c:pt>
                <c:pt idx="14">
                  <c:v>Скобелевское с/п</c:v>
                </c:pt>
                <c:pt idx="15">
                  <c:v> Союз 4-х хуторов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13.6</c:v>
                </c:pt>
                <c:pt idx="1">
                  <c:v>13.9</c:v>
                </c:pt>
                <c:pt idx="2">
                  <c:v>25.1</c:v>
                </c:pt>
                <c:pt idx="3">
                  <c:v>28.8</c:v>
                </c:pt>
                <c:pt idx="4">
                  <c:v>30.6</c:v>
                </c:pt>
                <c:pt idx="5">
                  <c:v>32.5</c:v>
                </c:pt>
                <c:pt idx="6">
                  <c:v>33.1</c:v>
                </c:pt>
                <c:pt idx="7">
                  <c:v>36.9</c:v>
                </c:pt>
                <c:pt idx="8">
                  <c:v>40.200000000000003</c:v>
                </c:pt>
                <c:pt idx="9">
                  <c:v>46.4</c:v>
                </c:pt>
                <c:pt idx="10">
                  <c:v>49.2</c:v>
                </c:pt>
                <c:pt idx="11">
                  <c:v>50.9</c:v>
                </c:pt>
                <c:pt idx="12">
                  <c:v>53.2</c:v>
                </c:pt>
                <c:pt idx="13">
                  <c:v>53.8</c:v>
                </c:pt>
                <c:pt idx="14">
                  <c:v>75.400000000000006</c:v>
                </c:pt>
                <c:pt idx="15">
                  <c:v>78.099999999999994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6820480"/>
        <c:axId val="166830464"/>
        <c:axId val="0"/>
      </c:bar3DChart>
      <c:catAx>
        <c:axId val="166820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6830464"/>
        <c:crosses val="autoZero"/>
        <c:auto val="1"/>
        <c:lblAlgn val="ctr"/>
        <c:lblOffset val="100"/>
        <c:noMultiLvlLbl val="0"/>
      </c:catAx>
      <c:valAx>
        <c:axId val="166830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cross"/>
        <c:tickLblPos val="nextTo"/>
        <c:crossAx val="166820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 smtClean="0">
                <a:effectLst/>
              </a:rPr>
              <a:t>Структура кредиторской задолженности по отраслям на 01.01.2011 </a:t>
            </a:r>
            <a:endParaRPr lang="ru-RU" dirty="0">
              <a:effectLst/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999999999999997E-2"/>
          <c:y val="0.23697506207492172"/>
          <c:w val="0.84444444444444444"/>
          <c:h val="0.7484640205357036"/>
        </c:manualLayout>
      </c:layout>
      <c:pie3DChart>
        <c:varyColors val="1"/>
        <c:ser>
          <c:idx val="0"/>
          <c:order val="0"/>
          <c:explosion val="25"/>
          <c:dPt>
            <c:idx val="2"/>
            <c:bubble3D val="0"/>
            <c:spPr>
              <a:solidFill>
                <a:srgbClr val="F14124">
                  <a:lumMod val="75000"/>
                </a:srgbClr>
              </a:solidFill>
            </c:spPr>
          </c:dPt>
          <c:dLbls>
            <c:dLbl>
              <c:idx val="4"/>
              <c:layout>
                <c:manualLayout>
                  <c:x val="-4.965326990376203E-2"/>
                  <c:y val="-2.405957992970839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Лист1!$A$1:$E$1</c:f>
              <c:strCache>
                <c:ptCount val="5"/>
                <c:pt idx="0">
                  <c:v>Администрация района</c:v>
                </c:pt>
                <c:pt idx="1">
                  <c:v>Управление образования</c:v>
                </c:pt>
                <c:pt idx="2">
                  <c:v>Отдел культуры</c:v>
                </c:pt>
                <c:pt idx="3">
                  <c:v>МУЗ ЦРБ</c:v>
                </c:pt>
                <c:pt idx="4">
                  <c:v>Комитет по Физкультуре и спорту</c:v>
                </c:pt>
              </c:strCache>
            </c:strRef>
          </c:cat>
          <c:val>
            <c:numRef>
              <c:f>Лист1!$A$2:$E$2</c:f>
              <c:numCache>
                <c:formatCode>0</c:formatCode>
                <c:ptCount val="5"/>
                <c:pt idx="0">
                  <c:v>3796</c:v>
                </c:pt>
                <c:pt idx="1">
                  <c:v>13254</c:v>
                </c:pt>
                <c:pt idx="2">
                  <c:v>149</c:v>
                </c:pt>
                <c:pt idx="3">
                  <c:v>8765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69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dirty="0"/>
              <a:t>Отраслевая структура инвестиций крупных и средних организаций муниципального образования </a:t>
            </a:r>
            <a:r>
              <a:rPr lang="ru-RU" dirty="0" err="1"/>
              <a:t>Гулькевичский</a:t>
            </a:r>
            <a:r>
              <a:rPr lang="ru-RU" dirty="0"/>
              <a:t> район в 2010 году</a:t>
            </a:r>
          </a:p>
        </c:rich>
      </c:tx>
      <c:layout>
        <c:manualLayout>
          <c:xMode val="edge"/>
          <c:yMode val="edge"/>
          <c:x val="0.13969849246231156"/>
          <c:y val="2.0797227036395149E-2"/>
        </c:manualLayout>
      </c:layout>
      <c:overlay val="0"/>
      <c:spPr>
        <a:noFill/>
        <a:ln w="30631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3067096711579299E-2"/>
          <c:y val="0.28463885575595388"/>
          <c:w val="0.85728645251603419"/>
          <c:h val="0.60869350902402786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5315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</c:dPt>
          <c:dPt>
            <c:idx val="1"/>
            <c:bubble3D val="0"/>
            <c:spPr>
              <a:solidFill>
                <a:srgbClr val="00FF00"/>
              </a:solidFill>
              <a:ln w="15315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CC"/>
              </a:solidFill>
              <a:ln w="15315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CFFFF"/>
              </a:solidFill>
              <a:ln w="15315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60066"/>
              </a:solidFill>
              <a:ln w="15315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8080"/>
              </a:solidFill>
              <a:ln w="15315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2.7419269938034809E-2"/>
                  <c:y val="0.1414830586589280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8724949458893506E-2"/>
                  <c:y val="7.364871546629128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2.480791089631712E-2"/>
                  <c:y val="-2.5195613185836494E-2"/>
                </c:manualLayout>
              </c:layout>
              <c:numFmt formatCode="0%" sourceLinked="0"/>
              <c:spPr>
                <a:noFill/>
                <a:ln w="3063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1.5668154250305551E-2"/>
                  <c:y val="-7.558683955750948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9.27032459809745E-2"/>
                  <c:y val="-4.651497818923660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2273387496072681"/>
                  <c:y val="-4.651497818923660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%" sourceLinked="0"/>
            <c:spPr>
              <a:noFill/>
              <a:ln w="30631">
                <a:noFill/>
              </a:ln>
            </c:spPr>
            <c:txPr>
              <a:bodyPr/>
              <a:lstStyle/>
              <a:p>
                <a:pPr>
                  <a:defRPr sz="1658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Лист5!$A$1:$A$6</c:f>
              <c:strCache>
                <c:ptCount val="6"/>
                <c:pt idx="0">
                  <c:v>строительство</c:v>
                </c:pt>
                <c:pt idx="1">
                  <c:v>сельское хозяйство</c:v>
                </c:pt>
                <c:pt idx="2">
                  <c:v>промышленность</c:v>
                </c:pt>
                <c:pt idx="3">
                  <c:v>потребительский рынок</c:v>
                </c:pt>
                <c:pt idx="4">
                  <c:v>социальная сфера</c:v>
                </c:pt>
                <c:pt idx="5">
                  <c:v>прочие</c:v>
                </c:pt>
              </c:strCache>
            </c:strRef>
          </c:cat>
          <c:val>
            <c:numRef>
              <c:f>Лист5!$B$1:$B$6</c:f>
              <c:numCache>
                <c:formatCode>General</c:formatCode>
                <c:ptCount val="6"/>
                <c:pt idx="0">
                  <c:v>1150</c:v>
                </c:pt>
                <c:pt idx="1">
                  <c:v>660</c:v>
                </c:pt>
                <c:pt idx="2">
                  <c:v>297</c:v>
                </c:pt>
                <c:pt idx="3">
                  <c:v>17</c:v>
                </c:pt>
                <c:pt idx="4">
                  <c:v>116</c:v>
                </c:pt>
                <c:pt idx="5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30631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76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 smtClean="0">
                <a:effectLst/>
              </a:rPr>
              <a:t>Структура кредиторской задолженности по КОСГУ на 01.01.2011 </a:t>
            </a:r>
            <a:endParaRPr lang="ru-RU" dirty="0">
              <a:effectLst/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277777777777777"/>
          <c:y val="0.18690407909112625"/>
          <c:w val="0.78472222222222221"/>
          <c:h val="0.693182355587514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-6.1316491688538935E-2"/>
                  <c:y val="-4.716953104821449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7.9166666666666663E-2"/>
                  <c:y val="0.1236997813668271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2222222222222222"/>
                  <c:y val="4.1572740093298042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2.087620297462817E-2"/>
                  <c:y val="9.812876438910642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9.9792213473315836E-3"/>
                  <c:y val="-5.4620399214715233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5.0704833770778654E-2"/>
                  <c:y val="2.79439387196560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4.3027777777777769E-2"/>
                  <c:y val="2.77826618922258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221 Услуги связи</c:v>
                </c:pt>
                <c:pt idx="1">
                  <c:v>223 Коммунальные услуги</c:v>
                </c:pt>
                <c:pt idx="2">
                  <c:v>224 Арендная плата за пользование имуществом</c:v>
                </c:pt>
                <c:pt idx="3">
                  <c:v>225 Работы, услуги по содержанию имущества</c:v>
                </c:pt>
                <c:pt idx="4">
                  <c:v>226 Прочие работы,услуги</c:v>
                </c:pt>
                <c:pt idx="5">
                  <c:v>310 Увеличение стоимости основных средств</c:v>
                </c:pt>
                <c:pt idx="6">
                  <c:v>340Увеличение стоимости материальных запасов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162</c:v>
                </c:pt>
                <c:pt idx="1">
                  <c:v>7316</c:v>
                </c:pt>
                <c:pt idx="2">
                  <c:v>339</c:v>
                </c:pt>
                <c:pt idx="3">
                  <c:v>4219</c:v>
                </c:pt>
                <c:pt idx="4">
                  <c:v>4685</c:v>
                </c:pt>
                <c:pt idx="5">
                  <c:v>2365</c:v>
                </c:pt>
                <c:pt idx="6">
                  <c:v>6904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 smtClean="0">
                <a:effectLst/>
              </a:rPr>
              <a:t>Динамика кредиторской задолженности бюджета МО Гулькевичский район</a:t>
            </a:r>
            <a:endParaRPr lang="ru-RU" dirty="0">
              <a:effectLst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dLbls>
            <c:dLbl>
              <c:idx val="0"/>
              <c:layout>
                <c:manualLayout>
                  <c:x val="-8.3333333333333332E-3"/>
                  <c:y val="-3.8500295269981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1111111111111112E-2"/>
                  <c:y val="-2.50251919254876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3333333333333332E-3"/>
                  <c:y val="-1.9250147634990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1944444444444442E-2"/>
                  <c:y val="3.6575280506481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777777777777779E-3"/>
                  <c:y val="-2.11751623984896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5000000000000102E-2"/>
                  <c:y val="3.2725250979483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6388888888888889E-2"/>
                  <c:y val="-3.08002362159849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777777777777676E-3"/>
                  <c:y val="1.92501476349905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Лист1!$A$2:$A$14</c:f>
              <c:numCache>
                <c:formatCode>m/d/yyyy</c:formatCode>
                <c:ptCount val="13"/>
                <c:pt idx="0">
                  <c:v>40179</c:v>
                </c:pt>
                <c:pt idx="1">
                  <c:v>40210</c:v>
                </c:pt>
                <c:pt idx="2">
                  <c:v>40238</c:v>
                </c:pt>
                <c:pt idx="3">
                  <c:v>40269</c:v>
                </c:pt>
                <c:pt idx="4">
                  <c:v>40299</c:v>
                </c:pt>
                <c:pt idx="5">
                  <c:v>40330</c:v>
                </c:pt>
                <c:pt idx="6">
                  <c:v>40360</c:v>
                </c:pt>
                <c:pt idx="7">
                  <c:v>40391</c:v>
                </c:pt>
                <c:pt idx="8">
                  <c:v>40422</c:v>
                </c:pt>
                <c:pt idx="9">
                  <c:v>40452</c:v>
                </c:pt>
                <c:pt idx="10">
                  <c:v>40483</c:v>
                </c:pt>
                <c:pt idx="11">
                  <c:v>40513</c:v>
                </c:pt>
                <c:pt idx="12">
                  <c:v>40544</c:v>
                </c:pt>
              </c:numCache>
            </c:num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59833</c:v>
                </c:pt>
                <c:pt idx="1">
                  <c:v>54829</c:v>
                </c:pt>
                <c:pt idx="2" formatCode="0">
                  <c:v>53639.499999999993</c:v>
                </c:pt>
                <c:pt idx="3">
                  <c:v>53601</c:v>
                </c:pt>
                <c:pt idx="4" formatCode="0">
                  <c:v>55850</c:v>
                </c:pt>
                <c:pt idx="5" formatCode="0">
                  <c:v>44749</c:v>
                </c:pt>
                <c:pt idx="6" formatCode="0">
                  <c:v>41802</c:v>
                </c:pt>
                <c:pt idx="7" formatCode="0">
                  <c:v>35115</c:v>
                </c:pt>
                <c:pt idx="8">
                  <c:v>28224</c:v>
                </c:pt>
                <c:pt idx="9">
                  <c:v>22954</c:v>
                </c:pt>
                <c:pt idx="10">
                  <c:v>23137</c:v>
                </c:pt>
                <c:pt idx="11">
                  <c:v>24003</c:v>
                </c:pt>
                <c:pt idx="12">
                  <c:v>25990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146624"/>
        <c:axId val="167148160"/>
      </c:lineChart>
      <c:dateAx>
        <c:axId val="167146624"/>
        <c:scaling>
          <c:orientation val="minMax"/>
        </c:scaling>
        <c:delete val="0"/>
        <c:axPos val="b"/>
        <c:numFmt formatCode="d/m/yyyy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7148160"/>
        <c:crosses val="autoZero"/>
        <c:auto val="1"/>
        <c:lblOffset val="100"/>
        <c:baseTimeUnit val="months"/>
      </c:dateAx>
      <c:valAx>
        <c:axId val="167148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146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 smtClean="0">
                <a:effectLst/>
              </a:rPr>
              <a:t>Динамика кредиторской задолженности бюджета МО Гулькевичский район по отраслям</a:t>
            </a:r>
            <a:endParaRPr lang="ru-RU" dirty="0">
              <a:effectLst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01.01.2010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8.3333333333333332E-3"/>
                  <c:y val="-3.8500295269981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66E-3"/>
                  <c:y val="-7.70005905399624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222222222221721E-3"/>
                  <c:y val="-5.77504429049715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9.7222222222222224E-3"/>
                  <c:y val="-1.347510334449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777777777777779E-3"/>
                  <c:y val="-2.11751623984896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Администрация района</c:v>
                </c:pt>
                <c:pt idx="1">
                  <c:v>Управление образования</c:v>
                </c:pt>
                <c:pt idx="2">
                  <c:v>Отдел культуры</c:v>
                </c:pt>
                <c:pt idx="3">
                  <c:v>МУЗ ЦРБ</c:v>
                </c:pt>
                <c:pt idx="4">
                  <c:v>Комитет по Физкультуре и спорту</c:v>
                </c:pt>
                <c:pt idx="5">
                  <c:v>Всего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8189</c:v>
                </c:pt>
                <c:pt idx="1">
                  <c:v>32201</c:v>
                </c:pt>
                <c:pt idx="2">
                  <c:v>2053</c:v>
                </c:pt>
                <c:pt idx="3">
                  <c:v>16373</c:v>
                </c:pt>
                <c:pt idx="4">
                  <c:v>1017</c:v>
                </c:pt>
                <c:pt idx="5">
                  <c:v>59833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01.01.2011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83333333333336E-2"/>
                  <c:y val="-7.058305928010802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61111111111111E-2"/>
                  <c:y val="-1.9250147634990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3.85002952699810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111111111111112E-2"/>
                  <c:y val="-3.85033267892936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9166666666666667E-2"/>
                  <c:y val="-9.62507381749526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7499999999999999E-2"/>
                  <c:y val="-5.77504429049715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Администрация района</c:v>
                </c:pt>
                <c:pt idx="1">
                  <c:v>Управление образования</c:v>
                </c:pt>
                <c:pt idx="2">
                  <c:v>Отдел культуры</c:v>
                </c:pt>
                <c:pt idx="3">
                  <c:v>МУЗ ЦРБ</c:v>
                </c:pt>
                <c:pt idx="4">
                  <c:v>Комитет по Физкультуре и спорту</c:v>
                </c:pt>
                <c:pt idx="5">
                  <c:v>Всего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3796</c:v>
                </c:pt>
                <c:pt idx="1">
                  <c:v>13254</c:v>
                </c:pt>
                <c:pt idx="2">
                  <c:v>149</c:v>
                </c:pt>
                <c:pt idx="3">
                  <c:v>8765</c:v>
                </c:pt>
                <c:pt idx="4">
                  <c:v>26</c:v>
                </c:pt>
                <c:pt idx="5">
                  <c:v>25990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7087104"/>
        <c:axId val="167101184"/>
        <c:axId val="0"/>
      </c:bar3DChart>
      <c:catAx>
        <c:axId val="16708710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7101184"/>
        <c:crosses val="autoZero"/>
        <c:auto val="1"/>
        <c:lblAlgn val="ctr"/>
        <c:lblOffset val="100"/>
        <c:noMultiLvlLbl val="0"/>
      </c:catAx>
      <c:valAx>
        <c:axId val="167101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08710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Кредиторская задолженность на 01.01.2011 года</a:t>
            </a:r>
            <a:r>
              <a:rPr lang="en-US" dirty="0" smtClean="0"/>
              <a:t> </a:t>
            </a:r>
            <a:r>
              <a:rPr lang="ru-RU" dirty="0" smtClean="0"/>
              <a:t>по</a:t>
            </a:r>
            <a:r>
              <a:rPr lang="en-US" dirty="0" smtClean="0"/>
              <a:t> </a:t>
            </a:r>
            <a:r>
              <a:rPr lang="ru-RU" dirty="0" smtClean="0"/>
              <a:t>внебюджетной деятельности</a:t>
            </a:r>
            <a:endParaRPr lang="ru-RU" dirty="0"/>
          </a:p>
        </c:rich>
      </c:tx>
      <c:layout>
        <c:manualLayout>
          <c:xMode val="edge"/>
          <c:yMode val="edge"/>
          <c:x val="0.10627077865266843"/>
          <c:y val="1.155008858099431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01.01.2010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1111111111111112E-2"/>
                  <c:y val="-1.7325132871491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666666666666666E-3"/>
                  <c:y val="-7.7000590539962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888888888888889E-3"/>
                  <c:y val="-1.3475254920458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222222222222223E-2"/>
                  <c:y val="-3.85002952699810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Управление образования </c:v>
                </c:pt>
                <c:pt idx="1">
                  <c:v>Отдел культуры</c:v>
                </c:pt>
                <c:pt idx="2">
                  <c:v>Отдел по физ-ре и спорту</c:v>
                </c:pt>
                <c:pt idx="3">
                  <c:v>МУЗ ЦРБ</c:v>
                </c:pt>
                <c:pt idx="4">
                  <c:v>МУЗ ЦРБ  средства ФОМС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4267</c:v>
                </c:pt>
                <c:pt idx="1">
                  <c:v>471</c:v>
                </c:pt>
                <c:pt idx="2">
                  <c:v>0</c:v>
                </c:pt>
                <c:pt idx="3">
                  <c:v>119</c:v>
                </c:pt>
                <c:pt idx="4">
                  <c:v>20830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01.01.2011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61111111111111E-2"/>
                  <c:y val="-1.92501476349898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05555555555555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44444444444445E-2"/>
                  <c:y val="-1.1550088580994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500000000000001E-2"/>
                  <c:y val="-2.31003287379542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277777777777777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Управление образования </c:v>
                </c:pt>
                <c:pt idx="1">
                  <c:v>Отдел культуры</c:v>
                </c:pt>
                <c:pt idx="2">
                  <c:v>Отдел по физ-ре и спорту</c:v>
                </c:pt>
                <c:pt idx="3">
                  <c:v>МУЗ ЦРБ</c:v>
                </c:pt>
                <c:pt idx="4">
                  <c:v>МУЗ ЦРБ  средства ФОМС 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1781</c:v>
                </c:pt>
                <c:pt idx="1">
                  <c:v>391</c:v>
                </c:pt>
                <c:pt idx="2">
                  <c:v>7</c:v>
                </c:pt>
                <c:pt idx="3">
                  <c:v>127</c:v>
                </c:pt>
                <c:pt idx="4">
                  <c:v>30011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0434432"/>
        <c:axId val="180435968"/>
        <c:axId val="0"/>
      </c:bar3DChart>
      <c:catAx>
        <c:axId val="1804344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80435968"/>
        <c:crosses val="autoZero"/>
        <c:auto val="1"/>
        <c:lblAlgn val="ctr"/>
        <c:lblOffset val="100"/>
        <c:noMultiLvlLbl val="0"/>
      </c:catAx>
      <c:valAx>
        <c:axId val="1804359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043443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b="1" i="0" u="none" strike="noStrike" baseline="0" dirty="0" smtClean="0">
                <a:effectLst/>
              </a:rPr>
              <a:t>Объем продукции закупаемой для муниципальных нужд за счет средств местного бюджета и внебюджетных источников финансирования  в разрезе бюджетополучателей муниципального образования Гулькевичский район за 2009, 2010 </a:t>
            </a:r>
            <a:r>
              <a:rPr lang="ru-RU" sz="1600" b="1" i="0" u="none" strike="noStrike" baseline="0" dirty="0" err="1" smtClean="0">
                <a:effectLst/>
              </a:rPr>
              <a:t>г.г</a:t>
            </a:r>
            <a:r>
              <a:rPr lang="en-US" sz="1600" b="1" i="0" u="none" strike="noStrike" baseline="0" dirty="0" smtClean="0">
                <a:effectLst/>
              </a:rPr>
              <a:t>(</a:t>
            </a:r>
            <a:r>
              <a:rPr lang="ru-RU" sz="1600" b="1" i="0" u="none" strike="noStrike" baseline="0" dirty="0" smtClean="0">
                <a:effectLst/>
              </a:rPr>
              <a:t>поселения</a:t>
            </a:r>
            <a:r>
              <a:rPr lang="en-US" sz="1600" b="1" i="0" u="none" strike="noStrike" baseline="0" dirty="0" smtClean="0">
                <a:effectLst/>
              </a:rPr>
              <a:t>)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4159601924759403"/>
          <c:y val="0.18851883838929073"/>
          <c:w val="0.50309973753280834"/>
          <c:h val="0.7345566890976045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Использовано в 2010 году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388888888888787E-3"/>
                  <c:y val="3.8084613816018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7777777777782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888888888888889E-3"/>
                  <c:y val="1.90423069080091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2500000000000001E-2"/>
                  <c:y val="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7222222222222224E-3"/>
                  <c:y val="1.90423069080098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3888888888888889E-3"/>
                  <c:y val="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5.0925337632079971E-17"/>
                  <c:y val="1.90423069080091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777777777777779E-3"/>
                  <c:y val="7.61692276320359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388888888888838E-3"/>
                  <c:y val="5.7126920724027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2.7778871391076114E-3"/>
                  <c:y val="3.8084613816018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1.38888888888883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-1.3888888888888889E-3"/>
                  <c:y val="1.90423069080095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cene3d>
                <a:camera prst="orthographicFront"/>
                <a:lightRig rig="threePt" dir="t"/>
              </a:scene3d>
              <a:sp3d/>
            </c:spPr>
            <c:txPr>
              <a:bodyPr anchor="b" anchorCtr="1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Гулькевичское городское поселение</c:v>
                </c:pt>
                <c:pt idx="1">
                  <c:v>Гирейское городское поселение</c:v>
                </c:pt>
                <c:pt idx="2">
                  <c:v>Красносельское городское поселение</c:v>
                </c:pt>
                <c:pt idx="3">
                  <c:v>Сельское поселение Венцы-Заря</c:v>
                </c:pt>
                <c:pt idx="4">
                  <c:v>Сельское поселение Кубань</c:v>
                </c:pt>
                <c:pt idx="5">
                  <c:v>Комсомольское сельское поселение</c:v>
                </c:pt>
                <c:pt idx="6">
                  <c:v>Николенское сельское поселение</c:v>
                </c:pt>
                <c:pt idx="7">
                  <c:v>Новоукраинское сельское поселение</c:v>
                </c:pt>
                <c:pt idx="8">
                  <c:v>Отрадо-Кубанское сельское поселение</c:v>
                </c:pt>
                <c:pt idx="9">
                  <c:v>Отрадо-Ольгинское сельское поселение</c:v>
                </c:pt>
                <c:pt idx="10">
                  <c:v>Пушкинское сельское поселение</c:v>
                </c:pt>
                <c:pt idx="11">
                  <c:v>Скобелевское сельское поселение</c:v>
                </c:pt>
                <c:pt idx="12">
                  <c:v>Соколовское сельское поселение</c:v>
                </c:pt>
                <c:pt idx="13">
                  <c:v>Сельское поселение Союз четырех хуторов</c:v>
                </c:pt>
                <c:pt idx="14">
                  <c:v>Тысячное сельское поселение</c:v>
                </c:pt>
              </c:strCache>
            </c:strRef>
          </c:cat>
          <c:val>
            <c:numRef>
              <c:f>Лист1!$B$2:$B$16</c:f>
              <c:numCache>
                <c:formatCode>#,##0.00</c:formatCode>
                <c:ptCount val="15"/>
                <c:pt idx="0">
                  <c:v>107609.9</c:v>
                </c:pt>
                <c:pt idx="1">
                  <c:v>6437.6</c:v>
                </c:pt>
                <c:pt idx="2">
                  <c:v>5703.6</c:v>
                </c:pt>
                <c:pt idx="3">
                  <c:v>6351.2</c:v>
                </c:pt>
                <c:pt idx="4">
                  <c:v>8044.8</c:v>
                </c:pt>
                <c:pt idx="5">
                  <c:v>2734.3</c:v>
                </c:pt>
                <c:pt idx="6">
                  <c:v>3541.6</c:v>
                </c:pt>
                <c:pt idx="7">
                  <c:v>2367.6</c:v>
                </c:pt>
                <c:pt idx="8">
                  <c:v>2942.9</c:v>
                </c:pt>
                <c:pt idx="9">
                  <c:v>7667.6</c:v>
                </c:pt>
                <c:pt idx="10">
                  <c:v>2948.1</c:v>
                </c:pt>
                <c:pt idx="11" formatCode="General">
                  <c:v>1549.3</c:v>
                </c:pt>
                <c:pt idx="12">
                  <c:v>5222.3</c:v>
                </c:pt>
                <c:pt idx="13" formatCode="General">
                  <c:v>285.2</c:v>
                </c:pt>
                <c:pt idx="14">
                  <c:v>2728.1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Использовано в 2009 году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3888888888888889E-3"/>
                  <c:y val="-1.1425384144805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88888888889E-3"/>
                  <c:y val="-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1.90423069080091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9444444444444441E-3"/>
                  <c:y val="-1.1425384144805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9.7222222222221721E-3"/>
                  <c:y val="-7.61692276320370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0"/>
                  <c:y val="-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2.7777777777778286E-3"/>
                  <c:y val="-9.52115345400458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7777777777777779E-3"/>
                  <c:y val="-9.52115345400458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2.7777777777777779E-3"/>
                  <c:y val="-3.8084613816018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1.3888888888888889E-3"/>
                  <c:y val="-1.5233845526407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 rot="0" anchor="t" anchorCtr="1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Гулькевичское городское поселение</c:v>
                </c:pt>
                <c:pt idx="1">
                  <c:v>Гирейское городское поселение</c:v>
                </c:pt>
                <c:pt idx="2">
                  <c:v>Красносельское городское поселение</c:v>
                </c:pt>
                <c:pt idx="3">
                  <c:v>Сельское поселение Венцы-Заря</c:v>
                </c:pt>
                <c:pt idx="4">
                  <c:v>Сельское поселение Кубань</c:v>
                </c:pt>
                <c:pt idx="5">
                  <c:v>Комсомольское сельское поселение</c:v>
                </c:pt>
                <c:pt idx="6">
                  <c:v>Николенское сельское поселение</c:v>
                </c:pt>
                <c:pt idx="7">
                  <c:v>Новоукраинское сельское поселение</c:v>
                </c:pt>
                <c:pt idx="8">
                  <c:v>Отрадо-Кубанское сельское поселение</c:v>
                </c:pt>
                <c:pt idx="9">
                  <c:v>Отрадо-Ольгинское сельское поселение</c:v>
                </c:pt>
                <c:pt idx="10">
                  <c:v>Пушкинское сельское поселение</c:v>
                </c:pt>
                <c:pt idx="11">
                  <c:v>Скобелевское сельское поселение</c:v>
                </c:pt>
                <c:pt idx="12">
                  <c:v>Соколовское сельское поселение</c:v>
                </c:pt>
                <c:pt idx="13">
                  <c:v>Сельское поселение Союз четырех хуторов</c:v>
                </c:pt>
                <c:pt idx="14">
                  <c:v>Тысячное сельское поселение</c:v>
                </c:pt>
              </c:strCache>
            </c:strRef>
          </c:cat>
          <c:val>
            <c:numRef>
              <c:f>Лист1!$C$2:$C$16</c:f>
              <c:numCache>
                <c:formatCode>#,##0.00</c:formatCode>
                <c:ptCount val="15"/>
                <c:pt idx="0">
                  <c:v>38708</c:v>
                </c:pt>
                <c:pt idx="1">
                  <c:v>7941.7</c:v>
                </c:pt>
                <c:pt idx="2">
                  <c:v>6534.2</c:v>
                </c:pt>
                <c:pt idx="3">
                  <c:v>4959.6000000000004</c:v>
                </c:pt>
                <c:pt idx="4">
                  <c:v>9438.7000000000007</c:v>
                </c:pt>
                <c:pt idx="5">
                  <c:v>3955</c:v>
                </c:pt>
                <c:pt idx="6">
                  <c:v>2442.8000000000002</c:v>
                </c:pt>
                <c:pt idx="7">
                  <c:v>6278.5</c:v>
                </c:pt>
                <c:pt idx="8">
                  <c:v>4552.1000000000004</c:v>
                </c:pt>
                <c:pt idx="9">
                  <c:v>11713.8</c:v>
                </c:pt>
                <c:pt idx="10">
                  <c:v>3539.1</c:v>
                </c:pt>
                <c:pt idx="11">
                  <c:v>955</c:v>
                </c:pt>
                <c:pt idx="12">
                  <c:v>6147.9</c:v>
                </c:pt>
                <c:pt idx="13" formatCode="General">
                  <c:v>699</c:v>
                </c:pt>
                <c:pt idx="14">
                  <c:v>5624.3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2652288"/>
        <c:axId val="202654080"/>
        <c:axId val="0"/>
      </c:bar3DChart>
      <c:catAx>
        <c:axId val="2026522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02654080"/>
        <c:crosses val="autoZero"/>
        <c:auto val="1"/>
        <c:lblAlgn val="ctr"/>
        <c:lblOffset val="100"/>
        <c:noMultiLvlLbl val="0"/>
      </c:catAx>
      <c:valAx>
        <c:axId val="202654080"/>
        <c:scaling>
          <c:orientation val="minMax"/>
        </c:scaling>
        <c:delete val="0"/>
        <c:axPos val="b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02652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705686789151368"/>
          <c:y val="0.46046637158587933"/>
          <c:w val="0.1546097987751531"/>
          <c:h val="0.18760840620389363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ru-RU" sz="1600" b="1" i="0" u="none" strike="noStrike" baseline="0" dirty="0" smtClean="0">
                <a:effectLst/>
              </a:rPr>
              <a:t>Объем продукции закупаемой для муниципальных нужд за счет средств местного бюджета и внебюджетных источников финансирования  в разрезе бюджетополучателей муниципального образования Гулькевичский район за 2009, 2010 </a:t>
            </a:r>
            <a:r>
              <a:rPr lang="ru-RU" sz="1600" b="1" i="0" u="none" strike="noStrike" baseline="0" dirty="0" err="1" smtClean="0">
                <a:effectLst/>
              </a:rPr>
              <a:t>г.г</a:t>
            </a:r>
            <a:r>
              <a:rPr lang="ru-RU" sz="1600" b="1" i="0" u="none" strike="noStrike" baseline="0" dirty="0" smtClean="0">
                <a:effectLst/>
              </a:rPr>
              <a:t>(ГРБС)</a:t>
            </a:r>
            <a:endParaRPr lang="en-US" sz="1600" b="1" i="0" u="none" strike="noStrike" baseline="0" dirty="0" smtClean="0">
              <a:effectLst/>
            </a:endParaRPr>
          </a:p>
        </c:rich>
      </c:tx>
      <c:layout>
        <c:manualLayout>
          <c:xMode val="edge"/>
          <c:yMode val="edge"/>
          <c:x val="0.12191316710411199"/>
          <c:y val="2.6659229671212831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298490813648293"/>
          <c:y val="0.18090191562608707"/>
          <c:w val="0.69615529308836399"/>
          <c:h val="0.6431536159391605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Использовано в 2010 году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5555555555555558E-3"/>
                  <c:y val="-1.9042306908009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8055555555555554E-2"/>
                  <c:y val="-1.5233845526407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112E-2"/>
                  <c:y val="-1.5233845526407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6E-3"/>
                  <c:y val="-2.47549989804119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888888888888889E-3"/>
                  <c:y val="1.90423069080091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2500000000000001E-2"/>
                  <c:y val="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7222222222222224E-3"/>
                  <c:y val="1.90423069080098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3888888888888889E-3"/>
                  <c:y val="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5.0925337632079971E-17"/>
                  <c:y val="1.90423069080091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777777777777779E-3"/>
                  <c:y val="7.61692276320359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8.3334426946631672E-3"/>
                  <c:y val="1.90423069080091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1.38888888888883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-1.3888888888888889E-3"/>
                  <c:y val="1.90423069080095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cene3d>
                <a:camera prst="orthographicFront"/>
                <a:lightRig rig="threePt" dir="t"/>
              </a:scene3d>
              <a:sp3d/>
            </c:spPr>
            <c:txPr>
              <a:bodyPr anchor="b" anchorCtr="1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Учреждения администрации МО Гулькевичский район</c:v>
                </c:pt>
                <c:pt idx="1">
                  <c:v>МУЗ "ЦРБ Гулькевичского района"</c:v>
                </c:pt>
                <c:pt idx="2">
                  <c:v>Учреждения образования МО Гулькевичский район</c:v>
                </c:pt>
                <c:pt idx="3">
                  <c:v>Учреждения культуры МО Гулькевичский район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83762.7</c:v>
                </c:pt>
                <c:pt idx="1">
                  <c:v>113009.8</c:v>
                </c:pt>
                <c:pt idx="2">
                  <c:v>108646.3</c:v>
                </c:pt>
                <c:pt idx="3">
                  <c:v>12819.9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Использовано в 2009 году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1944444444444442E-2"/>
                  <c:y val="-1.5233845526407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999890638670166E-2"/>
                  <c:y val="-1.90423069080091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833333333333332E-2"/>
                  <c:y val="-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61111111111111E-2"/>
                  <c:y val="-2.85634603620138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9444444444444441E-3"/>
                  <c:y val="-1.1425384144805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0"/>
                  <c:y val="-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7777777777777779E-3"/>
                  <c:y val="-9.52115345400458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2.7777777777777779E-3"/>
                  <c:y val="-3.8084613816018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1.3888888888888889E-3"/>
                  <c:y val="-1.5233845526407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 rot="0" anchor="t" anchorCtr="1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Учреждения администрации МО Гулькевичский район</c:v>
                </c:pt>
                <c:pt idx="1">
                  <c:v>МУЗ "ЦРБ Гулькевичского района"</c:v>
                </c:pt>
                <c:pt idx="2">
                  <c:v>Учреждения образования МО Гулькевичский район</c:v>
                </c:pt>
                <c:pt idx="3">
                  <c:v>Учреждения культуры МО Гулькевичский район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32219.9</c:v>
                </c:pt>
                <c:pt idx="1">
                  <c:v>103553.60000000001</c:v>
                </c:pt>
                <c:pt idx="2">
                  <c:v>92495.4</c:v>
                </c:pt>
                <c:pt idx="3">
                  <c:v>16510.5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0330496"/>
        <c:axId val="180332032"/>
        <c:axId val="0"/>
      </c:bar3DChart>
      <c:catAx>
        <c:axId val="180330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80332032"/>
        <c:crosses val="autoZero"/>
        <c:auto val="1"/>
        <c:lblAlgn val="ctr"/>
        <c:lblOffset val="100"/>
        <c:noMultiLvlLbl val="0"/>
      </c:catAx>
      <c:valAx>
        <c:axId val="18033203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80330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705686789151368"/>
          <c:y val="0.33288291530221792"/>
          <c:w val="0.14488757655293091"/>
          <c:h val="0.2685100219511317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Объем продукции закупаемой для муниципальных нужд за счет средств местного бюджета и внебюджетных источников финансирования муниципального образования Гулькевичский район, включая городские и сельские поселения</a:t>
            </a:r>
            <a:endParaRPr lang="ru-RU" sz="180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Использовано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446660048525333E-3"/>
                  <c:y val="-2.6354032182886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23330024262016E-3"/>
                  <c:y val="-2.8381265427723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223330024262537E-3"/>
                  <c:y val="-1.4190632713861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За 2008 год</c:v>
                </c:pt>
                <c:pt idx="1">
                  <c:v>За 2009 год</c:v>
                </c:pt>
                <c:pt idx="2">
                  <c:v>За 2010 год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 formatCode="#,##0.00">
                  <c:v>607058.6</c:v>
                </c:pt>
                <c:pt idx="1">
                  <c:v>358269.1</c:v>
                </c:pt>
                <c:pt idx="2">
                  <c:v>484372.8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0568064"/>
        <c:axId val="180569600"/>
        <c:axId val="0"/>
      </c:bar3DChart>
      <c:catAx>
        <c:axId val="180568064"/>
        <c:scaling>
          <c:orientation val="minMax"/>
        </c:scaling>
        <c:delete val="0"/>
        <c:axPos val="b"/>
        <c:majorTickMark val="out"/>
        <c:minorTickMark val="none"/>
        <c:tickLblPos val="nextTo"/>
        <c:crossAx val="180569600"/>
        <c:crosses val="autoZero"/>
        <c:auto val="1"/>
        <c:lblAlgn val="ctr"/>
        <c:lblOffset val="100"/>
        <c:noMultiLvlLbl val="0"/>
      </c:catAx>
      <c:valAx>
        <c:axId val="180569600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805680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1800" dirty="0" smtClean="0">
                <a:effectLst/>
              </a:rPr>
              <a:t>Объем продукции закупаемой </a:t>
            </a:r>
            <a:r>
              <a:rPr lang="ru-RU" sz="1800" b="1" dirty="0" smtClean="0">
                <a:effectLst/>
              </a:rPr>
              <a:t>МУЗ ЦРБ  Гулькевичского района</a:t>
            </a:r>
            <a:r>
              <a:rPr lang="ru-RU" sz="1800" dirty="0" smtClean="0">
                <a:effectLst/>
              </a:rPr>
              <a:t>  </a:t>
            </a:r>
          </a:p>
          <a:p>
            <a:pPr algn="ctr">
              <a:defRPr sz="1800"/>
            </a:pPr>
            <a:r>
              <a:rPr lang="ru-RU" sz="1800" dirty="0" smtClean="0">
                <a:effectLst/>
              </a:rPr>
              <a:t>за счет средств местного бюджета и внебюджетных источников финансирования </a:t>
            </a:r>
            <a:endParaRPr lang="ru-RU" sz="1800" dirty="0">
              <a:effectLst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Использовано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446660048525333E-3"/>
                  <c:y val="-2.6354032182886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23330024262016E-3"/>
                  <c:y val="-2.8381265427723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223330024262537E-3"/>
                  <c:y val="-1.4190632713861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За 2008 год</c:v>
                </c:pt>
                <c:pt idx="1">
                  <c:v>За 2009 год</c:v>
                </c:pt>
                <c:pt idx="2">
                  <c:v>За 2010 год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 formatCode="#,##0.00">
                  <c:v>170008.3</c:v>
                </c:pt>
                <c:pt idx="1">
                  <c:v>103553.60000000001</c:v>
                </c:pt>
                <c:pt idx="2">
                  <c:v>113009.8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0659328"/>
        <c:axId val="180660864"/>
        <c:axId val="0"/>
      </c:bar3DChart>
      <c:catAx>
        <c:axId val="180659328"/>
        <c:scaling>
          <c:orientation val="minMax"/>
        </c:scaling>
        <c:delete val="0"/>
        <c:axPos val="b"/>
        <c:majorTickMark val="out"/>
        <c:minorTickMark val="none"/>
        <c:tickLblPos val="nextTo"/>
        <c:crossAx val="180660864"/>
        <c:crosses val="autoZero"/>
        <c:auto val="1"/>
        <c:lblAlgn val="ctr"/>
        <c:lblOffset val="100"/>
        <c:noMultiLvlLbl val="0"/>
      </c:catAx>
      <c:valAx>
        <c:axId val="180660864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180659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1800" dirty="0" smtClean="0">
                <a:effectLst/>
              </a:rPr>
              <a:t>Объем продукции закупаемой </a:t>
            </a:r>
            <a:r>
              <a:rPr lang="ru-RU" sz="1800" b="1" dirty="0" smtClean="0">
                <a:effectLst/>
              </a:rPr>
              <a:t>учреждениями культуры</a:t>
            </a:r>
            <a:r>
              <a:rPr lang="ru-RU" sz="1800" dirty="0" smtClean="0">
                <a:effectLst/>
              </a:rPr>
              <a:t> муниципального образования Гулькевичский район</a:t>
            </a:r>
          </a:p>
          <a:p>
            <a:pPr algn="ctr">
              <a:defRPr sz="1800"/>
            </a:pPr>
            <a:r>
              <a:rPr lang="ru-RU" sz="1800" dirty="0" smtClean="0">
                <a:effectLst/>
              </a:rPr>
              <a:t> за счет средств местного бюджета и внебюджетных источников финансирования </a:t>
            </a:r>
          </a:p>
          <a:p>
            <a:pPr algn="ctr">
              <a:defRPr sz="1800"/>
            </a:pPr>
            <a:r>
              <a:rPr lang="ru-RU" sz="1800" dirty="0" smtClean="0">
                <a:effectLst/>
              </a:rPr>
              <a:t> </a:t>
            </a:r>
            <a:endParaRPr lang="ru-RU" sz="1800" dirty="0">
              <a:effectLst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Использовано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446660048525333E-3"/>
                  <c:y val="-2.6354032182886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23330024262016E-3"/>
                  <c:y val="-2.8381265427723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223330024262537E-3"/>
                  <c:y val="-1.4190632713861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За 2008 год</c:v>
                </c:pt>
                <c:pt idx="1">
                  <c:v>За 2009 год</c:v>
                </c:pt>
                <c:pt idx="2">
                  <c:v>За 2010 год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 formatCode="#,##0.00">
                  <c:v>32153</c:v>
                </c:pt>
                <c:pt idx="1">
                  <c:v>16510.5</c:v>
                </c:pt>
                <c:pt idx="2">
                  <c:v>12819.9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5852928"/>
        <c:axId val="215854464"/>
        <c:axId val="0"/>
      </c:bar3DChart>
      <c:catAx>
        <c:axId val="215852928"/>
        <c:scaling>
          <c:orientation val="minMax"/>
        </c:scaling>
        <c:delete val="0"/>
        <c:axPos val="b"/>
        <c:majorTickMark val="out"/>
        <c:minorTickMark val="none"/>
        <c:tickLblPos val="nextTo"/>
        <c:crossAx val="215854464"/>
        <c:crosses val="autoZero"/>
        <c:auto val="1"/>
        <c:lblAlgn val="ctr"/>
        <c:lblOffset val="100"/>
        <c:noMultiLvlLbl val="0"/>
      </c:catAx>
      <c:valAx>
        <c:axId val="215854464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215852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800"/>
            </a:pPr>
            <a:r>
              <a:rPr lang="ru-RU" sz="1800" dirty="0" smtClean="0">
                <a:effectLst/>
              </a:rPr>
              <a:t>Объем продукции закупаемой </a:t>
            </a:r>
            <a:r>
              <a:rPr lang="ru-RU" sz="1800" b="1" dirty="0" smtClean="0">
                <a:effectLst/>
              </a:rPr>
              <a:t>учреждениями образования</a:t>
            </a:r>
            <a:r>
              <a:rPr lang="ru-RU" sz="1800" dirty="0" smtClean="0">
                <a:effectLst/>
              </a:rPr>
              <a:t> муниципального образования Гулькевичский район</a:t>
            </a:r>
          </a:p>
          <a:p>
            <a:pPr algn="ctr">
              <a:defRPr sz="1800"/>
            </a:pPr>
            <a:r>
              <a:rPr lang="ru-RU" sz="1800" dirty="0" smtClean="0">
                <a:effectLst/>
              </a:rPr>
              <a:t>за счет средств местного бюджета и внебюджетных источников финансирования  </a:t>
            </a:r>
          </a:p>
          <a:p>
            <a:pPr algn="ctr">
              <a:defRPr sz="1800"/>
            </a:pPr>
            <a:r>
              <a:rPr lang="ru-RU" sz="1800" dirty="0" smtClean="0">
                <a:effectLst/>
              </a:rPr>
              <a:t> </a:t>
            </a:r>
            <a:endParaRPr lang="ru-RU" sz="1800" dirty="0">
              <a:effectLst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Использовано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446660048525333E-3"/>
                  <c:y val="-2.6354032182886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23330024262016E-3"/>
                  <c:y val="-2.8381265427723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223330024262537E-3"/>
                  <c:y val="-1.4190632713861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За 2008 год</c:v>
                </c:pt>
                <c:pt idx="1">
                  <c:v>За 2009 год</c:v>
                </c:pt>
                <c:pt idx="2">
                  <c:v>За 2010 год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 formatCode="#,##0.00">
                  <c:v>138854.6</c:v>
                </c:pt>
                <c:pt idx="1">
                  <c:v>92495.4</c:v>
                </c:pt>
                <c:pt idx="2">
                  <c:v>108646.3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3753344"/>
        <c:axId val="203754880"/>
        <c:axId val="0"/>
      </c:bar3DChart>
      <c:catAx>
        <c:axId val="203753344"/>
        <c:scaling>
          <c:orientation val="minMax"/>
        </c:scaling>
        <c:delete val="0"/>
        <c:axPos val="b"/>
        <c:majorTickMark val="out"/>
        <c:minorTickMark val="none"/>
        <c:tickLblPos val="nextTo"/>
        <c:crossAx val="203754880"/>
        <c:crosses val="autoZero"/>
        <c:auto val="1"/>
        <c:lblAlgn val="ctr"/>
        <c:lblOffset val="100"/>
        <c:noMultiLvlLbl val="0"/>
      </c:catAx>
      <c:valAx>
        <c:axId val="203754880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203753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1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dirty="0">
                <a:latin typeface="+mj-lt"/>
              </a:rPr>
              <a:t>Количество субъектов малого и среднего предпринимательства 
в динамике (ед.)
</a:t>
            </a:r>
          </a:p>
        </c:rich>
      </c:tx>
      <c:layout>
        <c:manualLayout>
          <c:xMode val="edge"/>
          <c:yMode val="edge"/>
          <c:x val="0.1661341542001665"/>
          <c:y val="0"/>
        </c:manualLayout>
      </c:layout>
      <c:overlay val="0"/>
      <c:spPr>
        <a:noFill/>
        <a:ln w="38281">
          <a:noFill/>
        </a:ln>
      </c:spPr>
    </c:title>
    <c:autoTitleDeleted val="0"/>
    <c:view3D>
      <c:rotX val="10"/>
      <c:rotY val="0"/>
      <c:depthPercent val="100"/>
      <c:rAngAx val="0"/>
      <c:perspective val="0"/>
    </c:view3D>
    <c:floor>
      <c:thickness val="0"/>
    </c:floor>
    <c:sideWall>
      <c:thickness val="0"/>
      <c:spPr>
        <a:noFill/>
        <a:ln w="19143">
          <a:solidFill>
            <a:srgbClr val="808080"/>
          </a:solidFill>
          <a:prstDash val="solid"/>
        </a:ln>
      </c:spPr>
    </c:sideWall>
    <c:backWall>
      <c:thickness val="0"/>
      <c:spPr>
        <a:noFill/>
        <a:ln w="19143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8690095846645371E-2"/>
          <c:y val="0.22170900692840648"/>
          <c:w val="0.92012779552715651"/>
          <c:h val="0.69976905311778292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914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8129395218003069E-3"/>
                  <c:y val="-1.622718052738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064697609001407E-3"/>
                  <c:y val="-2.4340770791075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2.231237322515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129395218002813E-3"/>
                  <c:y val="-1.622718052738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8281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Лист3!$B$2:$B$5</c:f>
              <c:numCache>
                <c:formatCode>General</c:formatCode>
                <c:ptCount val="4"/>
                <c:pt idx="0">
                  <c:v>3059</c:v>
                </c:pt>
                <c:pt idx="1">
                  <c:v>3600</c:v>
                </c:pt>
                <c:pt idx="2">
                  <c:v>3753</c:v>
                </c:pt>
                <c:pt idx="3">
                  <c:v>3718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6815360"/>
        <c:axId val="156816896"/>
        <c:axId val="0"/>
      </c:bar3DChart>
      <c:catAx>
        <c:axId val="156815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478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568168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6816896"/>
        <c:scaling>
          <c:orientation val="minMax"/>
        </c:scaling>
        <c:delete val="0"/>
        <c:axPos val="l"/>
        <c:majorGridlines>
          <c:spPr>
            <a:ln w="478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478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56815360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Реализация муниципальных целевых программ в </a:t>
            </a:r>
            <a:endParaRPr lang="en-US" dirty="0"/>
          </a:p>
          <a:p>
            <a:pPr>
              <a:defRPr/>
            </a:pPr>
            <a:r>
              <a:rPr lang="ru-RU" dirty="0"/>
              <a:t>2009 году</a:t>
            </a:r>
          </a:p>
        </c:rich>
      </c:tx>
      <c:layout>
        <c:manualLayout>
          <c:xMode val="edge"/>
          <c:yMode val="edge"/>
          <c:x val="0.13536229440092468"/>
          <c:y val="1.1425384144805499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9047711896487061"/>
          <c:y val="0.14127487495051999"/>
          <c:w val="0.51662698945952046"/>
          <c:h val="0.7740375388343109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предусмотрено в программе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941916257598395E-3"/>
                  <c:y val="9.52115345400458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943014132726955E-3"/>
                  <c:y val="5.7126920724027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9715070663634773E-3"/>
                  <c:y val="7.61692276320359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7601098929088678E-3"/>
                  <c:y val="1.3329614835606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5.1123794566894766E-17"/>
                  <c:y val="1.5233845526407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Лист1!$B$1:$J$1</c:f>
              <c:strCache>
                <c:ptCount val="9"/>
                <c:pt idx="0">
                  <c:v>Управление по строительству</c:v>
                </c:pt>
                <c:pt idx="1">
                  <c:v>Управление образования</c:v>
                </c:pt>
                <c:pt idx="2">
                  <c:v>Управление экономики</c:v>
                </c:pt>
                <c:pt idx="3">
                  <c:v>Управление по делам ГО,ЧС</c:v>
                </c:pt>
                <c:pt idx="4">
                  <c:v>Отдел физкультуры и спорта</c:v>
                </c:pt>
                <c:pt idx="5">
                  <c:v>Отдел по делам молодежи</c:v>
                </c:pt>
                <c:pt idx="6">
                  <c:v>Отдел культуры</c:v>
                </c:pt>
                <c:pt idx="7">
                  <c:v>Архивный отдел</c:v>
                </c:pt>
                <c:pt idx="8">
                  <c:v>Отдел по вопросам семьи и детства</c:v>
                </c:pt>
              </c:strCache>
            </c:strRef>
          </c:cat>
          <c:val>
            <c:numRef>
              <c:f>Лист1!$B$2:$J$2</c:f>
              <c:numCache>
                <c:formatCode>General</c:formatCode>
                <c:ptCount val="9"/>
                <c:pt idx="0">
                  <c:v>2682.3</c:v>
                </c:pt>
                <c:pt idx="1">
                  <c:v>10660.6</c:v>
                </c:pt>
                <c:pt idx="2">
                  <c:v>2500</c:v>
                </c:pt>
                <c:pt idx="3">
                  <c:v>2275.5</c:v>
                </c:pt>
                <c:pt idx="4">
                  <c:v>2260</c:v>
                </c:pt>
                <c:pt idx="5">
                  <c:v>1864.7</c:v>
                </c:pt>
                <c:pt idx="6">
                  <c:v>3000</c:v>
                </c:pt>
                <c:pt idx="7">
                  <c:v>300</c:v>
                </c:pt>
                <c:pt idx="8">
                  <c:v>1729.5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лимиты, утвержденные бюджетом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1.3943014132726904E-2"/>
                  <c:y val="-1.7138076217208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1123794566894766E-17"/>
                  <c:y val="-1.7138076217208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6731616959272395E-2"/>
                  <c:y val="-1.9042306908009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6731616959272347E-2"/>
                  <c:y val="-1.7138076217208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Лист1!$B$1:$J$1</c:f>
              <c:strCache>
                <c:ptCount val="9"/>
                <c:pt idx="0">
                  <c:v>Управление по строительству</c:v>
                </c:pt>
                <c:pt idx="1">
                  <c:v>Управление образования</c:v>
                </c:pt>
                <c:pt idx="2">
                  <c:v>Управление экономики</c:v>
                </c:pt>
                <c:pt idx="3">
                  <c:v>Управление по делам ГО,ЧС</c:v>
                </c:pt>
                <c:pt idx="4">
                  <c:v>Отдел физкультуры и спорта</c:v>
                </c:pt>
                <c:pt idx="5">
                  <c:v>Отдел по делам молодежи</c:v>
                </c:pt>
                <c:pt idx="6">
                  <c:v>Отдел культуры</c:v>
                </c:pt>
                <c:pt idx="7">
                  <c:v>Архивный отдел</c:v>
                </c:pt>
                <c:pt idx="8">
                  <c:v>Отдел по вопросам семьи и детства</c:v>
                </c:pt>
              </c:strCache>
            </c:strRef>
          </c:cat>
          <c:val>
            <c:numRef>
              <c:f>Лист1!$B$3:$J$3</c:f>
              <c:numCache>
                <c:formatCode>General</c:formatCode>
                <c:ptCount val="9"/>
                <c:pt idx="0">
                  <c:v>1302.5</c:v>
                </c:pt>
                <c:pt idx="1">
                  <c:v>1004.4</c:v>
                </c:pt>
                <c:pt idx="2">
                  <c:v>0</c:v>
                </c:pt>
                <c:pt idx="3">
                  <c:v>526.5</c:v>
                </c:pt>
                <c:pt idx="4">
                  <c:v>2107</c:v>
                </c:pt>
                <c:pt idx="5">
                  <c:v>967.4</c:v>
                </c:pt>
                <c:pt idx="6">
                  <c:v>1450</c:v>
                </c:pt>
                <c:pt idx="7">
                  <c:v>300</c:v>
                </c:pt>
                <c:pt idx="8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4132736"/>
        <c:axId val="204134272"/>
        <c:axId val="0"/>
      </c:bar3DChart>
      <c:catAx>
        <c:axId val="20413273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04134272"/>
        <c:crosses val="autoZero"/>
        <c:auto val="1"/>
        <c:lblAlgn val="ctr"/>
        <c:lblOffset val="100"/>
        <c:noMultiLvlLbl val="0"/>
      </c:catAx>
      <c:valAx>
        <c:axId val="20413427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04132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992751389251183"/>
          <c:y val="0.30182281358331237"/>
          <c:w val="0.19007248610748811"/>
          <c:h val="0.29388756942195354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Реализация муниципальных целевых программ в </a:t>
            </a:r>
            <a:endParaRPr lang="en-US" dirty="0"/>
          </a:p>
          <a:p>
            <a:pPr>
              <a:defRPr/>
            </a:pPr>
            <a:r>
              <a:rPr lang="ru-RU" dirty="0"/>
              <a:t>2010 году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9326572179141602"/>
          <c:y val="0.12984949080571448"/>
          <c:w val="0.51104978380642974"/>
          <c:h val="0.78546292297911646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предусмотрено в программе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943014132726955E-3"/>
                  <c:y val="-1.1425384144805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88602826545391E-3"/>
                  <c:y val="-3.4276152434416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577095865577926E-3"/>
                  <c:y val="5.7126920724027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7601098929088678E-3"/>
                  <c:y val="1.90423069080091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6.9715070663634773E-3"/>
                  <c:y val="1.3329614835606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Лист1!$B$1:$J$1</c:f>
              <c:strCache>
                <c:ptCount val="9"/>
                <c:pt idx="0">
                  <c:v>Управление по строительству</c:v>
                </c:pt>
                <c:pt idx="1">
                  <c:v>Управление образования</c:v>
                </c:pt>
                <c:pt idx="2">
                  <c:v>Управление экономики</c:v>
                </c:pt>
                <c:pt idx="3">
                  <c:v>Управление по делам ГО,ЧС</c:v>
                </c:pt>
                <c:pt idx="4">
                  <c:v>Отдел физкультуры и спорта</c:v>
                </c:pt>
                <c:pt idx="5">
                  <c:v>Отдел по делам молодежи</c:v>
                </c:pt>
                <c:pt idx="6">
                  <c:v>Отдел культуры</c:v>
                </c:pt>
                <c:pt idx="7">
                  <c:v>Архивный отдел</c:v>
                </c:pt>
                <c:pt idx="8">
                  <c:v>Отдел по делам СМИ</c:v>
                </c:pt>
              </c:strCache>
            </c:strRef>
          </c:cat>
          <c:val>
            <c:numRef>
              <c:f>Лист1!$B$2:$J$2</c:f>
              <c:numCache>
                <c:formatCode>General</c:formatCode>
                <c:ptCount val="9"/>
                <c:pt idx="0">
                  <c:v>5292.5</c:v>
                </c:pt>
                <c:pt idx="1">
                  <c:v>14173</c:v>
                </c:pt>
                <c:pt idx="2">
                  <c:v>2450</c:v>
                </c:pt>
                <c:pt idx="3">
                  <c:v>2857.5</c:v>
                </c:pt>
                <c:pt idx="4">
                  <c:v>175</c:v>
                </c:pt>
                <c:pt idx="5">
                  <c:v>2528.5</c:v>
                </c:pt>
                <c:pt idx="6">
                  <c:v>10075</c:v>
                </c:pt>
                <c:pt idx="7">
                  <c:v>740</c:v>
                </c:pt>
                <c:pt idx="8">
                  <c:v>800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лимиты, утвержденные бюджетом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5"/>
              <c:layout>
                <c:manualLayout>
                  <c:x val="1.5337315545999651E-2"/>
                  <c:y val="-7.616922763203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8125918372544989E-2"/>
                  <c:y val="-1.14253841448055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9.7601098929088678E-3"/>
                  <c:y val="-1.7138076217208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Лист1!$B$1:$J$1</c:f>
              <c:strCache>
                <c:ptCount val="9"/>
                <c:pt idx="0">
                  <c:v>Управление по строительству</c:v>
                </c:pt>
                <c:pt idx="1">
                  <c:v>Управление образования</c:v>
                </c:pt>
                <c:pt idx="2">
                  <c:v>Управление экономики</c:v>
                </c:pt>
                <c:pt idx="3">
                  <c:v>Управление по делам ГО,ЧС</c:v>
                </c:pt>
                <c:pt idx="4">
                  <c:v>Отдел физкультуры и спорта</c:v>
                </c:pt>
                <c:pt idx="5">
                  <c:v>Отдел по делам молодежи</c:v>
                </c:pt>
                <c:pt idx="6">
                  <c:v>Отдел культуры</c:v>
                </c:pt>
                <c:pt idx="7">
                  <c:v>Архивный отдел</c:v>
                </c:pt>
                <c:pt idx="8">
                  <c:v>Отдел по делам СМИ</c:v>
                </c:pt>
              </c:strCache>
            </c:strRef>
          </c:cat>
          <c:val>
            <c:numRef>
              <c:f>Лист1!$B$3:$J$3</c:f>
              <c:numCache>
                <c:formatCode>General</c:formatCode>
                <c:ptCount val="9"/>
                <c:pt idx="0">
                  <c:v>1927</c:v>
                </c:pt>
                <c:pt idx="1">
                  <c:v>4270.5</c:v>
                </c:pt>
                <c:pt idx="2">
                  <c:v>1100</c:v>
                </c:pt>
                <c:pt idx="3">
                  <c:v>548</c:v>
                </c:pt>
                <c:pt idx="4">
                  <c:v>160</c:v>
                </c:pt>
                <c:pt idx="5">
                  <c:v>741.5</c:v>
                </c:pt>
                <c:pt idx="6">
                  <c:v>1509.6</c:v>
                </c:pt>
                <c:pt idx="7">
                  <c:v>140</c:v>
                </c:pt>
                <c:pt idx="8">
                  <c:v>400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3464064"/>
        <c:axId val="203469952"/>
        <c:axId val="0"/>
      </c:bar3DChart>
      <c:catAx>
        <c:axId val="20346406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03469952"/>
        <c:crosses val="autoZero"/>
        <c:auto val="1"/>
        <c:lblAlgn val="ctr"/>
        <c:lblOffset val="100"/>
        <c:noMultiLvlLbl val="0"/>
      </c:catAx>
      <c:valAx>
        <c:axId val="20346995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03464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295600682614843"/>
          <c:y val="0.31324819772811785"/>
          <c:w val="0.1970439931738516"/>
          <c:h val="0.28246218527714806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Нецелевое использование средств </a:t>
            </a:r>
            <a:br>
              <a:rPr lang="ru-RU" sz="2160" b="1" i="0" u="none" strike="noStrike" baseline="0" dirty="0" smtClean="0">
                <a:effectLst/>
              </a:rPr>
            </a:br>
            <a:r>
              <a:rPr lang="ru-RU" sz="2160" b="1" i="0" u="none" strike="noStrike" baseline="0" dirty="0" smtClean="0">
                <a:effectLst/>
              </a:rPr>
              <a:t>консолидированного бюджета муниципального образования Гулькевичский район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943014132726955E-3"/>
                  <c:y val="-3.80846138160183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88602826545391E-3"/>
                  <c:y val="-3.4276152434416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943014132725931E-3"/>
                  <c:y val="-3.4276152434416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2009 год</c:v>
                </c:pt>
                <c:pt idx="2">
                  <c:v>2010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537.20000000000005</c:v>
                </c:pt>
                <c:pt idx="1">
                  <c:v>633.29999999999995</c:v>
                </c:pt>
                <c:pt idx="2">
                  <c:v>2325.5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6465408"/>
        <c:axId val="156482176"/>
        <c:axId val="0"/>
      </c:bar3DChart>
      <c:catAx>
        <c:axId val="156465408"/>
        <c:scaling>
          <c:orientation val="minMax"/>
        </c:scaling>
        <c:delete val="0"/>
        <c:axPos val="b"/>
        <c:majorTickMark val="out"/>
        <c:minorTickMark val="none"/>
        <c:tickLblPos val="nextTo"/>
        <c:crossAx val="156482176"/>
        <c:crosses val="autoZero"/>
        <c:auto val="1"/>
        <c:lblAlgn val="ctr"/>
        <c:lblOffset val="100"/>
        <c:noMultiLvlLbl val="0"/>
      </c:catAx>
      <c:valAx>
        <c:axId val="156482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6465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Отраслевая структура малых предприятий на 01 января 2011 года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0"/>
                  <c:y val="-6.66283993136565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0430321525828207E-16"/>
                  <c:y val="0.137176116233998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4004985109181414E-2"/>
                  <c:y val="8.034601093705637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5.9737986101902653E-2"/>
                  <c:y val="1.9596588033428384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5361196426203541"/>
                  <c:y val="4.311249367354244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0098564317226406"/>
                  <c:y val="3.331419965682810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1116650121312687E-3"/>
                  <c:y val="0.1881272451209123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7.6805982131017719E-2"/>
                  <c:y val="1.9596588033428384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сельское хозяйство</c:v>
                </c:pt>
                <c:pt idx="1">
                  <c:v>добыча полезных ископаемых</c:v>
                </c:pt>
                <c:pt idx="2">
                  <c:v>обрабатывающие производства</c:v>
                </c:pt>
                <c:pt idx="3">
                  <c:v>общественное питание</c:v>
                </c:pt>
                <c:pt idx="4">
                  <c:v>предоставление коммунальных, прочих персональных услуг</c:v>
                </c:pt>
                <c:pt idx="5">
                  <c:v>рыболовство, рыбоводство</c:v>
                </c:pt>
                <c:pt idx="6">
                  <c:v>строительство</c:v>
                </c:pt>
                <c:pt idx="7">
                  <c:v>розничная и оптовая торговля</c:v>
                </c:pt>
                <c:pt idx="8">
                  <c:v>операции с недвижимым имуществом</c:v>
                </c:pt>
                <c:pt idx="9">
                  <c:v>транспорт и связь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22</c:v>
                </c:pt>
                <c:pt idx="1">
                  <c:v>1</c:v>
                </c:pt>
                <c:pt idx="2">
                  <c:v>13</c:v>
                </c:pt>
                <c:pt idx="3">
                  <c:v>6</c:v>
                </c:pt>
                <c:pt idx="4">
                  <c:v>2</c:v>
                </c:pt>
                <c:pt idx="5">
                  <c:v>1</c:v>
                </c:pt>
                <c:pt idx="6">
                  <c:v>12</c:v>
                </c:pt>
                <c:pt idx="7">
                  <c:v>29</c:v>
                </c:pt>
                <c:pt idx="8">
                  <c:v>9</c:v>
                </c:pt>
                <c:pt idx="9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Отраслевая структура индивидуальных предпринимателей на 01 января 2011 года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646131612616519"/>
          <c:y val="0.34363743534668989"/>
          <c:w val="0.71427637072583328"/>
          <c:h val="0.618745448036637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1.1378664019409925E-2"/>
                  <c:y val="-2.743522324679973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702432704609882E-2"/>
                  <c:y val="1.567727042674270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6356829527901917"/>
                  <c:y val="-3.331419965682825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1378664019410022E-2"/>
                  <c:y val="0.2273204211877692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3.8010449555784122E-2"/>
                  <c:y val="1.9596588033428384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5076729825718288"/>
                  <c:y val="-2.35159056401140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3085463622321533"/>
                  <c:y val="-0.1077812341838561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2.5601994043672568E-2"/>
                  <c:y val="-3.9193176066857132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9.2451645157706486E-2"/>
                  <c:y val="-8.62251416509276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11520897319652655"/>
                  <c:y val="-8.426532854374205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сельское хозяйство</c:v>
                </c:pt>
                <c:pt idx="1">
                  <c:v>строительство</c:v>
                </c:pt>
                <c:pt idx="2">
                  <c:v>розничная и оптовая торговля</c:v>
                </c:pt>
                <c:pt idx="3">
                  <c:v>операции с недвижимым имуществом</c:v>
                </c:pt>
                <c:pt idx="4">
                  <c:v>транспорт и связь</c:v>
                </c:pt>
                <c:pt idx="5">
                  <c:v>рыболовство, рыбоводство</c:v>
                </c:pt>
                <c:pt idx="6">
                  <c:v>обрабатывающие  производства</c:v>
                </c:pt>
                <c:pt idx="7">
                  <c:v>общественное питание</c:v>
                </c:pt>
                <c:pt idx="8">
                  <c:v>предоставление коммунальных, прочих персональных услуг</c:v>
                </c:pt>
                <c:pt idx="9">
                  <c:v>финансовая деятельность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12</c:v>
                </c:pt>
                <c:pt idx="1">
                  <c:v>4</c:v>
                </c:pt>
                <c:pt idx="2">
                  <c:v>61</c:v>
                </c:pt>
                <c:pt idx="3">
                  <c:v>2</c:v>
                </c:pt>
                <c:pt idx="4">
                  <c:v>12</c:v>
                </c:pt>
                <c:pt idx="5">
                  <c:v>1</c:v>
                </c:pt>
                <c:pt idx="6">
                  <c:v>4</c:v>
                </c:pt>
                <c:pt idx="7">
                  <c:v>1</c:v>
                </c:pt>
                <c:pt idx="8">
                  <c:v>4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+mj-lt"/>
                <a:ea typeface="Arial Cyr"/>
                <a:cs typeface="Arial Cyr"/>
              </a:defRPr>
            </a:pPr>
            <a:r>
              <a:rPr lang="ru-RU" sz="2000" dirty="0" smtClean="0">
                <a:latin typeface="+mj-lt"/>
              </a:rPr>
              <a:t>Отраслевая структура </a:t>
            </a:r>
            <a:r>
              <a:rPr lang="ru-RU" sz="2000" dirty="0">
                <a:latin typeface="+mj-lt"/>
              </a:rPr>
              <a:t>средних </a:t>
            </a:r>
            <a:r>
              <a:rPr lang="ru-RU" sz="2000" dirty="0" smtClean="0">
                <a:latin typeface="+mj-lt"/>
              </a:rPr>
              <a:t>предприятий </a:t>
            </a:r>
            <a:r>
              <a:rPr lang="ru-RU" sz="2000" dirty="0">
                <a:latin typeface="+mj-lt"/>
              </a:rPr>
              <a:t>на 1 января 2011 года </a:t>
            </a:r>
          </a:p>
        </c:rich>
      </c:tx>
      <c:layout>
        <c:manualLayout>
          <c:xMode val="edge"/>
          <c:yMode val="edge"/>
          <c:x val="0.12733846012439107"/>
          <c:y val="2.0981372213383805E-2"/>
        </c:manualLayout>
      </c:layout>
      <c:overlay val="0"/>
      <c:spPr>
        <a:noFill/>
        <a:ln w="38331">
          <a:noFill/>
        </a:ln>
      </c:spPr>
    </c:title>
    <c:autoTitleDeleted val="0"/>
    <c:view3D>
      <c:rotX val="20"/>
      <c:hPercent val="100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847256117063234"/>
          <c:y val="8.0294983587409635E-2"/>
          <c:w val="0.63933335266753344"/>
          <c:h val="0.91970501641259039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9165">
              <a:solidFill>
                <a:srgbClr val="000000"/>
              </a:solidFill>
              <a:prstDash val="solid"/>
            </a:ln>
          </c:spPr>
          <c:explosion val="33"/>
          <c:dPt>
            <c:idx val="0"/>
            <c:bubble3D val="0"/>
            <c:spPr>
              <a:solidFill>
                <a:srgbClr val="00FF00"/>
              </a:solidFill>
              <a:ln w="19165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3366FF"/>
              </a:solidFill>
              <a:ln w="19165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CC"/>
              </a:solidFill>
              <a:ln w="19165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000000"/>
              </a:solidFill>
              <a:ln w="19165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3.3958259639193494E-2"/>
                  <c:y val="-0.1023017902813299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9.9044923947647686E-3"/>
                  <c:y val="9.616368286445012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2734347364697559E-2"/>
                  <c:y val="-5.31969309462915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8203042094092678E-2"/>
                  <c:y val="-4.501278772378516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%" sourceLinked="0"/>
            <c:spPr>
              <a:noFill/>
              <a:ln w="38331">
                <a:noFill/>
              </a:ln>
            </c:spPr>
            <c:txPr>
              <a:bodyPr/>
              <a:lstStyle/>
              <a:p>
                <a:pPr>
                  <a:defRPr sz="1395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Лист3!$A$2:$A$5</c:f>
              <c:strCache>
                <c:ptCount val="4"/>
                <c:pt idx="0">
                  <c:v>сельскохозяйственное производство</c:v>
                </c:pt>
                <c:pt idx="1">
                  <c:v>производство пищевых продуктов</c:v>
                </c:pt>
                <c:pt idx="2">
                  <c:v>оказание услуг по хранению,транспортировке и переработке зерна</c:v>
                </c:pt>
                <c:pt idx="3">
                  <c:v>добыча полезных ископаемых</c:v>
                </c:pt>
              </c:strCache>
            </c:strRef>
          </c:cat>
          <c:val>
            <c:numRef>
              <c:f>Лист3!$B$2:$B$5</c:f>
              <c:numCache>
                <c:formatCode>General</c:formatCode>
                <c:ptCount val="4"/>
                <c:pt idx="0">
                  <c:v>44</c:v>
                </c:pt>
                <c:pt idx="1">
                  <c:v>33</c:v>
                </c:pt>
                <c:pt idx="2">
                  <c:v>12</c:v>
                </c:pt>
                <c:pt idx="3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5">
          <a:noFill/>
        </a:ln>
      </c:spPr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20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+mj-lt"/>
                <a:ea typeface="Arial Cyr"/>
                <a:cs typeface="Arial Cyr"/>
              </a:defRPr>
            </a:pPr>
            <a:r>
              <a:rPr lang="ru-RU" sz="2000" dirty="0">
                <a:latin typeface="+mj-lt"/>
              </a:rPr>
              <a:t>Численность населения занятого в  малом и среднем предпринимательстве 
в динамике (чел.)
</a:t>
            </a:r>
          </a:p>
        </c:rich>
      </c:tx>
      <c:layout/>
      <c:overlay val="0"/>
      <c:spPr>
        <a:noFill/>
        <a:ln w="35373">
          <a:noFill/>
        </a:ln>
      </c:spPr>
    </c:title>
    <c:autoTitleDeleted val="0"/>
    <c:view3D>
      <c:rotX val="15"/>
      <c:rotY val="0"/>
      <c:depthPercent val="100"/>
      <c:rAngAx val="0"/>
      <c:perspective val="0"/>
    </c:view3D>
    <c:floor>
      <c:thickness val="0"/>
    </c:floor>
    <c:sideWall>
      <c:thickness val="0"/>
      <c:spPr>
        <a:noFill/>
        <a:ln w="17685">
          <a:solidFill>
            <a:srgbClr val="808080"/>
          </a:solidFill>
          <a:prstDash val="solid"/>
        </a:ln>
      </c:spPr>
    </c:sideWall>
    <c:backWall>
      <c:thickness val="0"/>
      <c:spPr>
        <a:noFill/>
        <a:ln w="17685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8274760383386585E-2"/>
          <c:y val="0.14583333333333334"/>
          <c:w val="0.91054313099041528"/>
          <c:h val="0.77546296296296291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7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0476190476190755E-3"/>
                  <c:y val="-3.96803561581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5714285714285718E-3"/>
                  <c:y val="-3.3066963465084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476190476190477E-3"/>
                  <c:y val="-2.20446423100563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0476190476190477E-3"/>
                  <c:y val="-2.865803500307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5373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Лист3!$B$2:$B$5</c:f>
              <c:numCache>
                <c:formatCode>General</c:formatCode>
                <c:ptCount val="4"/>
                <c:pt idx="0">
                  <c:v>9254</c:v>
                </c:pt>
                <c:pt idx="1">
                  <c:v>9754</c:v>
                </c:pt>
                <c:pt idx="2">
                  <c:v>10343</c:v>
                </c:pt>
                <c:pt idx="3">
                  <c:v>10470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7647232"/>
        <c:axId val="157385088"/>
        <c:axId val="0"/>
      </c:bar3DChart>
      <c:catAx>
        <c:axId val="97647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442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573850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7385088"/>
        <c:scaling>
          <c:orientation val="minMax"/>
        </c:scaling>
        <c:delete val="0"/>
        <c:axPos val="l"/>
        <c:majorGridlines>
          <c:spPr>
            <a:ln w="4422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442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7647232"/>
        <c:crosses val="autoZero"/>
        <c:crossBetween val="between"/>
      </c:valAx>
      <c:spPr>
        <a:noFill/>
        <a:ln w="2540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1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0.81553</cdr:x>
      <cdr:y>0.13677</cdr:y>
    </cdr:from>
    <cdr:to>
      <cdr:x>0.91776</cdr:x>
      <cdr:y>0.19095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67590" y="908969"/>
          <a:ext cx="936147" cy="3600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dirty="0" err="1" smtClean="0"/>
            <a:t>тыс.рублей</a:t>
          </a:r>
          <a:endParaRPr lang="ru-RU" sz="1100" b="1" dirty="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0.86224</cdr:x>
      <cdr:y>0.06549</cdr:y>
    </cdr:from>
    <cdr:to>
      <cdr:x>0.9864</cdr:x>
      <cdr:y>0.11214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7884368" y="432048"/>
          <a:ext cx="1135247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0.86224</cdr:x>
      <cdr:y>0.06549</cdr:y>
    </cdr:from>
    <cdr:to>
      <cdr:x>0.9864</cdr:x>
      <cdr:y>0.11214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7884368" y="432048"/>
          <a:ext cx="1135247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0.8678</cdr:x>
      <cdr:y>0.07319</cdr:y>
    </cdr:from>
    <cdr:to>
      <cdr:x>0.99196</cdr:x>
      <cdr:y>0.11984</cdr:y>
    </cdr:to>
    <cdr:sp macro="" textlink="">
      <cdr:nvSpPr>
        <cdr:cNvPr id="3" name="TextBox 4"/>
        <cdr:cNvSpPr txBox="1"/>
      </cdr:nvSpPr>
      <cdr:spPr>
        <a:xfrm xmlns:a="http://schemas.openxmlformats.org/drawingml/2006/main">
          <a:off x="7935123" y="482861"/>
          <a:ext cx="1135319" cy="30776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0.85206</cdr:x>
      <cdr:y>0.20196</cdr:y>
    </cdr:from>
    <cdr:to>
      <cdr:x>0.97622</cdr:x>
      <cdr:y>0.24811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7791196" y="1346923"/>
          <a:ext cx="1135319" cy="30779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0.8465</cdr:x>
      <cdr:y>0.19434</cdr:y>
    </cdr:from>
    <cdr:to>
      <cdr:x>0.97066</cdr:x>
      <cdr:y>0.24049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7740352" y="1296144"/>
          <a:ext cx="1135319" cy="30776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0.83398</cdr:x>
      <cdr:y>0.11877</cdr:y>
    </cdr:from>
    <cdr:to>
      <cdr:x>0.93437</cdr:x>
      <cdr:y>0.25588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596336" y="792088"/>
          <a:ext cx="914403" cy="9144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Palatino Linotype" pitchFamily="18" charset="0"/>
            </a:rPr>
            <a:t>тыс. рублей</a:t>
          </a:r>
          <a:endParaRPr lang="ru-RU" sz="1400" b="1" dirty="0">
            <a:latin typeface="Palatino Linotype" pitchFamily="18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0.84979</cdr:x>
      <cdr:y>0.12956</cdr:y>
    </cdr:from>
    <cdr:to>
      <cdr:x>0.95018</cdr:x>
      <cdr:y>0.26667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740352" y="864096"/>
          <a:ext cx="914402" cy="9144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0" dirty="0" smtClean="0">
              <a:latin typeface="+mj-lt"/>
            </a:rPr>
            <a:t>тыс. рублей</a:t>
          </a:r>
          <a:endParaRPr lang="ru-RU" sz="1400" b="0" dirty="0">
            <a:latin typeface="+mj-lt"/>
          </a:endParaRPr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0.8577</cdr:x>
      <cdr:y>0.15116</cdr:y>
    </cdr:from>
    <cdr:to>
      <cdr:x>0.95809</cdr:x>
      <cdr:y>0.28827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12360" y="1008112"/>
          <a:ext cx="914403" cy="9144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тыс</a:t>
          </a:r>
          <a:r>
            <a:rPr lang="ru-RU" sz="1200" b="1" dirty="0" smtClean="0"/>
            <a:t>. рублей</a:t>
          </a:r>
          <a:endParaRPr lang="ru-RU" sz="12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0.83093</cdr:x>
      <cdr:y>0.13403</cdr:y>
    </cdr:from>
    <cdr:to>
      <cdr:x>0.93581</cdr:x>
      <cdr:y>0.19027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16824" y="858198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0.88445</cdr:x>
      <cdr:y>0.14189</cdr:y>
    </cdr:from>
    <cdr:to>
      <cdr:x>0.98683</cdr:x>
      <cdr:y>0.19646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087456" y="936104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/>
            <a:t>рублей</a:t>
          </a:r>
          <a:endParaRPr lang="ru-RU" sz="14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0.85484</cdr:x>
      <cdr:y>0.11494</cdr:y>
    </cdr:from>
    <cdr:to>
      <cdr:x>0.98199</cdr:x>
      <cdr:y>0.16406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632846" y="720080"/>
          <a:ext cx="1135321" cy="3077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0.85484</cdr:x>
      <cdr:y>0.11494</cdr:y>
    </cdr:from>
    <cdr:to>
      <cdr:x>0.98199</cdr:x>
      <cdr:y>0.16406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632846" y="720080"/>
          <a:ext cx="1135321" cy="3077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0.01963</cdr:x>
      <cdr:y>0.41933</cdr:y>
    </cdr:from>
    <cdr:to>
      <cdr:x>0.05157</cdr:x>
      <cdr:y>0.4665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179512" y="2736304"/>
          <a:ext cx="292068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/>
            <a:t>%</a:t>
          </a:r>
          <a:endParaRPr lang="ru-RU" sz="14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0.08263</cdr:x>
      <cdr:y>0.16553</cdr:y>
    </cdr:from>
    <cdr:to>
      <cdr:x>0.11457</cdr:x>
      <cdr:y>0.21269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55576" y="1080120"/>
          <a:ext cx="292068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/>
            <a:t>%</a:t>
          </a:r>
          <a:endParaRPr lang="ru-RU" sz="14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0.00944</cdr:x>
      <cdr:y>0.12241</cdr:y>
    </cdr:from>
    <cdr:to>
      <cdr:x>0.13359</cdr:x>
      <cdr:y>0.16856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86296" y="816400"/>
          <a:ext cx="1135247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0.03538</cdr:x>
      <cdr:y>0.12006</cdr:y>
    </cdr:from>
    <cdr:to>
      <cdr:x>0.15953</cdr:x>
      <cdr:y>0.16671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323528" y="792088"/>
          <a:ext cx="1135228" cy="30776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D241D-F1DF-4598-903A-63E8A3257136}" type="datetimeFigureOut">
              <a:rPr lang="ru-RU" smtClean="0"/>
              <a:t>31.03.2011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743ED-F738-4D37-B86F-FA9097E41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96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9679F9-E3E6-4DE6-9FE2-DCA4834E3E95}" type="datetimeFigureOut">
              <a:rPr lang="ru-RU" smtClean="0"/>
              <a:t>31.03.2011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8837E-27BB-4526-AA15-0DFFB9730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393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8837E-27BB-4526-AA15-0DFFB97308B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859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8837E-27BB-4526-AA15-0DFFB97308B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55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712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BF078-B968-442E-8DC8-B79B3D6F5BD8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/>
                </a:solidFill>
              </a:rPr>
              <a:t>Слайд</a:t>
            </a: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101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712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/>
                </a:solidFill>
              </a:rPr>
              <a:t>ФУ МО Гулькевичский район</a:t>
            </a: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02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712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/>
                </a:solidFill>
              </a:rPr>
              <a:t>ФУ МО Гулькевичский район</a:t>
            </a: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02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712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/>
                </a:solidFill>
              </a:rPr>
              <a:t>ФУ МО Гулькевичский район</a:t>
            </a: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02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712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/>
                </a:solidFill>
              </a:rPr>
              <a:t>ФУ МО Гулькевичский район</a:t>
            </a: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02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9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EF7CE-B4ED-466D-8B41-D299E39FC4DC}" type="datetime1">
              <a:rPr lang="ru-RU" smtClean="0"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88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8374-DE90-41BE-B843-3AE3772A9893}" type="datetime1">
              <a:rPr lang="ru-RU" smtClean="0"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04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18273-B48C-4F6C-9F85-161074A4DEF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AD5EE-DEB5-4F07-8AEE-E297D68392D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86016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4146B-BBF9-4325-BE20-35C1CC49FFB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132C-B758-4700-818A-DA2E9E93EDC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05973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8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0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A1301-9B14-4FFC-84C5-2CFBD1BBE32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5782A-BB97-4E23-BE5C-50F5AAE6F4A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02924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7C3E9-3304-44B4-996C-DEFD5F7ABBE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EEED-A85A-451A-975F-5A7CBBA6050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24530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14D7C-7475-4FC0-8ED4-F033E61E50F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55636-2DA2-4124-BE12-4DECBB767E0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50987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04769-A4A1-492A-8640-6EA7A587017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1889C-69DE-4D43-B916-2CF47225386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14874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74674-6B6B-4CCE-8DFC-C2AD976E185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68225-9E3B-4508-909B-6CF500D938B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247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1822B-7E1B-4C01-B78F-3C7E10C6FCF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BBE54-4F19-4F4E-AFB3-E928FCB2102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09917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6D7D8-2D16-4762-A1E7-B6272AEA6C2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8AE3-6315-4DA3-A6BA-325EE0CE899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38331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4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C5596-9E5C-4D29-B348-2153A2A7119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2898E-52DA-49E2-8431-873CCF9A0E9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277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A200C-65FD-4B8B-B943-6DD0B3BD5AD0}" type="datetime1">
              <a:rPr lang="ru-RU" smtClean="0"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1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20A39-EE25-4C0C-B6FF-4E57FC8283E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6078-6AF1-4E8E-808E-00F66164CBA7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91108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EDD34-CE79-4A47-9712-7E4B6A8892D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AD5EE-DEB5-4F07-8AEE-E297D68392D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50130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5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5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EC096-C065-4A8A-9C09-873EFA0605D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132C-B758-4700-818A-DA2E9E93EDC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48375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5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7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30AD4-B68B-4C5D-BEE5-BCF80BEC2D6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5782A-BB97-4E23-BE5C-50F5AAE6F4A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9681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5501C-41F2-400F-A42C-00F74F8AC68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EEED-A85A-451A-975F-5A7CBBA6050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05563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A158-1C7B-4F7A-99B1-6C42AA64592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55636-2DA2-4124-BE12-4DECBB767E0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9515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EA2B5-56D2-4F47-93E7-BCAB1C597B3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1889C-69DE-4D43-B916-2CF47225386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82105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430D3-DA40-4D31-8941-A0FC1619FF6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68225-9E3B-4508-909B-6CF500D938B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9043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34599-C6E5-4C77-909C-6D1C74B7271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BBE54-4F19-4F4E-AFB3-E928FCB2102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499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DC9AD-5F2E-458C-A8A4-194E59F2D59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8AE3-6315-4DA3-A6BA-325EE0CE899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908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2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E6ED7-AA8A-42BC-8765-89D13862F9F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2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1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12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1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636D4-A63E-49F7-B774-FC5386697ED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2898E-52DA-49E2-8431-873CCF9A0E9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33818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EB2C0-3936-4DA3-A1E5-B24FDBEC69E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6078-6AF1-4E8E-808E-00F66164CBA7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26969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5C948-DBAC-4A85-9486-BD43257DC7C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AD5EE-DEB5-4F07-8AEE-E297D68392D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6405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9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31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A9965-6CAD-4911-9A25-9615966C366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132C-B758-4700-818A-DA2E9E93EDC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35926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9991-6827-4DD6-92AB-FD456EDEB05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248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8979-34F2-445D-A2C7-DAAB10C0B13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903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AF739-F47B-47D6-8392-569E8DF1DB7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198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F1D6F-BF59-44F1-A57E-CFA549000A2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72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924E-2278-4BA2-A55A-3810A9EB383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297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0F652-37BD-4580-BB61-02CBF3B27C6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17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8D66-372E-41C8-A0E2-E40BBE6F44F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1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1E17-EC90-4198-B4B4-BA02709515A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063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2E0A-EF04-41D1-98F9-A9C2D270CCF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95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4C04F-1E33-4ABF-A305-278FD03A071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975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803CF-FAF3-4018-8E87-345D7EA6243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30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273E0-B425-43F5-87E9-C8E47C3E825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553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DB4F-D16F-4FF8-9783-7CC8868CC02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4E61-011E-4585-B4E8-9949C6E4DFD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479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88C0D-13CC-4DB8-A179-7B95E41E1FD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DBB5-AC1E-4799-A101-61F0C057D93B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01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B1106-81D5-42A4-88D8-2F898AA74F3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53D8-2495-4486-9569-B753CA5D919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628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BE0-F262-48FD-8241-878970E67D0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7F53B-9699-4BD9-9CD3-CA2B24B4F8A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1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404C-D280-414F-883D-00C443ED0F8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ECD5-7FC5-4575-8400-E7807A28F02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085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3884-C8E1-4891-A5CE-39C6D60703D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09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89EAA-B4D7-4C74-89D8-A80171B0C22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27BC3-441C-4501-8D75-F706B56BE45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566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CC19-53F7-42BA-8289-AE05B9A87E8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55551-BF31-4EA9-9BEA-3A44C707FF8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21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ABA2-6F1C-44FD-B5F8-52F609B7943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83BD-61BA-4BD8-B85C-0800C21E7D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080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A25C0-5A7E-4312-B58D-597E6F06381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B1A2-3969-48EB-A377-C6AB863E3B4D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515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B689-CF4D-4BDD-9FE6-58F6C7FA2DF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B4CFE-1766-4487-AC8A-ED97D04E6D3C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466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C512-E6FE-459A-8DC0-722F9AD1707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2139F-8A13-4F74-8C21-B864A494B13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031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6225-3C3E-4749-B917-7E67D67662B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03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9C7C-A7CF-424B-84AD-E8F2A3E18C4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83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E7AD4-77C6-4DDC-9A89-2BBB482BE38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87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7A7E-16B1-404C-893D-91960F91BE0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05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8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5519-AE83-49EC-954A-083828143A3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11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BC4-E510-42E1-B3D0-34512C1AC8B1}" type="datetime1">
              <a:rPr lang="ru-RU" smtClean="0"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BBCF9-1101-48FF-B7FC-A7646CE7B39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8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0BBF-86DC-4BFE-8AA4-08892F89FA1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4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1AE-889D-4CF9-BAE6-285D1A0F35C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62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1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286B-1B91-44D0-BEF9-65FFEF0EE3C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7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44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6EE3-8BD3-4519-BFD6-0FBC286411E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42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97F4-7E7D-40BB-93FB-6C99FEE755E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06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A51EB-1AB6-4ABC-A465-3A0337989C4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73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8295-B058-4119-9703-B4B530B0F22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14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2841-336F-4C7E-BAA2-28B58C746D4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05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CA0BE-6973-45A6-B9F0-9167248EB72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4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7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5CD8B-369E-44A3-A98C-9905482423C7}" type="datetime1">
              <a:rPr lang="ru-RU" smtClean="0"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2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72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2BB04-B204-4C83-9935-BD4CFFB7820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92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5BD7-D171-401D-8D2F-C2082BA73C2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64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A7B-F7A1-40BF-89FE-ACBF5275EAC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4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99701-802B-4B49-8EAF-2238C098E75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83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1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AA9F1-44EF-4398-85B9-CF9ED30220B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7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92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41E03-AB1C-4E9B-B2C4-3E5FB42DE06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21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427B0-FF17-4E7F-88DC-055834DA7B3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08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E0CB-56EB-4A27-B8AB-9DF900B516A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1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0B67-3DB9-4BBF-AB0A-DA0A1CEEA76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94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989E6-D1A7-466C-B5B1-CA73DE4B2F4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5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1103C-20B2-4346-BCAF-8C0054B37309}" type="datetime1">
              <a:rPr lang="ru-RU" smtClean="0"/>
              <a:t>31.03.2011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06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FF2D-AF99-4320-8119-71C15A24961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3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72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CDE0-414F-49DD-AE4B-7B7871AB8BB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46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DC39-D7FE-4137-B99B-E565BD59B45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12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835-D25D-4D61-A021-7D4467CECC0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8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3D14-742B-4544-8A78-51FB0C8EAA0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4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2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E8ADA-8503-4D30-A718-B139F732EE7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2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14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4723-F492-4FEE-8EE9-40754619677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75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B9865-0B4F-4FEF-AB8E-DD5415A594E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C9C73-7C57-4C5B-A42A-886661DED54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0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AC159-0578-4EF7-ACE0-4E36AE453FD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00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38561-5D1D-4452-8C42-F87082B25360}" type="datetime1">
              <a:rPr lang="ru-RU" smtClean="0"/>
              <a:t>31.03.2011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27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9D5-3C0D-4E72-8DF0-133EB3DAC80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02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FDCF-351A-4CCB-A09A-5862A453B26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10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8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1B897-AA6F-47DF-9D6A-0455880EB1A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00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694D2-E464-47FB-90D8-5A5AC68C798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67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3CCE-48E4-497D-A3C5-F4C6ED274AF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59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4BF3B-3485-4E1A-AA36-D7135DE4216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81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5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5B4C4C-25C1-41CC-9C4B-1EB46C32E47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EBD221-1780-4D56-AA2E-05BBD7F38D5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37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148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D36CC4-697A-4752-8EE4-64493820511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A0818E-C453-45B2-8FA3-E9409078375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72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F321D1-CACE-4239-8706-9D42CC60C80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CD86D-9D19-42E7-ACF0-51BB7517999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474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3030AE-E5EE-4B33-A786-7DA1C2110FD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D2B4A7-7539-448D-A411-AEA0A9D07FEF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03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9091B-C1D9-4DD8-B35E-2D361E0FF4A5}" type="datetime1">
              <a:rPr lang="ru-RU" smtClean="0"/>
              <a:t>31.03.2011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34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C4B27C-5C23-424C-BB40-66D516B6978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781449-27BF-48BE-BE3E-FD20C665855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353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0F179E-1989-4CC3-95A1-23052E6F3C6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34EF97-DEE7-4D44-9BB1-FBA767DDBEE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547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85EE58-8B8D-4627-A495-2776553A105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BB5958-0254-4069-A96C-F52C6420740C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19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912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348317-6F88-4B74-8731-970B615B3FD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AA887A-CABB-476B-B517-2DE5A20DE60D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428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426538-83A1-4071-9C5D-9C82FF3B0AE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B4096-1792-4D0B-8C11-44D907677EC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079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F7AF49-EFEA-4FA6-AFAA-042C0174D80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2DC85-AC20-46A7-8E3D-DF4AD17615B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981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628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630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DCD658-9EE4-4A1E-9BC7-5DBC99CED36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EC02F4-A201-4C2A-8FBE-229BE0C00C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01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750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A46FF-59DB-4C65-945A-1B19265AD49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95982-8C34-4CC3-85FB-F0B37176A588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78376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6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55F73-75D8-431E-95A4-420DB5B600B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4F1C3-5A22-4D23-BBA5-1DEAA39B839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4392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3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FC894-1CCB-4CDA-B766-AAE5F09B81C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5782A-BB97-4E23-BE5C-50F5AAE6F4A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683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1C4F8-540D-4015-AC0A-A3D07693AFAF}" type="datetime1">
              <a:rPr lang="ru-RU" smtClean="0"/>
              <a:t>31.03.2011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59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D733A-D537-4069-8552-4E34EEB81F2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EEED-A85A-451A-975F-5A7CBBA6050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5227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A83E6-04CA-4AAE-87C0-A9ABBB25653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55636-2DA2-4124-BE12-4DECBB767E0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946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121A-29C4-4886-AF8A-BD6AA4EB497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1889C-69DE-4D43-B916-2CF47225386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5422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C9C30-D764-4388-8E5F-17B2A28D486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68225-9E3B-4508-909B-6CF500D938B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1236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1873A-A863-4EBE-8161-7DC7EA685F3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BBE54-4F19-4F4E-AFB3-E928FCB2102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7298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8156C-D3CC-4384-A130-D0A744B6B30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8AE3-6315-4DA3-A6BA-325EE0CE899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246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9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AB4A5-6B74-4D53-B0A0-8EB638DBD83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2898E-52DA-49E2-8431-873CCF9A0E9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2616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5393E-18D5-43D2-A32B-2E3A1096A07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6078-6AF1-4E8E-808E-00F66164CBA7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29540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71332-5106-4DCC-84D1-E71BBA15C22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AD5EE-DEB5-4F07-8AEE-E297D68392D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43920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6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6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AB389-06A3-4A27-A4BE-914052857FA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132C-B758-4700-818A-DA2E9E93EDC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37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2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C848-A611-42CD-AFB6-756D3FE220A8}" type="datetime1">
              <a:rPr lang="ru-RU" smtClean="0"/>
              <a:t>31.03.2011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13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2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23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FB83F-BBAA-45ED-A715-BEF1B6F98D6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5782A-BB97-4E23-BE5C-50F5AAE6F4A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5368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3A470-D948-4259-A444-ABA1611E568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EEED-A85A-451A-975F-5A7CBBA6050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80279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9C97E-E735-4EF8-9F30-51586F59F79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55636-2DA2-4124-BE12-4DECBB767E0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19730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7921E-72EF-481C-8930-47A6483A4E4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1889C-69DE-4D43-B916-2CF47225386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198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83A41-84AF-4C50-8E9A-02141A2EFB6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68225-9E3B-4508-909B-6CF500D938B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73947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E3C42-88BA-4699-9546-8AC5763CA0A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BBE54-4F19-4F4E-AFB3-E928FCB2102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6951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DDCC1-AF1D-4B85-BDA5-C75D17E862E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8AE3-6315-4DA3-A6BA-325EE0CE899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612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84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A4722-0B0C-4777-A81B-F45AD59995A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2898E-52DA-49E2-8431-873CCF9A0E9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628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55B90-C95C-4D2A-BC87-2FDCC306794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6078-6AF1-4E8E-808E-00F66164CBA7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69397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C8964-E0D1-4396-BC9D-3CA8065A700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AD5EE-DEB5-4F07-8AEE-E297D68392D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453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C3CAC-98FD-47C4-8BB6-1520A77BD28E}" type="datetime1">
              <a:rPr lang="ru-RU" smtClean="0"/>
              <a:t>31.03.2011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88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60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60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2B7DA-90E4-49A8-A747-E74A825199C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132C-B758-4700-818A-DA2E9E93EDC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90725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0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3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402F2-59FC-476A-B251-B6CE7827012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5782A-BB97-4E23-BE5C-50F5AAE6F4A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881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F304F-0AB5-42BA-9A8B-80AD98D8101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EEED-A85A-451A-975F-5A7CBBA6050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29589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E8080-C5F3-43F6-87A2-770491C1006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55636-2DA2-4124-BE12-4DECBB767E0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3174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6BBB4-F052-4428-82F6-8D7F4C21DD4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1889C-69DE-4D43-B916-2CF47225386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82416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3A9D-42A6-4A52-8AD3-2884D5C3D66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68225-9E3B-4508-909B-6CF500D938B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85486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9F8C6-B506-4D89-857D-A181561DDAE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BBE54-4F19-4F4E-AFB3-E928FCB2102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99539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495E9-4432-492B-9E43-6963F877870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8AE3-6315-4DA3-A6BA-325EE0CE899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9619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64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BD215-D9BC-4DA3-A071-8F100407B68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2898E-52DA-49E2-8431-873CCF9A0E9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8078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9263E-BF53-4A6B-9E0B-AF5274FCDC6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6078-6AF1-4E8E-808E-00F66164CBA7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34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F360E-263D-4DEF-B0DC-D869A40E353E}" type="datetime1">
              <a:rPr lang="ru-RU" smtClean="0"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2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79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9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7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4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69D293-1C4F-4B88-9C3C-2393FEC6F08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4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4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93AD70-F89B-41D7-9D5B-62B7E3FD03F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50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81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50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1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927D65-01DC-4EB1-B679-397BA510B01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12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1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93AD70-F89B-41D7-9D5B-62B7E3FD03F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53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D860E0-90EA-42ED-81A5-D433D47EB34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ADBB4BA-FFDD-4A43-99E1-B75FB412EFD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05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39395D-E3B9-4256-AA10-D2297EF4ADA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08304A-7143-4157-B571-005C7AD57265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03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8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E47E3-394C-43D1-B7EE-FF578A338D8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39" y="617228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8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42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7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A401E9B-0D6B-4AC4-B5DE-60039EBFA60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35" y="617227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7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09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7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A383C3A-C5AE-4548-ABE2-A2C671A0DCD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35" y="617227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7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02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8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F1AB90F-A997-451F-ABB1-D51D15E794F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41" y="617228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8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79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31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DE31AE-04C8-46BF-98DB-A20C57143FD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55" y="617231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31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55F2CA-6A0A-440D-AE6A-A5D36BFCDEC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959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92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9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3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A1895A-6FAE-42AC-BE79-2B3D5DF7E5D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3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3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93AD70-F89B-41D7-9D5B-62B7E3FD03F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82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917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922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8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81D932-D4ED-4D01-BA2A-2662A277166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84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8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93AD70-F89B-41D7-9D5B-62B7E3FD03F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4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907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902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6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5C4085-266B-473D-98D7-B7AF235411C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31.03.2011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64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6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93AD70-F89B-41D7-9D5B-62B7E3FD03F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578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0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6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5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6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4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4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4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1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12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1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12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12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1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0.xml"/><Relationship Id="rId2" Type="http://schemas.openxmlformats.org/officeDocument/2006/relationships/slideLayout" Target="../slideLayouts/slideLayout136.xml"/><Relationship Id="rId1" Type="http://schemas.openxmlformats.org/officeDocument/2006/relationships/themeOverride" Target="../theme/themeOverride2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13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1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124744"/>
            <a:ext cx="878497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000" dirty="0">
                <a:latin typeface="Times New Roman"/>
                <a:ea typeface="Times New Roman"/>
              </a:rPr>
              <a:t> </a:t>
            </a:r>
            <a:endParaRPr lang="ru-RU" sz="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00" dirty="0">
                <a:latin typeface="Times New Roman"/>
                <a:ea typeface="Times New Roman"/>
              </a:rPr>
              <a:t> </a:t>
            </a:r>
            <a:endParaRPr lang="ru-RU" sz="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ОТЧЁТ 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об исполнении бюджета 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муниципального образования 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 err="1">
                <a:solidFill>
                  <a:srgbClr val="0000FF"/>
                </a:solidFill>
                <a:latin typeface="Times New Roman"/>
                <a:ea typeface="Times New Roman"/>
              </a:rPr>
              <a:t>Гулькевичский</a:t>
            </a: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 район 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за 2010 год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dirty="0">
                <a:solidFill>
                  <a:srgbClr val="0000FF"/>
                </a:solidFill>
                <a:latin typeface="Times New Roman"/>
                <a:ea typeface="Times New Roman"/>
              </a:rPr>
              <a:t> </a:t>
            </a:r>
            <a:endParaRPr lang="ru-RU" sz="14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FF"/>
                </a:solidFill>
                <a:latin typeface="Times New Roman"/>
                <a:ea typeface="Times New Roman"/>
              </a:rPr>
              <a:t/>
            </a:r>
            <a:br>
              <a:rPr lang="ru-RU" dirty="0">
                <a:solidFill>
                  <a:srgbClr val="0000FF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37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077853902"/>
              </p:ext>
            </p:extLst>
          </p:nvPr>
        </p:nvGraphicFramePr>
        <p:xfrm>
          <a:off x="185055" y="437641"/>
          <a:ext cx="8870358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8067597" y="47086"/>
            <a:ext cx="109722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</a:rPr>
              <a:t>СЛАЙД </a:t>
            </a:r>
            <a:r>
              <a:rPr lang="ru-RU" sz="1400" dirty="0" smtClean="0">
                <a:solidFill>
                  <a:prstClr val="black"/>
                </a:solidFill>
              </a:rPr>
              <a:t>1.4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810000" y="6480000"/>
            <a:ext cx="1828800" cy="365125"/>
          </a:xfrm>
        </p:spPr>
        <p:txBody>
          <a:bodyPr/>
          <a:lstStyle/>
          <a:p>
            <a:pPr>
              <a:defRPr/>
            </a:pPr>
            <a:fld id="{A7395982-8C34-4CC3-85FB-F0B37176A58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18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03909287"/>
              </p:ext>
            </p:extLst>
          </p:nvPr>
        </p:nvGraphicFramePr>
        <p:xfrm>
          <a:off x="150100" y="188640"/>
          <a:ext cx="8978526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79184" y="-4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1.5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79912" y="6381328"/>
            <a:ext cx="1828800" cy="365125"/>
          </a:xfrm>
        </p:spPr>
        <p:txBody>
          <a:bodyPr/>
          <a:lstStyle/>
          <a:p>
            <a:pPr>
              <a:defRPr/>
            </a:pPr>
            <a:fld id="{91D2B4A7-7539-448D-A411-AEA0A9D07FEF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273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26055013"/>
              </p:ext>
            </p:extLst>
          </p:nvPr>
        </p:nvGraphicFramePr>
        <p:xfrm>
          <a:off x="107506" y="379604"/>
          <a:ext cx="8893720" cy="6361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026534" y="1026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1.6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>
          <a:xfrm>
            <a:off x="3810000" y="6480000"/>
            <a:ext cx="1828800" cy="365125"/>
          </a:xfrm>
        </p:spPr>
        <p:txBody>
          <a:bodyPr/>
          <a:lstStyle/>
          <a:p>
            <a:pPr>
              <a:defRPr/>
            </a:pPr>
            <a:fld id="{DBE2EEED-A85A-451A-975F-5A7CBBA6050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649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60505585"/>
              </p:ext>
            </p:extLst>
          </p:nvPr>
        </p:nvGraphicFramePr>
        <p:xfrm>
          <a:off x="107510" y="260648"/>
          <a:ext cx="8928992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26248" y="1026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1.7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>
          <a:xfrm>
            <a:off x="3810000" y="6480000"/>
            <a:ext cx="1828800" cy="365125"/>
          </a:xfrm>
        </p:spPr>
        <p:txBody>
          <a:bodyPr/>
          <a:lstStyle/>
          <a:p>
            <a:pPr>
              <a:defRPr/>
            </a:pPr>
            <a:fld id="{DBE2EEED-A85A-451A-975F-5A7CBBA6050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39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74347422"/>
              </p:ext>
            </p:extLst>
          </p:nvPr>
        </p:nvGraphicFramePr>
        <p:xfrm>
          <a:off x="107510" y="260648"/>
          <a:ext cx="8928992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26248" y="1026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1.8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pPr>
              <a:defRPr/>
            </a:pPr>
            <a:fld id="{DBE2EEED-A85A-451A-975F-5A7CBBA6050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27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50781989"/>
              </p:ext>
            </p:extLst>
          </p:nvPr>
        </p:nvGraphicFramePr>
        <p:xfrm>
          <a:off x="117475" y="347668"/>
          <a:ext cx="8975725" cy="620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26248" y="1026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1.9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>
          <a:xfrm>
            <a:off x="3779912" y="6462674"/>
            <a:ext cx="1828800" cy="365125"/>
          </a:xfrm>
        </p:spPr>
        <p:txBody>
          <a:bodyPr/>
          <a:lstStyle/>
          <a:p>
            <a:pPr>
              <a:defRPr/>
            </a:pPr>
            <a:fld id="{DBE2EEED-A85A-451A-975F-5A7CBBA6050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4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18102302"/>
              </p:ext>
            </p:extLst>
          </p:nvPr>
        </p:nvGraphicFramePr>
        <p:xfrm>
          <a:off x="50844" y="194936"/>
          <a:ext cx="9093156" cy="6632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926248" y="102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1.10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>
          <a:xfrm>
            <a:off x="3779912" y="6476742"/>
            <a:ext cx="1828800" cy="365125"/>
          </a:xfrm>
        </p:spPr>
        <p:txBody>
          <a:bodyPr/>
          <a:lstStyle/>
          <a:p>
            <a:pPr>
              <a:defRPr/>
            </a:pPr>
            <a:fld id="{DBE2EEED-A85A-451A-975F-5A7CBBA6050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30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51891198"/>
              </p:ext>
            </p:extLst>
          </p:nvPr>
        </p:nvGraphicFramePr>
        <p:xfrm>
          <a:off x="118582" y="332656"/>
          <a:ext cx="8906836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26248" y="10269"/>
            <a:ext cx="1321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>
          <a:xfrm>
            <a:off x="3779912" y="6476742"/>
            <a:ext cx="1828800" cy="365125"/>
          </a:xfrm>
        </p:spPr>
        <p:txBody>
          <a:bodyPr/>
          <a:lstStyle/>
          <a:p>
            <a:pPr>
              <a:defRPr/>
            </a:pPr>
            <a:fld id="{DBE2EEED-A85A-451A-975F-5A7CBBA6050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17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01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88560800"/>
              </p:ext>
            </p:extLst>
          </p:nvPr>
        </p:nvGraphicFramePr>
        <p:xfrm>
          <a:off x="118582" y="332656"/>
          <a:ext cx="8906836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26248" y="102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1.12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>
          <a:xfrm>
            <a:off x="3779912" y="6462674"/>
            <a:ext cx="1828800" cy="365125"/>
          </a:xfrm>
        </p:spPr>
        <p:txBody>
          <a:bodyPr/>
          <a:lstStyle/>
          <a:p>
            <a:pPr>
              <a:defRPr/>
            </a:pPr>
            <a:fld id="{DBE2EEED-A85A-451A-975F-5A7CBBA6050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6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66734602"/>
              </p:ext>
            </p:extLst>
          </p:nvPr>
        </p:nvGraphicFramePr>
        <p:xfrm>
          <a:off x="0" y="348206"/>
          <a:ext cx="902541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05172" y="-4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1.13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851920" y="6462674"/>
            <a:ext cx="1828800" cy="365125"/>
          </a:xfrm>
        </p:spPr>
        <p:txBody>
          <a:bodyPr/>
          <a:lstStyle/>
          <a:p>
            <a:pPr>
              <a:defRPr/>
            </a:pPr>
            <a:fld id="{7A64F1C3-5A22-4D23-BBA5-1DEAA39B839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19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43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10000" y="6480000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342900"/>
            <a:ext cx="8818563" cy="617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1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37890559"/>
              </p:ext>
            </p:extLst>
          </p:nvPr>
        </p:nvGraphicFramePr>
        <p:xfrm>
          <a:off x="118589" y="403226"/>
          <a:ext cx="8846031" cy="6338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05172" y="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1.14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79912" y="6462674"/>
            <a:ext cx="1828800" cy="365125"/>
          </a:xfrm>
        </p:spPr>
        <p:txBody>
          <a:bodyPr/>
          <a:lstStyle/>
          <a:p>
            <a:pPr>
              <a:defRPr/>
            </a:pPr>
            <a:fld id="{94A0818E-C453-45B2-8FA3-E9409078375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20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25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24092720"/>
              </p:ext>
            </p:extLst>
          </p:nvPr>
        </p:nvGraphicFramePr>
        <p:xfrm>
          <a:off x="118582" y="269776"/>
          <a:ext cx="8906836" cy="6547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03531" y="102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1.15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pPr>
              <a:defRPr/>
            </a:pPr>
            <a:fld id="{94A0818E-C453-45B2-8FA3-E9409078375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21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62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71354702"/>
              </p:ext>
            </p:extLst>
          </p:nvPr>
        </p:nvGraphicFramePr>
        <p:xfrm>
          <a:off x="118582" y="420214"/>
          <a:ext cx="9025418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05201" y="102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1.16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79912" y="6476742"/>
            <a:ext cx="1828800" cy="365125"/>
          </a:xfrm>
        </p:spPr>
        <p:txBody>
          <a:bodyPr/>
          <a:lstStyle/>
          <a:p>
            <a:pPr>
              <a:defRPr/>
            </a:pPr>
            <a:fld id="{91D2B4A7-7539-448D-A411-AEA0A9D07FEF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22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84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798871512"/>
              </p:ext>
            </p:extLst>
          </p:nvPr>
        </p:nvGraphicFramePr>
        <p:xfrm>
          <a:off x="0" y="188640"/>
          <a:ext cx="9144000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05912" y="102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1.17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995936" y="6492875"/>
            <a:ext cx="1828800" cy="365125"/>
          </a:xfrm>
        </p:spPr>
        <p:txBody>
          <a:bodyPr/>
          <a:lstStyle/>
          <a:p>
            <a:pPr>
              <a:defRPr/>
            </a:pPr>
            <a:fld id="{7A64F1C3-5A22-4D23-BBA5-1DEAA39B839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27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81886859"/>
              </p:ext>
            </p:extLst>
          </p:nvPr>
        </p:nvGraphicFramePr>
        <p:xfrm>
          <a:off x="0" y="341213"/>
          <a:ext cx="9025418" cy="6400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05172" y="102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1.18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pPr>
              <a:defRPr/>
            </a:pPr>
            <a:fld id="{94A0818E-C453-45B2-8FA3-E9409078375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65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05172" y="102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1.19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214835112"/>
              </p:ext>
            </p:extLst>
          </p:nvPr>
        </p:nvGraphicFramePr>
        <p:xfrm>
          <a:off x="118588" y="194936"/>
          <a:ext cx="8840367" cy="654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79912" y="6468394"/>
            <a:ext cx="1828800" cy="365125"/>
          </a:xfrm>
        </p:spPr>
        <p:txBody>
          <a:bodyPr/>
          <a:lstStyle/>
          <a:p>
            <a:pPr>
              <a:defRPr/>
            </a:pPr>
            <a:fld id="{94A0818E-C453-45B2-8FA3-E9409078375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3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05172" y="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1.20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32502774"/>
              </p:ext>
            </p:extLst>
          </p:nvPr>
        </p:nvGraphicFramePr>
        <p:xfrm>
          <a:off x="118582" y="194938"/>
          <a:ext cx="8906836" cy="6546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401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1383306"/>
              </p:ext>
            </p:extLst>
          </p:nvPr>
        </p:nvGraphicFramePr>
        <p:xfrm>
          <a:off x="0" y="332656"/>
          <a:ext cx="9036496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4483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</a:t>
            </a:r>
            <a:r>
              <a:rPr lang="ru-RU" sz="1600" dirty="0" smtClean="0"/>
              <a:t>1</a:t>
            </a:r>
            <a:r>
              <a:rPr lang="en-US" sz="1600" dirty="0" smtClean="0"/>
              <a:t>.1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62674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27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56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38986475"/>
              </p:ext>
            </p:extLst>
          </p:nvPr>
        </p:nvGraphicFramePr>
        <p:xfrm>
          <a:off x="0" y="188640"/>
          <a:ext cx="9144000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5223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2</a:t>
            </a:r>
            <a:r>
              <a:rPr lang="en-US" sz="1600" dirty="0" smtClean="0"/>
              <a:t>.1.2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0810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27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65246252"/>
              </p:ext>
            </p:extLst>
          </p:nvPr>
        </p:nvGraphicFramePr>
        <p:xfrm>
          <a:off x="-12734" y="211924"/>
          <a:ext cx="9156747" cy="6646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64483" y="-4103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2.1.3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2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810000" y="6480000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255588"/>
            <a:ext cx="8818563" cy="635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5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7328682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8562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2.1.4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381328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6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38095503"/>
              </p:ext>
            </p:extLst>
          </p:nvPr>
        </p:nvGraphicFramePr>
        <p:xfrm>
          <a:off x="-12734" y="211924"/>
          <a:ext cx="9156747" cy="6646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64483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2.1.5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912" y="6490810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31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92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79958923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4483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2.1.6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32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15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80324789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98367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2.1.7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33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72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4483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2.1.8</a:t>
            </a:r>
            <a:endParaRPr lang="ru-RU" sz="1600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894570879"/>
              </p:ext>
            </p:extLst>
          </p:nvPr>
        </p:nvGraphicFramePr>
        <p:xfrm>
          <a:off x="107504" y="338554"/>
          <a:ext cx="8925890" cy="6402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56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49308076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4483" y="-4103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2.1.9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912" y="6482462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35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42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87009435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62831" y="-4103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2.1.10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77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79124187"/>
              </p:ext>
            </p:extLst>
          </p:nvPr>
        </p:nvGraphicFramePr>
        <p:xfrm>
          <a:off x="-12742" y="332656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0961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2.2.</a:t>
            </a:r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тыс.рублей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37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02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95028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2.2.</a:t>
            </a:r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7164288" y="1628800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тыс.рублей</a:t>
            </a:r>
            <a:endParaRPr lang="ru-RU" sz="14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54781422"/>
              </p:ext>
            </p:extLst>
          </p:nvPr>
        </p:nvGraphicFramePr>
        <p:xfrm>
          <a:off x="179018" y="548680"/>
          <a:ext cx="8964488" cy="6142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76742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86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96698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2.2.</a:t>
            </a:r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7236296" y="170080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тыс.рублей</a:t>
            </a:r>
            <a:endParaRPr lang="ru-RU" sz="14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57874813"/>
              </p:ext>
            </p:extLst>
          </p:nvPr>
        </p:nvGraphicFramePr>
        <p:xfrm>
          <a:off x="179512" y="338554"/>
          <a:ext cx="8892480" cy="6330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39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35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810000" y="6480000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357188"/>
            <a:ext cx="8818563" cy="614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42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71901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2.2.</a:t>
            </a:r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7164327" y="206091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тыс.рублей</a:t>
            </a:r>
            <a:endParaRPr lang="ru-RU" sz="14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930410267"/>
              </p:ext>
            </p:extLst>
          </p:nvPr>
        </p:nvGraphicFramePr>
        <p:xfrm>
          <a:off x="140914" y="373229"/>
          <a:ext cx="8892480" cy="6330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08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64483" y="-4103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2.2.</a:t>
            </a:r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7404547" y="1051396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тыс.рублей</a:t>
            </a:r>
            <a:endParaRPr lang="ru-RU" sz="14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00685188"/>
              </p:ext>
            </p:extLst>
          </p:nvPr>
        </p:nvGraphicFramePr>
        <p:xfrm>
          <a:off x="107504" y="338077"/>
          <a:ext cx="8892480" cy="6330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460567064"/>
              </p:ext>
            </p:extLst>
          </p:nvPr>
        </p:nvGraphicFramePr>
        <p:xfrm>
          <a:off x="107510" y="476672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68562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2.2.</a:t>
            </a:r>
            <a:r>
              <a:rPr lang="ru-RU" sz="1600" dirty="0" smtClean="0"/>
              <a:t>6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81751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42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27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54218286"/>
              </p:ext>
            </p:extLst>
          </p:nvPr>
        </p:nvGraphicFramePr>
        <p:xfrm>
          <a:off x="107510" y="476672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2630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2.2.</a:t>
            </a:r>
            <a:r>
              <a:rPr lang="ru-RU" sz="1600" dirty="0" smtClean="0"/>
              <a:t>7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43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14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32560547"/>
              </p:ext>
            </p:extLst>
          </p:nvPr>
        </p:nvGraphicFramePr>
        <p:xfrm>
          <a:off x="0" y="332656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70"/>
            <a:ext cx="2573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96698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2.2.</a:t>
            </a:r>
            <a:r>
              <a:rPr lang="ru-RU" sz="1600" dirty="0" smtClean="0"/>
              <a:t>8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912" y="6476742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69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23059113"/>
              </p:ext>
            </p:extLst>
          </p:nvPr>
        </p:nvGraphicFramePr>
        <p:xfrm>
          <a:off x="0" y="332656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70"/>
            <a:ext cx="2573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96698" y="-15319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en-US" sz="1600" dirty="0" smtClean="0"/>
              <a:t>2.2.</a:t>
            </a:r>
            <a:r>
              <a:rPr lang="ru-RU" sz="1600" dirty="0" smtClean="0"/>
              <a:t>9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45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81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10949904"/>
              </p:ext>
            </p:extLst>
          </p:nvPr>
        </p:nvGraphicFramePr>
        <p:xfrm>
          <a:off x="0" y="188640"/>
          <a:ext cx="9144000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0"/>
            <a:ext cx="2573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</a:rPr>
              <a:t>ФУ МО Гулькевичский район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64483" y="7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слайд </a:t>
            </a:r>
            <a:r>
              <a:rPr lang="en-US" sz="1600" dirty="0" smtClean="0">
                <a:solidFill>
                  <a:prstClr val="black"/>
                </a:solidFill>
              </a:rPr>
              <a:t>2.3.</a:t>
            </a:r>
            <a:r>
              <a:rPr lang="ru-RU" sz="1600" dirty="0" smtClean="0">
                <a:solidFill>
                  <a:prstClr val="black"/>
                </a:solidFill>
              </a:rPr>
              <a:t>1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19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53136296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70"/>
            <a:ext cx="2573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</a:rPr>
              <a:t>ФУ МО Гулькевичский район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64483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слайд </a:t>
            </a:r>
            <a:r>
              <a:rPr lang="en-US" sz="1600" dirty="0" smtClean="0">
                <a:solidFill>
                  <a:prstClr val="black"/>
                </a:solidFill>
              </a:rPr>
              <a:t>2.3.</a:t>
            </a:r>
            <a:r>
              <a:rPr lang="ru-RU" sz="1600" dirty="0" smtClean="0">
                <a:solidFill>
                  <a:prstClr val="black"/>
                </a:solidFill>
              </a:rPr>
              <a:t>2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24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01958545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0"/>
            <a:ext cx="2573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</a:rPr>
              <a:t>ФУ МО Гулькевичский район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64483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слайд </a:t>
            </a:r>
            <a:r>
              <a:rPr lang="en-US" sz="1600" dirty="0" smtClean="0">
                <a:solidFill>
                  <a:prstClr val="black"/>
                </a:solidFill>
              </a:rPr>
              <a:t>2.3.</a:t>
            </a:r>
            <a:r>
              <a:rPr lang="ru-RU" sz="1600" dirty="0" smtClean="0">
                <a:solidFill>
                  <a:prstClr val="black"/>
                </a:solidFill>
              </a:rPr>
              <a:t>3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5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72829977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0"/>
            <a:ext cx="2573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</a:rPr>
              <a:t>ФУ МО Гулькевичский район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64483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слайд </a:t>
            </a:r>
            <a:r>
              <a:rPr lang="en-US" sz="1600" dirty="0" smtClean="0">
                <a:solidFill>
                  <a:prstClr val="black"/>
                </a:solidFill>
              </a:rPr>
              <a:t>2.3.</a:t>
            </a:r>
            <a:r>
              <a:rPr lang="ru-RU" sz="1600" dirty="0" smtClean="0">
                <a:solidFill>
                  <a:prstClr val="black"/>
                </a:solidFill>
              </a:rPr>
              <a:t>4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36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810000" y="6480000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239713"/>
            <a:ext cx="8818563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412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04825075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864483" y="0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слайд </a:t>
            </a:r>
            <a:r>
              <a:rPr lang="en-US" sz="1600" dirty="0" smtClean="0">
                <a:solidFill>
                  <a:prstClr val="black"/>
                </a:solidFill>
              </a:rPr>
              <a:t>2.3.</a:t>
            </a:r>
            <a:r>
              <a:rPr lang="ru-RU" sz="1600" dirty="0" smtClean="0">
                <a:solidFill>
                  <a:prstClr val="black"/>
                </a:solidFill>
              </a:rPr>
              <a:t>5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07904" y="6381328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50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74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64797525"/>
              </p:ext>
            </p:extLst>
          </p:nvPr>
        </p:nvGraphicFramePr>
        <p:xfrm>
          <a:off x="0" y="188640"/>
          <a:ext cx="9144000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799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119361" y="0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</a:t>
            </a:r>
            <a:r>
              <a:rPr lang="ru-RU" sz="1600" kern="0" dirty="0" smtClean="0">
                <a:solidFill>
                  <a:sysClr val="windowText" lastClr="000000"/>
                </a:solidFill>
              </a:rPr>
              <a:t>1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49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33216893"/>
              </p:ext>
            </p:extLst>
          </p:nvPr>
        </p:nvGraphicFramePr>
        <p:xfrm>
          <a:off x="0" y="188640"/>
          <a:ext cx="9144000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799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119361" y="0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3.2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47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68526832"/>
              </p:ext>
            </p:extLst>
          </p:nvPr>
        </p:nvGraphicFramePr>
        <p:xfrm>
          <a:off x="107504" y="404664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799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19361" y="0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3.3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57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323367"/>
              </p:ext>
            </p:extLst>
          </p:nvPr>
        </p:nvGraphicFramePr>
        <p:xfrm>
          <a:off x="179512" y="908719"/>
          <a:ext cx="8668638" cy="58103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823378"/>
                <a:gridCol w="997042"/>
                <a:gridCol w="836823"/>
                <a:gridCol w="831409"/>
                <a:gridCol w="620310"/>
                <a:gridCol w="852520"/>
                <a:gridCol w="917474"/>
                <a:gridCol w="917474"/>
              </a:tblGrid>
              <a:tr h="36694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Наименование показателей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Торги и другие способы размещения заказов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том числе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1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Всего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в том числе без учета закупок малого объема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конкурсы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аукционы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запрос котировок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закупки у единственного поставщика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3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без проведения торгов и котировок,              (ст.55 кроме п.8,9,11,13,14)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единственный участник торгов, котировок                 (ст.55 п.8,9)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закупки малого объема                      (п.14 ст.55)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216406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1. Количественная характеристика торгов и других способов размещения заказов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67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1.1. Всего проведено торгов (лотов) и других способов размещения заказов 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8 946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1 015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85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412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425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7 931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875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1.2. Количество заключенных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9 121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1 190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193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344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425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230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7 931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01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1.3. Внесено изменений к контрактам, договорам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01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1.4. Расторгнуто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140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136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56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76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4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291677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 Стоимостная характеристика торгов и других способов размещения заказов (тыс. рублей)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04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2.1. Суммарная начальная цена контрактов (лотов),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561 693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410 658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8 802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142 511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77 515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94 736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87 095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151 034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609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2.2. Суммарная начальная цена контрактов (лотов), , которые не привели к заключению контрактов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25 357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х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8 796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6 677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9 885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х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х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х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516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2.3. Общая стоимость  заключенных контрактов и договоров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502 949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351 915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110 697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61 641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94 736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84 840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151 034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327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2.4. Сумма изменения стоимости заключенных контрактов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733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265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241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24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468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327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2.5. Общая стоимость расторгнутых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6 519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6 252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4 720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139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469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924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267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169277"/>
            <a:ext cx="831681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Количественная и стоимостная характеристика размещения заказа в 2010 году в муниципальном образовании Гулькевичский район,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включая городские и сельские поселения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99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19361" y="0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3.4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13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377123510"/>
              </p:ext>
            </p:extLst>
          </p:nvPr>
        </p:nvGraphicFramePr>
        <p:xfrm>
          <a:off x="107504" y="404664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799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19361" y="0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3.5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85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026944"/>
              </p:ext>
            </p:extLst>
          </p:nvPr>
        </p:nvGraphicFramePr>
        <p:xfrm>
          <a:off x="179513" y="764705"/>
          <a:ext cx="8784977" cy="59964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5"/>
                <a:gridCol w="787547"/>
                <a:gridCol w="1010423"/>
                <a:gridCol w="848054"/>
                <a:gridCol w="842568"/>
                <a:gridCol w="628635"/>
                <a:gridCol w="863961"/>
                <a:gridCol w="929787"/>
                <a:gridCol w="929787"/>
              </a:tblGrid>
              <a:tr h="38624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Наименование показателей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Торги и другие способы размещения заказов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 том числе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80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Всего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в том числе без учета закупок малого объема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конкурсы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аукционы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запрос котировок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закупки у единственного поставщика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без проведения торгов и котировок,              (ст.55 кроме п.8,9,11,13,14)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единственный участник торгов, котировок                 (ст.55 п.8,9)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закупки малого объема                      (п.14 ст.55)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227782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 Количественная характеристика торгов и других способов размещения заказов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53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1.1. Всего проведено торгов (лотов) и других способов размещения заказов 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1647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238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21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144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37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36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1409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01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1.2. Количество заключенных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1618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209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18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118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37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1409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169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1.3. Внесено изменений к контрактам, договорам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169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1.4. Расторгнуто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07011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2. Стоимостная характеристика торгов и других способов размещения заказов (тыс. рублей)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6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2.1. Суммарная начальная цена контрактов (лотов),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138739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94517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15418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23375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36391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19333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44222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6417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2.2. Суммарная начальная цена контрактов (лотов), , которые не привели к заключению контрактов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3772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768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3004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753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2.3. Общая стоимость  заключенных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130101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85879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12406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17749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36391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19333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44222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555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2.4. Сумма изменения стоимости заключенных контрактов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555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2.5. Общая стоимость расторгнутых контрактов и договоров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578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578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578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188640"/>
            <a:ext cx="6301548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Количественная и стоимостная характеристика размещения заказа в 2010 году</a:t>
            </a: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МУЗ ЦРБ  Гулькевичского района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 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19361" y="0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3.6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80436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836242973"/>
              </p:ext>
            </p:extLst>
          </p:nvPr>
        </p:nvGraphicFramePr>
        <p:xfrm>
          <a:off x="107504" y="404664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799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19361" y="0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3.7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25748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537449"/>
              </p:ext>
            </p:extLst>
          </p:nvPr>
        </p:nvGraphicFramePr>
        <p:xfrm>
          <a:off x="179512" y="836710"/>
          <a:ext cx="8856985" cy="59046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6"/>
                <a:gridCol w="809938"/>
                <a:gridCol w="1018705"/>
                <a:gridCol w="855005"/>
                <a:gridCol w="849474"/>
                <a:gridCol w="633788"/>
                <a:gridCol w="871043"/>
                <a:gridCol w="937408"/>
                <a:gridCol w="937408"/>
              </a:tblGrid>
              <a:tr h="39855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показателей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Торги и другие способы размещения заказов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в том числе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3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Всего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в том числе без учета закупок малого объема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конкурсы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аукционы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запрос котировок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закупки у единственного поставщика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без проведения торгов и котировок,              (ст.55 кроме п.8,9,11,13,14)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единственный участник торгов, котировок                 (ст.55 п.8,9)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закупки малого объема                      (п.14 ст.55)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235044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 Количественная характеристика торгов и других способов размещения заказов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05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1.1. Всего проведено торгов (лотов) и других способов размещения заказов 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500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89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33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411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270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1.2. Количество заключенных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492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81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411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270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1.3. Внесено изменений к контрактам, договорам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270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1.4. Расторгнуто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16799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2. Стоимостная характеристика торгов и других способов размещения заказов (тыс. рублей)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00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2.1. Суммарная начальная цена контрактов (лотов),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13870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5774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1509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1639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2626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8096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662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2.2. Суммарная начальная цена контрактов (лотов), , которые не привели к заключению контрактов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244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х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244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х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х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х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905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2.3. Общая стоимость  заключенных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12724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4628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882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1120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2626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8096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70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2.4. Сумма изменения стоимости заключенных контрактов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70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2.5. Общая стоимость расторгнутых контрактов и договоров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6046" y="260648"/>
            <a:ext cx="82089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Количественная и стоимостная характеристика размещения заказа в 2010 году учреждениями культуры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799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19361" y="0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</a:t>
            </a:r>
            <a:r>
              <a:rPr lang="en-US" sz="1600" kern="0" dirty="0">
                <a:solidFill>
                  <a:sysClr val="windowText" lastClr="000000"/>
                </a:solidFill>
              </a:rPr>
              <a:t>8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9840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97534869"/>
              </p:ext>
            </p:extLst>
          </p:nvPr>
        </p:nvGraphicFramePr>
        <p:xfrm>
          <a:off x="107504" y="404664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799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19361" y="0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3.9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724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810000" y="6480000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4" y="332656"/>
            <a:ext cx="8818563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61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06664"/>
              </p:ext>
            </p:extLst>
          </p:nvPr>
        </p:nvGraphicFramePr>
        <p:xfrm>
          <a:off x="107501" y="836711"/>
          <a:ext cx="8856988" cy="5939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9"/>
                <a:gridCol w="809937"/>
                <a:gridCol w="1018706"/>
                <a:gridCol w="855005"/>
                <a:gridCol w="849474"/>
                <a:gridCol w="633788"/>
                <a:gridCol w="871043"/>
                <a:gridCol w="937408"/>
                <a:gridCol w="937408"/>
              </a:tblGrid>
              <a:tr h="38221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Наименование показателей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Торги и другие способы размещения заказов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в том числе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60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Всего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в том числе без учета закупок малого объема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конкурсы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</a:rPr>
                        <a:t>аукционы</a:t>
                      </a:r>
                      <a:endParaRPr lang="ru-RU" sz="105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</a:rPr>
                        <a:t>запрос котировок</a:t>
                      </a:r>
                      <a:endParaRPr lang="ru-RU" sz="105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закупки у единственного поставщика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84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</a:rPr>
                        <a:t>без проведения торгов и котировок,              (ст.55 кроме п.8,9,11,13,14)</a:t>
                      </a:r>
                      <a:endParaRPr lang="ru-RU" sz="105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</a:rPr>
                        <a:t>единственный участник торгов, котировок                 (ст.55 п.8,9)</a:t>
                      </a:r>
                      <a:endParaRPr lang="ru-RU" sz="105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закупки малого объема                      (п.14 ст.55)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225408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 Количественная характеристика торгов и других способов размещения заказов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04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1.1. Всего проведено торгов (лотов) и других способов размещения заказов 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3406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263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6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70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174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13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3141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946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1.2. Количество заключенных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3643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502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114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59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174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155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3141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136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1.3. Внесено изменений к контрактам, договорам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136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1.4. Расторгнуто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130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130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75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303810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2. Стоимостная характеристика торгов и других способов размещения заказов (тыс. рублей)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95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2.1. Суммарная начальная цена контрактов (лотов),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130844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92100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8791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15642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11342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34772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21553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38744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6350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2.2. Суммарная начальная цена контрактов (лотов), , которые не привели к заключению контрактов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10694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х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8791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232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1671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х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х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х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704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2.3. Общая стоимость  заключенных контрактов и договоров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117348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78604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14278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9671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34772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19883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38744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50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2.4. Сумма изменения стоимости заключенных контрактов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  <a:tr h="450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2.5. Общая стоимость расторгнутых контрактов и договоров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5173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5173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4142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17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924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257" marR="57257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2307" y="276733"/>
            <a:ext cx="766020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Количественная и стоимостная характеристика размещения заказа в 2010 году учреждениями образования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990"/>
            <a:ext cx="2221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</a:rPr>
              <a:t>Отдел муниципального заказа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49658" y="0"/>
            <a:ext cx="1204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kern="0" dirty="0" smtClean="0">
                <a:solidFill>
                  <a:sysClr val="windowText" lastClr="000000"/>
                </a:solidFill>
              </a:rPr>
              <a:t>слайд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3.</a:t>
            </a:r>
            <a:r>
              <a:rPr lang="ru-RU" sz="1600" kern="0" dirty="0" smtClean="0">
                <a:solidFill>
                  <a:sysClr val="windowText" lastClr="000000"/>
                </a:solidFill>
              </a:rPr>
              <a:t>1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0</a:t>
            </a:r>
            <a:endParaRPr lang="ru-RU" sz="1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5328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71146442"/>
              </p:ext>
            </p:extLst>
          </p:nvPr>
        </p:nvGraphicFramePr>
        <p:xfrm>
          <a:off x="0" y="188640"/>
          <a:ext cx="9108504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-1504" y="0"/>
            <a:ext cx="3781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О</a:t>
            </a:r>
            <a:r>
              <a:rPr lang="ru-RU" sz="1200" b="1" dirty="0" smtClean="0">
                <a:solidFill>
                  <a:prstClr val="black"/>
                </a:solidFill>
                <a:latin typeface="Arial" charset="0"/>
              </a:rPr>
              <a:t>тдел </a:t>
            </a: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финансового муниципального контроля</a:t>
            </a: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6050" y="0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charset="0"/>
              </a:rPr>
              <a:t>слайд 4.1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79531" y="6481617"/>
            <a:ext cx="1828800" cy="365125"/>
          </a:xfrm>
        </p:spPr>
        <p:txBody>
          <a:bodyPr/>
          <a:lstStyle/>
          <a:p>
            <a:fld id="{A60CDBB5-AC1E-4799-A101-61F0C057D93B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61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574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00886596"/>
              </p:ext>
            </p:extLst>
          </p:nvPr>
        </p:nvGraphicFramePr>
        <p:xfrm>
          <a:off x="0" y="188640"/>
          <a:ext cx="9108504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-1504" y="0"/>
            <a:ext cx="3781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Arial" charset="0"/>
              </a:rPr>
              <a:t>Отдел </a:t>
            </a: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финансового муниципального контроля</a:t>
            </a: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16050" y="0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charset="0"/>
              </a:rPr>
              <a:t>слайд 4.2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795539" y="6492875"/>
            <a:ext cx="1828800" cy="365125"/>
          </a:xfrm>
        </p:spPr>
        <p:txBody>
          <a:bodyPr/>
          <a:lstStyle/>
          <a:p>
            <a:fld id="{A60CDBB5-AC1E-4799-A101-61F0C057D93B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62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58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84575085"/>
              </p:ext>
            </p:extLst>
          </p:nvPr>
        </p:nvGraphicFramePr>
        <p:xfrm>
          <a:off x="0" y="188640"/>
          <a:ext cx="9108504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-1504" y="0"/>
            <a:ext cx="3781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Arial" charset="0"/>
              </a:rPr>
              <a:t>Отдел </a:t>
            </a: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финансового муниципального контроля</a:t>
            </a: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6050" y="0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charset="0"/>
              </a:rPr>
              <a:t>слайд 4.3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31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05992144"/>
              </p:ext>
            </p:extLst>
          </p:nvPr>
        </p:nvGraphicFramePr>
        <p:xfrm>
          <a:off x="0" y="404664"/>
          <a:ext cx="9144000" cy="6453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79184" y="-4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1.1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pPr>
              <a:defRPr/>
            </a:pPr>
            <a:fld id="{A7395982-8C34-4CC3-85FB-F0B37176A58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067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348" name="Group 217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64438526"/>
              </p:ext>
            </p:extLst>
          </p:nvPr>
        </p:nvGraphicFramePr>
        <p:xfrm>
          <a:off x="185051" y="644701"/>
          <a:ext cx="8724325" cy="6126384"/>
        </p:xfrm>
        <a:graphic>
          <a:graphicData uri="http://schemas.openxmlformats.org/drawingml/2006/table">
            <a:tbl>
              <a:tblPr/>
              <a:tblGrid>
                <a:gridCol w="2285415"/>
                <a:gridCol w="665751"/>
                <a:gridCol w="685625"/>
                <a:gridCol w="664096"/>
                <a:gridCol w="2429496"/>
                <a:gridCol w="664096"/>
                <a:gridCol w="665751"/>
                <a:gridCol w="664095"/>
              </a:tblGrid>
              <a:tr h="38296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Наименование городских округов и муниципальных районов края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2008 год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2009 год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2010 год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Наименование городских округов и муниципальных районов края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2008 год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2009 год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2010 год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г.Анапа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Крымский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г.Армавир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Курганинский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г.Геленджик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Кущевский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г.Горячий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 Ключ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Лабинский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г.Краснодар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Ленинградский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г.Кропоткин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 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Мостовский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г.Новороссийск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Новокубанский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г.Сочи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Новопокровский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Абинский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Отрадненский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Апшеронский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Павловский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Белоглинский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Приморско-Ахтарский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Белореченский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Северский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Брюховецкий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Славянский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Выселковский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Староминский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 Cyr" charset="-52"/>
                        </a:rPr>
                        <a:t>Гулькевичский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 Cyr" charset="-52"/>
                        </a:rPr>
                        <a:t>17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 Cyr" charset="-52"/>
                        </a:rPr>
                        <a:t>38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 Cyr" charset="-52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Тбилисский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Динской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Темрюкский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Ейский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Тимашевский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Кавказский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Тихорецкий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Калининский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Туапсинский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Каневской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Успенский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44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Кореновский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Усть-Лабинский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6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Красноармейский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Щербиновский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50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Крыловской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</a:rPr>
                        <a:t>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06" name="Text Box 2171"/>
          <p:cNvSpPr txBox="1">
            <a:spLocks noChangeArrowheads="1"/>
          </p:cNvSpPr>
          <p:nvPr/>
        </p:nvSpPr>
        <p:spPr bwMode="auto">
          <a:xfrm>
            <a:off x="8062166" y="-15781"/>
            <a:ext cx="109998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prstClr val="black"/>
                </a:solidFill>
              </a:rPr>
              <a:t>слайд 1.2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0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Рейтинг муниципальных образований Краснодарского края по основным показателям социально-экономического развития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422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2976274"/>
              </p:ext>
            </p:extLst>
          </p:nvPr>
        </p:nvGraphicFramePr>
        <p:xfrm>
          <a:off x="118639" y="345551"/>
          <a:ext cx="8883025" cy="64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979184" y="-4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слайд 1.3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0302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  <a:font script="Jpan" typeface="HGｺﾞｼｯｸM"/>
      <a:font script="Hang" typeface="HY그래픽B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/>
      <a:ea typeface=""/>
      <a:cs typeface=""/>
      <a:font script="Jpan" typeface="HGｺﾞｼｯｸM"/>
      <a:font script="Hang" typeface="HY그래픽M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  <a:font script="Jpan" typeface="HGｺﾞｼｯｸM"/>
      <a:font script="Hang" typeface="HY그래픽B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/>
      <a:ea typeface=""/>
      <a:cs typeface=""/>
      <a:font script="Jpan" typeface="HGｺﾞｼｯｸM"/>
      <a:font script="Hang" typeface="HY그래픽M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ppt/theme/themeOverride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2819</Words>
  <Application>Microsoft Office PowerPoint</Application>
  <PresentationFormat>Экран (4:3)</PresentationFormat>
  <Paragraphs>1121</Paragraphs>
  <Slides>63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63</vt:i4>
      </vt:variant>
    </vt:vector>
  </HeadingPairs>
  <TitlesOfParts>
    <vt:vector size="76" baseType="lpstr">
      <vt:lpstr>Тема Office</vt:lpstr>
      <vt:lpstr>Воздушный поток</vt:lpstr>
      <vt:lpstr>2_Воздушный поток</vt:lpstr>
      <vt:lpstr>3_Воздушный поток</vt:lpstr>
      <vt:lpstr>1_Воздушный поток</vt:lpstr>
      <vt:lpstr>4_Воздушный поток</vt:lpstr>
      <vt:lpstr>5_Воздушный поток</vt:lpstr>
      <vt:lpstr>6_Воздушный поток</vt:lpstr>
      <vt:lpstr>7_Воздушный поток</vt:lpstr>
      <vt:lpstr>8_Воздушный поток</vt:lpstr>
      <vt:lpstr>9_Воздушный поток</vt:lpstr>
      <vt:lpstr>10_Воздушный поток</vt:lpstr>
      <vt:lpstr>11_Воздушный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waso</dc:creator>
  <cp:lastModifiedBy>waso</cp:lastModifiedBy>
  <cp:revision>81</cp:revision>
  <cp:lastPrinted>2011-01-31T13:58:53Z</cp:lastPrinted>
  <dcterms:created xsi:type="dcterms:W3CDTF">2010-07-07T11:58:04Z</dcterms:created>
  <dcterms:modified xsi:type="dcterms:W3CDTF">2011-03-31T05:34:07Z</dcterms:modified>
</cp:coreProperties>
</file>