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theme/themeOverride13.xml" ContentType="application/vnd.openxmlformats-officedocument.themeOverride+xml"/>
  <Override PartName="/ppt/drawings/drawing7.xml" ContentType="application/vnd.openxmlformats-officedocument.drawingml.chartshapes+xml"/>
  <Override PartName="/ppt/charts/chart15.xml" ContentType="application/vnd.openxmlformats-officedocument.drawingml.chart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theme/themeOverride15.xml" ContentType="application/vnd.openxmlformats-officedocument.themeOverride+xml"/>
  <Override PartName="/ppt/drawings/drawing8.xml" ContentType="application/vnd.openxmlformats-officedocument.drawingml.chartshapes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theme/themeOverride18.xml" ContentType="application/vnd.openxmlformats-officedocument.themeOverride+xml"/>
  <Override PartName="/ppt/drawings/drawing9.xml" ContentType="application/vnd.openxmlformats-officedocument.drawingml.chartshape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theme/themeOverride20.xml" ContentType="application/vnd.openxmlformats-officedocument.themeOverride+xml"/>
  <Override PartName="/ppt/drawings/drawing10.xml" ContentType="application/vnd.openxmlformats-officedocument.drawingml.chartshapes+xml"/>
  <Override PartName="/ppt/charts/chart22.xml" ContentType="application/vnd.openxmlformats-officedocument.drawingml.chart+xml"/>
  <Override PartName="/ppt/theme/themeOverride21.xml" ContentType="application/vnd.openxmlformats-officedocument.themeOverride+xml"/>
  <Override PartName="/ppt/charts/chart23.xml" ContentType="application/vnd.openxmlformats-officedocument.drawingml.chart+xml"/>
  <Override PartName="/ppt/theme/themeOverride22.xml" ContentType="application/vnd.openxmlformats-officedocument.themeOverride+xml"/>
  <Override PartName="/ppt/drawings/drawing11.xml" ContentType="application/vnd.openxmlformats-officedocument.drawingml.chartshapes+xml"/>
  <Override PartName="/ppt/charts/chart24.xml" ContentType="application/vnd.openxmlformats-officedocument.drawingml.chart+xml"/>
  <Override PartName="/ppt/theme/themeOverride23.xml" ContentType="application/vnd.openxmlformats-officedocument.themeOverride+xml"/>
  <Override PartName="/ppt/notesSlides/notesSlide4.xml" ContentType="application/vnd.openxmlformats-officedocument.presentationml.notesSlide+xml"/>
  <Override PartName="/ppt/charts/chart25.xml" ContentType="application/vnd.openxmlformats-officedocument.drawingml.chart+xml"/>
  <Override PartName="/ppt/theme/themeOverride24.xml" ContentType="application/vnd.openxmlformats-officedocument.themeOverride+xml"/>
  <Override PartName="/ppt/drawings/drawing1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96" r:id="rId3"/>
    <p:sldMasterId id="2147483708" r:id="rId4"/>
  </p:sldMasterIdLst>
  <p:notesMasterIdLst>
    <p:notesMasterId r:id="rId32"/>
  </p:notesMasterIdLst>
  <p:handoutMasterIdLst>
    <p:handoutMasterId r:id="rId33"/>
  </p:handoutMasterIdLst>
  <p:sldIdLst>
    <p:sldId id="284" r:id="rId5"/>
    <p:sldId id="363" r:id="rId6"/>
    <p:sldId id="364" r:id="rId7"/>
    <p:sldId id="365" r:id="rId8"/>
    <p:sldId id="366" r:id="rId9"/>
    <p:sldId id="339" r:id="rId10"/>
    <p:sldId id="288" r:id="rId11"/>
    <p:sldId id="278" r:id="rId12"/>
    <p:sldId id="328" r:id="rId13"/>
    <p:sldId id="351" r:id="rId14"/>
    <p:sldId id="352" r:id="rId15"/>
    <p:sldId id="353" r:id="rId16"/>
    <p:sldId id="341" r:id="rId17"/>
    <p:sldId id="354" r:id="rId18"/>
    <p:sldId id="342" r:id="rId19"/>
    <p:sldId id="355" r:id="rId20"/>
    <p:sldId id="343" r:id="rId21"/>
    <p:sldId id="356" r:id="rId22"/>
    <p:sldId id="357" r:id="rId23"/>
    <p:sldId id="347" r:id="rId24"/>
    <p:sldId id="358" r:id="rId25"/>
    <p:sldId id="348" r:id="rId26"/>
    <p:sldId id="359" r:id="rId27"/>
    <p:sldId id="349" r:id="rId28"/>
    <p:sldId id="360" r:id="rId29"/>
    <p:sldId id="362" r:id="rId30"/>
    <p:sldId id="329" r:id="rId3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3879" autoAdjust="0"/>
  </p:normalViewPr>
  <p:slideViewPr>
    <p:cSldViewPr>
      <p:cViewPr varScale="1">
        <p:scale>
          <a:sx n="107" d="100"/>
          <a:sy n="107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3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1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7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8.xlsx"/><Relationship Id="rId1" Type="http://schemas.openxmlformats.org/officeDocument/2006/relationships/themeOverride" Target="../theme/themeOverrid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19.xlsx"/><Relationship Id="rId1" Type="http://schemas.openxmlformats.org/officeDocument/2006/relationships/themeOverride" Target="../theme/themeOverride1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1.jpeg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0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Excel21.xlsx"/><Relationship Id="rId1" Type="http://schemas.openxmlformats.org/officeDocument/2006/relationships/themeOverride" Target="../theme/themeOverride20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2.xlsx"/><Relationship Id="rId1" Type="http://schemas.openxmlformats.org/officeDocument/2006/relationships/themeOverride" Target="../theme/themeOverrid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package" Target="../embeddings/_____Microsoft_Excel23.xlsx"/><Relationship Id="rId1" Type="http://schemas.openxmlformats.org/officeDocument/2006/relationships/themeOverride" Target="../theme/themeOverride22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4.xlsx"/><Relationship Id="rId1" Type="http://schemas.openxmlformats.org/officeDocument/2006/relationships/themeOverride" Target="../theme/themeOverrid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2.xml"/><Relationship Id="rId2" Type="http://schemas.openxmlformats.org/officeDocument/2006/relationships/package" Target="../embeddings/_____Microsoft_Excel25.xlsx"/><Relationship Id="rId1" Type="http://schemas.openxmlformats.org/officeDocument/2006/relationships/themeOverride" Target="../theme/themeOverride24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Исполнение бюджета муниципального образования Гулькевичский район по доходам за 2012 год</a:t>
            </a:r>
            <a:endParaRPr lang="ru-RU" sz="18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240315924943075E-3"/>
                  <c:y val="-4.5072152476885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102992539261317E-3"/>
                  <c:y val="-6.858805811699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 на 2012 год</c:v>
                </c:pt>
                <c:pt idx="1">
                  <c:v>Факт за 2012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1249061.2</c:v>
                </c:pt>
                <c:pt idx="1">
                  <c:v>1259962.2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743168"/>
        <c:axId val="92786048"/>
        <c:axId val="0"/>
      </c:bar3DChart>
      <c:catAx>
        <c:axId val="10743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2786048"/>
        <c:crosses val="autoZero"/>
        <c:auto val="1"/>
        <c:lblAlgn val="ctr"/>
        <c:lblOffset val="100"/>
        <c:noMultiLvlLbl val="0"/>
      </c:catAx>
      <c:valAx>
        <c:axId val="9278604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743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000" b="1" i="0" baseline="0" dirty="0" smtClean="0">
                <a:effectLst/>
              </a:rPr>
              <a:t>Характеристика исполнения расходов на учреждения образования за 2012 год</a:t>
            </a:r>
            <a:endParaRPr lang="ru-RU" sz="2000" dirty="0">
              <a:effectLst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8055555555555554E-2"/>
                  <c:y val="-3.8500295269981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000000000000001E-2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222222222221721E-3"/>
                  <c:y val="-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3333333333333332E-3"/>
                  <c:y val="-1.347510334449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666666666666666E-2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Подготовка и переподготовка кадров</c:v>
                </c:pt>
                <c:pt idx="3">
                  <c:v>Молодежная политика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162.6</c:v>
                </c:pt>
                <c:pt idx="1">
                  <c:v>488</c:v>
                </c:pt>
                <c:pt idx="2">
                  <c:v>0.6</c:v>
                </c:pt>
                <c:pt idx="3">
                  <c:v>8</c:v>
                </c:pt>
                <c:pt idx="4">
                  <c:v>104.6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1944444444444442E-2"/>
                  <c:y val="-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1111111111111E-2"/>
                  <c:y val="-1.9250147634990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3.85002952699810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777777777777776E-2"/>
                  <c:y val="-9.6253769694265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9444444444444445E-2"/>
                  <c:y val="-7.700059053996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7499999999999999E-2"/>
                  <c:y val="-5.77504429049715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Подготовка и переподготовка кадров</c:v>
                </c:pt>
                <c:pt idx="3">
                  <c:v>Молодежная политика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162.6</c:v>
                </c:pt>
                <c:pt idx="1">
                  <c:v>485.8</c:v>
                </c:pt>
                <c:pt idx="2">
                  <c:v>0.5</c:v>
                </c:pt>
                <c:pt idx="3">
                  <c:v>7.9</c:v>
                </c:pt>
                <c:pt idx="4">
                  <c:v>102.6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849280"/>
        <c:axId val="92850816"/>
        <c:axId val="0"/>
      </c:bar3DChart>
      <c:catAx>
        <c:axId val="9284928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2850816"/>
        <c:crosses val="autoZero"/>
        <c:auto val="1"/>
        <c:lblAlgn val="ctr"/>
        <c:lblOffset val="100"/>
        <c:noMultiLvlLbl val="0"/>
      </c:catAx>
      <c:valAx>
        <c:axId val="92850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849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971587926509199"/>
          <c:y val="0.2078694603531841"/>
          <c:w val="8.9450787401574819E-2"/>
          <c:h val="8.505654996125718E-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по отрасли культуры </a:t>
            </a:r>
          </a:p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93201350213134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2102992539261317E-3"/>
                  <c:y val="-3.527385846017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75527862124965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29.2</c:v>
                </c:pt>
                <c:pt idx="1">
                  <c:v>28.4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310784"/>
        <c:axId val="94330880"/>
        <c:axId val="0"/>
      </c:bar3DChart>
      <c:catAx>
        <c:axId val="94310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4330880"/>
        <c:crosses val="autoZero"/>
        <c:auto val="1"/>
        <c:lblAlgn val="ctr"/>
        <c:lblOffset val="100"/>
        <c:noMultiLvlLbl val="0"/>
      </c:catAx>
      <c:valAx>
        <c:axId val="94330880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4310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по отрасли культура 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19431711888643"/>
          <c:y val="0.22863168460209402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explosion val="18"/>
          <c:dPt>
            <c:idx val="0"/>
            <c:bubble3D val="0"/>
          </c:dPt>
          <c:dLbls>
            <c:dLbl>
              <c:idx val="0"/>
              <c:layout>
                <c:manualLayout>
                  <c:x val="-3.2598304489465331E-2"/>
                  <c:y val="0.1588709172799446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018626962595553E-2"/>
                  <c:y val="-0.1777395104247676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вопросы в области культуры, </a:t>
                    </a:r>
                    <a:r>
                      <a:rPr lang="ru-RU" dirty="0" smtClean="0"/>
                      <a:t>кинематографии; </a:t>
                    </a:r>
                    <a:r>
                      <a:rPr lang="ru-RU" dirty="0"/>
                      <a:t>10,6; 37%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1197602148148414"/>
                  <c:y val="0.1053875559165201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2121206962667233E-3"/>
                  <c:y val="-7.5369339549756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4805724991130023"/>
                  <c:y val="-6.40771715020170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Культура</c:v>
                </c:pt>
                <c:pt idx="1">
                  <c:v>Другие вопросы в области культуры, кинематографии и средств массовой информации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17.8</c:v>
                </c:pt>
                <c:pt idx="1">
                  <c:v>10.6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по отрасли здравоохранения </a:t>
            </a:r>
          </a:p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93201350213134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841197015704527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37763931062483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231</c:v>
                </c:pt>
                <c:pt idx="1">
                  <c:v>177.8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5486976"/>
        <c:axId val="108465152"/>
        <c:axId val="0"/>
      </c:bar3DChart>
      <c:catAx>
        <c:axId val="105486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08465152"/>
        <c:crosses val="autoZero"/>
        <c:auto val="1"/>
        <c:lblAlgn val="ctr"/>
        <c:lblOffset val="100"/>
        <c:noMultiLvlLbl val="0"/>
      </c:catAx>
      <c:valAx>
        <c:axId val="108465152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5486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по отрасли здравоохранения 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16999007278761"/>
          <c:y val="0.20835935215371984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explosion val="6"/>
          <c:dPt>
            <c:idx val="0"/>
            <c:bubble3D val="0"/>
          </c:dPt>
          <c:dLbls>
            <c:dLbl>
              <c:idx val="0"/>
              <c:layout>
                <c:manualLayout>
                  <c:x val="-1.4224449971508542E-3"/>
                  <c:y val="-0.17764964173840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113527708390825"/>
                  <c:y val="2.49838140589742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4567946751436219E-2"/>
                  <c:y val="9.72786229371704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1746118710824259E-2"/>
                  <c:y val="-2.468850842882078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4805724991130023"/>
                  <c:y val="-6.40771715020170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Стационарная медицинская помощь</c:v>
                </c:pt>
                <c:pt idx="1">
                  <c:v>Амбулаторная помощь</c:v>
                </c:pt>
                <c:pt idx="2">
                  <c:v>Скорая медицинская помощь</c:v>
                </c:pt>
                <c:pt idx="3">
                  <c:v>Другие вопросы в области здравоохранения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84.6</c:v>
                </c:pt>
                <c:pt idx="1">
                  <c:v>6.9</c:v>
                </c:pt>
                <c:pt idx="2" formatCode="0.0">
                  <c:v>55</c:v>
                </c:pt>
                <c:pt idx="3">
                  <c:v>31.3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по социальной политике </a:t>
            </a:r>
          </a:p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93201350213134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841197015704527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37763931062483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65.7</c:v>
                </c:pt>
                <c:pt idx="1">
                  <c:v>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021376"/>
        <c:axId val="168031360"/>
        <c:axId val="0"/>
      </c:bar3DChart>
      <c:catAx>
        <c:axId val="168021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68031360"/>
        <c:crosses val="autoZero"/>
        <c:auto val="1"/>
        <c:lblAlgn val="ctr"/>
        <c:lblOffset val="100"/>
        <c:noMultiLvlLbl val="0"/>
      </c:catAx>
      <c:valAx>
        <c:axId val="168031360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021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на социальную политику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16999007278761"/>
          <c:y val="0.26106741651949272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explosion val="19"/>
          <c:dPt>
            <c:idx val="0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0.21323470779232415"/>
                  <c:y val="-2.96616148652703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7217629940759269E-2"/>
                  <c:y val="-6.42146083385370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0930461131558859"/>
                  <c:y val="8.080360164324014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8169116961914625"/>
                  <c:y val="-1.86068086943085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4805724991130023"/>
                  <c:y val="-6.40771715020170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Пенсионное обеспечение</c:v>
                </c:pt>
                <c:pt idx="1">
                  <c:v>Социальное обеспечение населения</c:v>
                </c:pt>
                <c:pt idx="2">
                  <c:v>Охрана семьи и детства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1.9</c:v>
                </c:pt>
                <c:pt idx="1">
                  <c:v>6.6</c:v>
                </c:pt>
                <c:pt idx="2">
                  <c:v>55.6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по отрасли физической культуры и спорта 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3846745991209425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841197015704527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278960946767007E-2"/>
                  <c:y val="-5.0951128886913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5.3</c:v>
                </c:pt>
                <c:pt idx="1">
                  <c:v>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256256"/>
        <c:axId val="168257792"/>
        <c:axId val="0"/>
      </c:bar3DChart>
      <c:catAx>
        <c:axId val="168256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68257792"/>
        <c:crosses val="autoZero"/>
        <c:auto val="1"/>
        <c:lblAlgn val="ctr"/>
        <c:lblOffset val="100"/>
        <c:noMultiLvlLbl val="0"/>
      </c:catAx>
      <c:valAx>
        <c:axId val="168257792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2562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на общегосударственные вопросы 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3846745991209425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261795523556792E-2"/>
                  <c:y val="-3.9193330370699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454929354272703E-2"/>
                  <c:y val="-3.7233517263513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127</c:v>
                </c:pt>
                <c:pt idx="1">
                  <c:v>116.5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674048"/>
        <c:axId val="168675584"/>
        <c:axId val="0"/>
      </c:bar3DChart>
      <c:catAx>
        <c:axId val="1686740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68675584"/>
        <c:crosses val="autoZero"/>
        <c:auto val="1"/>
        <c:lblAlgn val="ctr"/>
        <c:lblOffset val="100"/>
        <c:noMultiLvlLbl val="0"/>
      </c:catAx>
      <c:valAx>
        <c:axId val="16867558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8674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на национальную оборону</a:t>
            </a:r>
          </a:p>
        </c:rich>
      </c:tx>
      <c:layout>
        <c:manualLayout>
          <c:xMode val="edge"/>
          <c:yMode val="edge"/>
          <c:x val="0.12864666022771665"/>
          <c:y val="1.2163399469024514E-2"/>
        </c:manualLayout>
      </c:layout>
      <c:overlay val="0"/>
    </c:title>
    <c:autoTitleDeleted val="0"/>
    <c:view3D>
      <c:rotX val="30"/>
      <c:hPercent val="100"/>
      <c:rotY val="40"/>
      <c:depthPercent val="10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791326053377588E-2"/>
          <c:y val="0.25286366648916403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dPt>
            <c:idx val="0"/>
            <c:bubble3D val="0"/>
            <c:explosion val="1"/>
          </c:dPt>
          <c:dPt>
            <c:idx val="1"/>
            <c:bubble3D val="0"/>
            <c:explosion val="19"/>
          </c:dPt>
          <c:dLbls>
            <c:dLbl>
              <c:idx val="0"/>
              <c:layout>
                <c:manualLayout>
                  <c:x val="-4.5883342711024941E-2"/>
                  <c:y val="6.480090973289047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2906961950464282E-2"/>
                  <c:y val="-4.415457669454352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8275187165583753E-2"/>
                  <c:y val="0.128269374237210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324040160412283E-2"/>
                  <c:y val="-1.932413899929261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4183271751167418E-2"/>
                  <c:y val="-0.125914415975067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Мобилизационная и вневойсковая оборона</c:v>
                </c:pt>
                <c:pt idx="1">
                  <c:v>Мобилизационная подготовка экономики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3000</c:v>
                </c:pt>
                <c:pt idx="1">
                  <c:v>55.2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2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3081171335230062E-3"/>
          <c:w val="1"/>
          <c:h val="0.984911499366414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tile tx="0" ty="0" sx="100000" sy="100000" flip="none" algn="tl"/>
            </a:blipFill>
          </c:spPr>
          <c:explosion val="15"/>
          <c:dLbls>
            <c:dLbl>
              <c:idx val="0"/>
              <c:delete val="1"/>
            </c:dLbl>
            <c:dLbl>
              <c:idx val="1"/>
              <c:layout>
                <c:manualLayout>
                  <c:x val="-5.7282571642087249E-2"/>
                  <c:y val="-0.3322899710016117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Налоговые</a:t>
                    </a:r>
                    <a:r>
                      <a:rPr lang="ru-RU" baseline="0" dirty="0" smtClean="0"/>
                      <a:t> и неналоговые доходы</a:t>
                    </a:r>
                    <a:r>
                      <a:rPr lang="ru-RU" dirty="0" smtClean="0"/>
                      <a:t>; 384831,1; 30,5%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6581728335977864E-2"/>
                  <c:y val="0.1644684407046559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межбюджетные трансферты; 53782,1; </a:t>
                    </a:r>
                    <a:r>
                      <a:rPr lang="ru-RU" dirty="0" smtClean="0"/>
                      <a:t>4,3%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7.6878803589724598E-2"/>
                  <c:y val="-0.1250797012892287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Субсидии; </a:t>
                    </a:r>
                    <a:r>
                      <a:rPr lang="ru-RU" dirty="0" smtClean="0"/>
                      <a:t>128759,2; 10,2%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1.3566868638527345E-2"/>
                  <c:y val="-3.72446539756452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Дотация;</a:t>
                    </a:r>
                  </a:p>
                  <a:p>
                    <a:r>
                      <a:rPr lang="ru-RU" dirty="0" smtClean="0"/>
                      <a:t> 42161,9; </a:t>
                    </a:r>
                  </a:p>
                  <a:p>
                    <a:r>
                      <a:rPr lang="ru-RU" dirty="0" smtClean="0"/>
                      <a:t>3,3%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9.8650007549018884E-2"/>
                  <c:y val="8.43505311004091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Субвенции</a:t>
                    </a:r>
                    <a:r>
                      <a:rPr lang="ru-RU" dirty="0"/>
                      <a:t>; </a:t>
                    </a:r>
                    <a:r>
                      <a:rPr lang="ru-RU" dirty="0" smtClean="0"/>
                      <a:t>653247,8; 51,8%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2.596577588245181E-3"/>
                  <c:y val="-0.2572725413762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Возврат остатков; </a:t>
                    </a:r>
                    <a:endParaRPr lang="ru-RU" dirty="0" smtClean="0"/>
                  </a:p>
                  <a:p>
                    <a:r>
                      <a:rPr lang="ru-RU" dirty="0" smtClean="0"/>
                      <a:t>(-2865,0)</a:t>
                    </a:r>
                  </a:p>
                  <a:p>
                    <a:r>
                      <a:rPr lang="ru-RU" dirty="0" smtClean="0"/>
                      <a:t>; 0,0%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delete val="1"/>
            </c:dLbl>
            <c:numFmt formatCode="0.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1">
                  <c:v>Налоговые и неналоговые</c:v>
                </c:pt>
                <c:pt idx="2">
                  <c:v>Иные межбюджетные трансферты</c:v>
                </c:pt>
                <c:pt idx="3">
                  <c:v>Субсидии</c:v>
                </c:pt>
                <c:pt idx="4">
                  <c:v>Дотация</c:v>
                </c:pt>
                <c:pt idx="5">
                  <c:v>Субвенции</c:v>
                </c:pt>
                <c:pt idx="6">
                  <c:v>Прочие безвозмездные</c:v>
                </c:pt>
                <c:pt idx="7">
                  <c:v>Возврат остатков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1">
                  <c:v>384831.1</c:v>
                </c:pt>
                <c:pt idx="2">
                  <c:v>53782.1</c:v>
                </c:pt>
                <c:pt idx="3">
                  <c:v>128759.2</c:v>
                </c:pt>
                <c:pt idx="4">
                  <c:v>42161.9</c:v>
                </c:pt>
                <c:pt idx="5">
                  <c:v>653247.80000000005</c:v>
                </c:pt>
                <c:pt idx="6">
                  <c:v>45</c:v>
                </c:pt>
                <c:pt idx="7">
                  <c:v>2865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на национальную безопасность и правоохранительную деятельность 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3846745991209425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261795523556792E-2"/>
                  <c:y val="-3.9193330370699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454929354272703E-2"/>
                  <c:y val="-3.72335172635138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11.8</c:v>
                </c:pt>
                <c:pt idx="1">
                  <c:v>11.6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0690048"/>
        <c:axId val="170691584"/>
        <c:axId val="0"/>
      </c:bar3DChart>
      <c:catAx>
        <c:axId val="1706900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0691584"/>
        <c:crosses val="autoZero"/>
        <c:auto val="1"/>
        <c:lblAlgn val="ctr"/>
        <c:lblOffset val="100"/>
        <c:noMultiLvlLbl val="0"/>
      </c:catAx>
      <c:valAx>
        <c:axId val="17069158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690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на национальную безопасность и правоохранительную деятельность</a:t>
            </a:r>
          </a:p>
        </c:rich>
      </c:tx>
      <c:layout>
        <c:manualLayout>
          <c:xMode val="edge"/>
          <c:yMode val="edge"/>
          <c:x val="0.12864666022771665"/>
          <c:y val="1.2163399469024514E-2"/>
        </c:manualLayout>
      </c:layout>
      <c:overlay val="0"/>
    </c:title>
    <c:autoTitleDeleted val="0"/>
    <c:view3D>
      <c:rotX val="30"/>
      <c:hPercent val="100"/>
      <c:rotY val="4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36320361300929"/>
          <c:y val="0.20826453510274084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explosion val="15"/>
          <c:dPt>
            <c:idx val="0"/>
            <c:bubble3D val="0"/>
          </c:dPt>
          <c:dLbls>
            <c:dLbl>
              <c:idx val="0"/>
              <c:layout>
                <c:manualLayout>
                  <c:x val="-4.1864910541808256E-2"/>
                  <c:y val="-2.027233244837419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0217241013451312E-2"/>
                  <c:y val="4.499021181554540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8275187165583753E-2"/>
                  <c:y val="0.128269374237210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324040160412283E-2"/>
                  <c:y val="-1.932413899929261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4183271751167418E-2"/>
                  <c:y val="-0.125914415975067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Защита населения и территории от чрезвычайных ситуаций природного и техногенного характера, гражданская оборона</c:v>
                </c:pt>
                <c:pt idx="1">
                  <c:v>Другие вопросы в области национальной безопасности  и правоохранительной  деятельности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11425.6</c:v>
                </c:pt>
                <c:pt idx="1">
                  <c:v>174.4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на национальную экономику        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3846745991209425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665228608198834E-2"/>
                  <c:y val="-3.3314353960671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75527862124965E-2"/>
                  <c:y val="-5.4870446493599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34.799999999999997</c:v>
                </c:pt>
                <c:pt idx="1">
                  <c:v>25.9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0952576"/>
        <c:axId val="170954112"/>
        <c:axId val="0"/>
      </c:bar3DChart>
      <c:catAx>
        <c:axId val="170952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0954112"/>
        <c:crosses val="autoZero"/>
        <c:auto val="1"/>
        <c:lblAlgn val="ctr"/>
        <c:lblOffset val="100"/>
        <c:noMultiLvlLbl val="0"/>
      </c:catAx>
      <c:valAx>
        <c:axId val="170954112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0952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Структура расходов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 на национальную экономику</a:t>
            </a:r>
          </a:p>
        </c:rich>
      </c:tx>
      <c:layout>
        <c:manualLayout>
          <c:xMode val="edge"/>
          <c:yMode val="edge"/>
          <c:x val="0.12864666022771665"/>
          <c:y val="1.2163399469024514E-2"/>
        </c:manualLayout>
      </c:layout>
      <c:overlay val="0"/>
    </c:title>
    <c:autoTitleDeleted val="0"/>
    <c:view3D>
      <c:rotX val="40"/>
      <c:hPercent val="100"/>
      <c:rotY val="40"/>
      <c:depthPercent val="10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058325060656343E-2"/>
          <c:y val="0.26502706672807785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за 2011г.</c:v>
                </c:pt>
              </c:strCache>
            </c:strRef>
          </c:tx>
          <c:explosion val="15"/>
          <c:dPt>
            <c:idx val="0"/>
            <c:bubble3D val="0"/>
          </c:dPt>
          <c:dLbls>
            <c:dLbl>
              <c:idx val="0"/>
              <c:layout>
                <c:manualLayout>
                  <c:x val="-0.25811278787589392"/>
                  <c:y val="-4.257189814158580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6392373230365073E-2"/>
                  <c:y val="-2.99639439806815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7232934181266955E-2"/>
                  <c:y val="-2.58002942201824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324040160412283E-2"/>
                  <c:y val="-1.932413899929261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4183271751167418E-2"/>
                  <c:y val="-0.125914415975067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Сельское хозяйство и рыболовство</c:v>
                </c:pt>
                <c:pt idx="1">
                  <c:v>Водное хозяйство</c:v>
                </c:pt>
                <c:pt idx="2">
                  <c:v>Другие вопросы в области национальной экономики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20.9</c:v>
                </c:pt>
                <c:pt idx="1">
                  <c:v>1.9</c:v>
                </c:pt>
                <c:pt idx="2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на жилищно-коммунальное хозяйство 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3846745991209425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665228608198834E-2"/>
                  <c:y val="-3.3314353960671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75527862124965E-2"/>
                  <c:y val="-5.4870446493599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42.6</c:v>
                </c:pt>
                <c:pt idx="1">
                  <c:v>41.3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1424000"/>
        <c:axId val="171425792"/>
        <c:axId val="0"/>
      </c:bar3DChart>
      <c:catAx>
        <c:axId val="171424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1425792"/>
        <c:crosses val="autoZero"/>
        <c:auto val="1"/>
        <c:lblAlgn val="ctr"/>
        <c:lblOffset val="100"/>
        <c:noMultiLvlLbl val="0"/>
      </c:catAx>
      <c:valAx>
        <c:axId val="171425792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424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Структура кредиторской задолженности по отраслям на 01.01.2013г. 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30"/>
      <c:rotY val="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999999999999997E-2"/>
          <c:y val="0.25030467691052816"/>
          <c:w val="0.84444444444444444"/>
          <c:h val="0.7484640205357036"/>
        </c:manualLayout>
      </c:layout>
      <c:pie3DChart>
        <c:varyColors val="1"/>
        <c:ser>
          <c:idx val="0"/>
          <c:order val="0"/>
          <c:explosion val="25"/>
          <c:dPt>
            <c:idx val="2"/>
            <c:bubble3D val="0"/>
            <c:spPr>
              <a:solidFill>
                <a:srgbClr val="F14124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0.12186384514435696"/>
                  <c:y val="7.175651036981063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4725863954505686"/>
                  <c:y val="-3.084178991687358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3004647856517935"/>
                  <c:y val="-1.135461273645447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0835520559930008E-2"/>
                  <c:y val="-5.27414924370554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5.6597659667541558E-2"/>
                  <c:y val="-4.691034821931939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Лист1!$A$1:$C$1</c:f>
              <c:strCache>
                <c:ptCount val="3"/>
                <c:pt idx="0">
                  <c:v>Администрация района МО</c:v>
                </c:pt>
                <c:pt idx="1">
                  <c:v>Управление образования</c:v>
                </c:pt>
                <c:pt idx="2">
                  <c:v>Отдел физической культуры и спорта</c:v>
                </c:pt>
              </c:strCache>
            </c:strRef>
          </c:cat>
          <c:val>
            <c:numRef>
              <c:f>Лист1!$A$2:$C$2</c:f>
              <c:numCache>
                <c:formatCode>0.0</c:formatCode>
                <c:ptCount val="3"/>
                <c:pt idx="0">
                  <c:v>1.1000000000000001</c:v>
                </c:pt>
                <c:pt idx="1">
                  <c:v>13.3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Темп роста поступлений доходов в бюджет </a:t>
            </a:r>
          </a:p>
          <a:p>
            <a:pPr>
              <a:defRPr sz="1800"/>
            </a:pPr>
            <a:r>
              <a:rPr lang="ru-RU" sz="1800" b="1" i="0" u="none" strike="noStrike" baseline="0" dirty="0" smtClean="0">
                <a:effectLst/>
              </a:rPr>
              <a:t>МО Гулькевичский район в 2012 году</a:t>
            </a:r>
            <a:endParaRPr lang="ru-RU" sz="18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240315924943075E-3"/>
                  <c:y val="-4.5072152476885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102992539261317E-3"/>
                  <c:y val="-6.858805811699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Факт за 2011 год</c:v>
                </c:pt>
                <c:pt idx="1">
                  <c:v>Факт за 2012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1008112</c:v>
                </c:pt>
                <c:pt idx="1">
                  <c:v>1259962.2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6926720"/>
        <c:axId val="171584128"/>
        <c:axId val="0"/>
      </c:bar3DChart>
      <c:catAx>
        <c:axId val="156926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1584128"/>
        <c:crosses val="autoZero"/>
        <c:auto val="1"/>
        <c:lblAlgn val="ctr"/>
        <c:lblOffset val="100"/>
        <c:noMultiLvlLbl val="0"/>
      </c:catAx>
      <c:valAx>
        <c:axId val="17158412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6926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98726519094986"/>
          <c:y val="0.2312009091836067"/>
          <c:w val="0.78606175762047348"/>
          <c:h val="0.765088903165348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2412662143230698"/>
                  <c:y val="4.0959870516670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1708687742915647"/>
                  <c:y val="-0.2292427934186916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6419602880619408E-2"/>
                  <c:y val="0.1901641826707230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2044732157131592"/>
                  <c:y val="7.603854518447722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ЕСХН; </a:t>
                    </a:r>
                    <a:endParaRPr lang="ru-RU" dirty="0" smtClean="0"/>
                  </a:p>
                  <a:p>
                    <a:r>
                      <a:rPr lang="ru-RU" dirty="0" smtClean="0"/>
                      <a:t>23315,3; 6,1%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806709823569739"/>
                  <c:y val="1.347453022723502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Гос. пошлина; </a:t>
                    </a:r>
                    <a:endParaRPr lang="ru-RU" dirty="0" smtClean="0"/>
                  </a:p>
                  <a:p>
                    <a:r>
                      <a:rPr lang="ru-RU" dirty="0" smtClean="0"/>
                      <a:t>6162,2; 1,6%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0149865913724131"/>
                  <c:y val="-4.60323662667618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Аренда </a:t>
                    </a:r>
                    <a:r>
                      <a:rPr lang="ru-RU" dirty="0"/>
                      <a:t>земли и имущества; 16369,1; </a:t>
                    </a:r>
                    <a:r>
                      <a:rPr lang="ru-RU" dirty="0" smtClean="0"/>
                      <a:t>4,3%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3.22236102041056E-2"/>
                  <c:y val="-0.1447778633424292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5.7895102892813174E-2"/>
                  <c:y val="-0.1498010875503939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5002951343256349"/>
                  <c:y val="-0.1775441998073273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2541620494209096"/>
                  <c:y val="-3.01216531496500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Налог на прибыль</c:v>
                </c:pt>
                <c:pt idx="1">
                  <c:v>НДФЛ</c:v>
                </c:pt>
                <c:pt idx="2">
                  <c:v>ЕНВД</c:v>
                </c:pt>
                <c:pt idx="3">
                  <c:v>ЕСХН</c:v>
                </c:pt>
                <c:pt idx="4">
                  <c:v>Гос. пошлина</c:v>
                </c:pt>
                <c:pt idx="5">
                  <c:v>Аренда земли и имущества</c:v>
                </c:pt>
                <c:pt idx="7">
                  <c:v>Продажа земли</c:v>
                </c:pt>
                <c:pt idx="8">
                  <c:v>Штрафы</c:v>
                </c:pt>
                <c:pt idx="9">
                  <c:v>Иные доходы*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4783.3</c:v>
                </c:pt>
                <c:pt idx="1">
                  <c:v>286263.3</c:v>
                </c:pt>
                <c:pt idx="2">
                  <c:v>25836.799999999999</c:v>
                </c:pt>
                <c:pt idx="3">
                  <c:v>23315.3</c:v>
                </c:pt>
                <c:pt idx="4">
                  <c:v>6162.2</c:v>
                </c:pt>
                <c:pt idx="5">
                  <c:v>16369.1</c:v>
                </c:pt>
                <c:pt idx="7">
                  <c:v>7723.9</c:v>
                </c:pt>
                <c:pt idx="8">
                  <c:v>7512.6</c:v>
                </c:pt>
                <c:pt idx="9">
                  <c:v>6864.7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бюджета муниципального образования Гулькевичский район за 2012 год</a:t>
            </a:r>
            <a:endParaRPr lang="en-US" sz="2000" b="1" i="0" u="none" strike="noStrike" baseline="0" dirty="0" smtClean="0">
              <a:effectLst/>
            </a:endParaRPr>
          </a:p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Расходы</a:t>
            </a:r>
            <a:endParaRPr lang="ru-RU" sz="2000" dirty="0"/>
          </a:p>
        </c:rich>
      </c:tx>
      <c:layout>
        <c:manualLayout>
          <c:xMode val="edge"/>
          <c:yMode val="edge"/>
          <c:x val="0.22676207654169331"/>
          <c:y val="2.155624683677122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240315924943075E-3"/>
                  <c:y val="-4.5072152476885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102992539261317E-3"/>
                  <c:y val="-6.8588058116999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1353.9</c:v>
                </c:pt>
                <c:pt idx="1">
                  <c:v>1272.5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931200"/>
        <c:axId val="94957568"/>
        <c:axId val="0"/>
      </c:bar3DChart>
      <c:catAx>
        <c:axId val="94931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4957568"/>
        <c:crosses val="autoZero"/>
        <c:auto val="1"/>
        <c:lblAlgn val="ctr"/>
        <c:lblOffset val="100"/>
        <c:noMultiLvlLbl val="0"/>
      </c:catAx>
      <c:valAx>
        <c:axId val="9495756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493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Удельный вес</a:t>
            </a:r>
            <a:r>
              <a:rPr lang="ru-RU" baseline="0" dirty="0" smtClean="0"/>
              <a:t> расходов на социальную сферу в</a:t>
            </a:r>
            <a:r>
              <a:rPr lang="ru-RU" dirty="0" smtClean="0"/>
              <a:t> 2012г</a:t>
            </a:r>
            <a:r>
              <a:rPr lang="ru-RU" dirty="0"/>
              <a:t>.</a:t>
            </a:r>
          </a:p>
        </c:rich>
      </c:tx>
      <c:layout/>
      <c:overlay val="0"/>
    </c:title>
    <c:autoTitleDeleted val="0"/>
    <c:view3D>
      <c:rotX val="50"/>
      <c:rotY val="155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374765707036136"/>
          <c:y val="0.18200531997083338"/>
          <c:w val="0.84370867394662241"/>
          <c:h val="0.769948932877189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2"/>
          <c:dPt>
            <c:idx val="0"/>
            <c:bubble3D val="0"/>
            <c:explosion val="35"/>
          </c:dPt>
          <c:dPt>
            <c:idx val="1"/>
            <c:bubble3D val="0"/>
            <c:explosion val="0"/>
          </c:dPt>
          <c:dLbls>
            <c:dLbl>
              <c:idx val="0"/>
              <c:layout>
                <c:manualLayout>
                  <c:x val="-1.7765723163376112E-2"/>
                  <c:y val="-6.848504699988634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Расходы на социальную сферу; 1035,9; </a:t>
                    </a:r>
                    <a:r>
                      <a:rPr lang="ru-RU" dirty="0" smtClean="0"/>
                      <a:t>81,4%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7614584042633257E-3"/>
                  <c:y val="0.1136672872873639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расходы; 236,6; </a:t>
                    </a:r>
                    <a:r>
                      <a:rPr lang="ru-RU" dirty="0" smtClean="0"/>
                      <a:t>18,6%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General" sourceLinked="0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социальную сферу</c:v>
                </c:pt>
                <c:pt idx="1">
                  <c:v>Другие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1035.9000000000001</c:v>
                </c:pt>
                <c:pt idx="1">
                  <c:v>236.6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 smtClean="0">
                <a:effectLst/>
              </a:rPr>
              <a:t>Удельный вес расходов на оплату труда в общем объеме расходов на социальную сферу</a:t>
            </a:r>
            <a:endParaRPr lang="ru-RU" dirty="0">
              <a:effectLst/>
            </a:endParaRPr>
          </a:p>
        </c:rich>
      </c:tx>
      <c:layout/>
      <c:overlay val="0"/>
    </c:title>
    <c:autoTitleDeleted val="0"/>
    <c:view3D>
      <c:rotX val="30"/>
      <c:rotY val="1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055555555555555E-2"/>
          <c:y val="0.13547587586784443"/>
          <c:w val="0.88888888888888884"/>
          <c:h val="0.78826758317390988"/>
        </c:manualLayout>
      </c:layout>
      <c:pie3DChart>
        <c:varyColors val="1"/>
        <c:ser>
          <c:idx val="0"/>
          <c:order val="0"/>
          <c:explosion val="13"/>
          <c:dPt>
            <c:idx val="0"/>
            <c:bubble3D val="0"/>
            <c:explosion val="37"/>
          </c:dPt>
          <c:dLbls>
            <c:dLbl>
              <c:idx val="0"/>
              <c:layout>
                <c:manualLayout>
                  <c:x val="3.9323699696449499E-2"/>
                  <c:y val="0.1485810325034127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Оплата труда с начислением; 635,2; </a:t>
                    </a:r>
                    <a:r>
                      <a:rPr lang="ru-RU" dirty="0" smtClean="0"/>
                      <a:t>61,3%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1357962914514877E-2"/>
                  <c:y val="-0.1399628968428795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расходы; 400,7; </a:t>
                    </a:r>
                    <a:r>
                      <a:rPr lang="ru-RU" dirty="0" smtClean="0"/>
                      <a:t>38,7%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965326990376203E-2"/>
                  <c:y val="-2.40595799297083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Лист1!$A$1:$B$1</c:f>
              <c:strCache>
                <c:ptCount val="2"/>
                <c:pt idx="0">
                  <c:v>Оплата труда с начислением</c:v>
                </c:pt>
                <c:pt idx="1">
                  <c:v>Другие расходы</c:v>
                </c:pt>
              </c:strCache>
            </c:strRef>
          </c:cat>
          <c:val>
            <c:numRef>
              <c:f>Лист1!$A$2:$B$2</c:f>
              <c:numCache>
                <c:formatCode>0.0</c:formatCode>
                <c:ptCount val="2"/>
                <c:pt idx="0">
                  <c:v>635.20000000000005</c:v>
                </c:pt>
                <c:pt idx="1">
                  <c:v>400.7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Структура расходов </a:t>
            </a:r>
            <a:r>
              <a:rPr lang="ru-RU" sz="1800" b="1" i="0" baseline="0" dirty="0" smtClean="0">
                <a:effectLst/>
              </a:rPr>
              <a:t>по отраслям социальной сферы</a:t>
            </a:r>
            <a:endParaRPr lang="ru-RU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 бюджета муниципального образования Гулькевичского района</a:t>
            </a:r>
            <a:r>
              <a:rPr lang="en-US" sz="1800" b="1" i="0" u="none" strike="noStrike" baseline="0" dirty="0" smtClean="0">
                <a:effectLst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за 2012 год</a:t>
            </a:r>
          </a:p>
        </c:rich>
      </c:tx>
      <c:layout/>
      <c:overlay val="0"/>
    </c:title>
    <c:autoTitleDeleted val="0"/>
    <c:view3D>
      <c:rotX val="30"/>
      <c:rotY val="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990329031541297E-2"/>
          <c:y val="0.21849551837790693"/>
          <c:w val="0.76832502481803111"/>
          <c:h val="0.70102300255271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 на 01.12.2010г.</c:v>
                </c:pt>
              </c:strCache>
            </c:strRef>
          </c:tx>
          <c:explosion val="25"/>
          <c:dPt>
            <c:idx val="0"/>
            <c:bubble3D val="0"/>
            <c:explosion val="35"/>
          </c:dPt>
          <c:dLbls>
            <c:dLbl>
              <c:idx val="0"/>
              <c:layout>
                <c:manualLayout>
                  <c:x val="0.13736287365919916"/>
                  <c:y val="1.899198301082765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6422153810867E-3"/>
                  <c:y val="-4.799658275517279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5060378595926618E-2"/>
                  <c:y val="-5.476387042563597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8508431858825726E-2"/>
                  <c:y val="-5.712424034621951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5518266787561239E-2"/>
                  <c:y val="-4.58320722984802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236877802108009"/>
                  <c:y val="4.706118221857855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7.4122756521676797E-2"/>
                  <c:y val="-6.371721788255967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 </c:v>
                </c:pt>
                <c:pt idx="3">
                  <c:v>Физическая культура  и спорт</c:v>
                </c:pt>
                <c:pt idx="4">
                  <c:v>Социальная политика</c:v>
                </c:pt>
                <c:pt idx="5">
                  <c:v>Средства массовой информации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759421.3</c:v>
                </c:pt>
                <c:pt idx="1">
                  <c:v>28446.7</c:v>
                </c:pt>
                <c:pt idx="2">
                  <c:v>177795.20000000001</c:v>
                </c:pt>
                <c:pt idx="3">
                  <c:v>5260.7</c:v>
                </c:pt>
                <c:pt idx="4">
                  <c:v>64016.2</c:v>
                </c:pt>
                <c:pt idx="5">
                  <c:v>1000.2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Исполнение расходов по отрасли образования </a:t>
            </a:r>
          </a:p>
          <a:p>
            <a:pPr>
              <a:defRPr sz="1800"/>
            </a:pPr>
            <a:r>
              <a:rPr lang="ru-RU" sz="2000" b="1" i="0" u="none" strike="noStrike" baseline="0" dirty="0" smtClean="0">
                <a:effectLst/>
              </a:rPr>
              <a:t>за 2012 год</a:t>
            </a:r>
            <a:endParaRPr lang="ru-RU" sz="2000" dirty="0"/>
          </a:p>
        </c:rich>
      </c:tx>
      <c:layout>
        <c:manualLayout>
          <c:xMode val="edge"/>
          <c:yMode val="edge"/>
          <c:x val="0.193201350213134"/>
          <c:y val="2.351590564011406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38608002132335"/>
          <c:y val="0.23517865298917404"/>
          <c:w val="0.71804620455335588"/>
          <c:h val="0.6863737362515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8240315924943075E-3"/>
                  <c:y val="-4.5072152476885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051496269630657E-2"/>
                  <c:y val="-4.8991470083570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Назначено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763.9</c:v>
                </c:pt>
                <c:pt idx="1">
                  <c:v>759.4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631040"/>
        <c:axId val="92632576"/>
        <c:axId val="0"/>
      </c:bar3DChart>
      <c:catAx>
        <c:axId val="926310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2632576"/>
        <c:crosses val="autoZero"/>
        <c:auto val="1"/>
        <c:lblAlgn val="ctr"/>
        <c:lblOffset val="100"/>
        <c:noMultiLvlLbl val="0"/>
      </c:catAx>
      <c:valAx>
        <c:axId val="9263257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2631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0.76011</cdr:x>
      <cdr:y>0</cdr:y>
    </cdr:from>
    <cdr:to>
      <cdr:x>1</cdr:x>
      <cdr:y>0.07026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6732241" y="0"/>
          <a:ext cx="2124743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/>
            <a:t>Всего </a:t>
          </a:r>
          <a:r>
            <a:rPr lang="ru-RU" dirty="0" smtClean="0"/>
            <a:t>– 384831,1</a:t>
          </a:r>
          <a:endParaRPr lang="ru-RU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0.03674</cdr:x>
      <cdr:y>0.2069</cdr:y>
    </cdr:from>
    <cdr:to>
      <cdr:x>0.16389</cdr:x>
      <cdr:y>0.25602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336270" y="1296144"/>
          <a:ext cx="1163654" cy="30772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0.98204</cdr:x>
      <cdr:y>0.16407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823339" y="720064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0.83862</cdr:x>
      <cdr:y>0.14036</cdr:y>
    </cdr:from>
    <cdr:to>
      <cdr:x>0.96593</cdr:x>
      <cdr:y>0.18651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668341" y="936111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0.87553</cdr:x>
      <cdr:y>0.16407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60" y="720064"/>
          <a:ext cx="18473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0.83065</cdr:x>
      <cdr:y>0.13793</cdr:y>
    </cdr:from>
    <cdr:to>
      <cdr:x>0.96086</cdr:x>
      <cdr:y>0.18391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416823" y="864096"/>
          <a:ext cx="116265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err="1" smtClean="0">
              <a:cs typeface="Times New Roman" pitchFamily="18" charset="0"/>
            </a:rPr>
            <a:t>млн.рублей</a:t>
          </a:r>
          <a:endParaRPr lang="ru-RU" sz="1400" dirty="0"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0.05901</cdr:x>
      <cdr:y>0.16926</cdr:y>
    </cdr:from>
    <cdr:to>
      <cdr:x>0.18631</cdr:x>
      <cdr:y>0.21749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539552" y="1080120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0.13793</cdr:y>
    </cdr:from>
    <cdr:to>
      <cdr:x>0.98199</cdr:x>
      <cdr:y>0.18705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48" y="864096"/>
          <a:ext cx="1135321" cy="30772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0.85437</cdr:x>
      <cdr:y>0.08732</cdr:y>
    </cdr:from>
    <cdr:to>
      <cdr:x>0.98168</cdr:x>
      <cdr:y>0.13397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7812360" y="576064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0.98521</cdr:x>
      <cdr:y>0.16407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60" y="720064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0.84677</cdr:x>
      <cdr:y>0.17241</cdr:y>
    </cdr:from>
    <cdr:to>
      <cdr:x>0.97715</cdr:x>
      <cdr:y>0.22154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560840" y="1080120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0.13459</cdr:y>
    </cdr:from>
    <cdr:to>
      <cdr:x>0.98521</cdr:x>
      <cdr:y>0.18372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48" y="843159"/>
          <a:ext cx="11641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млн.рублей</a:t>
          </a:r>
          <a:endParaRPr lang="ru-RU" sz="14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0.85484</cdr:x>
      <cdr:y>0.11494</cdr:y>
    </cdr:from>
    <cdr:to>
      <cdr:x>0.98199</cdr:x>
      <cdr:y>0.16406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632846" y="720080"/>
          <a:ext cx="1135321" cy="3077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err="1" smtClean="0"/>
            <a:t>тыс.рублей</a:t>
          </a:r>
          <a:endParaRPr lang="ru-RU" sz="14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D241D-F1DF-4598-903A-63E8A3257136}" type="datetimeFigureOut">
              <a:rPr lang="ru-RU" smtClean="0"/>
              <a:t>22.04.2013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743ED-F738-4D37-B86F-FA9097E41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96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679F9-E3E6-4DE6-9FE2-DCA4834E3E95}" type="datetimeFigureOut">
              <a:rPr lang="ru-RU" smtClean="0"/>
              <a:t>22.04.2013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8837E-27BB-4526-AA15-0DFFB9730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393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8837E-27BB-4526-AA15-0DFFB97308B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43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5935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ФУ МО Гулькевичский район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2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9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EF7CE-B4ED-466D-8B41-D299E39FC4DC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8374-DE90-41BE-B843-3AE3772A9893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0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A200C-65FD-4B8B-B943-6DD0B3BD5AD0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1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E6ED7-AA8A-42BC-8765-89D13862F9F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1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8D66-372E-41C8-A0E2-E40BBE6F44F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1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F3884-C8E1-4891-A5CE-39C6D60703D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6225-3C3E-4749-B917-7E67D67662B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9C7C-A7CF-424B-84AD-E8F2A3E18C4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83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E7AD4-77C6-4DDC-9A89-2BBB482BE38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7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7A7E-16B1-404C-893D-91960F91BE0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5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5519-AE83-49EC-954A-083828143A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1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BC4-E510-42E1-B3D0-34512C1AC8B1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BBCF9-1101-48FF-B7FC-A7646CE7B3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8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0BBF-86DC-4BFE-8AA4-08892F89FA1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4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1AE-889D-4CF9-BAE6-285D1A0F35C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2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1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AA9F1-44EF-4398-85B9-CF9ED30220B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7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2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41E03-AB1C-4E9B-B2C4-3E5FB42DE06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21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427B0-FF17-4E7F-88DC-055834DA7B3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8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0E0CB-56EB-4A27-B8AB-9DF900B516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1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0B67-3DB9-4BBF-AB0A-DA0A1CEEA76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9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989E6-D1A7-466C-B5B1-CA73DE4B2F4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FF2D-AF99-4320-8119-71C15A24961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3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7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5CD8B-369E-44A3-A98C-9905482423C7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7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CDE0-414F-49DD-AE4B-7B7871AB8BB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6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DC39-D7FE-4137-B99B-E565BD59B45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2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835-D25D-4D61-A021-7D4467CECC0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3D14-742B-4544-8A78-51FB0C8EAA0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629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E8ADA-8503-4D30-A718-B139F732EE7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23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1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C4723-F492-4FEE-8EE9-40754619677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75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B9865-0B4F-4FEF-AB8E-DD5415A594E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C9C73-7C57-4C5B-A42A-886661DED54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0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AC159-0578-4EF7-ACE0-4E36AE453FDB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0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9D5-3C0D-4E72-8DF0-133EB3DAC80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0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1103C-20B2-4346-BCAF-8C0054B37309}" type="datetime1">
              <a:rPr lang="ru-RU" smtClean="0"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6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FDCF-351A-4CCB-A09A-5862A453B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0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84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2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1B897-AA6F-47DF-9D6A-0455880EB1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694D2-E464-47FB-90D8-5A5AC68C798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7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3CCE-48E4-497D-A3C5-F4C6ED274AF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5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8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7" y="73158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4BF3B-3485-4E1A-AA36-D7135DE4216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1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38561-5D1D-4452-8C42-F87082B25360}" type="datetime1">
              <a:rPr lang="ru-RU" smtClean="0"/>
              <a:t>22.04.2013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7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091B-C1D9-4DD8-B35E-2D361E0FF4A5}" type="datetime1">
              <a:rPr lang="ru-RU" smtClean="0"/>
              <a:t>22.04.2013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34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1C4F8-540D-4015-AC0A-A3D07693AFAF}" type="datetime1">
              <a:rPr lang="ru-RU" smtClean="0"/>
              <a:t>22.04.2013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9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2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C848-A611-42CD-AFB6-756D3FE220A8}" type="datetime1">
              <a:rPr lang="ru-RU" smtClean="0"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3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C3CAC-98FD-47C4-8BB6-1520A77BD28E}" type="datetime1">
              <a:rPr lang="ru-RU" smtClean="0"/>
              <a:t>22.04.2013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8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F360E-263D-4DEF-B0DC-D869A40E353E}" type="datetime1">
              <a:rPr lang="ru-RU" smtClean="0"/>
              <a:t>22.04.2013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2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7DDD0-6EE1-4F24-88B4-11F6C71ABE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9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E47E3-394C-43D1-B7EE-FF578A338D8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9" y="617228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2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7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383C3A-C5AE-4548-ABE2-A2C671A0DCD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35" y="617227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7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0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84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1AB90F-A997-451F-ABB1-D51D15E794F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22.04.2013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41" y="6172284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Слайд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84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79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124744"/>
            <a:ext cx="878497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000" dirty="0">
                <a:latin typeface="Times New Roman"/>
                <a:ea typeface="Times New Roman"/>
              </a:rPr>
              <a:t> </a:t>
            </a:r>
            <a:endParaRPr lang="ru-RU" sz="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00" dirty="0">
                <a:latin typeface="Times New Roman"/>
                <a:ea typeface="Times New Roman"/>
              </a:rPr>
              <a:t> </a:t>
            </a:r>
            <a:endParaRPr lang="ru-RU" sz="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ОТЧЁТ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об исполнении бюджета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муниципального образования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 err="1">
                <a:solidFill>
                  <a:srgbClr val="0000FF"/>
                </a:solidFill>
                <a:latin typeface="Times New Roman"/>
                <a:ea typeface="Times New Roman"/>
              </a:rPr>
              <a:t>Гулькевичский</a:t>
            </a: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 район 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за </a:t>
            </a:r>
            <a:r>
              <a:rPr lang="ru-RU" sz="4000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2012 </a:t>
            </a:r>
            <a:r>
              <a:rPr lang="ru-RU" sz="4000" u="sng" dirty="0">
                <a:solidFill>
                  <a:srgbClr val="0000FF"/>
                </a:solidFill>
                <a:latin typeface="Times New Roman"/>
                <a:ea typeface="Times New Roman"/>
              </a:rPr>
              <a:t>год</a:t>
            </a:r>
            <a:endParaRPr lang="ru-RU" sz="14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000" dirty="0">
                <a:solidFill>
                  <a:srgbClr val="0000FF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FF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37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06679036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9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12478703"/>
              </p:ext>
            </p:extLst>
          </p:nvPr>
        </p:nvGraphicFramePr>
        <p:xfrm>
          <a:off x="0" y="260648"/>
          <a:ext cx="9144000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967" y="7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ru-RU" sz="1600" dirty="0" smtClean="0">
                <a:solidFill>
                  <a:prstClr val="black"/>
                </a:solidFill>
              </a:rPr>
              <a:t>6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1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13894178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9967" y="-4103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7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68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91178146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8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7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490878304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9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1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68383712"/>
              </p:ext>
            </p:extLst>
          </p:nvPr>
        </p:nvGraphicFramePr>
        <p:xfrm>
          <a:off x="107504" y="338554"/>
          <a:ext cx="8928992" cy="6402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10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58109488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11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053858244"/>
              </p:ext>
            </p:extLst>
          </p:nvPr>
        </p:nvGraphicFramePr>
        <p:xfrm>
          <a:off x="107504" y="353593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12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4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00105486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13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40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764759153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14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19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0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12137674"/>
              </p:ext>
            </p:extLst>
          </p:nvPr>
        </p:nvGraphicFramePr>
        <p:xfrm>
          <a:off x="-12742" y="332656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83292" y="28785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4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810292879"/>
              </p:ext>
            </p:extLst>
          </p:nvPr>
        </p:nvGraphicFramePr>
        <p:xfrm>
          <a:off x="210083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15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20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7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42478323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16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2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54331742"/>
              </p:ext>
            </p:extLst>
          </p:nvPr>
        </p:nvGraphicFramePr>
        <p:xfrm>
          <a:off x="70992" y="476672"/>
          <a:ext cx="9073008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17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30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28247820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18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37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97687208"/>
              </p:ext>
            </p:extLst>
          </p:nvPr>
        </p:nvGraphicFramePr>
        <p:xfrm>
          <a:off x="-12742" y="476672"/>
          <a:ext cx="9151817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19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53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66020957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22567" y="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20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25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9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/>
              <a:t>Источники внутреннего финансирования дефицита бюджета в 2012 году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07504" y="1340768"/>
            <a:ext cx="8928992" cy="4896544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Дефицит бюджета – 12,6 млн</a:t>
            </a: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 руб.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Источники внутреннего финансирования дефицита бюджета – (-12,6) млн. руб.</a:t>
            </a:r>
          </a:p>
          <a:p>
            <a:endParaRPr lang="ru-RU" sz="2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Привлечение кредитов – </a:t>
            </a:r>
            <a:r>
              <a:rPr lang="ru-RU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116,7 млн. руб.</a:t>
            </a:r>
          </a:p>
          <a:p>
            <a:pPr marL="914400" lvl="3" indent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бюджетный кредит – 59,0 млн. руб.;</a:t>
            </a: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кредитных организаций – 57,7 млн. руб.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Погашение кредитов – (-71,7) млн. руб.</a:t>
            </a:r>
          </a:p>
          <a:p>
            <a:pPr marL="914400" lvl="3" indent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бюджетный кредит – (-46,7) млн. руб.</a:t>
            </a:r>
          </a:p>
          <a:p>
            <a:pPr marL="4572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 кредитных организаций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(-25,0)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Предоставление бюджетных кредитов поселениям – (-1,0) млн. руб.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Остаток средств на начало года – (-30,7) млн. руб.</a:t>
            </a:r>
          </a:p>
          <a:p>
            <a:pPr marL="4572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Исполнение государственных и муниципальных гарантий – (-0,7) млн. 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4933" y="4182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21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182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385663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25965972"/>
              </p:ext>
            </p:extLst>
          </p:nvPr>
        </p:nvGraphicFramePr>
        <p:xfrm>
          <a:off x="0" y="141966"/>
          <a:ext cx="9144000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22567" y="70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ru-RU" sz="1600" dirty="0" smtClean="0">
                <a:solidFill>
                  <a:prstClr val="black"/>
                </a:solidFill>
              </a:rPr>
              <a:t>22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0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effectLst/>
              </a:rPr>
              <a:t>Структура </a:t>
            </a:r>
            <a:r>
              <a:rPr lang="ru-RU" sz="2800" kern="0" dirty="0">
                <a:effectLst/>
              </a:rPr>
              <a:t>доходной</a:t>
            </a:r>
            <a:r>
              <a:rPr lang="ru-RU" sz="2800" dirty="0">
                <a:effectLst/>
              </a:rPr>
              <a:t> части бюджета МО Гулькевичский район </a:t>
            </a:r>
            <a:r>
              <a:rPr lang="ru-RU" sz="2800" dirty="0" smtClean="0">
                <a:effectLst/>
              </a:rPr>
              <a:t>за 2012 </a:t>
            </a:r>
            <a:r>
              <a:rPr lang="ru-RU" sz="2800" dirty="0">
                <a:effectLst/>
              </a:rPr>
              <a:t>год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25686790"/>
              </p:ext>
            </p:extLst>
          </p:nvPr>
        </p:nvGraphicFramePr>
        <p:xfrm>
          <a:off x="539552" y="1438305"/>
          <a:ext cx="842493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179512" y="1124744"/>
            <a:ext cx="1008085" cy="28800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тыс. рублей</a:t>
            </a:r>
            <a:endParaRPr lang="ru-RU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6876257" y="135284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Всего </a:t>
            </a:r>
            <a:r>
              <a:rPr lang="ru-RU" dirty="0" smtClean="0"/>
              <a:t>– 1259962,2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/>
              <a:t>2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4409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84400002"/>
              </p:ext>
            </p:extLst>
          </p:nvPr>
        </p:nvGraphicFramePr>
        <p:xfrm>
          <a:off x="-12742" y="332656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12335" y="-4103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тыс.рублей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8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effectLst/>
              </a:rPr>
              <a:t>Структура </a:t>
            </a:r>
            <a:r>
              <a:rPr lang="ru-RU" sz="2800" dirty="0" smtClean="0">
                <a:effectLst/>
              </a:rPr>
              <a:t>налоговых и неналоговых </a:t>
            </a:r>
            <a:r>
              <a:rPr lang="ru-RU" sz="2800" dirty="0">
                <a:effectLst/>
              </a:rPr>
              <a:t>доходов бюджета МО Гулькевичский район </a:t>
            </a:r>
            <a:r>
              <a:rPr lang="ru-RU" sz="2800" dirty="0" smtClean="0">
                <a:effectLst/>
              </a:rPr>
              <a:t>за 2012 </a:t>
            </a:r>
            <a:r>
              <a:rPr lang="ru-RU" sz="2800" dirty="0">
                <a:effectLst/>
              </a:rPr>
              <a:t>год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97955441"/>
              </p:ext>
            </p:extLst>
          </p:nvPr>
        </p:nvGraphicFramePr>
        <p:xfrm>
          <a:off x="179511" y="1916831"/>
          <a:ext cx="8836699" cy="475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179510" y="1702126"/>
            <a:ext cx="1008085" cy="2906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тыс. рублей</a:t>
            </a:r>
            <a:endParaRPr lang="ru-RU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4</a:t>
            </a:r>
          </a:p>
        </p:txBody>
      </p:sp>
    </p:spTree>
    <p:extLst>
      <p:ext uri="{BB962C8B-B14F-4D97-AF65-F5344CB8AC3E}">
        <p14:creationId xmlns:p14="http://schemas.microsoft.com/office/powerpoint/2010/main" val="13198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90592050"/>
              </p:ext>
            </p:extLst>
          </p:nvPr>
        </p:nvGraphicFramePr>
        <p:xfrm>
          <a:off x="11911" y="332954"/>
          <a:ext cx="904923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12335" y="0"/>
            <a:ext cx="931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59" y="1340838"/>
            <a:ext cx="1164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млн.рублей</a:t>
            </a:r>
            <a:endParaRPr lang="ru-RU" sz="14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79912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802953959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9967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1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32002803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0"/>
            <a:ext cx="20601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ФУ МО Гулькевичский район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967" y="7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слайд </a:t>
            </a:r>
            <a:r>
              <a:rPr lang="ru-RU" sz="1600" dirty="0" smtClean="0">
                <a:solidFill>
                  <a:prstClr val="black"/>
                </a:solidFill>
              </a:rPr>
              <a:t>3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-12742" y="-4103"/>
            <a:ext cx="1584176" cy="21602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ФУ МО Гулькевичский район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69811696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23073" y="0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слайд </a:t>
            </a:r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3851920" y="6492875"/>
            <a:ext cx="1828800" cy="365125"/>
          </a:xfrm>
        </p:spPr>
        <p:txBody>
          <a:bodyPr/>
          <a:lstStyle/>
          <a:p>
            <a:fld id="{5E929496-F715-47B8-95C1-A12B6CCCC53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7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1011</Words>
  <Application>Microsoft Office PowerPoint</Application>
  <PresentationFormat>Экран (4:3)</PresentationFormat>
  <Paragraphs>244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Тема Office</vt:lpstr>
      <vt:lpstr>Воздушный поток</vt:lpstr>
      <vt:lpstr>3_Воздушный поток</vt:lpstr>
      <vt:lpstr>1_Воздушный поток</vt:lpstr>
      <vt:lpstr>Презентация PowerPoint</vt:lpstr>
      <vt:lpstr>Презентация PowerPoint</vt:lpstr>
      <vt:lpstr>Структура доходной части бюджета МО Гулькевичский район за 2012 год</vt:lpstr>
      <vt:lpstr>Презентация PowerPoint</vt:lpstr>
      <vt:lpstr>Структура налоговых и неналоговых доходов бюджета МО Гулькевичский район за 2012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внутреннего финансирования дефицита бюджета в 2012 году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waso</dc:creator>
  <cp:lastModifiedBy>Павел Александрович Прохоров</cp:lastModifiedBy>
  <cp:revision>163</cp:revision>
  <cp:lastPrinted>2012-04-18T12:42:42Z</cp:lastPrinted>
  <dcterms:created xsi:type="dcterms:W3CDTF">2010-07-07T11:58:04Z</dcterms:created>
  <dcterms:modified xsi:type="dcterms:W3CDTF">2013-04-22T13:41:28Z</dcterms:modified>
</cp:coreProperties>
</file>