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charts/chart10.xml" ContentType="application/vnd.openxmlformats-officedocument.drawingml.chart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theme/themeOverride8.xml" ContentType="application/vnd.openxmlformats-officedocument.themeOverride+xml"/>
  <Override PartName="/ppt/charts/chart12.xml" ContentType="application/vnd.openxmlformats-officedocument.drawingml.chart+xml"/>
  <Override PartName="/ppt/theme/themeOverride9.xml" ContentType="application/vnd.openxmlformats-officedocument.themeOverride+xml"/>
  <Override PartName="/ppt/drawings/drawing4.xml" ContentType="application/vnd.openxmlformats-officedocument.drawingml.chartshapes+xml"/>
  <Override PartName="/ppt/charts/chart13.xml" ContentType="application/vnd.openxmlformats-officedocument.drawingml.chart+xml"/>
  <Override PartName="/ppt/theme/themeOverride10.xml" ContentType="application/vnd.openxmlformats-officedocument.themeOverride+xml"/>
  <Override PartName="/ppt/charts/chart14.xml" ContentType="application/vnd.openxmlformats-officedocument.drawingml.chart+xml"/>
  <Override PartName="/ppt/theme/themeOverride11.xml" ContentType="application/vnd.openxmlformats-officedocument.themeOverride+xml"/>
  <Override PartName="/ppt/drawings/drawing5.xml" ContentType="application/vnd.openxmlformats-officedocument.drawingml.chartshapes+xml"/>
  <Override PartName="/ppt/charts/chart15.xml" ContentType="application/vnd.openxmlformats-officedocument.drawingml.chart+xml"/>
  <Override PartName="/ppt/theme/themeOverride12.xml" ContentType="application/vnd.openxmlformats-officedocument.themeOverride+xml"/>
  <Override PartName="/ppt/drawings/drawing6.xml" ContentType="application/vnd.openxmlformats-officedocument.drawingml.chartshapes+xml"/>
  <Override PartName="/ppt/charts/chart16.xml" ContentType="application/vnd.openxmlformats-officedocument.drawingml.chart+xml"/>
  <Override PartName="/ppt/theme/themeOverride13.xml" ContentType="application/vnd.openxmlformats-officedocument.themeOverride+xml"/>
  <Override PartName="/ppt/drawings/drawing7.xml" ContentType="application/vnd.openxmlformats-officedocument.drawingml.chartshape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7.xml" ContentType="application/vnd.openxmlformats-officedocument.drawingml.chart+xml"/>
  <Override PartName="/ppt/theme/themeOverride14.xml" ContentType="application/vnd.openxmlformats-officedocument.themeOverride+xml"/>
  <Override PartName="/ppt/drawings/drawing8.xml" ContentType="application/vnd.openxmlformats-officedocument.drawingml.chartshapes+xml"/>
  <Override PartName="/ppt/charts/chart18.xml" ContentType="application/vnd.openxmlformats-officedocument.drawingml.chart+xml"/>
  <Override PartName="/ppt/drawings/drawing9.xml" ContentType="application/vnd.openxmlformats-officedocument.drawingml.chartshapes+xml"/>
  <Override PartName="/ppt/charts/chart19.xml" ContentType="application/vnd.openxmlformats-officedocument.drawingml.chart+xml"/>
  <Override PartName="/ppt/theme/themeOverride15.xml" ContentType="application/vnd.openxmlformats-officedocument.themeOverride+xml"/>
  <Override PartName="/ppt/drawings/drawing10.xml" ContentType="application/vnd.openxmlformats-officedocument.drawingml.chartshapes+xml"/>
  <Override PartName="/ppt/charts/chart20.xml" ContentType="application/vnd.openxmlformats-officedocument.drawingml.chart+xml"/>
  <Override PartName="/ppt/theme/themeOverride16.xml" ContentType="application/vnd.openxmlformats-officedocument.themeOverride+xml"/>
  <Override PartName="/ppt/drawings/drawing11.xml" ContentType="application/vnd.openxmlformats-officedocument.drawingml.chartshapes+xml"/>
  <Override PartName="/ppt/charts/chart21.xml" ContentType="application/vnd.openxmlformats-officedocument.drawingml.chart+xml"/>
  <Override PartName="/ppt/theme/themeOverride17.xml" ContentType="application/vnd.openxmlformats-officedocument.themeOverride+xml"/>
  <Override PartName="/ppt/drawings/drawing12.xml" ContentType="application/vnd.openxmlformats-officedocument.drawingml.chartshapes+xml"/>
  <Override PartName="/ppt/charts/chart22.xml" ContentType="application/vnd.openxmlformats-officedocument.drawingml.chart+xml"/>
  <Override PartName="/ppt/theme/themeOverride18.xml" ContentType="application/vnd.openxmlformats-officedocument.themeOverride+xml"/>
  <Override PartName="/ppt/drawings/drawing13.xml" ContentType="application/vnd.openxmlformats-officedocument.drawingml.chartshapes+xml"/>
  <Override PartName="/ppt/charts/chart23.xml" ContentType="application/vnd.openxmlformats-officedocument.drawingml.chart+xml"/>
  <Override PartName="/ppt/theme/themeOverride19.xml" ContentType="application/vnd.openxmlformats-officedocument.themeOverride+xml"/>
  <Override PartName="/ppt/drawings/drawing14.xml" ContentType="application/vnd.openxmlformats-officedocument.drawingml.chartshapes+xml"/>
  <Override PartName="/ppt/charts/chart24.xml" ContentType="application/vnd.openxmlformats-officedocument.drawingml.chart+xml"/>
  <Override PartName="/ppt/theme/themeOverride20.xml" ContentType="application/vnd.openxmlformats-officedocument.themeOverride+xml"/>
  <Override PartName="/ppt/drawings/drawing15.xml" ContentType="application/vnd.openxmlformats-officedocument.drawingml.chartshapes+xml"/>
  <Override PartName="/ppt/charts/chart25.xml" ContentType="application/vnd.openxmlformats-officedocument.drawingml.chart+xml"/>
  <Override PartName="/ppt/theme/themeOverride21.xml" ContentType="application/vnd.openxmlformats-officedocument.themeOverride+xml"/>
  <Override PartName="/ppt/drawings/drawing16.xml" ContentType="application/vnd.openxmlformats-officedocument.drawingml.chartshapes+xml"/>
  <Override PartName="/ppt/charts/chart26.xml" ContentType="application/vnd.openxmlformats-officedocument.drawingml.chart+xml"/>
  <Override PartName="/ppt/theme/themeOverride22.xml" ContentType="application/vnd.openxmlformats-officedocument.themeOverride+xml"/>
  <Override PartName="/ppt/drawings/drawing17.xml" ContentType="application/vnd.openxmlformats-officedocument.drawingml.chartshapes+xml"/>
  <Override PartName="/ppt/charts/chart27.xml" ContentType="application/vnd.openxmlformats-officedocument.drawingml.chart+xml"/>
  <Override PartName="/ppt/theme/themeOverride23.xml" ContentType="application/vnd.openxmlformats-officedocument.themeOverride+xml"/>
  <Override PartName="/ppt/drawings/drawing18.xml" ContentType="application/vnd.openxmlformats-officedocument.drawingml.chartshapes+xml"/>
  <Override PartName="/ppt/charts/chart28.xml" ContentType="application/vnd.openxmlformats-officedocument.drawingml.chart+xml"/>
  <Override PartName="/ppt/theme/themeOverride24.xml" ContentType="application/vnd.openxmlformats-officedocument.themeOverride+xml"/>
  <Override PartName="/ppt/drawings/drawing19.xml" ContentType="application/vnd.openxmlformats-officedocument.drawingml.chartshapes+xml"/>
  <Override PartName="/ppt/charts/chart29.xml" ContentType="application/vnd.openxmlformats-officedocument.drawingml.chart+xml"/>
  <Override PartName="/ppt/theme/themeOverride25.xml" ContentType="application/vnd.openxmlformats-officedocument.themeOverride+xml"/>
  <Override PartName="/ppt/drawings/drawing20.xml" ContentType="application/vnd.openxmlformats-officedocument.drawingml.chartshapes+xml"/>
  <Override PartName="/ppt/charts/chart30.xml" ContentType="application/vnd.openxmlformats-officedocument.drawingml.chart+xml"/>
  <Override PartName="/ppt/theme/themeOverride26.xml" ContentType="application/vnd.openxmlformats-officedocument.themeOverride+xml"/>
  <Override PartName="/ppt/drawings/drawing21.xml" ContentType="application/vnd.openxmlformats-officedocument.drawingml.chartshapes+xml"/>
  <Override PartName="/ppt/charts/chart31.xml" ContentType="application/vnd.openxmlformats-officedocument.drawingml.chart+xml"/>
  <Override PartName="/ppt/theme/themeOverride27.xml" ContentType="application/vnd.openxmlformats-officedocument.themeOverride+xml"/>
  <Override PartName="/ppt/drawings/drawing22.xml" ContentType="application/vnd.openxmlformats-officedocument.drawingml.chartshapes+xml"/>
  <Override PartName="/ppt/charts/chart32.xml" ContentType="application/vnd.openxmlformats-officedocument.drawingml.chart+xml"/>
  <Override PartName="/ppt/theme/themeOverride28.xml" ContentType="application/vnd.openxmlformats-officedocument.themeOverride+xml"/>
  <Override PartName="/ppt/drawings/drawing23.xml" ContentType="application/vnd.openxmlformats-officedocument.drawingml.chartshapes+xml"/>
  <Override PartName="/ppt/charts/chart33.xml" ContentType="application/vnd.openxmlformats-officedocument.drawingml.chart+xml"/>
  <Override PartName="/ppt/theme/themeOverride29.xml" ContentType="application/vnd.openxmlformats-officedocument.themeOverride+xml"/>
  <Override PartName="/ppt/drawings/drawing24.xml" ContentType="application/vnd.openxmlformats-officedocument.drawingml.chartshapes+xml"/>
  <Override PartName="/ppt/charts/chart34.xml" ContentType="application/vnd.openxmlformats-officedocument.drawingml.chart+xml"/>
  <Override PartName="/ppt/theme/themeOverride30.xml" ContentType="application/vnd.openxmlformats-officedocument.themeOverride+xml"/>
  <Override PartName="/ppt/drawings/drawing25.xml" ContentType="application/vnd.openxmlformats-officedocument.drawingml.chartshapes+xml"/>
  <Override PartName="/ppt/charts/chart35.xml" ContentType="application/vnd.openxmlformats-officedocument.drawingml.chart+xml"/>
  <Override PartName="/ppt/theme/themeOverride31.xml" ContentType="application/vnd.openxmlformats-officedocument.themeOverride+xml"/>
  <Override PartName="/ppt/drawings/drawing26.xml" ContentType="application/vnd.openxmlformats-officedocument.drawingml.chartshapes+xml"/>
  <Override PartName="/ppt/charts/chart36.xml" ContentType="application/vnd.openxmlformats-officedocument.drawingml.chart+xml"/>
  <Override PartName="/ppt/theme/themeOverride32.xml" ContentType="application/vnd.openxmlformats-officedocument.themeOverride+xml"/>
  <Override PartName="/ppt/drawings/drawing27.xml" ContentType="application/vnd.openxmlformats-officedocument.drawingml.chartshapes+xml"/>
  <Override PartName="/ppt/charts/chart37.xml" ContentType="application/vnd.openxmlformats-officedocument.drawingml.chart+xml"/>
  <Override PartName="/ppt/theme/themeOverride33.xml" ContentType="application/vnd.openxmlformats-officedocument.themeOverride+xml"/>
  <Override PartName="/ppt/drawings/drawing28.xml" ContentType="application/vnd.openxmlformats-officedocument.drawingml.chartshapes+xml"/>
  <Override PartName="/ppt/charts/chart38.xml" ContentType="application/vnd.openxmlformats-officedocument.drawingml.chart+xml"/>
  <Override PartName="/ppt/theme/themeOverride34.xml" ContentType="application/vnd.openxmlformats-officedocument.themeOverride+xml"/>
  <Override PartName="/ppt/drawings/drawing29.xml" ContentType="application/vnd.openxmlformats-officedocument.drawingml.chartshapes+xml"/>
  <Override PartName="/ppt/charts/chart39.xml" ContentType="application/vnd.openxmlformats-officedocument.drawingml.chart+xml"/>
  <Override PartName="/ppt/theme/themeOverride35.xml" ContentType="application/vnd.openxmlformats-officedocument.themeOverride+xml"/>
  <Override PartName="/ppt/drawings/drawing30.xml" ContentType="application/vnd.openxmlformats-officedocument.drawingml.chartshapes+xml"/>
  <Override PartName="/ppt/charts/chart40.xml" ContentType="application/vnd.openxmlformats-officedocument.drawingml.chart+xml"/>
  <Override PartName="/ppt/theme/themeOverride36.xml" ContentType="application/vnd.openxmlformats-officedocument.themeOverride+xml"/>
  <Override PartName="/ppt/drawings/drawing31.xml" ContentType="application/vnd.openxmlformats-officedocument.drawingml.chartshapes+xml"/>
  <Override PartName="/ppt/charts/chart41.xml" ContentType="application/vnd.openxmlformats-officedocument.drawingml.chart+xml"/>
  <Override PartName="/ppt/theme/themeOverride37.xml" ContentType="application/vnd.openxmlformats-officedocument.themeOverride+xml"/>
  <Override PartName="/ppt/drawings/drawing32.xml" ContentType="application/vnd.openxmlformats-officedocument.drawingml.chartshapes+xml"/>
  <Override PartName="/ppt/charts/chart42.xml" ContentType="application/vnd.openxmlformats-officedocument.drawingml.chart+xml"/>
  <Override PartName="/ppt/theme/themeOverride38.xml" ContentType="application/vnd.openxmlformats-officedocument.themeOverride+xml"/>
  <Override PartName="/ppt/drawings/drawing33.xml" ContentType="application/vnd.openxmlformats-officedocument.drawingml.chartshapes+xml"/>
  <Override PartName="/ppt/charts/chart43.xml" ContentType="application/vnd.openxmlformats-officedocument.drawingml.chart+xml"/>
  <Override PartName="/ppt/theme/themeOverride39.xml" ContentType="application/vnd.openxmlformats-officedocument.themeOverride+xml"/>
  <Override PartName="/ppt/drawings/drawing34.xml" ContentType="application/vnd.openxmlformats-officedocument.drawingml.chartshapes+xml"/>
  <Override PartName="/ppt/charts/chart44.xml" ContentType="application/vnd.openxmlformats-officedocument.drawingml.chart+xml"/>
  <Override PartName="/ppt/theme/themeOverride40.xml" ContentType="application/vnd.openxmlformats-officedocument.themeOverride+xml"/>
  <Override PartName="/ppt/drawings/drawing35.xml" ContentType="application/vnd.openxmlformats-officedocument.drawingml.chartshape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45.xml" ContentType="application/vnd.openxmlformats-officedocument.drawingml.chart+xml"/>
  <Override PartName="/ppt/theme/themeOverride41.xml" ContentType="application/vnd.openxmlformats-officedocument.themeOverride+xml"/>
  <Override PartName="/ppt/drawings/drawing36.xml" ContentType="application/vnd.openxmlformats-officedocument.drawingml.chartshapes+xml"/>
  <Override PartName="/ppt/charts/chart46.xml" ContentType="application/vnd.openxmlformats-officedocument.drawingml.chart+xml"/>
  <Override PartName="/ppt/theme/themeOverride42.xml" ContentType="application/vnd.openxmlformats-officedocument.themeOverride+xml"/>
  <Override PartName="/ppt/drawings/drawing37.xml" ContentType="application/vnd.openxmlformats-officedocument.drawingml.chartshapes+xml"/>
  <Override PartName="/ppt/charts/chart47.xml" ContentType="application/vnd.openxmlformats-officedocument.drawingml.chart+xml"/>
  <Override PartName="/ppt/theme/themeOverride43.xml" ContentType="application/vnd.openxmlformats-officedocument.themeOverride+xml"/>
  <Override PartName="/ppt/drawings/drawing38.xml" ContentType="application/vnd.openxmlformats-officedocument.drawingml.chartshape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48.xml" ContentType="application/vnd.openxmlformats-officedocument.drawingml.chart+xml"/>
  <Override PartName="/ppt/theme/themeOverride44.xml" ContentType="application/vnd.openxmlformats-officedocument.themeOverride+xml"/>
  <Override PartName="/ppt/drawings/drawing39.xml" ContentType="application/vnd.openxmlformats-officedocument.drawingml.chartshapes+xml"/>
  <Override PartName="/ppt/charts/chart49.xml" ContentType="application/vnd.openxmlformats-officedocument.drawingml.chart+xml"/>
  <Override PartName="/ppt/theme/themeOverride45.xml" ContentType="application/vnd.openxmlformats-officedocument.themeOverride+xml"/>
  <Override PartName="/ppt/drawings/drawing40.xml" ContentType="application/vnd.openxmlformats-officedocument.drawingml.chartshapes+xml"/>
  <Override PartName="/ppt/charts/chart50.xml" ContentType="application/vnd.openxmlformats-officedocument.drawingml.chart+xml"/>
  <Override PartName="/ppt/theme/themeOverride46.xml" ContentType="application/vnd.openxmlformats-officedocument.themeOverride+xml"/>
  <Override PartName="/ppt/drawings/drawing41.xml" ContentType="application/vnd.openxmlformats-officedocument.drawingml.chartshapes+xml"/>
  <Override PartName="/ppt/charts/chart51.xml" ContentType="application/vnd.openxmlformats-officedocument.drawingml.chart+xml"/>
  <Override PartName="/ppt/theme/themeOverride47.xml" ContentType="application/vnd.openxmlformats-officedocument.themeOverride+xml"/>
  <Override PartName="/ppt/drawings/drawing42.xml" ContentType="application/vnd.openxmlformats-officedocument.drawingml.chartshapes+xml"/>
  <Override PartName="/ppt/charts/chart52.xml" ContentType="application/vnd.openxmlformats-officedocument.drawingml.chart+xml"/>
  <Override PartName="/ppt/theme/themeOverride48.xml" ContentType="application/vnd.openxmlformats-officedocument.themeOverride+xml"/>
  <Override PartName="/ppt/drawings/drawing43.xml" ContentType="application/vnd.openxmlformats-officedocument.drawingml.chartshapes+xml"/>
  <Override PartName="/ppt/charts/chart53.xml" ContentType="application/vnd.openxmlformats-officedocument.drawingml.chart+xml"/>
  <Override PartName="/ppt/theme/themeOverride49.xml" ContentType="application/vnd.openxmlformats-officedocument.themeOverride+xml"/>
  <Override PartName="/ppt/drawings/drawing44.xml" ContentType="application/vnd.openxmlformats-officedocument.drawingml.chartshapes+xml"/>
  <Override PartName="/ppt/charts/chart54.xml" ContentType="application/vnd.openxmlformats-officedocument.drawingml.chart+xml"/>
  <Override PartName="/ppt/theme/themeOverride50.xml" ContentType="application/vnd.openxmlformats-officedocument.themeOverride+xml"/>
  <Override PartName="/ppt/drawings/drawing45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  <p:sldMasterId id="2147483708" r:id="rId3"/>
  </p:sldMasterIdLst>
  <p:notesMasterIdLst>
    <p:notesMasterId r:id="rId102"/>
  </p:notesMasterIdLst>
  <p:handoutMasterIdLst>
    <p:handoutMasterId r:id="rId103"/>
  </p:handoutMasterIdLst>
  <p:sldIdLst>
    <p:sldId id="506" r:id="rId4"/>
    <p:sldId id="508" r:id="rId5"/>
    <p:sldId id="509" r:id="rId6"/>
    <p:sldId id="528" r:id="rId7"/>
    <p:sldId id="529" r:id="rId8"/>
    <p:sldId id="530" r:id="rId9"/>
    <p:sldId id="531" r:id="rId10"/>
    <p:sldId id="469" r:id="rId11"/>
    <p:sldId id="582" r:id="rId12"/>
    <p:sldId id="583" r:id="rId13"/>
    <p:sldId id="584" r:id="rId14"/>
    <p:sldId id="585" r:id="rId15"/>
    <p:sldId id="586" r:id="rId16"/>
    <p:sldId id="587" r:id="rId17"/>
    <p:sldId id="588" r:id="rId18"/>
    <p:sldId id="589" r:id="rId19"/>
    <p:sldId id="590" r:id="rId20"/>
    <p:sldId id="591" r:id="rId21"/>
    <p:sldId id="592" r:id="rId22"/>
    <p:sldId id="593" r:id="rId23"/>
    <p:sldId id="594" r:id="rId24"/>
    <p:sldId id="595" r:id="rId25"/>
    <p:sldId id="596" r:id="rId26"/>
    <p:sldId id="477" r:id="rId27"/>
    <p:sldId id="479" r:id="rId28"/>
    <p:sldId id="478" r:id="rId29"/>
    <p:sldId id="514" r:id="rId30"/>
    <p:sldId id="578" r:id="rId31"/>
    <p:sldId id="579" r:id="rId32"/>
    <p:sldId id="580" r:id="rId33"/>
    <p:sldId id="511" r:id="rId34"/>
    <p:sldId id="487" r:id="rId35"/>
    <p:sldId id="481" r:id="rId36"/>
    <p:sldId id="442" r:id="rId37"/>
    <p:sldId id="515" r:id="rId38"/>
    <p:sldId id="443" r:id="rId39"/>
    <p:sldId id="483" r:id="rId40"/>
    <p:sldId id="533" r:id="rId41"/>
    <p:sldId id="534" r:id="rId42"/>
    <p:sldId id="488" r:id="rId43"/>
    <p:sldId id="484" r:id="rId44"/>
    <p:sldId id="538" r:id="rId45"/>
    <p:sldId id="536" r:id="rId46"/>
    <p:sldId id="537" r:id="rId47"/>
    <p:sldId id="535" r:id="rId48"/>
    <p:sldId id="472" r:id="rId49"/>
    <p:sldId id="539" r:id="rId50"/>
    <p:sldId id="540" r:id="rId51"/>
    <p:sldId id="490" r:id="rId52"/>
    <p:sldId id="450" r:id="rId53"/>
    <p:sldId id="473" r:id="rId54"/>
    <p:sldId id="491" r:id="rId55"/>
    <p:sldId id="452" r:id="rId56"/>
    <p:sldId id="542" r:id="rId57"/>
    <p:sldId id="454" r:id="rId58"/>
    <p:sldId id="543" r:id="rId59"/>
    <p:sldId id="545" r:id="rId60"/>
    <p:sldId id="456" r:id="rId61"/>
    <p:sldId id="457" r:id="rId62"/>
    <p:sldId id="494" r:id="rId63"/>
    <p:sldId id="544" r:id="rId64"/>
    <p:sldId id="458" r:id="rId65"/>
    <p:sldId id="547" r:id="rId66"/>
    <p:sldId id="548" r:id="rId67"/>
    <p:sldId id="460" r:id="rId68"/>
    <p:sldId id="549" r:id="rId69"/>
    <p:sldId id="462" r:id="rId70"/>
    <p:sldId id="581" r:id="rId71"/>
    <p:sldId id="550" r:id="rId72"/>
    <p:sldId id="465" r:id="rId73"/>
    <p:sldId id="551" r:id="rId74"/>
    <p:sldId id="467" r:id="rId75"/>
    <p:sldId id="552" r:id="rId76"/>
    <p:sldId id="553" r:id="rId77"/>
    <p:sldId id="554" r:id="rId78"/>
    <p:sldId id="555" r:id="rId79"/>
    <p:sldId id="556" r:id="rId80"/>
    <p:sldId id="557" r:id="rId81"/>
    <p:sldId id="558" r:id="rId82"/>
    <p:sldId id="480" r:id="rId83"/>
    <p:sldId id="576" r:id="rId84"/>
    <p:sldId id="559" r:id="rId85"/>
    <p:sldId id="561" r:id="rId86"/>
    <p:sldId id="565" r:id="rId87"/>
    <p:sldId id="562" r:id="rId88"/>
    <p:sldId id="564" r:id="rId89"/>
    <p:sldId id="566" r:id="rId90"/>
    <p:sldId id="567" r:id="rId91"/>
    <p:sldId id="569" r:id="rId92"/>
    <p:sldId id="518" r:id="rId93"/>
    <p:sldId id="570" r:id="rId94"/>
    <p:sldId id="520" r:id="rId95"/>
    <p:sldId id="572" r:id="rId96"/>
    <p:sldId id="573" r:id="rId97"/>
    <p:sldId id="574" r:id="rId98"/>
    <p:sldId id="575" r:id="rId99"/>
    <p:sldId id="532" r:id="rId100"/>
    <p:sldId id="527" r:id="rId10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99FF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73" autoAdjust="0"/>
    <p:restoredTop sz="99510" autoAdjust="0"/>
  </p:normalViewPr>
  <p:slideViewPr>
    <p:cSldViewPr>
      <p:cViewPr>
        <p:scale>
          <a:sx n="98" d="100"/>
          <a:sy n="98" d="100"/>
        </p:scale>
        <p:origin x="-180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07" Type="http://schemas.openxmlformats.org/officeDocument/2006/relationships/tableStyles" Target="tableStyles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7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9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3.xlsx"/><Relationship Id="rId1" Type="http://schemas.openxmlformats.org/officeDocument/2006/relationships/themeOverride" Target="../theme/themeOverride10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_____Microsoft_Excel14.xlsx"/><Relationship Id="rId1" Type="http://schemas.openxmlformats.org/officeDocument/2006/relationships/themeOverride" Target="../theme/themeOverride11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_____Microsoft_Excel15.xlsx"/><Relationship Id="rId1" Type="http://schemas.openxmlformats.org/officeDocument/2006/relationships/themeOverride" Target="../theme/themeOverride12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7.xml"/><Relationship Id="rId2" Type="http://schemas.openxmlformats.org/officeDocument/2006/relationships/package" Target="../embeddings/_____Microsoft_Excel16.xlsx"/><Relationship Id="rId1" Type="http://schemas.openxmlformats.org/officeDocument/2006/relationships/themeOverride" Target="../theme/themeOverride13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_____Microsoft_Excel17.xlsx"/><Relationship Id="rId1" Type="http://schemas.openxmlformats.org/officeDocument/2006/relationships/themeOverride" Target="../theme/themeOverride14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0.xml"/><Relationship Id="rId2" Type="http://schemas.openxmlformats.org/officeDocument/2006/relationships/package" Target="../embeddings/_____Microsoft_Excel19.xlsx"/><Relationship Id="rId1" Type="http://schemas.openxmlformats.org/officeDocument/2006/relationships/themeOverride" Target="../theme/themeOverride1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1.xml"/><Relationship Id="rId2" Type="http://schemas.openxmlformats.org/officeDocument/2006/relationships/package" Target="../embeddings/_____Microsoft_Excel20.xlsx"/><Relationship Id="rId1" Type="http://schemas.openxmlformats.org/officeDocument/2006/relationships/themeOverride" Target="../theme/themeOverride16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2.xml"/><Relationship Id="rId2" Type="http://schemas.openxmlformats.org/officeDocument/2006/relationships/package" Target="../embeddings/_____Microsoft_Excel21.xlsx"/><Relationship Id="rId1" Type="http://schemas.openxmlformats.org/officeDocument/2006/relationships/themeOverride" Target="../theme/themeOverride17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3.xml"/><Relationship Id="rId2" Type="http://schemas.openxmlformats.org/officeDocument/2006/relationships/package" Target="../embeddings/_____Microsoft_Excel22.xlsx"/><Relationship Id="rId1" Type="http://schemas.openxmlformats.org/officeDocument/2006/relationships/themeOverride" Target="../theme/themeOverride18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4.xml"/><Relationship Id="rId2" Type="http://schemas.openxmlformats.org/officeDocument/2006/relationships/package" Target="../embeddings/_____Microsoft_Excel23.xlsx"/><Relationship Id="rId1" Type="http://schemas.openxmlformats.org/officeDocument/2006/relationships/themeOverride" Target="../theme/themeOverride19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5.xml"/><Relationship Id="rId2" Type="http://schemas.openxmlformats.org/officeDocument/2006/relationships/package" Target="../embeddings/_____Microsoft_Excel24.xlsx"/><Relationship Id="rId1" Type="http://schemas.openxmlformats.org/officeDocument/2006/relationships/themeOverride" Target="../theme/themeOverride20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6.xml"/><Relationship Id="rId2" Type="http://schemas.openxmlformats.org/officeDocument/2006/relationships/package" Target="../embeddings/_____Microsoft_Excel25.xlsx"/><Relationship Id="rId1" Type="http://schemas.openxmlformats.org/officeDocument/2006/relationships/themeOverride" Target="../theme/themeOverride21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7.xml"/><Relationship Id="rId2" Type="http://schemas.openxmlformats.org/officeDocument/2006/relationships/package" Target="../embeddings/_____Microsoft_Excel26.xlsx"/><Relationship Id="rId1" Type="http://schemas.openxmlformats.org/officeDocument/2006/relationships/themeOverride" Target="../theme/themeOverride22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8.xml"/><Relationship Id="rId2" Type="http://schemas.openxmlformats.org/officeDocument/2006/relationships/package" Target="../embeddings/_____Microsoft_Excel27.xlsx"/><Relationship Id="rId1" Type="http://schemas.openxmlformats.org/officeDocument/2006/relationships/themeOverride" Target="../theme/themeOverride23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9.xml"/><Relationship Id="rId2" Type="http://schemas.openxmlformats.org/officeDocument/2006/relationships/package" Target="../embeddings/_____Microsoft_Excel28.xlsx"/><Relationship Id="rId1" Type="http://schemas.openxmlformats.org/officeDocument/2006/relationships/themeOverride" Target="../theme/themeOverride24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0.xml"/><Relationship Id="rId2" Type="http://schemas.openxmlformats.org/officeDocument/2006/relationships/package" Target="../embeddings/_____Microsoft_Excel29.xlsx"/><Relationship Id="rId1" Type="http://schemas.openxmlformats.org/officeDocument/2006/relationships/themeOverride" Target="../theme/themeOverride25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1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1.xml"/><Relationship Id="rId2" Type="http://schemas.openxmlformats.org/officeDocument/2006/relationships/package" Target="../embeddings/_____Microsoft_Excel30.xlsx"/><Relationship Id="rId1" Type="http://schemas.openxmlformats.org/officeDocument/2006/relationships/themeOverride" Target="../theme/themeOverride26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2.xml"/><Relationship Id="rId2" Type="http://schemas.openxmlformats.org/officeDocument/2006/relationships/package" Target="../embeddings/_____Microsoft_Excel31.xlsx"/><Relationship Id="rId1" Type="http://schemas.openxmlformats.org/officeDocument/2006/relationships/themeOverride" Target="../theme/themeOverride27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3.xml"/><Relationship Id="rId2" Type="http://schemas.openxmlformats.org/officeDocument/2006/relationships/package" Target="../embeddings/_____Microsoft_Excel32.xlsx"/><Relationship Id="rId1" Type="http://schemas.openxmlformats.org/officeDocument/2006/relationships/themeOverride" Target="../theme/themeOverride28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4.xml"/><Relationship Id="rId2" Type="http://schemas.openxmlformats.org/officeDocument/2006/relationships/package" Target="../embeddings/_____Microsoft_Excel33.xlsx"/><Relationship Id="rId1" Type="http://schemas.openxmlformats.org/officeDocument/2006/relationships/themeOverride" Target="../theme/themeOverride29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5.xml"/><Relationship Id="rId2" Type="http://schemas.openxmlformats.org/officeDocument/2006/relationships/package" Target="../embeddings/_____Microsoft_Excel34.xlsx"/><Relationship Id="rId1" Type="http://schemas.openxmlformats.org/officeDocument/2006/relationships/themeOverride" Target="../theme/themeOverride30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6.xml"/><Relationship Id="rId2" Type="http://schemas.openxmlformats.org/officeDocument/2006/relationships/package" Target="../embeddings/_____Microsoft_Excel35.xlsx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7.xml"/><Relationship Id="rId2" Type="http://schemas.openxmlformats.org/officeDocument/2006/relationships/package" Target="../embeddings/_____Microsoft_Excel36.xlsx"/><Relationship Id="rId1" Type="http://schemas.openxmlformats.org/officeDocument/2006/relationships/themeOverride" Target="../theme/themeOverride32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8.xml"/><Relationship Id="rId2" Type="http://schemas.openxmlformats.org/officeDocument/2006/relationships/package" Target="../embeddings/_____Microsoft_Excel37.xlsx"/><Relationship Id="rId1" Type="http://schemas.openxmlformats.org/officeDocument/2006/relationships/themeOverride" Target="../theme/themeOverride33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9.xml"/><Relationship Id="rId2" Type="http://schemas.openxmlformats.org/officeDocument/2006/relationships/package" Target="../embeddings/_____Microsoft_Excel38.xlsx"/><Relationship Id="rId1" Type="http://schemas.openxmlformats.org/officeDocument/2006/relationships/themeOverride" Target="../theme/themeOverride34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0.xml"/><Relationship Id="rId2" Type="http://schemas.openxmlformats.org/officeDocument/2006/relationships/package" Target="../embeddings/_____Microsoft_Excel39.xlsx"/><Relationship Id="rId1" Type="http://schemas.openxmlformats.org/officeDocument/2006/relationships/themeOverride" Target="../theme/themeOverride35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2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1.xml"/><Relationship Id="rId2" Type="http://schemas.openxmlformats.org/officeDocument/2006/relationships/package" Target="../embeddings/_____Microsoft_Excel40.xlsx"/><Relationship Id="rId1" Type="http://schemas.openxmlformats.org/officeDocument/2006/relationships/themeOverride" Target="../theme/themeOverride36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2.xml"/><Relationship Id="rId2" Type="http://schemas.openxmlformats.org/officeDocument/2006/relationships/package" Target="../embeddings/_____Microsoft_Excel41.xlsx"/><Relationship Id="rId1" Type="http://schemas.openxmlformats.org/officeDocument/2006/relationships/themeOverride" Target="../theme/themeOverride37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3.xml"/><Relationship Id="rId2" Type="http://schemas.openxmlformats.org/officeDocument/2006/relationships/package" Target="../embeddings/_____Microsoft_Excel42.xlsx"/><Relationship Id="rId1" Type="http://schemas.openxmlformats.org/officeDocument/2006/relationships/themeOverride" Target="../theme/themeOverride38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4.xml"/><Relationship Id="rId2" Type="http://schemas.openxmlformats.org/officeDocument/2006/relationships/package" Target="../embeddings/_____Microsoft_Excel43.xlsx"/><Relationship Id="rId1" Type="http://schemas.openxmlformats.org/officeDocument/2006/relationships/themeOverride" Target="../theme/themeOverride39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5.xml"/><Relationship Id="rId2" Type="http://schemas.openxmlformats.org/officeDocument/2006/relationships/package" Target="../embeddings/_____Microsoft_Excel44.xlsx"/><Relationship Id="rId1" Type="http://schemas.openxmlformats.org/officeDocument/2006/relationships/themeOverride" Target="../theme/themeOverride40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6.xml"/><Relationship Id="rId2" Type="http://schemas.openxmlformats.org/officeDocument/2006/relationships/package" Target="../embeddings/_____Microsoft_Excel45.xlsx"/><Relationship Id="rId1" Type="http://schemas.openxmlformats.org/officeDocument/2006/relationships/themeOverride" Target="../theme/themeOverride41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7.xml"/><Relationship Id="rId2" Type="http://schemas.openxmlformats.org/officeDocument/2006/relationships/package" Target="../embeddings/_____Microsoft_Excel46.xlsx"/><Relationship Id="rId1" Type="http://schemas.openxmlformats.org/officeDocument/2006/relationships/themeOverride" Target="../theme/themeOverride42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8.xml"/><Relationship Id="rId2" Type="http://schemas.openxmlformats.org/officeDocument/2006/relationships/package" Target="../embeddings/_____Microsoft_Excel47.xlsx"/><Relationship Id="rId1" Type="http://schemas.openxmlformats.org/officeDocument/2006/relationships/themeOverride" Target="../theme/themeOverride43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9.xml"/><Relationship Id="rId2" Type="http://schemas.openxmlformats.org/officeDocument/2006/relationships/package" Target="../embeddings/_____Microsoft_Excel48.xlsx"/><Relationship Id="rId1" Type="http://schemas.openxmlformats.org/officeDocument/2006/relationships/themeOverride" Target="../theme/themeOverride44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0.xml"/><Relationship Id="rId2" Type="http://schemas.openxmlformats.org/officeDocument/2006/relationships/package" Target="../embeddings/_____Microsoft_Excel49.xlsx"/><Relationship Id="rId1" Type="http://schemas.openxmlformats.org/officeDocument/2006/relationships/themeOverride" Target="../theme/themeOverride45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3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1.xml"/><Relationship Id="rId2" Type="http://schemas.openxmlformats.org/officeDocument/2006/relationships/package" Target="../embeddings/_____Microsoft_Excel50.xlsx"/><Relationship Id="rId1" Type="http://schemas.openxmlformats.org/officeDocument/2006/relationships/themeOverride" Target="../theme/themeOverride46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2.xml"/><Relationship Id="rId2" Type="http://schemas.openxmlformats.org/officeDocument/2006/relationships/package" Target="../embeddings/_____Microsoft_Excel51.xlsx"/><Relationship Id="rId1" Type="http://schemas.openxmlformats.org/officeDocument/2006/relationships/themeOverride" Target="../theme/themeOverride4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3.xml"/><Relationship Id="rId2" Type="http://schemas.openxmlformats.org/officeDocument/2006/relationships/package" Target="../embeddings/_____Microsoft_Excel52.xlsx"/><Relationship Id="rId1" Type="http://schemas.openxmlformats.org/officeDocument/2006/relationships/themeOverride" Target="../theme/themeOverride4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4.xml"/><Relationship Id="rId2" Type="http://schemas.openxmlformats.org/officeDocument/2006/relationships/package" Target="../embeddings/_____Microsoft_Excel53.xlsx"/><Relationship Id="rId1" Type="http://schemas.openxmlformats.org/officeDocument/2006/relationships/themeOverride" Target="../theme/themeOverride49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5.xml"/><Relationship Id="rId2" Type="http://schemas.openxmlformats.org/officeDocument/2006/relationships/package" Target="../embeddings/_____Microsoft_Excel54.xlsx"/><Relationship Id="rId1" Type="http://schemas.openxmlformats.org/officeDocument/2006/relationships/themeOverride" Target="../theme/themeOverride50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 sz="1600" dirty="0" smtClean="0"/>
              <a:t>Доля в общей структуре отгруженных</a:t>
            </a:r>
            <a:r>
              <a:rPr lang="ru-RU" sz="1600" baseline="0" dirty="0" smtClean="0"/>
              <a:t> товаров, работ и услуг </a:t>
            </a:r>
            <a:endParaRPr lang="ru-RU" sz="1600" dirty="0"/>
          </a:p>
        </c:rich>
      </c:tx>
      <c:layout>
        <c:manualLayout>
          <c:xMode val="edge"/>
          <c:yMode val="edge"/>
          <c:x val="4.9128740385267437E-4"/>
          <c:y val="1.4109543384068437E-2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2"/>
              <c:layout>
                <c:manualLayout>
                  <c:x val="-6.1843777819780489E-2"/>
                  <c:y val="9.171203199644484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6.8715308688644963E-2"/>
                  <c:y val="-9.876680368847905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6.87153086886454E-3"/>
                  <c:y val="-0.1081731659445246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Промышленное производство</c:v>
                </c:pt>
                <c:pt idx="1">
                  <c:v>Сельское хозяйство</c:v>
                </c:pt>
                <c:pt idx="2">
                  <c:v>Транспорт</c:v>
                </c:pt>
                <c:pt idx="3">
                  <c:v>Строительство</c:v>
                </c:pt>
                <c:pt idx="4">
                  <c:v>Розничная торговля</c:v>
                </c:pt>
                <c:pt idx="5">
                  <c:v>Общественное питание</c:v>
                </c:pt>
                <c:pt idx="6">
                  <c:v>Платные услуги населению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27.2</c:v>
                </c:pt>
                <c:pt idx="1">
                  <c:v>29.2</c:v>
                </c:pt>
                <c:pt idx="2">
                  <c:v>1.7</c:v>
                </c:pt>
                <c:pt idx="3">
                  <c:v>8.3000000000000007</c:v>
                </c:pt>
                <c:pt idx="4">
                  <c:v>26.4</c:v>
                </c:pt>
                <c:pt idx="5">
                  <c:v>1.1000000000000001</c:v>
                </c:pt>
                <c:pt idx="6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2358691747093031"/>
          <c:y val="0.22709238354669453"/>
          <c:w val="0.33018282961344847"/>
          <c:h val="0.58203413404136517"/>
        </c:manualLayout>
      </c:layout>
      <c:overlay val="0"/>
      <c:txPr>
        <a:bodyPr/>
        <a:lstStyle/>
        <a:p>
          <a:pPr defTabSz="360000">
            <a:defRPr sz="1100" kern="0" spc="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935742544613689E-2"/>
                  <c:y val="-3.0570862496759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409017642107564E-2"/>
                  <c:y val="-3.2922267896159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409135331479177E-2"/>
                  <c:y val="-5.6438358700885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Факт 2014 года</c:v>
                </c:pt>
                <c:pt idx="1">
                  <c:v>Ожидаемое исполнение 2015 года</c:v>
                </c:pt>
                <c:pt idx="2">
                  <c:v>Проект на 2016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12.5</c:v>
                </c:pt>
                <c:pt idx="1">
                  <c:v>21.7</c:v>
                </c:pt>
                <c:pt idx="2" formatCode="General">
                  <c:v>16.600000000000001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4202496"/>
        <c:axId val="134204032"/>
        <c:axId val="0"/>
      </c:bar3DChart>
      <c:catAx>
        <c:axId val="1342024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4204032"/>
        <c:crosses val="autoZero"/>
        <c:auto val="1"/>
        <c:lblAlgn val="ctr"/>
        <c:lblOffset val="100"/>
        <c:noMultiLvlLbl val="0"/>
      </c:catAx>
      <c:valAx>
        <c:axId val="134204032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4202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935742544613689E-2"/>
                  <c:y val="-3.0570862496759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409017642107564E-2"/>
                  <c:y val="-4.23286301522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409135331479177E-2"/>
                  <c:y val="-5.643835870088508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32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Факт 2014 года</c:v>
                </c:pt>
                <c:pt idx="1">
                  <c:v>Ожидаемое исполнение 2015 года</c:v>
                </c:pt>
                <c:pt idx="2">
                  <c:v>Проект на 2016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21.4</c:v>
                </c:pt>
                <c:pt idx="1">
                  <c:v>33.200000000000003</c:v>
                </c:pt>
                <c:pt idx="2" formatCode="General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4304128"/>
        <c:axId val="134305664"/>
        <c:axId val="0"/>
      </c:bar3DChart>
      <c:catAx>
        <c:axId val="1343041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4305664"/>
        <c:crosses val="autoZero"/>
        <c:auto val="1"/>
        <c:lblAlgn val="ctr"/>
        <c:lblOffset val="100"/>
        <c:noMultiLvlLbl val="0"/>
      </c:catAx>
      <c:valAx>
        <c:axId val="134305664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4304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b="0" dirty="0" smtClean="0">
                <a:effectLst/>
                <a:latin typeface="Times New Roman" pitchFamily="18" charset="0"/>
                <a:cs typeface="Times New Roman" pitchFamily="18" charset="0"/>
              </a:rPr>
              <a:t>945,5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3018228709354874"/>
          <c:y val="0.50559197126245237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570826359795149"/>
          <c:y val="0.16199070473651073"/>
          <c:w val="0.45239854621887893"/>
          <c:h val="0.747965596415213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6.0888171923549712E-3"/>
                  <c:y val="-2.3517757286227454E-3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84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,0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; </a:t>
                    </a:r>
                    <a:endParaRPr lang="ru-RU" dirty="0" smtClean="0">
                      <a:solidFill>
                        <a:schemeClr val="bg1"/>
                      </a:solidFill>
                    </a:endParaRPr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9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7.6341540008099465E-2"/>
                  <c:y val="-0.1024213976224863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</a:t>
                    </a:r>
                    <a:r>
                      <a:rPr lang="ru-RU" dirty="0" smtClean="0"/>
                      <a:t>,0</a:t>
                    </a:r>
                    <a:r>
                      <a:rPr lang="en-US" dirty="0" smtClean="0"/>
                      <a:t>; </a:t>
                    </a:r>
                    <a:r>
                      <a:rPr lang="en-US" dirty="0"/>
                      <a:t>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5.2568419817152934E-2"/>
                  <c:y val="1.073973262230122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835,6</a:t>
                    </a:r>
                    <a:r>
                      <a:rPr lang="en-US" dirty="0"/>
                      <a:t>; </a:t>
                    </a:r>
                    <a:endParaRPr lang="ru-RU" dirty="0" smtClean="0"/>
                  </a:p>
                  <a:p>
                    <a:r>
                      <a:rPr lang="en-US" dirty="0" smtClean="0"/>
                      <a:t>88</a:t>
                    </a:r>
                    <a:r>
                      <a:rPr lang="en-US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2.702432704609882E-2"/>
                  <c:y val="-0.14344702440469578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84</c:v>
                </c:pt>
                <c:pt idx="1">
                  <c:v>21</c:v>
                </c:pt>
                <c:pt idx="2">
                  <c:v>835.6</c:v>
                </c:pt>
                <c:pt idx="3" formatCode="#,##0.0">
                  <c:v>4.9000000000000004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8284527525615435"/>
          <c:y val="0.11988556827019223"/>
          <c:w val="0.2360817436055492"/>
          <c:h val="0.7741030626226714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409017642107564E-2"/>
                  <c:y val="-4.7031811280228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419707603110014E-2"/>
                  <c:y val="-4.7031811280228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925170272982851E-2"/>
                  <c:y val="-4.4680405880828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Факт  2014 года</c:v>
                </c:pt>
                <c:pt idx="1">
                  <c:v>Ожидаемое исполнение 2015 года</c:v>
                </c:pt>
                <c:pt idx="2">
                  <c:v>Проект на  2016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203.3</c:v>
                </c:pt>
                <c:pt idx="1">
                  <c:v>134.4</c:v>
                </c:pt>
                <c:pt idx="2" formatCode="General">
                  <c:v>163.4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5484928"/>
        <c:axId val="135486464"/>
        <c:axId val="0"/>
      </c:bar3DChart>
      <c:catAx>
        <c:axId val="1354849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486464"/>
        <c:crosses val="autoZero"/>
        <c:auto val="1"/>
        <c:lblAlgn val="ctr"/>
        <c:lblOffset val="100"/>
        <c:noMultiLvlLbl val="0"/>
      </c:catAx>
      <c:valAx>
        <c:axId val="135486464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484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Структура расходов бюджета муниципального образования </a:t>
            </a:r>
            <a:r>
              <a:rPr lang="ru-RU" sz="24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 в 2016 году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190527665384851"/>
          <c:y val="2.1712040922259982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646131612616519"/>
          <c:y val="0.26455529188669064"/>
          <c:w val="0.72992203375252207"/>
          <c:h val="0.666560037390481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на 01.12.2010г.</c:v>
                </c:pt>
              </c:strCache>
            </c:strRef>
          </c:tx>
          <c:explosion val="7"/>
          <c:dPt>
            <c:idx val="1"/>
            <c:bubble3D val="0"/>
            <c:explosion val="0"/>
          </c:dPt>
          <c:dLbls>
            <c:dLbl>
              <c:idx val="0"/>
              <c:layout>
                <c:manualLayout>
                  <c:x val="5.1833062455426099E-2"/>
                  <c:y val="3.919556995073823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973240428482857E-2"/>
                  <c:y val="-5.24392995084337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9.3710465862216034E-3"/>
                  <c:y val="4.253839361079846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8932752991603173E-4"/>
                  <c:y val="0.1523696103172783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5.8830156864291064E-2"/>
                  <c:y val="3.317480730327879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7.1116650121312687E-3"/>
                  <c:y val="-5.554864041135022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4087928402220543"/>
                  <c:y val="-2.13148109864306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9.7979480774537595E-2"/>
                  <c:y val="2.989550200197692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8.086243105604754E-2"/>
                  <c:y val="-1.900009005891601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9.6032788471531835E-2"/>
                  <c:y val="-9.663446553154972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3.4083130548218654E-2"/>
                  <c:y val="-0.1400163292266779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15040913912791051"/>
                  <c:y val="-9.912146512901602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0.18087864789216967"/>
                  <c:y val="-8.72193958014882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В рамках муниципальных программ</c:v>
                </c:pt>
                <c:pt idx="1">
                  <c:v>Не программные направления деятельности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.0">
                  <c:v>1090</c:v>
                </c:pt>
                <c:pt idx="1">
                  <c:v>279.10000000000002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Расходы на реализацию муниципальных программ</a:t>
            </a:r>
          </a:p>
          <a:p>
            <a:pPr>
              <a:defRPr sz="24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в 2015-2016 годах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064923789829802E-2"/>
          <c:y val="0.15320164684544094"/>
          <c:w val="0.87382727694862272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261795523556792E-2"/>
                  <c:y val="-4.5359523626951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553494952173772E-2"/>
                  <c:y val="-3.92546895538448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841197015704527E-2"/>
                  <c:y val="-3.1534290537780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1032.5999999999999</c:v>
                </c:pt>
                <c:pt idx="1">
                  <c:v>1114.8</c:v>
                </c:pt>
                <c:pt idx="2">
                  <c:v>1090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6120960"/>
        <c:axId val="136122752"/>
        <c:axId val="0"/>
      </c:bar3DChart>
      <c:catAx>
        <c:axId val="136120960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/>
          <a:lstStyle/>
          <a:p>
            <a:pPr>
              <a:defRPr sz="1600" normalizeH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6122752"/>
        <c:crosses val="autoZero"/>
        <c:auto val="1"/>
        <c:lblAlgn val="ctr"/>
        <c:lblOffset val="100"/>
        <c:noMultiLvlLbl val="0"/>
      </c:catAx>
      <c:valAx>
        <c:axId val="136122752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6120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1322740980325852"/>
          <c:w val="0.87382727694862272"/>
          <c:h val="0.6424711600468127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454929354272728E-2"/>
                  <c:y val="-5.3341814255239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261685017014691E-2"/>
                  <c:y val="-3.915722095608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454927594565997E-2"/>
                  <c:y val="-4.5617347522599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795029.3</c:v>
                </c:pt>
                <c:pt idx="1">
                  <c:v>819071</c:v>
                </c:pt>
                <c:pt idx="2">
                  <c:v>813291.7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6178304"/>
        <c:axId val="135930240"/>
        <c:axId val="0"/>
      </c:bar3DChart>
      <c:catAx>
        <c:axId val="1361783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930240"/>
        <c:crosses val="autoZero"/>
        <c:auto val="1"/>
        <c:lblAlgn val="ctr"/>
        <c:lblOffset val="100"/>
        <c:noMultiLvlLbl val="0"/>
      </c:catAx>
      <c:valAx>
        <c:axId val="135930240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6178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«Социальная поддержка граждан» 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6175097120356389"/>
          <c:y val="1.59645812565759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20519860819020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454929354272703E-2"/>
                  <c:y val="-4.9350668941095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630787255236297E-2"/>
                  <c:y val="-4.713951158437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8063184988615E-2"/>
                  <c:y val="-3.7520851377290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4199.5</c:v>
                </c:pt>
                <c:pt idx="1">
                  <c:v>4589.5</c:v>
                </c:pt>
                <c:pt idx="2">
                  <c:v>5249.5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5013888"/>
        <c:axId val="135015424"/>
        <c:axId val="0"/>
      </c:bar3DChart>
      <c:catAx>
        <c:axId val="1350138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015424"/>
        <c:crosses val="autoZero"/>
        <c:auto val="1"/>
        <c:lblAlgn val="ctr"/>
        <c:lblOffset val="100"/>
        <c:noMultiLvlLbl val="0"/>
      </c:catAx>
      <c:valAx>
        <c:axId val="135015424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0138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5 249,5</a:t>
            </a:r>
          </a:p>
        </c:rich>
      </c:tx>
      <c:layout>
        <c:manualLayout>
          <c:xMode val="edge"/>
          <c:yMode val="edge"/>
          <c:x val="0.27471129999892485"/>
          <c:y val="0.5055919712624523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/>
                      <a:t>3 </a:t>
                    </a:r>
                    <a:r>
                      <a:rPr lang="en-US" smtClean="0"/>
                      <a:t>864,0;</a:t>
                    </a:r>
                    <a:endParaRPr lang="ru-RU" smtClean="0"/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74</a:t>
                    </a:r>
                    <a:r>
                      <a:rPr lang="en-US" dirty="0"/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en-US" smtClean="0"/>
                      <a:t>125,5;</a:t>
                    </a:r>
                    <a:endParaRPr lang="ru-RU" smtClean="0"/>
                  </a:p>
                  <a:p>
                    <a:r>
                      <a:rPr lang="en-US" smtClean="0"/>
                      <a:t>21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обеспечение доплат к пенсиям (дополнительное пенсионное обеспечение)</c:v>
                </c:pt>
                <c:pt idx="1">
                  <c:v>обеспечение денежных выплат почетным гражданам</c:v>
                </c:pt>
                <c:pt idx="2">
                  <c:v>мероприятия по государственной поддержке общественно-полезных программ социально ориентированных некоммерческих организаций, направленных на развитие общественных инициатив по решению социальных проблем в Гулькевичском районе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3864</c:v>
                </c:pt>
                <c:pt idx="1">
                  <c:v>260</c:v>
                </c:pt>
                <c:pt idx="2">
                  <c:v>1125.5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807701922008671"/>
          <c:y val="3.9429322667851714E-2"/>
          <c:w val="0.39627731775322461"/>
          <c:h val="0.87826500759174908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«Дети </a:t>
            </a:r>
            <a:r>
              <a:rPr lang="ru-RU" sz="24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района»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12202310828599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875527862124965E-2"/>
                  <c:y val="-6.13242620152329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068551186298779E-2"/>
                  <c:y val="-4.5143938927305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436015173941247E-2"/>
                  <c:y val="-6.5831436027720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102095.8</c:v>
                </c:pt>
                <c:pt idx="1">
                  <c:v>104348.5</c:v>
                </c:pt>
                <c:pt idx="2">
                  <c:v>117717.4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7081984"/>
        <c:axId val="137083520"/>
        <c:axId val="0"/>
      </c:bar3DChart>
      <c:catAx>
        <c:axId val="1370819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7083520"/>
        <c:crosses val="autoZero"/>
        <c:auto val="1"/>
        <c:lblAlgn val="ctr"/>
        <c:lblOffset val="100"/>
        <c:noMultiLvlLbl val="0"/>
      </c:catAx>
      <c:valAx>
        <c:axId val="137083520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70819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842135869903847E-2"/>
          <c:y val="0.28243679675535355"/>
          <c:w val="0.80742201291823301"/>
          <c:h val="0.54672634826791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1.037466425299149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26%</a:t>
                    </a:r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9.9207726919231201E-2"/>
                  <c:y val="9.599847555616183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3227696922564158"/>
                  <c:y val="7.144072599528322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3199677044175373"/>
                  <c:y val="2.2325226873526009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8.8579202060271242E-3"/>
                  <c:y val="-0.1049285663055722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Лист1!$A$2:$A$9</c:f>
              <c:strCache>
                <c:ptCount val="7"/>
                <c:pt idx="0">
                  <c:v>Промышленное производство</c:v>
                </c:pt>
                <c:pt idx="1">
                  <c:v>Сельское хозяйство</c:v>
                </c:pt>
                <c:pt idx="2">
                  <c:v>Транспорт</c:v>
                </c:pt>
                <c:pt idx="3">
                  <c:v>Строительство</c:v>
                </c:pt>
                <c:pt idx="4">
                  <c:v>Розничная торговля</c:v>
                </c:pt>
                <c:pt idx="5">
                  <c:v>Общественное питание</c:v>
                </c:pt>
                <c:pt idx="6">
                  <c:v>Платные услуги населению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31.7</c:v>
                </c:pt>
                <c:pt idx="1">
                  <c:v>24</c:v>
                </c:pt>
                <c:pt idx="2">
                  <c:v>4.0999999999999996</c:v>
                </c:pt>
                <c:pt idx="3">
                  <c:v>3.8</c:v>
                </c:pt>
                <c:pt idx="4">
                  <c:v>10</c:v>
                </c:pt>
                <c:pt idx="5">
                  <c:v>1</c:v>
                </c:pt>
                <c:pt idx="6">
                  <c:v>25.4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«Обеспечение  безопасности населения»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9424725043147283E-2"/>
          <c:y val="0.2331831363739785"/>
          <c:w val="0.87382727694862272"/>
          <c:h val="0.6185242881619487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454929354272703E-2"/>
                  <c:y val="-4.13683783128077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454818847730606E-2"/>
                  <c:y val="-5.1130656898521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7952678446618E-2"/>
                  <c:y val="-3.35297060631467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17442.3</c:v>
                </c:pt>
                <c:pt idx="1">
                  <c:v>30014.6</c:v>
                </c:pt>
                <c:pt idx="2">
                  <c:v>20754.5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7491968"/>
        <c:axId val="137493504"/>
        <c:axId val="0"/>
      </c:bar3DChart>
      <c:catAx>
        <c:axId val="1374919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7493504"/>
        <c:crosses val="autoZero"/>
        <c:auto val="1"/>
        <c:lblAlgn val="ctr"/>
        <c:lblOffset val="100"/>
        <c:noMultiLvlLbl val="0"/>
      </c:catAx>
      <c:valAx>
        <c:axId val="137493504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7491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165287155048767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356277617899086E-2"/>
                  <c:y val="-3.53816603415917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225573502585735E-2"/>
                  <c:y val="-3.11749303278018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7952678446618E-2"/>
                  <c:y val="-3.35297060631467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65790</c:v>
                </c:pt>
                <c:pt idx="1">
                  <c:v>77007.8</c:v>
                </c:pt>
                <c:pt idx="2">
                  <c:v>73725.399999999994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8455168"/>
        <c:axId val="58456704"/>
        <c:axId val="0"/>
      </c:bar3DChart>
      <c:catAx>
        <c:axId val="584551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8456704"/>
        <c:crosses val="autoZero"/>
        <c:auto val="1"/>
        <c:lblAlgn val="ctr"/>
        <c:lblOffset val="100"/>
        <c:noMultiLvlLbl val="0"/>
      </c:catAx>
      <c:valAx>
        <c:axId val="58456704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8455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«Развитие физической культуры и спорта»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265065787902367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049522879839286E-2"/>
                  <c:y val="-3.73772329986637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665919508520257E-2"/>
                  <c:y val="-5.5121802212665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436687142288955E-2"/>
                  <c:y val="-5.3485432633866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33410.9</c:v>
                </c:pt>
                <c:pt idx="1">
                  <c:v>34858.9</c:v>
                </c:pt>
                <c:pt idx="2">
                  <c:v>35800.400000000001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8993664"/>
        <c:axId val="59192064"/>
        <c:axId val="0"/>
      </c:bar3DChart>
      <c:catAx>
        <c:axId val="589936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192064"/>
        <c:crosses val="autoZero"/>
        <c:auto val="1"/>
        <c:lblAlgn val="ctr"/>
        <c:lblOffset val="100"/>
        <c:noMultiLvlLbl val="0"/>
      </c:catAx>
      <c:valAx>
        <c:axId val="59192064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8993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«Развитие жилищно-коммунального хозяйства в муниципальном образовании </a:t>
            </a:r>
            <a:r>
              <a:rPr lang="ru-RU" sz="24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784450622130736"/>
          <c:y val="1.167020729320568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1440746819753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9436023501942408E-2"/>
                  <c:y val="-3.3436675418301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7154806114439E-2"/>
                  <c:y val="-2.7537554099144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7976272217475E-2"/>
                  <c:y val="-2.5951661756347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260</c:v>
                </c:pt>
                <c:pt idx="1">
                  <c:v>2250.6</c:v>
                </c:pt>
                <c:pt idx="2">
                  <c:v>3890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9367424"/>
        <c:axId val="59368960"/>
        <c:axId val="0"/>
      </c:bar3DChart>
      <c:catAx>
        <c:axId val="59367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368960"/>
        <c:crosses val="autoZero"/>
        <c:auto val="1"/>
        <c:lblAlgn val="ctr"/>
        <c:lblOffset val="100"/>
        <c:noMultiLvlLbl val="0"/>
      </c:catAx>
      <c:valAx>
        <c:axId val="59368960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367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3 890,0</a:t>
            </a:r>
          </a:p>
        </c:rich>
      </c:tx>
      <c:layout>
        <c:manualLayout>
          <c:xMode val="edge"/>
          <c:yMode val="edge"/>
          <c:x val="0.27471129999892485"/>
          <c:y val="0.5055919712624523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/>
                      <a:t>590,0; </a:t>
                    </a:r>
                    <a:endParaRPr lang="ru-RU" smtClean="0"/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15</a:t>
                    </a:r>
                    <a:r>
                      <a:rPr lang="en-US"/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2668870125541604E-3"/>
                  <c:y val="-2.351590564011406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300,0; </a:t>
                    </a:r>
                    <a:endParaRPr lang="ru-RU" dirty="0" smtClean="0"/>
                  </a:p>
                  <a:p>
                    <a:r>
                      <a:rPr lang="en-US" dirty="0" smtClean="0"/>
                      <a:t>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3000,0; </a:t>
                    </a:r>
                    <a:endParaRPr lang="ru-RU" smtClean="0"/>
                  </a:p>
                  <a:p>
                    <a:r>
                      <a:rPr lang="en-US" smtClean="0"/>
                      <a:t>77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мероприятия по проведению капитального ремонта общего имущества собственников помещений в многоквартирных домах</c:v>
                </c:pt>
                <c:pt idx="1">
                  <c:v>проектирование напорного канализационного коллектора от инвестиционной площадки в северо- восточной части  г. Гулькевичи до очистных сооружений, протяженностью 6 км</c:v>
                </c:pt>
                <c:pt idx="2">
                  <c:v>изготовление технических планов и постановка на кадастровый учет объектов водоснабжения и водоотведения муниципального образования Гулькевичский район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590</c:v>
                </c:pt>
                <c:pt idx="1">
                  <c:v>300</c:v>
                </c:pt>
                <c:pt idx="2">
                  <c:v>3000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807701922008671"/>
          <c:y val="0.145250898048365"/>
          <c:w val="0.39627731775322461"/>
          <c:h val="0.81477206236344113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«Экономическое развитие и инновационная экономика в муниципальном образовании </a:t>
            </a:r>
            <a:r>
              <a:rPr lang="ru-RU" sz="24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район»</a:t>
            </a:r>
          </a:p>
        </c:rich>
      </c:tx>
      <c:layout>
        <c:manualLayout>
          <c:xMode val="edge"/>
          <c:yMode val="edge"/>
          <c:x val="0.12749767452553248"/>
          <c:y val="9.7251727443380728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003088548408773E-2"/>
          <c:y val="0.23517872187338376"/>
          <c:w val="0.87382727694862272"/>
          <c:h val="0.6299677445884774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328586441215093E-2"/>
                  <c:y val="-3.1491640869433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908073966280615E-2"/>
                  <c:y val="-3.3372657745747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7938197200236E-2"/>
                  <c:y val="-3.178676540295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350</c:v>
                </c:pt>
                <c:pt idx="1">
                  <c:v>2808.7</c:v>
                </c:pt>
                <c:pt idx="2">
                  <c:v>700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9521664"/>
        <c:axId val="59535744"/>
        <c:axId val="0"/>
      </c:bar3DChart>
      <c:catAx>
        <c:axId val="595216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535744"/>
        <c:crosses val="autoZero"/>
        <c:auto val="1"/>
        <c:lblAlgn val="ctr"/>
        <c:lblOffset val="100"/>
        <c:noMultiLvlLbl val="0"/>
      </c:catAx>
      <c:valAx>
        <c:axId val="59535744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521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«Молодежь </a:t>
            </a:r>
            <a:r>
              <a:rPr lang="ru-RU" sz="24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района»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8646087543945276"/>
          <c:y val="2.917551823301422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20242571844139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965566667455894E-2"/>
                  <c:y val="-3.34368285706278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051180775134577E-2"/>
                  <c:y val="-4.50428650389535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7938197200236E-2"/>
                  <c:y val="-3.178676540295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7474.6</c:v>
                </c:pt>
                <c:pt idx="1">
                  <c:v>9073.2000000000007</c:v>
                </c:pt>
                <c:pt idx="2">
                  <c:v>7624.6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0379520"/>
        <c:axId val="60381056"/>
        <c:axId val="0"/>
      </c:bar3DChart>
      <c:catAx>
        <c:axId val="603795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381056"/>
        <c:crosses val="autoZero"/>
        <c:auto val="1"/>
        <c:lblAlgn val="ctr"/>
        <c:lblOffset val="100"/>
        <c:noMultiLvlLbl val="0"/>
      </c:catAx>
      <c:valAx>
        <c:axId val="60381056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379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«Казачество </a:t>
            </a:r>
            <a:r>
              <a:rPr lang="ru-RU" sz="24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района»</a:t>
            </a:r>
          </a:p>
        </c:rich>
      </c:tx>
      <c:layout>
        <c:manualLayout>
          <c:xMode val="edge"/>
          <c:yMode val="edge"/>
          <c:x val="0.28646087543945276"/>
          <c:y val="2.917551823301422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08572364550933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049522879839286E-2"/>
                  <c:y val="-5.28870209069772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051180775134577E-2"/>
                  <c:y val="-5.08779686855563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244142987500898E-2"/>
                  <c:y val="-5.1237110891626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180</c:v>
                </c:pt>
                <c:pt idx="1">
                  <c:v>330</c:v>
                </c:pt>
                <c:pt idx="2">
                  <c:v>640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0290944"/>
        <c:axId val="60292480"/>
        <c:axId val="0"/>
      </c:bar3DChart>
      <c:catAx>
        <c:axId val="602909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292480"/>
        <c:crosses val="autoZero"/>
        <c:auto val="1"/>
        <c:lblAlgn val="ctr"/>
        <c:lblOffset val="100"/>
        <c:noMultiLvlLbl val="0"/>
      </c:catAx>
      <c:valAx>
        <c:axId val="60292480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290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0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«Энергосбережение и повышение энергетической эффективности на территории муниципального образования </a:t>
            </a:r>
            <a:r>
              <a:rPr lang="ru-RU" sz="20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0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район»</a:t>
            </a:r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1269587480282101"/>
          <c:y val="7.7801381954704591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18297537295271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067946296571385E-2"/>
                  <c:y val="-3.3436675418301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262234825173837E-2"/>
                  <c:y val="-3.3372657745747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7938197200236E-2"/>
                  <c:y val="-3.178676540295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417.6</c:v>
                </c:pt>
                <c:pt idx="1">
                  <c:v>417.6</c:v>
                </c:pt>
                <c:pt idx="2">
                  <c:v>170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8037376"/>
        <c:axId val="58038912"/>
        <c:axId val="0"/>
      </c:bar3DChart>
      <c:catAx>
        <c:axId val="580373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aseline="0">
                <a:latin typeface="Times New Roman" pitchFamily="18" charset="0"/>
              </a:defRPr>
            </a:pPr>
            <a:endParaRPr lang="ru-RU"/>
          </a:p>
        </c:txPr>
        <c:crossAx val="58038912"/>
        <c:crosses val="autoZero"/>
        <c:auto val="1"/>
        <c:lblAlgn val="ctr"/>
        <c:lblOffset val="100"/>
        <c:noMultiLvlLbl val="0"/>
      </c:catAx>
      <c:valAx>
        <c:axId val="58038912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8037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«Ремонт и содержание автомобильных дорог местного значения на территории муниципального образования </a:t>
            </a:r>
            <a:r>
              <a:rPr lang="ru-RU" sz="24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1409955948616742"/>
          <c:y val="7.7801381954704591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08766985514646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196640921907563E-2"/>
                  <c:y val="-3.93239880306438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633253859313343E-2"/>
                  <c:y val="-3.14276827056456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7938197200236E-2"/>
                  <c:y val="-3.178676540295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3063.2</c:v>
                </c:pt>
                <c:pt idx="1">
                  <c:v>7253.8</c:v>
                </c:pt>
                <c:pt idx="2">
                  <c:v>3555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0594432"/>
        <c:axId val="60600320"/>
        <c:axId val="0"/>
      </c:bar3DChart>
      <c:catAx>
        <c:axId val="605944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600320"/>
        <c:crosses val="autoZero"/>
        <c:auto val="1"/>
        <c:lblAlgn val="ctr"/>
        <c:lblOffset val="100"/>
        <c:noMultiLvlLbl val="0"/>
      </c:catAx>
      <c:valAx>
        <c:axId val="60600320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594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409017642107564E-2"/>
                  <c:y val="-4.7031811280228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914362622608789E-2"/>
                  <c:y val="-3.2922267896159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925170272982851E-2"/>
                  <c:y val="-4.4680405880828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Факт  2014 года</c:v>
                </c:pt>
                <c:pt idx="1">
                  <c:v>Ожидаемое исполнение 2015 года</c:v>
                </c:pt>
                <c:pt idx="2">
                  <c:v>Проект на  2016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1320.3</c:v>
                </c:pt>
                <c:pt idx="1">
                  <c:v>1356.1</c:v>
                </c:pt>
                <c:pt idx="2" formatCode="General">
                  <c:v>1340.1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2264704"/>
        <c:axId val="132267008"/>
        <c:axId val="0"/>
      </c:bar3DChart>
      <c:catAx>
        <c:axId val="1322647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2267008"/>
        <c:crosses val="autoZero"/>
        <c:auto val="1"/>
        <c:lblAlgn val="ctr"/>
        <c:lblOffset val="100"/>
        <c:noMultiLvlLbl val="0"/>
      </c:catAx>
      <c:valAx>
        <c:axId val="13226700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22647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3 555,0</a:t>
            </a:r>
          </a:p>
        </c:rich>
      </c:tx>
      <c:layout>
        <c:manualLayout>
          <c:xMode val="edge"/>
          <c:yMode val="edge"/>
          <c:x val="0.27471129999892485"/>
          <c:y val="0.5055919712624523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/>
                      <a:t>2 </a:t>
                    </a:r>
                    <a:r>
                      <a:rPr lang="en-US" smtClean="0"/>
                      <a:t>350,0;</a:t>
                    </a:r>
                    <a:endParaRPr lang="ru-RU" smtClean="0"/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66</a:t>
                    </a:r>
                    <a:r>
                      <a:rPr lang="en-US"/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2669990072787614E-3"/>
                  <c:y val="4.7031811280227693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en-US" smtClean="0"/>
                      <a:t>205,0;</a:t>
                    </a:r>
                    <a:endParaRPr lang="ru-RU" smtClean="0"/>
                  </a:p>
                  <a:p>
                    <a:r>
                      <a:rPr lang="en-US" smtClean="0"/>
                      <a:t>34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капитальный  ремонт и  ремонт автомобильных дорог местного значения вне границ населенных пунктов в границах муниципального образования</c:v>
                </c:pt>
                <c:pt idx="1">
                  <c:v>содержание автомобильных дорог и ямочный ремонт автомобильных дорог местного значения вне границ населенных пунктов в границах муниципального образования 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2350</c:v>
                </c:pt>
                <c:pt idx="1">
                  <c:v>1205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807701922008671"/>
          <c:y val="0.2252049772247528"/>
          <c:w val="0.39627731775322461"/>
          <c:h val="0.54669073806614066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«Развитие общественной инфраструктуры муниципального значения»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1409955948616742"/>
          <c:y val="7.7801381954704591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593234958912180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170058657194217E-2"/>
                  <c:y val="-5.22186049240471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891456947698787E-2"/>
                  <c:y val="-2.909071276724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981802813229383E-2"/>
                  <c:y val="-4.36767949628567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50</c:v>
                </c:pt>
                <c:pt idx="1">
                  <c:v>5627.5</c:v>
                </c:pt>
                <c:pt idx="2">
                  <c:v>2050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1526016"/>
        <c:axId val="61527552"/>
        <c:axId val="0"/>
      </c:bar3DChart>
      <c:catAx>
        <c:axId val="615260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1527552"/>
        <c:crosses val="autoZero"/>
        <c:auto val="1"/>
        <c:lblAlgn val="ctr"/>
        <c:lblOffset val="100"/>
        <c:noMultiLvlLbl val="0"/>
      </c:catAx>
      <c:valAx>
        <c:axId val="61527552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1526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«Газификация  муниципального образования </a:t>
            </a:r>
            <a:r>
              <a:rPr lang="ru-RU" sz="24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район»</a:t>
            </a:r>
          </a:p>
        </c:rich>
      </c:tx>
      <c:layout>
        <c:manualLayout>
          <c:xMode val="edge"/>
          <c:yMode val="edge"/>
          <c:x val="0.16884326213667777"/>
          <c:y val="1.750531093980853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115948312328799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99037356505015E-2"/>
                  <c:y val="-2.14012581337238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883267068686356E-2"/>
                  <c:y val="-2.92313570880269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093512378406041E-2"/>
                  <c:y val="-3.5722531279024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1870</c:v>
                </c:pt>
                <c:pt idx="1">
                  <c:v>9492.2999999999993</c:v>
                </c:pt>
                <c:pt idx="2">
                  <c:v>2460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1419520"/>
        <c:axId val="61421056"/>
        <c:axId val="0"/>
      </c:bar3DChart>
      <c:catAx>
        <c:axId val="614195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1421056"/>
        <c:crosses val="autoZero"/>
        <c:auto val="1"/>
        <c:lblAlgn val="ctr"/>
        <c:lblOffset val="100"/>
        <c:noMultiLvlLbl val="0"/>
      </c:catAx>
      <c:valAx>
        <c:axId val="61421056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1419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2 460,0</a:t>
            </a:r>
          </a:p>
        </c:rich>
      </c:tx>
      <c:layout>
        <c:manualLayout>
          <c:xMode val="edge"/>
          <c:yMode val="edge"/>
          <c:x val="0.27471129999892485"/>
          <c:y val="0.5055919712624523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/>
                      <a:t>660,0; </a:t>
                    </a:r>
                    <a:endParaRPr lang="ru-RU" smtClean="0"/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27</a:t>
                    </a:r>
                    <a:r>
                      <a:rPr lang="en-US"/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1800,0; </a:t>
                    </a:r>
                    <a:endParaRPr lang="ru-RU" smtClean="0"/>
                  </a:p>
                  <a:p>
                    <a:r>
                      <a:rPr lang="en-US" smtClean="0"/>
                      <a:t>73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мероприятия по строительству подводящего газопровода высокого давления</c:v>
                </c:pt>
                <c:pt idx="1">
                  <c:v>мероприятия по выполнению работ по техническому обслуживанию газопроводов и газового оборудования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660</c:v>
                </c:pt>
                <c:pt idx="1">
                  <c:v>1800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807701922008671"/>
          <c:y val="0.2252049772247528"/>
          <c:w val="0.39627731775322461"/>
          <c:h val="0.54669073806614066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«Информационное общество муниципального образования </a:t>
            </a:r>
            <a:r>
              <a:rPr lang="ru-RU" sz="24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3375114505301727"/>
          <c:y val="1.750531093980853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08572364550933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453207563185706E-2"/>
                  <c:y val="-4.31618481626391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858550141827417E-2"/>
                  <c:y val="-5.476803778329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858992247239495E-2"/>
                  <c:y val="-5.1237110891626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1000</c:v>
                </c:pt>
                <c:pt idx="1">
                  <c:v>2982.3</c:v>
                </c:pt>
                <c:pt idx="2">
                  <c:v>1982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1822464"/>
        <c:axId val="61824000"/>
        <c:axId val="0"/>
      </c:bar3DChart>
      <c:catAx>
        <c:axId val="618224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1824000"/>
        <c:crosses val="autoZero"/>
        <c:auto val="1"/>
        <c:lblAlgn val="ctr"/>
        <c:lblOffset val="100"/>
        <c:noMultiLvlLbl val="0"/>
      </c:catAx>
      <c:valAx>
        <c:axId val="61824000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1822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1 982,0</a:t>
            </a:r>
          </a:p>
        </c:rich>
      </c:tx>
      <c:layout>
        <c:manualLayout>
          <c:xMode val="edge"/>
          <c:yMode val="edge"/>
          <c:x val="0.27471129999892485"/>
          <c:y val="0.5055919712624523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900,0;</a:t>
                    </a:r>
                    <a:endParaRPr lang="ru-RU" smtClean="0"/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45</a:t>
                    </a:r>
                    <a:r>
                      <a:rPr lang="en-US"/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982,0;</a:t>
                    </a:r>
                    <a:endParaRPr lang="ru-RU" smtClean="0"/>
                  </a:p>
                  <a:p>
                    <a:r>
                      <a:rPr lang="en-US" smtClean="0"/>
                      <a:t>50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4223330024262537E-2"/>
                  <c:y val="-0.1340408473132614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100,0;</a:t>
                    </a:r>
                    <a:endParaRPr lang="ru-RU" dirty="0" smtClean="0"/>
                  </a:p>
                  <a:p>
                    <a:r>
                      <a:rPr lang="en-US" dirty="0" smtClean="0"/>
                      <a:t>5</a:t>
                    </a:r>
                    <a:r>
                      <a:rPr lang="en-US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информирование жителей Гулькевичского района о деятельности администрации и Совета МО Гулькевичский район в телеэфире</c:v>
                </c:pt>
                <c:pt idx="1">
                  <c:v>публикацию в печатном издании, информирование жителей Гулькевичского района о деятельности администрации и Совета МО Гулькевичский район</c:v>
                </c:pt>
                <c:pt idx="2">
                  <c:v>организацию радиовещания 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900</c:v>
                </c:pt>
                <c:pt idx="1">
                  <c:v>982</c:v>
                </c:pt>
                <c:pt idx="2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807701922008671"/>
          <c:y val="0.11938340184423951"/>
          <c:w val="0.39627731775322461"/>
          <c:h val="0.77244343221123568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«Развитие гражданского общества в муниципальном образовании </a:t>
            </a:r>
            <a:r>
              <a:rPr lang="ru-RU" sz="2400" b="0" i="0" u="none" strike="noStrike" baseline="0" dirty="0" err="1" smtClean="0">
                <a:effectLst/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район»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3375114505301727"/>
          <c:y val="1.750531093980853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664261613224965E-2"/>
                  <c:y val="-4.121681361377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473288875213093E-2"/>
                  <c:y val="-4.69878995878211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7938197200236E-2"/>
                  <c:y val="-3.178676540295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ожидаемое исполнение за 2015 год</c:v>
                </c:pt>
                <c:pt idx="1">
                  <c:v>проект бюджета на 2016 год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100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1795328"/>
        <c:axId val="62448384"/>
        <c:axId val="0"/>
      </c:bar3DChart>
      <c:catAx>
        <c:axId val="617953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2448384"/>
        <c:crosses val="autoZero"/>
        <c:auto val="1"/>
        <c:lblAlgn val="ctr"/>
        <c:lblOffset val="100"/>
        <c:noMultiLvlLbl val="0"/>
      </c:catAx>
      <c:valAx>
        <c:axId val="62448384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1795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«Доступная среда»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3375114505301727"/>
          <c:y val="1.750531093980853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9555573060188214E-2"/>
                  <c:y val="-5.7250372854194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262234825173837E-2"/>
                  <c:y val="-4.69878995878211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7938197200236E-2"/>
                  <c:y val="-3.178676540295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ожидаемое исполнение за 2015 год</c:v>
                </c:pt>
                <c:pt idx="1">
                  <c:v>проект бюджета на 2016 год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4470.6000000000004</c:v>
                </c:pt>
                <c:pt idx="1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2211968"/>
        <c:axId val="62213504"/>
        <c:axId val="0"/>
      </c:bar3DChart>
      <c:catAx>
        <c:axId val="622119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2213504"/>
        <c:crosses val="autoZero"/>
        <c:auto val="1"/>
        <c:lblAlgn val="ctr"/>
        <c:lblOffset val="100"/>
        <c:noMultiLvlLbl val="0"/>
      </c:catAx>
      <c:valAx>
        <c:axId val="62213504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2211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Муниципальная программа «Противодействие незаконному обороту наркотиков»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6182483871994569"/>
          <c:y val="1.750531093980853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067946296571385E-2"/>
                  <c:y val="-4.899710496156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473288875213093E-2"/>
                  <c:y val="-5.8658260033353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647938197200236E-2"/>
                  <c:y val="-3.178676540295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ожидаемое исполнение за 2015 год</c:v>
                </c:pt>
                <c:pt idx="1">
                  <c:v>проект бюджета на 2016 год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150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2503168"/>
        <c:axId val="62504960"/>
        <c:axId val="0"/>
      </c:bar3DChart>
      <c:catAx>
        <c:axId val="625031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2504960"/>
        <c:crosses val="autoZero"/>
        <c:auto val="1"/>
        <c:lblAlgn val="ctr"/>
        <c:lblOffset val="100"/>
        <c:noMultiLvlLbl val="0"/>
      </c:catAx>
      <c:valAx>
        <c:axId val="62504960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2503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45,0</a:t>
            </a:r>
          </a:p>
        </c:rich>
      </c:tx>
      <c:layout>
        <c:manualLayout>
          <c:xMode val="edge"/>
          <c:yMode val="edge"/>
          <c:x val="0.28893463002318737"/>
          <c:y val="0.50559197126245237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079312424067577"/>
          <c:y val="0.16199070473651073"/>
          <c:w val="0.45239854621887893"/>
          <c:h val="0.747965596415213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25,0;</a:t>
                    </a:r>
                    <a:endParaRPr lang="ru-RU" smtClean="0"/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56</a:t>
                    </a:r>
                    <a:r>
                      <a:rPr lang="en-US"/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20,0;</a:t>
                    </a:r>
                    <a:endParaRPr lang="ru-RU" smtClean="0"/>
                  </a:p>
                  <a:p>
                    <a:r>
                      <a:rPr lang="en-US" smtClean="0"/>
                      <a:t>44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7067996029115046E-2"/>
                  <c:y val="-0.1175795282005702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мероприятия по проведению совместно с Гулькевичским районным казачьим обществом рейдовых мероприятий по выявлению фактов незаконного оборота наркотических средств, наркопритонов,  уничтожению очагов дикорастущей конопли и ее незаконных посевов</c:v>
                </c:pt>
                <c:pt idx="1">
                  <c:v>мероприятия по изготовлению тематической печатной продукции антинаркотической направленности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25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807701922008671"/>
          <c:y val="0.11938340184423951"/>
          <c:w val="0.39627731775322461"/>
          <c:h val="0.86650705477169199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b="0" dirty="0" smtClean="0">
                <a:effectLst/>
                <a:latin typeface="Times New Roman" pitchFamily="18" charset="0"/>
                <a:cs typeface="Times New Roman" pitchFamily="18" charset="0"/>
              </a:rPr>
              <a:t>1340,1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8893463002318737"/>
          <c:y val="0.4938340184423952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1.8090843848891341E-2"/>
                  <c:y val="-7.0547902084953526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6472228892130005E-3"/>
                  <c:y val="-1.30300336999592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644317298077992E-3"/>
                  <c:y val="-1.7479168981224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Безвозмездные поступления - 71%</c:v>
                </c:pt>
                <c:pt idx="1">
                  <c:v>Налоговые и неналоговые доходы - 29%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945.5</c:v>
                </c:pt>
                <c:pt idx="1">
                  <c:v>394.5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0177229411785782"/>
          <c:y val="0.23981668703477388"/>
          <c:w val="0.31715472474384565"/>
          <c:h val="0.49426378550531425"/>
        </c:manualLayout>
      </c:layout>
      <c:overlay val="0"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240,0</a:t>
            </a:r>
          </a:p>
        </c:rich>
      </c:tx>
      <c:layout>
        <c:manualLayout>
          <c:xMode val="edge"/>
          <c:yMode val="edge"/>
          <c:x val="0.28893463002318737"/>
          <c:y val="0.5055919712624523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70,0;</a:t>
                    </a:r>
                    <a:endParaRPr lang="ru-RU" smtClean="0"/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29</a:t>
                    </a:r>
                    <a:r>
                      <a:rPr lang="en-US"/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9.9563310169837761E-3"/>
                  <c:y val="-4.7031811280228035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170,0;</a:t>
                    </a:r>
                    <a:endParaRPr lang="ru-RU" smtClean="0"/>
                  </a:p>
                  <a:p>
                    <a:r>
                      <a:rPr lang="en-US" smtClean="0"/>
                      <a:t>71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7067996029115046E-2"/>
                  <c:y val="-0.1175795282005702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организацию тематической наружной социальной рекламы, обустройство автомобильных дорог общего пользования между населенными пунктами</c:v>
                </c:pt>
                <c:pt idx="1">
                  <c:v>выполнение работ по установке информационных знаков с расписанием пригородных маршрутов на территории муниципального образования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70</c:v>
                </c:pt>
                <c:pt idx="1">
                  <c:v>170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807701922008671"/>
          <c:y val="0.18522793763655887"/>
          <c:w val="0.39627731775322461"/>
          <c:h val="0.69484094359885928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Расходы на реализацию непрограммных  направлений деятельности в 2015-2016 годах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4908205530675622"/>
          <c:y val="1.396900859950396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04555279562444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068661692840877E-2"/>
                  <c:y val="-3.73772329986637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841086509162429E-2"/>
                  <c:y val="-3.7161805430723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051496269630762E-2"/>
                  <c:y val="-3.1534290537780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257.10000000000002</c:v>
                </c:pt>
                <c:pt idx="1">
                  <c:v>266.60000000000002</c:v>
                </c:pt>
                <c:pt idx="2">
                  <c:v>279.10000000000002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3497728"/>
        <c:axId val="63499264"/>
        <c:axId val="0"/>
      </c:bar3DChart>
      <c:catAx>
        <c:axId val="634977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3499264"/>
        <c:crosses val="autoZero"/>
        <c:auto val="1"/>
        <c:lblAlgn val="ctr"/>
        <c:lblOffset val="100"/>
        <c:noMultiLvlLbl val="0"/>
      </c:catAx>
      <c:valAx>
        <c:axId val="63499264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34977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400" b="0" i="0" baseline="0" dirty="0" smtClean="0">
                <a:effectLst/>
                <a:latin typeface="Times New Roman" pitchFamily="18" charset="0"/>
                <a:cs typeface="Times New Roman" pitchFamily="18" charset="0"/>
              </a:rPr>
              <a:t>непрограммных направлений</a:t>
            </a:r>
            <a:endParaRPr lang="ru-RU" sz="24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 на 2016 год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772561561260218"/>
          <c:y val="1.1102027790014577E-4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92731811160768"/>
          <c:y val="0.26455529188669069"/>
          <c:w val="0.72992203375252207"/>
          <c:h val="0.666560037390481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на 01.12.2010г.</c:v>
                </c:pt>
              </c:strCache>
            </c:strRef>
          </c:tx>
          <c:explosion val="7"/>
          <c:dLbls>
            <c:dLbl>
              <c:idx val="0"/>
              <c:layout>
                <c:manualLayout>
                  <c:x val="-4.9152580716837917E-2"/>
                  <c:y val="-0.163068377822106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7.3879559977206827E-2"/>
                  <c:y val="2.421200729146549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9.3710465862216034E-3"/>
                  <c:y val="4.253839361079846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8932752991603173E-4"/>
                  <c:y val="0.1523696103172783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5.8830156864291064E-2"/>
                  <c:y val="3.317480730327879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7.1116650121312687E-3"/>
                  <c:y val="-5.554864041135022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4087928402220543"/>
                  <c:y val="-2.13148109864306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9.7979480774537595E-2"/>
                  <c:y val="2.989550200197692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8.086243105604754E-2"/>
                  <c:y val="-1.900009005891601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9.6032788471531835E-2"/>
                  <c:y val="-9.663446553154972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3.4083130548218654E-2"/>
                  <c:y val="-0.1400163292266779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15040913912791051"/>
                  <c:y val="-9.912146512901602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0.18087864789216967"/>
                  <c:y val="-8.72193958014882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Здравоохранение</c:v>
                </c:pt>
                <c:pt idx="4">
                  <c:v>Социальная политика</c:v>
                </c:pt>
                <c:pt idx="5">
                  <c:v>Обслуживание муниципального долга</c:v>
                </c:pt>
                <c:pt idx="6">
                  <c:v>Межбюджетные трансферты общего характера бюджетам муниципальных образований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131.4</c:v>
                </c:pt>
                <c:pt idx="1">
                  <c:v>0.2</c:v>
                </c:pt>
                <c:pt idx="2">
                  <c:v>29.7</c:v>
                </c:pt>
                <c:pt idx="3">
                  <c:v>77.099999999999994</c:v>
                </c:pt>
                <c:pt idx="4">
                  <c:v>0.9</c:v>
                </c:pt>
                <c:pt idx="5">
                  <c:v>16.5</c:v>
                </c:pt>
                <c:pt idx="6">
                  <c:v>23.3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Расходы на реализацию общегосударственных вопросов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4908205530675622"/>
          <c:y val="1.396900859950396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04555279562444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942226849346488E-2"/>
                  <c:y val="-3.5381817473297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820493959452533E-2"/>
                  <c:y val="-3.3170817248284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841197015704527E-2"/>
                  <c:y val="-3.1534290537780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129538.3</c:v>
                </c:pt>
                <c:pt idx="1">
                  <c:v>127206.8</c:v>
                </c:pt>
                <c:pt idx="2">
                  <c:v>131383.29999999999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3841792"/>
        <c:axId val="63843328"/>
        <c:axId val="0"/>
      </c:bar3DChart>
      <c:catAx>
        <c:axId val="638417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3843328"/>
        <c:crosses val="autoZero"/>
        <c:auto val="1"/>
        <c:lblAlgn val="ctr"/>
        <c:lblOffset val="100"/>
        <c:noMultiLvlLbl val="0"/>
      </c:catAx>
      <c:valAx>
        <c:axId val="63843328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38417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Структура расходов бюджета на реализацию общегосударственных вопросов в 2016 году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772561561260218"/>
          <c:y val="1.1102027790014577E-4"/>
        </c:manualLayout>
      </c:layout>
      <c:overlay val="0"/>
    </c:title>
    <c:autoTitleDeleted val="0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70398808734514"/>
          <c:y val="0.27366493963544308"/>
          <c:w val="0.72992203375252207"/>
          <c:h val="0.666560037390481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на 01.12.2010г.</c:v>
                </c:pt>
              </c:strCache>
            </c:strRef>
          </c:tx>
          <c:explosion val="2"/>
          <c:dLbls>
            <c:dLbl>
              <c:idx val="0"/>
              <c:layout>
                <c:manualLayout>
                  <c:x val="-0.25681319907107097"/>
                  <c:y val="-4.9161851582937358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0329179374334752E-2"/>
                  <c:y val="1.5710732328131305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2671110020032575E-3"/>
                  <c:y val="0.1504515092638351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215876327361476"/>
                  <c:y val="5.3844278654108672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8.8699373904691611E-2"/>
                  <c:y val="-1.9631845698021093E-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1.7804921316986284E-3"/>
                  <c:y val="-8.3387423963311013E-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1.7672319563059303E-2"/>
                  <c:y val="-8.0222213943526105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9.7979480774537595E-2"/>
                  <c:y val="2.9895502001976926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8.086243105604754E-2"/>
                  <c:y val="-1.9000090058916012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9.6032788471531835E-2"/>
                  <c:y val="-9.6634465531549724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3.4083130548218654E-2"/>
                  <c:y val="-0.14001632922667798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15040913912791051"/>
                  <c:y val="-9.9121465129016026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0.18087864789216967"/>
                  <c:y val="-8.7219395801488214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муниципального образования</c:v>
                </c:pt>
                <c:pt idx="1">
                  <c:v>функционирование законодательных (представительных) органов государственной власти и представительных органов муниципального образования</c:v>
                </c:pt>
                <c:pt idx="2">
                  <c:v>функционирование местных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 надзора</c:v>
                </c:pt>
                <c:pt idx="5">
                  <c:v>резервный фонд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1132.8</c:v>
                </c:pt>
                <c:pt idx="1">
                  <c:v>3408.8</c:v>
                </c:pt>
                <c:pt idx="2">
                  <c:v>53450</c:v>
                </c:pt>
                <c:pt idx="3">
                  <c:v>77.8</c:v>
                </c:pt>
                <c:pt idx="4">
                  <c:v>14851.5</c:v>
                </c:pt>
                <c:pt idx="5">
                  <c:v>729.2</c:v>
                </c:pt>
                <c:pt idx="6">
                  <c:v>57733.2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Расходы на реализацию направлений в области национальной обороны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4908205530675622"/>
          <c:y val="1.396900859950396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596481608625446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009277657673738E-2"/>
                  <c:y val="-4.7377973579484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05139501803989E-2"/>
                  <c:y val="-4.91581480210041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244630100346569E-2"/>
                  <c:y val="-4.9494444451428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20</c:v>
                </c:pt>
                <c:pt idx="1">
                  <c:v>20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4245120"/>
        <c:axId val="64279680"/>
        <c:axId val="0"/>
      </c:bar3DChart>
      <c:catAx>
        <c:axId val="642451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279680"/>
        <c:crosses val="autoZero"/>
        <c:auto val="1"/>
        <c:lblAlgn val="ctr"/>
        <c:lblOffset val="100"/>
        <c:noMultiLvlLbl val="0"/>
      </c:catAx>
      <c:valAx>
        <c:axId val="64279680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245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Расходы на реализацию направлений в области национальной экономики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4908205530675622"/>
          <c:y val="1.396900859950396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08572364550933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261765086210822E-2"/>
                  <c:y val="-3.5634411306194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991170379975996E-2"/>
                  <c:y val="-2.7689328054887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841252611276343E-2"/>
                  <c:y val="-5.2929597253795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15672.3</c:v>
                </c:pt>
                <c:pt idx="1">
                  <c:v>23052.799999999999</c:v>
                </c:pt>
                <c:pt idx="2">
                  <c:v>29686.799999999999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4531840"/>
        <c:axId val="64550016"/>
        <c:axId val="0"/>
      </c:bar3DChart>
      <c:catAx>
        <c:axId val="645318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550016"/>
        <c:crosses val="autoZero"/>
        <c:auto val="1"/>
        <c:lblAlgn val="ctr"/>
        <c:lblOffset val="100"/>
        <c:noMultiLvlLbl val="0"/>
      </c:catAx>
      <c:valAx>
        <c:axId val="64550016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531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29 686,8</a:t>
            </a:r>
          </a:p>
        </c:rich>
      </c:tx>
      <c:layout>
        <c:manualLayout>
          <c:xMode val="edge"/>
          <c:yMode val="edge"/>
          <c:x val="0.28893463002318737"/>
          <c:y val="0.5055919712624523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21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670,5</a:t>
                    </a:r>
                    <a:r>
                      <a:rPr lang="en-US"/>
                      <a:t>; </a:t>
                    </a:r>
                    <a:endParaRPr lang="ru-RU" smtClean="0"/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73</a:t>
                    </a:r>
                    <a:r>
                      <a:rPr lang="en-US" dirty="0"/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016,3</a:t>
                    </a:r>
                    <a:r>
                      <a:rPr lang="en-US" dirty="0"/>
                      <a:t>; </a:t>
                    </a:r>
                    <a:endParaRPr lang="ru-RU" dirty="0" smtClean="0"/>
                  </a:p>
                  <a:p>
                    <a:r>
                      <a:rPr lang="en-US" dirty="0" smtClean="0"/>
                      <a:t>27</a:t>
                    </a:r>
                    <a:r>
                      <a:rPr lang="en-US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7067996029115046E-2"/>
                  <c:y val="-0.1175795282005702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Сельское хозяйство и рыболовство</c:v>
                </c:pt>
                <c:pt idx="1">
                  <c:v>Другие вопросы в области национальной экономики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21670.5</c:v>
                </c:pt>
                <c:pt idx="1">
                  <c:v>8016.3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2790234328802175"/>
          <c:y val="0.25342406399288969"/>
          <c:w val="0.32231600162705931"/>
          <c:h val="0.47849461170980995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8016,3</a:t>
            </a:r>
          </a:p>
        </c:rich>
      </c:tx>
      <c:layout>
        <c:manualLayout>
          <c:xMode val="edge"/>
          <c:yMode val="edge"/>
          <c:x val="0.28324529801348236"/>
          <c:y val="0.5055919712624523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/>
                      <a:t>6212,0; </a:t>
                    </a:r>
                    <a:endParaRPr lang="ru-RU" smtClean="0"/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mtClean="0"/>
                      <a:t>77</a:t>
                    </a:r>
                    <a:r>
                      <a:rPr lang="en-US"/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1804,3; </a:t>
                    </a:r>
                    <a:endParaRPr lang="ru-RU" smtClean="0"/>
                  </a:p>
                  <a:p>
                    <a:r>
                      <a:rPr lang="en-US" smtClean="0"/>
                      <a:t>23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7067996029115046E-2"/>
                  <c:y val="-0.1175795282005702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обеспечение деятельности  (оказание услуг) муниципальных учреждений (Управление капитального строительства Гулькевичского района)</c:v>
                </c:pt>
                <c:pt idx="1">
                  <c:v>мероприятия по подготовке градостроительной и землеустроительной документации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6212</c:v>
                </c:pt>
                <c:pt idx="1">
                  <c:v>1804.3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807701922008671"/>
          <c:y val="0.18522793763655887"/>
          <c:w val="0.36214132569499441"/>
          <c:h val="0.69484094359885928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Расходы на здравоохранение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7774486805655474"/>
          <c:y val="2.6079452263798299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016004246608435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858346340388407E-2"/>
                  <c:y val="-3.3294713353930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261685017014691E-2"/>
                  <c:y val="-4.3148523401939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286902548168602E-2"/>
                  <c:y val="-2.3414991544926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71798</c:v>
                </c:pt>
                <c:pt idx="1">
                  <c:v>70722</c:v>
                </c:pt>
                <c:pt idx="2">
                  <c:v>77145.7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5161856"/>
        <c:axId val="65167744"/>
        <c:axId val="0"/>
      </c:bar3DChart>
      <c:catAx>
        <c:axId val="651618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167744"/>
        <c:crosses val="autoZero"/>
        <c:auto val="1"/>
        <c:lblAlgn val="ctr"/>
        <c:lblOffset val="100"/>
        <c:noMultiLvlLbl val="0"/>
      </c:catAx>
      <c:valAx>
        <c:axId val="65167744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161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903672661606339E-2"/>
                  <c:y val="-5.8789764100285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441087525114913E-2"/>
                  <c:y val="-5.1734992408250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409135331479177E-2"/>
                  <c:y val="-3.997722475280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Факт 2014 года</c:v>
                </c:pt>
                <c:pt idx="1">
                  <c:v>Ожидаемое исполнение 2015 года</c:v>
                </c:pt>
                <c:pt idx="2">
                  <c:v>Проект на 2016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333.9</c:v>
                </c:pt>
                <c:pt idx="1">
                  <c:v>381.6</c:v>
                </c:pt>
                <c:pt idx="2" formatCode="General">
                  <c:v>394.5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3098496"/>
        <c:axId val="133169920"/>
        <c:axId val="0"/>
      </c:bar3DChart>
      <c:catAx>
        <c:axId val="1330984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3169920"/>
        <c:crosses val="autoZero"/>
        <c:auto val="1"/>
        <c:lblAlgn val="ctr"/>
        <c:lblOffset val="100"/>
        <c:noMultiLvlLbl val="0"/>
      </c:catAx>
      <c:valAx>
        <c:axId val="133169920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3098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77 145,7</a:t>
            </a:r>
          </a:p>
        </c:rich>
      </c:tx>
      <c:layout>
        <c:manualLayout>
          <c:xMode val="edge"/>
          <c:yMode val="edge"/>
          <c:x val="0.27328896699649857"/>
          <c:y val="0.5055919712624523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4.2669990072787614E-3"/>
                  <c:y val="-3.0570677332148279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46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044,2;</a:t>
                    </a:r>
                    <a:r>
                      <a:rPr lang="ru-RU" dirty="0" smtClean="0"/>
                      <a:t>        </a:t>
                    </a:r>
                    <a:r>
                      <a:rPr lang="en-US" dirty="0" smtClean="0"/>
                      <a:t> </a:t>
                    </a:r>
                    <a:r>
                      <a:rPr lang="en-US" dirty="0"/>
                      <a:t>60%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9.4646741759876144E-4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444,6</a:t>
                    </a:r>
                    <a:r>
                      <a:rPr lang="en-US" dirty="0"/>
                      <a:t>; </a:t>
                    </a:r>
                    <a:r>
                      <a:rPr lang="ru-RU" dirty="0" smtClean="0"/>
                      <a:t>         </a:t>
                    </a:r>
                    <a:r>
                      <a:rPr lang="en-US" dirty="0" smtClean="0"/>
                      <a:t>22</a:t>
                    </a:r>
                    <a:r>
                      <a:rPr lang="en-US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5.6893320097050407E-3"/>
                  <c:y val="2.351590564011406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656,9;</a:t>
                    </a:r>
                    <a:r>
                      <a:rPr lang="ru-RU" dirty="0" smtClean="0"/>
                      <a:t>         </a:t>
                    </a:r>
                    <a:r>
                      <a:rPr lang="en-US" dirty="0" smtClean="0"/>
                      <a:t> </a:t>
                    </a:r>
                    <a:r>
                      <a:rPr lang="en-US" dirty="0"/>
                      <a:t>18%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Стационарная медицинская помощь</c:v>
                </c:pt>
                <c:pt idx="1">
                  <c:v>Амбулаторная помощь</c:v>
                </c:pt>
                <c:pt idx="2">
                  <c:v>Другие вопросы в области здравоохранения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46044.2</c:v>
                </c:pt>
                <c:pt idx="1">
                  <c:v>17444.599999999999</c:v>
                </c:pt>
                <c:pt idx="2">
                  <c:v>13656.9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807701922008671"/>
          <c:y val="0.2252049772247528"/>
          <c:w val="0.36214132569499441"/>
          <c:h val="0.61488686442247154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13 656,9</a:t>
            </a:r>
          </a:p>
        </c:rich>
      </c:tx>
      <c:layout>
        <c:manualLayout>
          <c:xMode val="edge"/>
          <c:yMode val="edge"/>
          <c:x val="0.26475496898194106"/>
          <c:y val="0.50559197126245237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2.1334995036393807E-2"/>
                  <c:y val="-0.13404066214865015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500,0;</a:t>
                    </a:r>
                    <a:endParaRPr lang="ru-RU" dirty="0" smtClean="0">
                      <a:solidFill>
                        <a:schemeClr val="tx1"/>
                      </a:solidFill>
                    </a:endParaRPr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13 </a:t>
                    </a:r>
                    <a:r>
                      <a:rPr lang="en-US" smtClean="0"/>
                      <a:t>156,9;</a:t>
                    </a:r>
                    <a:endParaRPr lang="ru-RU" smtClean="0"/>
                  </a:p>
                  <a:p>
                    <a:r>
                      <a:rPr lang="en-US" smtClean="0"/>
                      <a:t>96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7067996029115046E-2"/>
                  <c:y val="-0.1175795282005702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на осуществление отдельных государственных полномочий по реализации в медицинских организациях, подведомственных органам местного самоуправления в Краснодарском крае, мероприятий по профилактике терроризма в Краснодарском крае</c:v>
                </c:pt>
                <c:pt idx="1">
                  <c:v>на содержание централизованной бухгалтерии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500</c:v>
                </c:pt>
                <c:pt idx="1">
                  <c:v>13156.9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807701922008671"/>
          <c:y val="0.17111839425249045"/>
          <c:w val="0.36214132569499441"/>
          <c:h val="0.81477206236344113"/>
        </c:manualLayout>
      </c:layout>
      <c:overlay val="0"/>
      <c:txPr>
        <a:bodyPr/>
        <a:lstStyle/>
        <a:p>
          <a:pPr>
            <a:defRPr kern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Расходы на социальную политику 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6276013516276175"/>
          <c:y val="1.396900859950396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165287155048767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858362438914746E-2"/>
                  <c:y val="-4.13683783128077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261685017014691E-2"/>
                  <c:y val="-4.3148523401939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286788717465013E-2"/>
                  <c:y val="-3.951673829777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913.5</c:v>
                </c:pt>
                <c:pt idx="1">
                  <c:v>913.5</c:v>
                </c:pt>
                <c:pt idx="2">
                  <c:v>913.5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5974656"/>
        <c:axId val="65976192"/>
        <c:axId val="0"/>
      </c:bar3DChart>
      <c:catAx>
        <c:axId val="659746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976192"/>
        <c:crosses val="autoZero"/>
        <c:auto val="1"/>
        <c:lblAlgn val="ctr"/>
        <c:lblOffset val="100"/>
        <c:noMultiLvlLbl val="0"/>
      </c:catAx>
      <c:valAx>
        <c:axId val="65976192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974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Обслуживание государственного и </a:t>
            </a:r>
          </a:p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муниципального долга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7819789909382425"/>
          <c:y val="1.396900859950396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04555279562444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9472094777482923E-2"/>
                  <c:y val="-3.9372805655735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9228891922936E-2"/>
                  <c:y val="-3.9157378087795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841218744290121E-2"/>
                  <c:y val="-3.7521165640701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16431.8</c:v>
                </c:pt>
                <c:pt idx="1">
                  <c:v>16431.8</c:v>
                </c:pt>
                <c:pt idx="2">
                  <c:v>16497.900000000001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5700224"/>
        <c:axId val="65701760"/>
        <c:axId val="0"/>
      </c:bar3DChart>
      <c:catAx>
        <c:axId val="657002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701760"/>
        <c:crosses val="autoZero"/>
        <c:auto val="1"/>
        <c:lblAlgn val="ctr"/>
        <c:lblOffset val="100"/>
        <c:noMultiLvlLbl val="0"/>
      </c:catAx>
      <c:valAx>
        <c:axId val="65701760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700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400" b="0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Межбюджетные трансферты общего характера бюджетам субъектов Российской Федерации и муниципальных образований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4908205530675622"/>
          <c:y val="1.396900859950396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617858873863191E-2"/>
          <c:y val="0.23517865298917404"/>
          <c:w val="0.87382727694862272"/>
          <c:h val="0.608572364550933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454141707387704E-2"/>
                  <c:y val="-3.6291281635336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268009383292567E-2"/>
                  <c:y val="-3.3625512237100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841252611276343E-2"/>
                  <c:y val="-3.35803323007292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первоначальный бюджет на 2015 год</c:v>
                </c:pt>
                <c:pt idx="1">
                  <c:v>ожидаемое исполнение за 2015 год</c:v>
                </c:pt>
                <c:pt idx="2">
                  <c:v>проект бюджета на 2016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22685.3</c:v>
                </c:pt>
                <c:pt idx="1">
                  <c:v>22814.799999999999</c:v>
                </c:pt>
                <c:pt idx="2">
                  <c:v>23304.7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6118016"/>
        <c:axId val="66119552"/>
        <c:axId val="0"/>
      </c:bar3DChart>
      <c:catAx>
        <c:axId val="661180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6119552"/>
        <c:crosses val="autoZero"/>
        <c:auto val="1"/>
        <c:lblAlgn val="ctr"/>
        <c:lblOffset val="100"/>
        <c:noMultiLvlLbl val="0"/>
      </c:catAx>
      <c:valAx>
        <c:axId val="66119552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6118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761661809656477"/>
          <c:y val="0.20052804116772857"/>
          <c:w val="0.78606175762047348"/>
          <c:h val="0.765088903165348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0.11989978321497041"/>
                  <c:y val="5.713676741231652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 на прибыль; 5,4; </a:t>
                    </a:r>
                    <a:r>
                      <a:rPr lang="ru-RU" dirty="0" smtClean="0"/>
                      <a:t>1%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2146988416291828"/>
                  <c:y val="-0.2278001719615694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992672229201501E-2"/>
                  <c:y val="9.103738876034707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087253363111601"/>
                  <c:y val="2.88977553218724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2.3984573888751203E-2"/>
                  <c:y val="-1.426351178371485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1.5845699005903401E-2"/>
                  <c:y val="-8.827883858315259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10076792542764071"/>
                  <c:y val="-0.1828164035904842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9238816769646677"/>
                  <c:y val="-7.618255781563722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Иные доходы*; </a:t>
                    </a:r>
                    <a:r>
                      <a:rPr lang="ru-RU" dirty="0" smtClean="0"/>
                      <a:t>16,0; 3%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12541620494209096"/>
                  <c:y val="-3.012165314965004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Налог на прибыль</c:v>
                </c:pt>
                <c:pt idx="1">
                  <c:v>НДФЛ</c:v>
                </c:pt>
                <c:pt idx="2">
                  <c:v>ЕНВД</c:v>
                </c:pt>
                <c:pt idx="3">
                  <c:v>ЕСХН</c:v>
                </c:pt>
                <c:pt idx="4">
                  <c:v>УСН</c:v>
                </c:pt>
                <c:pt idx="5">
                  <c:v>Гос. пошлина</c:v>
                </c:pt>
                <c:pt idx="6">
                  <c:v>Аренда земли и имущества</c:v>
                </c:pt>
                <c:pt idx="7">
                  <c:v>Штрафы</c:v>
                </c:pt>
                <c:pt idx="8">
                  <c:v>Иные доходы*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>
                  <c:v>5.4</c:v>
                </c:pt>
                <c:pt idx="1">
                  <c:v>272.39999999999998</c:v>
                </c:pt>
                <c:pt idx="2">
                  <c:v>28.1</c:v>
                </c:pt>
                <c:pt idx="3">
                  <c:v>16.600000000000001</c:v>
                </c:pt>
                <c:pt idx="4">
                  <c:v>7.4</c:v>
                </c:pt>
                <c:pt idx="5">
                  <c:v>11.4</c:v>
                </c:pt>
                <c:pt idx="6">
                  <c:v>32</c:v>
                </c:pt>
                <c:pt idx="7">
                  <c:v>5.2</c:v>
                </c:pt>
                <c:pt idx="8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057420760170546"/>
          <c:y val="3.1664852876569755E-2"/>
          <c:w val="0.88065237742254499"/>
          <c:h val="0.7089708575633358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3010849432030321E-2"/>
                  <c:y val="2.38335584384769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602169886406064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7934491795993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902263136518529E-2"/>
                  <c:y val="2.38335584384777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010849432030321E-2"/>
                  <c:y val="4.76671168769555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8.6738996213535473E-3"/>
                  <c:y val="-2.38335584384777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 на прибыль</c:v>
                </c:pt>
                <c:pt idx="1">
                  <c:v>НДФЛ</c:v>
                </c:pt>
                <c:pt idx="2">
                  <c:v>ЕНВД</c:v>
                </c:pt>
                <c:pt idx="3">
                  <c:v>ЕСХН</c:v>
                </c:pt>
                <c:pt idx="4">
                  <c:v>Гос. пошлина</c:v>
                </c:pt>
                <c:pt idx="5">
                  <c:v>Аренда земли и имущества</c:v>
                </c:pt>
                <c:pt idx="6">
                  <c:v>Иные доходы*</c:v>
                </c:pt>
              </c:strCache>
            </c:strRef>
          </c:cat>
          <c:val>
            <c:numRef>
              <c:f>Лист1!#ССЫЛКА!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Лист1!$D$1</c:f>
              <c:strCache>
                <c:ptCount val="1"/>
                <c:pt idx="0">
                  <c:v>Проект 2016г. - 394,5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8755267045992486E-3"/>
                  <c:y val="-7.13272961359401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024204017412991E-2"/>
                  <c:y val="-4.7926802837356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01307660388346E-2"/>
                  <c:y val="-3.4654909223806837E-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4162547911509279E-2"/>
                  <c:y val="2.37901268725592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76680528492760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9651260082033491E-2"/>
                  <c:y val="-4.78837183556189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1212611849279608E-2"/>
                  <c:y val="-2.38762958360346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 на прибыль</c:v>
                </c:pt>
                <c:pt idx="1">
                  <c:v>НДФЛ</c:v>
                </c:pt>
                <c:pt idx="2">
                  <c:v>ЕНВД</c:v>
                </c:pt>
                <c:pt idx="3">
                  <c:v>ЕСХН</c:v>
                </c:pt>
                <c:pt idx="4">
                  <c:v>Гос. пошлина</c:v>
                </c:pt>
                <c:pt idx="5">
                  <c:v>Аренда земли и имущества</c:v>
                </c:pt>
                <c:pt idx="6">
                  <c:v>Иные доходы*</c:v>
                </c:pt>
              </c:strCache>
            </c:strRef>
          </c:cat>
          <c:val>
            <c:numRef>
              <c:f>Лист1!$D$2:$D$8</c:f>
              <c:numCache>
                <c:formatCode>0.0</c:formatCode>
                <c:ptCount val="7"/>
                <c:pt idx="0">
                  <c:v>5.4</c:v>
                </c:pt>
                <c:pt idx="1">
                  <c:v>272.39999999999998</c:v>
                </c:pt>
                <c:pt idx="2">
                  <c:v>28.1</c:v>
                </c:pt>
                <c:pt idx="3">
                  <c:v>16.600000000000001</c:v>
                </c:pt>
                <c:pt idx="4">
                  <c:v>11.4</c:v>
                </c:pt>
                <c:pt idx="5">
                  <c:v>32</c:v>
                </c:pt>
                <c:pt idx="6">
                  <c:v>28.6</c:v>
                </c:pt>
              </c:numCache>
            </c:numRef>
          </c:val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Ожидаемый факт 2015г. - 381,6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7191393899153515E-3"/>
                  <c:y val="-9.5203591971974848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772965881752985E-2"/>
                  <c:y val="-1.1895250760113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1852350865861378E-3"/>
                  <c:y val="-8.8042201811833587E-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5132806226346736E-3"/>
                  <c:y val="-1.19081761046345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710211297408711E-3"/>
                  <c:y val="-1.1903680332627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9884159279373879E-3"/>
                  <c:y val="-4.30844817377058E-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7.8454939623497019E-3"/>
                  <c:y val="-1.4269767675361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 на прибыль</c:v>
                </c:pt>
                <c:pt idx="1">
                  <c:v>НДФЛ</c:v>
                </c:pt>
                <c:pt idx="2">
                  <c:v>ЕНВД</c:v>
                </c:pt>
                <c:pt idx="3">
                  <c:v>ЕСХН</c:v>
                </c:pt>
                <c:pt idx="4">
                  <c:v>Гос. пошлина</c:v>
                </c:pt>
                <c:pt idx="5">
                  <c:v>Аренда земли и имущества</c:v>
                </c:pt>
                <c:pt idx="6">
                  <c:v>Иные доходы*</c:v>
                </c:pt>
              </c:strCache>
            </c:strRef>
          </c:cat>
          <c:val>
            <c:numRef>
              <c:f>Лист1!$C$2:$C$8</c:f>
              <c:numCache>
                <c:formatCode>0.0</c:formatCode>
                <c:ptCount val="7"/>
                <c:pt idx="0">
                  <c:v>5</c:v>
                </c:pt>
                <c:pt idx="1">
                  <c:v>257.10000000000002</c:v>
                </c:pt>
                <c:pt idx="2">
                  <c:v>27.5</c:v>
                </c:pt>
                <c:pt idx="3">
                  <c:v>21.7</c:v>
                </c:pt>
                <c:pt idx="4">
                  <c:v>9.8000000000000007</c:v>
                </c:pt>
                <c:pt idx="5">
                  <c:v>33.200000000000003</c:v>
                </c:pt>
                <c:pt idx="6">
                  <c:v>27.3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Факт 2014г. - 333,9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578802702660205E-2"/>
                  <c:y val="-1.8732383364219912E-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076331449565773E-2"/>
                  <c:y val="2.37901268725592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24382186726396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243821867263916E-2"/>
                  <c:y val="7.13703806176778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41131228496206E-2"/>
                  <c:y val="-2.37901268725592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578802702660205E-2"/>
                  <c:y val="-8.722945751724723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5492586240716701E-2"/>
                  <c:y val="4.75802537451177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 на прибыль</c:v>
                </c:pt>
                <c:pt idx="1">
                  <c:v>НДФЛ</c:v>
                </c:pt>
                <c:pt idx="2">
                  <c:v>ЕНВД</c:v>
                </c:pt>
                <c:pt idx="3">
                  <c:v>ЕСХН</c:v>
                </c:pt>
                <c:pt idx="4">
                  <c:v>Гос. пошлина</c:v>
                </c:pt>
                <c:pt idx="5">
                  <c:v>Аренда земли и имущества</c:v>
                </c:pt>
                <c:pt idx="6">
                  <c:v>Иные доходы*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</c:v>
                </c:pt>
                <c:pt idx="1">
                  <c:v>239.5</c:v>
                </c:pt>
                <c:pt idx="2">
                  <c:v>26.4</c:v>
                </c:pt>
                <c:pt idx="3">
                  <c:v>12.5</c:v>
                </c:pt>
                <c:pt idx="4">
                  <c:v>7.1</c:v>
                </c:pt>
                <c:pt idx="5">
                  <c:v>21.4</c:v>
                </c:pt>
                <c:pt idx="6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33407104"/>
        <c:axId val="133409024"/>
        <c:axId val="0"/>
      </c:bar3DChart>
      <c:catAx>
        <c:axId val="1334071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1620000" vert="horz"/>
          <a:lstStyle/>
          <a:p>
            <a:pPr>
              <a:defRPr sz="1200"/>
            </a:pPr>
            <a:endParaRPr lang="ru-RU"/>
          </a:p>
        </c:txPr>
        <c:crossAx val="133409024"/>
        <c:crosses val="autoZero"/>
        <c:auto val="0"/>
        <c:lblAlgn val="ctr"/>
        <c:lblOffset val="100"/>
        <c:noMultiLvlLbl val="0"/>
      </c:catAx>
      <c:valAx>
        <c:axId val="133409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3407104"/>
        <c:crosses val="autoZero"/>
        <c:crossBetween val="between"/>
      </c:valAx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52068027512812365"/>
          <c:y val="0.10571882804964607"/>
          <c:w val="0.4590805939595054"/>
          <c:h val="0.41986558016345504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935742544613689E-2"/>
                  <c:y val="-3.0570862496759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409017642107564E-2"/>
                  <c:y val="-4.23286301522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409135331479177E-2"/>
                  <c:y val="-5.6438358700885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Факт 2014 года</c:v>
                </c:pt>
                <c:pt idx="1">
                  <c:v>Ожидаемое исполнение 2015 года</c:v>
                </c:pt>
                <c:pt idx="2">
                  <c:v>Проект на 2016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239.5</c:v>
                </c:pt>
                <c:pt idx="1">
                  <c:v>257.10000000000002</c:v>
                </c:pt>
                <c:pt idx="2" formatCode="General">
                  <c:v>272.39999999999998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3831296"/>
        <c:axId val="133833088"/>
        <c:axId val="0"/>
      </c:bar3DChart>
      <c:catAx>
        <c:axId val="1338312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3833088"/>
        <c:crosses val="autoZero"/>
        <c:auto val="1"/>
        <c:lblAlgn val="ctr"/>
        <c:lblOffset val="100"/>
        <c:noMultiLvlLbl val="0"/>
      </c:catAx>
      <c:valAx>
        <c:axId val="13383308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3831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935742544613689E-2"/>
                  <c:y val="-3.0570862496759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409017642107564E-2"/>
                  <c:y val="-4.23286301522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409135331479177E-2"/>
                  <c:y val="-5.6438358700885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Факт 2014 года</c:v>
                </c:pt>
                <c:pt idx="1">
                  <c:v>Ожидаемое исполнение 2015 года</c:v>
                </c:pt>
                <c:pt idx="2">
                  <c:v>Проект на 2016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26.4</c:v>
                </c:pt>
                <c:pt idx="1">
                  <c:v>27.5</c:v>
                </c:pt>
                <c:pt idx="2" formatCode="General">
                  <c:v>28.1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3937024"/>
        <c:axId val="133938560"/>
        <c:axId val="0"/>
      </c:bar3DChart>
      <c:catAx>
        <c:axId val="1339370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3938560"/>
        <c:crosses val="autoZero"/>
        <c:auto val="1"/>
        <c:lblAlgn val="ctr"/>
        <c:lblOffset val="100"/>
        <c:noMultiLvlLbl val="0"/>
      </c:catAx>
      <c:valAx>
        <c:axId val="133938560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39370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DF8B19-6E96-4BB1-822D-CF2F680573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849884-2B88-4E3B-AD7F-94F6EF7CBBC4}">
      <dgm:prSet phldrT="[Текст]"/>
      <dgm:spPr/>
      <dgm:t>
        <a:bodyPr/>
        <a:lstStyle/>
        <a:p>
          <a:pPr algn="ctr"/>
          <a:r>
            <a:rPr lang="ru-RU" dirty="0" smtClean="0">
              <a:latin typeface="Times New Roman" pitchFamily="18" charset="0"/>
              <a:cs typeface="Times New Roman" pitchFamily="18" charset="0"/>
            </a:rPr>
            <a:t>При составлении проекта бюджета</a:t>
          </a:r>
        </a:p>
        <a:p>
          <a:pPr algn="ctr"/>
          <a:r>
            <a:rPr lang="ru-RU" dirty="0" smtClean="0">
              <a:latin typeface="Times New Roman" pitchFamily="18" charset="0"/>
              <a:cs typeface="Times New Roman" pitchFamily="18" charset="0"/>
            </a:rPr>
            <a:t>на 2016 год учтены: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33A15A4-1B3A-4F7E-9D71-8848263E1383}" type="parTrans" cxnId="{DACF9EB2-BBD6-4E08-B272-3F694E30A93D}">
      <dgm:prSet/>
      <dgm:spPr/>
      <dgm:t>
        <a:bodyPr/>
        <a:lstStyle/>
        <a:p>
          <a:endParaRPr lang="ru-RU"/>
        </a:p>
      </dgm:t>
    </dgm:pt>
    <dgm:pt modelId="{19DBA2DE-4554-4BD4-8933-521D55F7BA4D}" type="sibTrans" cxnId="{DACF9EB2-BBD6-4E08-B272-3F694E30A93D}">
      <dgm:prSet/>
      <dgm:spPr/>
      <dgm:t>
        <a:bodyPr/>
        <a:lstStyle/>
        <a:p>
          <a:endParaRPr lang="ru-RU"/>
        </a:p>
      </dgm:t>
    </dgm:pt>
    <dgm:pt modelId="{4D562468-8251-406D-8FB0-FF0FB270DFE8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Бюджетное послание Президента Российской Федерации Федеральному Собранию Российской Федерации;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6367923-3DE8-489E-8210-C18986D8C7F2}" type="parTrans" cxnId="{9E32DB45-5242-42A2-9404-5FF6D8E4B797}">
      <dgm:prSet/>
      <dgm:spPr/>
      <dgm:t>
        <a:bodyPr/>
        <a:lstStyle/>
        <a:p>
          <a:endParaRPr lang="ru-RU"/>
        </a:p>
      </dgm:t>
    </dgm:pt>
    <dgm:pt modelId="{1E99C7A6-DC21-4D2D-83D6-244FAF61B709}" type="sibTrans" cxnId="{9E32DB45-5242-42A2-9404-5FF6D8E4B797}">
      <dgm:prSet/>
      <dgm:spPr/>
      <dgm:t>
        <a:bodyPr/>
        <a:lstStyle/>
        <a:p>
          <a:endParaRPr lang="ru-RU"/>
        </a:p>
      </dgm:t>
    </dgm:pt>
    <dgm:pt modelId="{E18BAD38-FBE4-44C0-B019-613575564D70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Указы Президента Российской Федерации от 7 мая 2012 года;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7B0296DC-FCC5-4698-BD2E-9E02EF6E050D}" type="parTrans" cxnId="{FBFDAD79-AFB6-4905-8A5D-C35FBD8A69CB}">
      <dgm:prSet/>
      <dgm:spPr/>
      <dgm:t>
        <a:bodyPr/>
        <a:lstStyle/>
        <a:p>
          <a:endParaRPr lang="ru-RU"/>
        </a:p>
      </dgm:t>
    </dgm:pt>
    <dgm:pt modelId="{99EF5A55-7C46-4A0E-8F2B-3F9B897020C0}" type="sibTrans" cxnId="{FBFDAD79-AFB6-4905-8A5D-C35FBD8A69CB}">
      <dgm:prSet/>
      <dgm:spPr/>
      <dgm:t>
        <a:bodyPr/>
        <a:lstStyle/>
        <a:p>
          <a:endParaRPr lang="ru-RU"/>
        </a:p>
      </dgm:t>
    </dgm:pt>
    <dgm:pt modelId="{DB19FC69-091A-4ED2-9D51-ED8CE585FBFB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Послание главы администрации (губернатора) Краснодарского края депутатам Законодательного собрания Краснодарского края;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2F69B8D0-4481-4DCB-9139-8F84D7A5F1E1}" type="parTrans" cxnId="{72C6F01E-DBC2-4B78-8B69-760C8A7A5E8B}">
      <dgm:prSet/>
      <dgm:spPr/>
      <dgm:t>
        <a:bodyPr/>
        <a:lstStyle/>
        <a:p>
          <a:endParaRPr lang="ru-RU"/>
        </a:p>
      </dgm:t>
    </dgm:pt>
    <dgm:pt modelId="{6C745954-BAC4-4198-900F-5B85346D224B}" type="sibTrans" cxnId="{72C6F01E-DBC2-4B78-8B69-760C8A7A5E8B}">
      <dgm:prSet/>
      <dgm:spPr/>
      <dgm:t>
        <a:bodyPr/>
        <a:lstStyle/>
        <a:p>
          <a:endParaRPr lang="ru-RU"/>
        </a:p>
      </dgm:t>
    </dgm:pt>
    <dgm:pt modelId="{BFC82B8A-F267-413E-A7A6-555D19E324BB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муниципального образования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Гулькевичский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район до 2018 года;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7800812A-5A8F-411F-9659-04F0B6657AD9}" type="parTrans" cxnId="{4BB20516-80C2-4E0F-98DB-CA6977CC9E84}">
      <dgm:prSet/>
      <dgm:spPr/>
      <dgm:t>
        <a:bodyPr/>
        <a:lstStyle/>
        <a:p>
          <a:endParaRPr lang="ru-RU"/>
        </a:p>
      </dgm:t>
    </dgm:pt>
    <dgm:pt modelId="{B85FAE46-650D-44E1-895A-09AB1F90444F}" type="sibTrans" cxnId="{4BB20516-80C2-4E0F-98DB-CA6977CC9E84}">
      <dgm:prSet/>
      <dgm:spPr/>
      <dgm:t>
        <a:bodyPr/>
        <a:lstStyle/>
        <a:p>
          <a:endParaRPr lang="ru-RU"/>
        </a:p>
      </dgm:t>
    </dgm:pt>
    <dgm:pt modelId="{DB759B31-EC05-4C93-8C1F-F324E4535911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муниципального образования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Гулькевичский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район на 2016-2018 годы.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4B4A5FC8-4BBC-41BF-B83E-6A63E78AA8A4}" type="parTrans" cxnId="{B47185AA-37AC-4FC1-8005-21422CF7D718}">
      <dgm:prSet/>
      <dgm:spPr/>
      <dgm:t>
        <a:bodyPr/>
        <a:lstStyle/>
        <a:p>
          <a:endParaRPr lang="ru-RU"/>
        </a:p>
      </dgm:t>
    </dgm:pt>
    <dgm:pt modelId="{533619A5-B05B-4173-ABC1-710B525C993C}" type="sibTrans" cxnId="{B47185AA-37AC-4FC1-8005-21422CF7D718}">
      <dgm:prSet/>
      <dgm:spPr/>
      <dgm:t>
        <a:bodyPr/>
        <a:lstStyle/>
        <a:p>
          <a:endParaRPr lang="ru-RU"/>
        </a:p>
      </dgm:t>
    </dgm:pt>
    <dgm:pt modelId="{B8177D9F-0BFC-413B-A836-0D2290DE1A54}" type="pres">
      <dgm:prSet presAssocID="{C1DF8B19-6E96-4BB1-822D-CF2F680573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736B44-518A-4A17-BA28-74AEFB5001C1}" type="pres">
      <dgm:prSet presAssocID="{71849884-2B88-4E3B-AD7F-94F6EF7CBBC4}" presName="parentText" presStyleLbl="node1" presStyleIdx="0" presStyleCnt="1" custScaleY="104228" custLinFactNeighborY="-450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EC29A3-D4DA-4406-B294-39917A21B282}" type="pres">
      <dgm:prSet presAssocID="{71849884-2B88-4E3B-AD7F-94F6EF7CBBC4}" presName="childText" presStyleLbl="revTx" presStyleIdx="0" presStyleCnt="1" custScaleY="108859" custLinFactNeighborX="-1014" custLinFactNeighborY="10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B20516-80C2-4E0F-98DB-CA6977CC9E84}" srcId="{71849884-2B88-4E3B-AD7F-94F6EF7CBBC4}" destId="{BFC82B8A-F267-413E-A7A6-555D19E324BB}" srcOrd="3" destOrd="0" parTransId="{7800812A-5A8F-411F-9659-04F0B6657AD9}" sibTransId="{B85FAE46-650D-44E1-895A-09AB1F90444F}"/>
    <dgm:cxn modelId="{95D17A5E-8C6F-44C5-B654-79A71D853506}" type="presOf" srcId="{BFC82B8A-F267-413E-A7A6-555D19E324BB}" destId="{2FEC29A3-D4DA-4406-B294-39917A21B282}" srcOrd="0" destOrd="3" presId="urn:microsoft.com/office/officeart/2005/8/layout/vList2"/>
    <dgm:cxn modelId="{B919F5D2-8BB7-4235-8DCE-7085352B8CDA}" type="presOf" srcId="{DB19FC69-091A-4ED2-9D51-ED8CE585FBFB}" destId="{2FEC29A3-D4DA-4406-B294-39917A21B282}" srcOrd="0" destOrd="2" presId="urn:microsoft.com/office/officeart/2005/8/layout/vList2"/>
    <dgm:cxn modelId="{125B7394-0320-4E89-9CB4-5F4CCD60186F}" type="presOf" srcId="{4D562468-8251-406D-8FB0-FF0FB270DFE8}" destId="{2FEC29A3-D4DA-4406-B294-39917A21B282}" srcOrd="0" destOrd="0" presId="urn:microsoft.com/office/officeart/2005/8/layout/vList2"/>
    <dgm:cxn modelId="{F301CAA0-74CA-4285-BABD-81F4080327C2}" type="presOf" srcId="{E18BAD38-FBE4-44C0-B019-613575564D70}" destId="{2FEC29A3-D4DA-4406-B294-39917A21B282}" srcOrd="0" destOrd="1" presId="urn:microsoft.com/office/officeart/2005/8/layout/vList2"/>
    <dgm:cxn modelId="{B47185AA-37AC-4FC1-8005-21422CF7D718}" srcId="{71849884-2B88-4E3B-AD7F-94F6EF7CBBC4}" destId="{DB759B31-EC05-4C93-8C1F-F324E4535911}" srcOrd="4" destOrd="0" parTransId="{4B4A5FC8-4BBC-41BF-B83E-6A63E78AA8A4}" sibTransId="{533619A5-B05B-4173-ABC1-710B525C993C}"/>
    <dgm:cxn modelId="{FBFDAD79-AFB6-4905-8A5D-C35FBD8A69CB}" srcId="{71849884-2B88-4E3B-AD7F-94F6EF7CBBC4}" destId="{E18BAD38-FBE4-44C0-B019-613575564D70}" srcOrd="1" destOrd="0" parTransId="{7B0296DC-FCC5-4698-BD2E-9E02EF6E050D}" sibTransId="{99EF5A55-7C46-4A0E-8F2B-3F9B897020C0}"/>
    <dgm:cxn modelId="{9A640471-7E6B-4EBE-8002-F4662C4642F7}" type="presOf" srcId="{DB759B31-EC05-4C93-8C1F-F324E4535911}" destId="{2FEC29A3-D4DA-4406-B294-39917A21B282}" srcOrd="0" destOrd="4" presId="urn:microsoft.com/office/officeart/2005/8/layout/vList2"/>
    <dgm:cxn modelId="{DACF9EB2-BBD6-4E08-B272-3F694E30A93D}" srcId="{C1DF8B19-6E96-4BB1-822D-CF2F68057397}" destId="{71849884-2B88-4E3B-AD7F-94F6EF7CBBC4}" srcOrd="0" destOrd="0" parTransId="{433A15A4-1B3A-4F7E-9D71-8848263E1383}" sibTransId="{19DBA2DE-4554-4BD4-8933-521D55F7BA4D}"/>
    <dgm:cxn modelId="{9E32DB45-5242-42A2-9404-5FF6D8E4B797}" srcId="{71849884-2B88-4E3B-AD7F-94F6EF7CBBC4}" destId="{4D562468-8251-406D-8FB0-FF0FB270DFE8}" srcOrd="0" destOrd="0" parTransId="{96367923-3DE8-489E-8210-C18986D8C7F2}" sibTransId="{1E99C7A6-DC21-4D2D-83D6-244FAF61B709}"/>
    <dgm:cxn modelId="{7F5D8706-252C-4B2F-B627-F2896B92FE56}" type="presOf" srcId="{C1DF8B19-6E96-4BB1-822D-CF2F68057397}" destId="{B8177D9F-0BFC-413B-A836-0D2290DE1A54}" srcOrd="0" destOrd="0" presId="urn:microsoft.com/office/officeart/2005/8/layout/vList2"/>
    <dgm:cxn modelId="{CAF91E5A-F442-4767-819A-DDEE4DD32C6E}" type="presOf" srcId="{71849884-2B88-4E3B-AD7F-94F6EF7CBBC4}" destId="{B6736B44-518A-4A17-BA28-74AEFB5001C1}" srcOrd="0" destOrd="0" presId="urn:microsoft.com/office/officeart/2005/8/layout/vList2"/>
    <dgm:cxn modelId="{72C6F01E-DBC2-4B78-8B69-760C8A7A5E8B}" srcId="{71849884-2B88-4E3B-AD7F-94F6EF7CBBC4}" destId="{DB19FC69-091A-4ED2-9D51-ED8CE585FBFB}" srcOrd="2" destOrd="0" parTransId="{2F69B8D0-4481-4DCB-9139-8F84D7A5F1E1}" sibTransId="{6C745954-BAC4-4198-900F-5B85346D224B}"/>
    <dgm:cxn modelId="{D6897B66-E4B9-46D7-8C05-BBB510C7F56F}" type="presParOf" srcId="{B8177D9F-0BFC-413B-A836-0D2290DE1A54}" destId="{B6736B44-518A-4A17-BA28-74AEFB5001C1}" srcOrd="0" destOrd="0" presId="urn:microsoft.com/office/officeart/2005/8/layout/vList2"/>
    <dgm:cxn modelId="{1F4234D2-CC00-4972-AB5D-04940F7F0E24}" type="presParOf" srcId="{B8177D9F-0BFC-413B-A836-0D2290DE1A54}" destId="{2FEC29A3-D4DA-4406-B294-39917A21B28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DF8B19-6E96-4BB1-822D-CF2F680573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849884-2B88-4E3B-AD7F-94F6EF7CBBC4}">
      <dgm:prSet phldrT="[Текст]"/>
      <dgm:spPr/>
      <dgm:t>
        <a:bodyPr/>
        <a:lstStyle/>
        <a:p>
          <a:pPr algn="ctr">
            <a:lnSpc>
              <a:spcPct val="100000"/>
            </a:lnSpc>
          </a:pPr>
          <a:r>
            <a:rPr lang="ru-RU" dirty="0" smtClean="0">
              <a:latin typeface="Times New Roman" pitchFamily="18" charset="0"/>
              <a:cs typeface="Times New Roman" pitchFamily="18" charset="0"/>
            </a:rPr>
            <a:t>Основные приоритеты бюджетной и налоговой политики муниципального образования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Гулькевичский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район на 2016 год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33A15A4-1B3A-4F7E-9D71-8848263E1383}" type="parTrans" cxnId="{DACF9EB2-BBD6-4E08-B272-3F694E30A93D}">
      <dgm:prSet/>
      <dgm:spPr/>
      <dgm:t>
        <a:bodyPr/>
        <a:lstStyle/>
        <a:p>
          <a:endParaRPr lang="ru-RU"/>
        </a:p>
      </dgm:t>
    </dgm:pt>
    <dgm:pt modelId="{19DBA2DE-4554-4BD4-8933-521D55F7BA4D}" type="sibTrans" cxnId="{DACF9EB2-BBD6-4E08-B272-3F694E30A93D}">
      <dgm:prSet/>
      <dgm:spPr/>
      <dgm:t>
        <a:bodyPr/>
        <a:lstStyle/>
        <a:p>
          <a:endParaRPr lang="ru-RU"/>
        </a:p>
      </dgm:t>
    </dgm:pt>
    <dgm:pt modelId="{4D562468-8251-406D-8FB0-FF0FB270DFE8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Формирование и гарантированное исполнение бюджетных расходов исходя из государственных приоритетов, направленных на повышение уровня и качества жизни населения района за счет обеспечения граждан доступными и качественными муниципальными услугами;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6367923-3DE8-489E-8210-C18986D8C7F2}" type="parTrans" cxnId="{9E32DB45-5242-42A2-9404-5FF6D8E4B797}">
      <dgm:prSet/>
      <dgm:spPr/>
      <dgm:t>
        <a:bodyPr/>
        <a:lstStyle/>
        <a:p>
          <a:endParaRPr lang="ru-RU"/>
        </a:p>
      </dgm:t>
    </dgm:pt>
    <dgm:pt modelId="{1E99C7A6-DC21-4D2D-83D6-244FAF61B709}" type="sibTrans" cxnId="{9E32DB45-5242-42A2-9404-5FF6D8E4B797}">
      <dgm:prSet/>
      <dgm:spPr/>
      <dgm:t>
        <a:bodyPr/>
        <a:lstStyle/>
        <a:p>
          <a:endParaRPr lang="ru-RU"/>
        </a:p>
      </dgm:t>
    </dgm:pt>
    <dgm:pt modelId="{E18BAD38-FBE4-44C0-B019-613575564D70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Обеспечение социальной и экономической стабильности района;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7B0296DC-FCC5-4698-BD2E-9E02EF6E050D}" type="parTrans" cxnId="{FBFDAD79-AFB6-4905-8A5D-C35FBD8A69CB}">
      <dgm:prSet/>
      <dgm:spPr/>
      <dgm:t>
        <a:bodyPr/>
        <a:lstStyle/>
        <a:p>
          <a:endParaRPr lang="ru-RU"/>
        </a:p>
      </dgm:t>
    </dgm:pt>
    <dgm:pt modelId="{99EF5A55-7C46-4A0E-8F2B-3F9B897020C0}" type="sibTrans" cxnId="{FBFDAD79-AFB6-4905-8A5D-C35FBD8A69CB}">
      <dgm:prSet/>
      <dgm:spPr/>
      <dgm:t>
        <a:bodyPr/>
        <a:lstStyle/>
        <a:p>
          <a:endParaRPr lang="ru-RU"/>
        </a:p>
      </dgm:t>
    </dgm:pt>
    <dgm:pt modelId="{DB19FC69-091A-4ED2-9D51-ED8CE585FBFB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Создание условий для динамичного развития и модернизации экономики;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2F69B8D0-4481-4DCB-9139-8F84D7A5F1E1}" type="parTrans" cxnId="{72C6F01E-DBC2-4B78-8B69-760C8A7A5E8B}">
      <dgm:prSet/>
      <dgm:spPr/>
      <dgm:t>
        <a:bodyPr/>
        <a:lstStyle/>
        <a:p>
          <a:endParaRPr lang="ru-RU"/>
        </a:p>
      </dgm:t>
    </dgm:pt>
    <dgm:pt modelId="{6C745954-BAC4-4198-900F-5B85346D224B}" type="sibTrans" cxnId="{72C6F01E-DBC2-4B78-8B69-760C8A7A5E8B}">
      <dgm:prSet/>
      <dgm:spPr/>
      <dgm:t>
        <a:bodyPr/>
        <a:lstStyle/>
        <a:p>
          <a:endParaRPr lang="ru-RU"/>
        </a:p>
      </dgm:t>
    </dgm:pt>
    <dgm:pt modelId="{BFC82B8A-F267-413E-A7A6-555D19E324BB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Повышение эффективности и прозрачности муниципального управления;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7800812A-5A8F-411F-9659-04F0B6657AD9}" type="parTrans" cxnId="{4BB20516-80C2-4E0F-98DB-CA6977CC9E84}">
      <dgm:prSet/>
      <dgm:spPr/>
      <dgm:t>
        <a:bodyPr/>
        <a:lstStyle/>
        <a:p>
          <a:endParaRPr lang="ru-RU"/>
        </a:p>
      </dgm:t>
    </dgm:pt>
    <dgm:pt modelId="{B85FAE46-650D-44E1-895A-09AB1F90444F}" type="sibTrans" cxnId="{4BB20516-80C2-4E0F-98DB-CA6977CC9E84}">
      <dgm:prSet/>
      <dgm:spPr/>
      <dgm:t>
        <a:bodyPr/>
        <a:lstStyle/>
        <a:p>
          <a:endParaRPr lang="ru-RU"/>
        </a:p>
      </dgm:t>
    </dgm:pt>
    <dgm:pt modelId="{DB759B31-EC05-4C93-8C1F-F324E4535911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Повышение эффективности расходов бюджета.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4B4A5FC8-4BBC-41BF-B83E-6A63E78AA8A4}" type="parTrans" cxnId="{B47185AA-37AC-4FC1-8005-21422CF7D718}">
      <dgm:prSet/>
      <dgm:spPr/>
      <dgm:t>
        <a:bodyPr/>
        <a:lstStyle/>
        <a:p>
          <a:endParaRPr lang="ru-RU"/>
        </a:p>
      </dgm:t>
    </dgm:pt>
    <dgm:pt modelId="{533619A5-B05B-4173-ABC1-710B525C993C}" type="sibTrans" cxnId="{B47185AA-37AC-4FC1-8005-21422CF7D718}">
      <dgm:prSet/>
      <dgm:spPr/>
      <dgm:t>
        <a:bodyPr/>
        <a:lstStyle/>
        <a:p>
          <a:endParaRPr lang="ru-RU"/>
        </a:p>
      </dgm:t>
    </dgm:pt>
    <dgm:pt modelId="{E67090B2-37B0-433D-89B9-DE8939C78D91}">
      <dgm:prSet phldrT="[Текст]" custT="1"/>
      <dgm:spPr/>
      <dgm:t>
        <a:bodyPr/>
        <a:lstStyle/>
        <a:p>
          <a:pPr algn="just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Увеличение доходного потенциала и повышение уровня собственных доходов бюджета;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62351D8B-A2C8-4154-A546-EB5ECABEBDE5}" type="parTrans" cxnId="{65EC532A-5312-4154-AD5B-59BCAD01ADC0}">
      <dgm:prSet/>
      <dgm:spPr/>
      <dgm:t>
        <a:bodyPr/>
        <a:lstStyle/>
        <a:p>
          <a:endParaRPr lang="ru-RU"/>
        </a:p>
      </dgm:t>
    </dgm:pt>
    <dgm:pt modelId="{71298FDC-6D35-4EFC-94E7-D327EC96E571}" type="sibTrans" cxnId="{65EC532A-5312-4154-AD5B-59BCAD01ADC0}">
      <dgm:prSet/>
      <dgm:spPr/>
      <dgm:t>
        <a:bodyPr/>
        <a:lstStyle/>
        <a:p>
          <a:endParaRPr lang="ru-RU"/>
        </a:p>
      </dgm:t>
    </dgm:pt>
    <dgm:pt modelId="{B8177D9F-0BFC-413B-A836-0D2290DE1A54}" type="pres">
      <dgm:prSet presAssocID="{C1DF8B19-6E96-4BB1-822D-CF2F680573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736B44-518A-4A17-BA28-74AEFB5001C1}" type="pres">
      <dgm:prSet presAssocID="{71849884-2B88-4E3B-AD7F-94F6EF7CBBC4}" presName="parentText" presStyleLbl="node1" presStyleIdx="0" presStyleCnt="1" custScaleY="103665" custLinFactNeighborY="-450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EC29A3-D4DA-4406-B294-39917A21B282}" type="pres">
      <dgm:prSet presAssocID="{71849884-2B88-4E3B-AD7F-94F6EF7CBBC4}" presName="childText" presStyleLbl="revTx" presStyleIdx="0" presStyleCnt="1" custScaleY="100766" custLinFactNeighborY="118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24D66B-114B-4586-9FB9-8B8F64EF2B95}" type="presOf" srcId="{71849884-2B88-4E3B-AD7F-94F6EF7CBBC4}" destId="{B6736B44-518A-4A17-BA28-74AEFB5001C1}" srcOrd="0" destOrd="0" presId="urn:microsoft.com/office/officeart/2005/8/layout/vList2"/>
    <dgm:cxn modelId="{71FE1DEB-EB68-4B01-8447-6D88DDBB525A}" type="presOf" srcId="{DB759B31-EC05-4C93-8C1F-F324E4535911}" destId="{2FEC29A3-D4DA-4406-B294-39917A21B282}" srcOrd="0" destOrd="5" presId="urn:microsoft.com/office/officeart/2005/8/layout/vList2"/>
    <dgm:cxn modelId="{EE6CF145-AB88-464D-A870-50C436377016}" type="presOf" srcId="{E67090B2-37B0-433D-89B9-DE8939C78D91}" destId="{2FEC29A3-D4DA-4406-B294-39917A21B282}" srcOrd="0" destOrd="4" presId="urn:microsoft.com/office/officeart/2005/8/layout/vList2"/>
    <dgm:cxn modelId="{E77EBF3C-C6F4-432D-9FFE-F81ED5FA0EBF}" type="presOf" srcId="{DB19FC69-091A-4ED2-9D51-ED8CE585FBFB}" destId="{2FEC29A3-D4DA-4406-B294-39917A21B282}" srcOrd="0" destOrd="2" presId="urn:microsoft.com/office/officeart/2005/8/layout/vList2"/>
    <dgm:cxn modelId="{4BB20516-80C2-4E0F-98DB-CA6977CC9E84}" srcId="{71849884-2B88-4E3B-AD7F-94F6EF7CBBC4}" destId="{BFC82B8A-F267-413E-A7A6-555D19E324BB}" srcOrd="3" destOrd="0" parTransId="{7800812A-5A8F-411F-9659-04F0B6657AD9}" sibTransId="{B85FAE46-650D-44E1-895A-09AB1F90444F}"/>
    <dgm:cxn modelId="{B1EBA059-1A82-484A-B332-7D58691568FD}" type="presOf" srcId="{E18BAD38-FBE4-44C0-B019-613575564D70}" destId="{2FEC29A3-D4DA-4406-B294-39917A21B282}" srcOrd="0" destOrd="1" presId="urn:microsoft.com/office/officeart/2005/8/layout/vList2"/>
    <dgm:cxn modelId="{65EC532A-5312-4154-AD5B-59BCAD01ADC0}" srcId="{71849884-2B88-4E3B-AD7F-94F6EF7CBBC4}" destId="{E67090B2-37B0-433D-89B9-DE8939C78D91}" srcOrd="4" destOrd="0" parTransId="{62351D8B-A2C8-4154-A546-EB5ECABEBDE5}" sibTransId="{71298FDC-6D35-4EFC-94E7-D327EC96E571}"/>
    <dgm:cxn modelId="{B47185AA-37AC-4FC1-8005-21422CF7D718}" srcId="{71849884-2B88-4E3B-AD7F-94F6EF7CBBC4}" destId="{DB759B31-EC05-4C93-8C1F-F324E4535911}" srcOrd="5" destOrd="0" parTransId="{4B4A5FC8-4BBC-41BF-B83E-6A63E78AA8A4}" sibTransId="{533619A5-B05B-4173-ABC1-710B525C993C}"/>
    <dgm:cxn modelId="{891DF0D7-880C-4D29-86B0-58C48598B277}" type="presOf" srcId="{4D562468-8251-406D-8FB0-FF0FB270DFE8}" destId="{2FEC29A3-D4DA-4406-B294-39917A21B282}" srcOrd="0" destOrd="0" presId="urn:microsoft.com/office/officeart/2005/8/layout/vList2"/>
    <dgm:cxn modelId="{FBFDAD79-AFB6-4905-8A5D-C35FBD8A69CB}" srcId="{71849884-2B88-4E3B-AD7F-94F6EF7CBBC4}" destId="{E18BAD38-FBE4-44C0-B019-613575564D70}" srcOrd="1" destOrd="0" parTransId="{7B0296DC-FCC5-4698-BD2E-9E02EF6E050D}" sibTransId="{99EF5A55-7C46-4A0E-8F2B-3F9B897020C0}"/>
    <dgm:cxn modelId="{C9FCF141-0BDB-4ADE-9692-7D06F79CDEED}" type="presOf" srcId="{BFC82B8A-F267-413E-A7A6-555D19E324BB}" destId="{2FEC29A3-D4DA-4406-B294-39917A21B282}" srcOrd="0" destOrd="3" presId="urn:microsoft.com/office/officeart/2005/8/layout/vList2"/>
    <dgm:cxn modelId="{09EC42B8-5C85-4991-B006-EE9F69B927EE}" type="presOf" srcId="{C1DF8B19-6E96-4BB1-822D-CF2F68057397}" destId="{B8177D9F-0BFC-413B-A836-0D2290DE1A54}" srcOrd="0" destOrd="0" presId="urn:microsoft.com/office/officeart/2005/8/layout/vList2"/>
    <dgm:cxn modelId="{DACF9EB2-BBD6-4E08-B272-3F694E30A93D}" srcId="{C1DF8B19-6E96-4BB1-822D-CF2F68057397}" destId="{71849884-2B88-4E3B-AD7F-94F6EF7CBBC4}" srcOrd="0" destOrd="0" parTransId="{433A15A4-1B3A-4F7E-9D71-8848263E1383}" sibTransId="{19DBA2DE-4554-4BD4-8933-521D55F7BA4D}"/>
    <dgm:cxn modelId="{9E32DB45-5242-42A2-9404-5FF6D8E4B797}" srcId="{71849884-2B88-4E3B-AD7F-94F6EF7CBBC4}" destId="{4D562468-8251-406D-8FB0-FF0FB270DFE8}" srcOrd="0" destOrd="0" parTransId="{96367923-3DE8-489E-8210-C18986D8C7F2}" sibTransId="{1E99C7A6-DC21-4D2D-83D6-244FAF61B709}"/>
    <dgm:cxn modelId="{72C6F01E-DBC2-4B78-8B69-760C8A7A5E8B}" srcId="{71849884-2B88-4E3B-AD7F-94F6EF7CBBC4}" destId="{DB19FC69-091A-4ED2-9D51-ED8CE585FBFB}" srcOrd="2" destOrd="0" parTransId="{2F69B8D0-4481-4DCB-9139-8F84D7A5F1E1}" sibTransId="{6C745954-BAC4-4198-900F-5B85346D224B}"/>
    <dgm:cxn modelId="{30A1B1DC-3979-422B-AAE9-E03EDD0B885B}" type="presParOf" srcId="{B8177D9F-0BFC-413B-A836-0D2290DE1A54}" destId="{B6736B44-518A-4A17-BA28-74AEFB5001C1}" srcOrd="0" destOrd="0" presId="urn:microsoft.com/office/officeart/2005/8/layout/vList2"/>
    <dgm:cxn modelId="{BB74BD53-8209-4F20-8B75-AD000EFC4590}" type="presParOf" srcId="{B8177D9F-0BFC-413B-A836-0D2290DE1A54}" destId="{2FEC29A3-D4DA-4406-B294-39917A21B28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9AE29D1-62F4-4B0D-9013-90F3F0DB41F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0243E8-DEDA-4611-919C-1A16126C0CDC}">
      <dgm:prSet phldrT="[Текст]" custT="1"/>
      <dgm:spPr/>
      <dgm:t>
        <a:bodyPr/>
        <a:lstStyle/>
        <a:p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Управление образования – 62 учреждения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9E6BD97B-CB0E-4F78-BA47-8347935A371C}" type="parTrans" cxnId="{0DE1066B-23EB-4230-8B20-8F0D0A28E392}">
      <dgm:prSet/>
      <dgm:spPr/>
      <dgm:t>
        <a:bodyPr/>
        <a:lstStyle/>
        <a:p>
          <a:endParaRPr lang="ru-RU"/>
        </a:p>
      </dgm:t>
    </dgm:pt>
    <dgm:pt modelId="{C6B7CFE8-3186-47B8-ADB9-2A36DD41E387}" type="sibTrans" cxnId="{0DE1066B-23EB-4230-8B20-8F0D0A28E392}">
      <dgm:prSet/>
      <dgm:spPr/>
      <dgm:t>
        <a:bodyPr/>
        <a:lstStyle/>
        <a:p>
          <a:endParaRPr lang="ru-RU"/>
        </a:p>
      </dgm:t>
    </dgm:pt>
    <dgm:pt modelId="{149E0783-E691-470A-A468-FB2B8BF5AA74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rotWithShape="0">
          <a:gsLst>
            <a:gs pos="100000">
              <a:schemeClr val="accent2">
                <a:tint val="18000"/>
                <a:satMod val="120000"/>
                <a:lumMod val="88000"/>
              </a:schemeClr>
            </a:gs>
            <a:gs pos="100000">
              <a:schemeClr val="accent2">
                <a:tint val="40000"/>
                <a:satMod val="100000"/>
                <a:lumMod val="78000"/>
              </a:schemeClr>
            </a:gs>
          </a:gsLst>
        </a:gra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учреждения дошкольного образования – 32 детских сада;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FD83A09-1866-4537-B8D3-4D4C13060FDA}" type="parTrans" cxnId="{A4E4788F-510A-447F-A8A8-920CC209F4CB}">
      <dgm:prSet/>
      <dgm:spPr/>
      <dgm:t>
        <a:bodyPr/>
        <a:lstStyle/>
        <a:p>
          <a:endParaRPr lang="ru-RU"/>
        </a:p>
      </dgm:t>
    </dgm:pt>
    <dgm:pt modelId="{71463C3E-5777-407B-90AC-49195B7A6FDA}" type="sibTrans" cxnId="{A4E4788F-510A-447F-A8A8-920CC209F4CB}">
      <dgm:prSet/>
      <dgm:spPr/>
      <dgm:t>
        <a:bodyPr/>
        <a:lstStyle/>
        <a:p>
          <a:endParaRPr lang="ru-RU"/>
        </a:p>
      </dgm:t>
    </dgm:pt>
    <dgm:pt modelId="{7704B5FE-BB0F-4A6F-820B-1BA28F52DE90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rotWithShape="0">
          <a:gsLst>
            <a:gs pos="100000">
              <a:schemeClr val="accent3">
                <a:tint val="18000"/>
                <a:satMod val="120000"/>
                <a:lumMod val="88000"/>
              </a:schemeClr>
            </a:gs>
            <a:gs pos="100000">
              <a:schemeClr val="accent3">
                <a:tint val="40000"/>
                <a:satMod val="100000"/>
                <a:lumMod val="78000"/>
              </a:schemeClr>
            </a:gs>
          </a:gsLst>
        </a:gra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учреждения общего образования детей – 24 школ;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D965F05-0082-48C6-B7AF-8D9C34727A76}" type="parTrans" cxnId="{5C7C3EFB-0846-4C38-9254-68FDFD29FEA0}">
      <dgm:prSet/>
      <dgm:spPr/>
      <dgm:t>
        <a:bodyPr/>
        <a:lstStyle/>
        <a:p>
          <a:endParaRPr lang="ru-RU"/>
        </a:p>
      </dgm:t>
    </dgm:pt>
    <dgm:pt modelId="{A272F1A4-AB86-4795-8A3F-6D7BDA346E8A}" type="sibTrans" cxnId="{5C7C3EFB-0846-4C38-9254-68FDFD29FEA0}">
      <dgm:prSet/>
      <dgm:spPr/>
      <dgm:t>
        <a:bodyPr/>
        <a:lstStyle/>
        <a:p>
          <a:endParaRPr lang="ru-RU"/>
        </a:p>
      </dgm:t>
    </dgm:pt>
    <dgm:pt modelId="{187431F7-D3D2-45F1-A37C-D4E68BC27743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gradFill rotWithShape="0">
          <a:gsLst>
            <a:gs pos="100000">
              <a:schemeClr val="accent4">
                <a:tint val="18000"/>
                <a:satMod val="120000"/>
                <a:lumMod val="88000"/>
              </a:schemeClr>
            </a:gs>
            <a:gs pos="100000">
              <a:schemeClr val="accent4">
                <a:tint val="40000"/>
                <a:satMod val="100000"/>
                <a:lumMod val="78000"/>
              </a:schemeClr>
            </a:gs>
          </a:gsLst>
        </a:gra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учреждения дополнительного образования – 3 (спортшкола, внешкольный центр, УДО казачьей направленности);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ADCE6E6-B381-4DDF-8FE6-2E07AA778C30}" type="parTrans" cxnId="{A7AFBC55-7F2D-4BB1-A0EA-8C87B6C77E3E}">
      <dgm:prSet/>
      <dgm:spPr/>
      <dgm:t>
        <a:bodyPr/>
        <a:lstStyle/>
        <a:p>
          <a:endParaRPr lang="ru-RU"/>
        </a:p>
      </dgm:t>
    </dgm:pt>
    <dgm:pt modelId="{73E86E81-6E7A-4C72-8B0A-0F8987D2CD6F}" type="sibTrans" cxnId="{A7AFBC55-7F2D-4BB1-A0EA-8C87B6C77E3E}">
      <dgm:prSet/>
      <dgm:spPr/>
      <dgm:t>
        <a:bodyPr/>
        <a:lstStyle/>
        <a:p>
          <a:endParaRPr lang="ru-RU"/>
        </a:p>
      </dgm:t>
    </dgm:pt>
    <dgm:pt modelId="{179F2D1D-BBAF-4283-9464-D939CDAE4A0A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rotWithShape="0">
          <a:gsLst>
            <a:gs pos="100000">
              <a:schemeClr val="accent1">
                <a:tint val="18000"/>
                <a:satMod val="120000"/>
                <a:lumMod val="88000"/>
              </a:schemeClr>
            </a:gs>
            <a:gs pos="100000">
              <a:schemeClr val="accent1">
                <a:tint val="40000"/>
                <a:satMod val="100000"/>
                <a:lumMod val="78000"/>
              </a:schemeClr>
            </a:gs>
          </a:gsLst>
        </a:gra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методический центр, централизованная бухгалтерия;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95357AB-77E3-4DD4-B741-1F69A38A2B54}" type="parTrans" cxnId="{A2FD788E-5F09-44C8-8AB9-F37152813F17}">
      <dgm:prSet/>
      <dgm:spPr/>
      <dgm:t>
        <a:bodyPr/>
        <a:lstStyle/>
        <a:p>
          <a:endParaRPr lang="ru-RU"/>
        </a:p>
      </dgm:t>
    </dgm:pt>
    <dgm:pt modelId="{E1BD6D04-31E8-41A4-8096-F97CC7600668}" type="sibTrans" cxnId="{A2FD788E-5F09-44C8-8AB9-F37152813F17}">
      <dgm:prSet/>
      <dgm:spPr/>
      <dgm:t>
        <a:bodyPr/>
        <a:lstStyle/>
        <a:p>
          <a:endParaRPr lang="ru-RU"/>
        </a:p>
      </dgm:t>
    </dgm:pt>
    <dgm:pt modelId="{89937A24-7F48-47A1-92A0-B5C5EBF87F01}" type="pres">
      <dgm:prSet presAssocID="{E9AE29D1-62F4-4B0D-9013-90F3F0DB41F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968FDB-929F-4143-8336-6FFC9D7410AF}" type="pres">
      <dgm:prSet presAssocID="{B30243E8-DEDA-4611-919C-1A16126C0CDC}" presName="root1" presStyleCnt="0"/>
      <dgm:spPr/>
    </dgm:pt>
    <dgm:pt modelId="{619AD098-A9CC-4A4E-9722-983B224C1012}" type="pres">
      <dgm:prSet presAssocID="{B30243E8-DEDA-4611-919C-1A16126C0CDC}" presName="LevelOneTextNode" presStyleLbl="node0" presStyleIdx="0" presStyleCnt="1" custAng="5400000" custScaleX="166556" custScaleY="62071" custLinFactNeighborX="-35414" custLinFactNeighborY="-25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DCD159-0B1E-40EA-AF9B-F2DE1BA3FF85}" type="pres">
      <dgm:prSet presAssocID="{B30243E8-DEDA-4611-919C-1A16126C0CDC}" presName="level2hierChild" presStyleCnt="0"/>
      <dgm:spPr/>
    </dgm:pt>
    <dgm:pt modelId="{A306F9C5-07FF-4964-9A3D-3F1634BBDB3E}" type="pres">
      <dgm:prSet presAssocID="{DFD83A09-1866-4537-B8D3-4D4C13060FDA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F5DF38CF-31A3-4E3B-8A3F-873E674925DE}" type="pres">
      <dgm:prSet presAssocID="{DFD83A09-1866-4537-B8D3-4D4C13060FDA}" presName="connTx" presStyleLbl="parChTrans1D2" presStyleIdx="0" presStyleCnt="4"/>
      <dgm:spPr/>
      <dgm:t>
        <a:bodyPr/>
        <a:lstStyle/>
        <a:p>
          <a:endParaRPr lang="ru-RU"/>
        </a:p>
      </dgm:t>
    </dgm:pt>
    <dgm:pt modelId="{F777D3F3-9FA9-4446-8DB0-5C517060DAB7}" type="pres">
      <dgm:prSet presAssocID="{149E0783-E691-470A-A468-FB2B8BF5AA74}" presName="root2" presStyleCnt="0"/>
      <dgm:spPr/>
    </dgm:pt>
    <dgm:pt modelId="{71636D87-063C-471D-9954-F9BCD4BE732E}" type="pres">
      <dgm:prSet presAssocID="{149E0783-E691-470A-A468-FB2B8BF5AA74}" presName="LevelTwoTextNode" presStyleLbl="node2" presStyleIdx="0" presStyleCnt="4" custLinFactNeighborX="26797" custLinFactNeighborY="-123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045C6C-F7CD-4AFD-9B0C-F487354E15A7}" type="pres">
      <dgm:prSet presAssocID="{149E0783-E691-470A-A468-FB2B8BF5AA74}" presName="level3hierChild" presStyleCnt="0"/>
      <dgm:spPr/>
    </dgm:pt>
    <dgm:pt modelId="{22455721-1CEA-4DCC-BB51-DA13421A4086}" type="pres">
      <dgm:prSet presAssocID="{BD965F05-0082-48C6-B7AF-8D9C34727A76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5CCCC4F9-5163-423D-A3A9-78CF073C6687}" type="pres">
      <dgm:prSet presAssocID="{BD965F05-0082-48C6-B7AF-8D9C34727A76}" presName="connTx" presStyleLbl="parChTrans1D2" presStyleIdx="1" presStyleCnt="4"/>
      <dgm:spPr/>
      <dgm:t>
        <a:bodyPr/>
        <a:lstStyle/>
        <a:p>
          <a:endParaRPr lang="ru-RU"/>
        </a:p>
      </dgm:t>
    </dgm:pt>
    <dgm:pt modelId="{69F58AB8-51C0-4275-A219-1D53F2B77A4A}" type="pres">
      <dgm:prSet presAssocID="{7704B5FE-BB0F-4A6F-820B-1BA28F52DE90}" presName="root2" presStyleCnt="0"/>
      <dgm:spPr/>
    </dgm:pt>
    <dgm:pt modelId="{B1FBD795-EC2E-4185-B9AF-2D0D4F7745C9}" type="pres">
      <dgm:prSet presAssocID="{7704B5FE-BB0F-4A6F-820B-1BA28F52DE90}" presName="LevelTwoTextNode" presStyleLbl="node2" presStyleIdx="1" presStyleCnt="4" custLinFactNeighborX="26797" custLinFactNeighborY="-174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8B4810-87D2-43CC-9A08-8DD8DB49C1A8}" type="pres">
      <dgm:prSet presAssocID="{7704B5FE-BB0F-4A6F-820B-1BA28F52DE90}" presName="level3hierChild" presStyleCnt="0"/>
      <dgm:spPr/>
    </dgm:pt>
    <dgm:pt modelId="{828790FD-8358-4B8B-8254-885ACBEEAB44}" type="pres">
      <dgm:prSet presAssocID="{8ADCE6E6-B381-4DDF-8FE6-2E07AA778C30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41824FCA-B59B-4FB6-A5F9-0DA1462D5B7D}" type="pres">
      <dgm:prSet presAssocID="{8ADCE6E6-B381-4DDF-8FE6-2E07AA778C30}" presName="connTx" presStyleLbl="parChTrans1D2" presStyleIdx="2" presStyleCnt="4"/>
      <dgm:spPr/>
      <dgm:t>
        <a:bodyPr/>
        <a:lstStyle/>
        <a:p>
          <a:endParaRPr lang="ru-RU"/>
        </a:p>
      </dgm:t>
    </dgm:pt>
    <dgm:pt modelId="{EE157FB6-4149-4BFA-B7EC-E8C9A90033AF}" type="pres">
      <dgm:prSet presAssocID="{187431F7-D3D2-45F1-A37C-D4E68BC27743}" presName="root2" presStyleCnt="0"/>
      <dgm:spPr/>
    </dgm:pt>
    <dgm:pt modelId="{233C79C4-884B-4FF9-9DBC-E95C3D5CE3F9}" type="pres">
      <dgm:prSet presAssocID="{187431F7-D3D2-45F1-A37C-D4E68BC27743}" presName="LevelTwoTextNode" presStyleLbl="node2" presStyleIdx="2" presStyleCnt="4" custLinFactNeighborX="26797" custLinFactNeighborY="-158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1DE1B6-20FC-4807-A0D7-2CAED6C13A2A}" type="pres">
      <dgm:prSet presAssocID="{187431F7-D3D2-45F1-A37C-D4E68BC27743}" presName="level3hierChild" presStyleCnt="0"/>
      <dgm:spPr/>
    </dgm:pt>
    <dgm:pt modelId="{A9169F2B-4A21-4597-A16C-B0A4E44828E3}" type="pres">
      <dgm:prSet presAssocID="{B95357AB-77E3-4DD4-B741-1F69A38A2B54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973A7513-3D4C-461B-8E41-03812DFCED96}" type="pres">
      <dgm:prSet presAssocID="{B95357AB-77E3-4DD4-B741-1F69A38A2B54}" presName="connTx" presStyleLbl="parChTrans1D2" presStyleIdx="3" presStyleCnt="4"/>
      <dgm:spPr/>
      <dgm:t>
        <a:bodyPr/>
        <a:lstStyle/>
        <a:p>
          <a:endParaRPr lang="ru-RU"/>
        </a:p>
      </dgm:t>
    </dgm:pt>
    <dgm:pt modelId="{BAC2DC55-FDA5-42C1-A606-6E703BEFE43D}" type="pres">
      <dgm:prSet presAssocID="{179F2D1D-BBAF-4283-9464-D939CDAE4A0A}" presName="root2" presStyleCnt="0"/>
      <dgm:spPr/>
    </dgm:pt>
    <dgm:pt modelId="{6C38FCE9-9D06-4704-97AB-E74987D5F528}" type="pres">
      <dgm:prSet presAssocID="{179F2D1D-BBAF-4283-9464-D939CDAE4A0A}" presName="LevelTwoTextNode" presStyleLbl="node2" presStyleIdx="3" presStyleCnt="4" custLinFactNeighborX="26797" custLinFactNeighborY="-75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44563F-2176-48F5-9B53-B4113B921258}" type="pres">
      <dgm:prSet presAssocID="{179F2D1D-BBAF-4283-9464-D939CDAE4A0A}" presName="level3hierChild" presStyleCnt="0"/>
      <dgm:spPr/>
    </dgm:pt>
  </dgm:ptLst>
  <dgm:cxnLst>
    <dgm:cxn modelId="{0448F442-42E2-4CA0-911D-85DAF07D0C5B}" type="presOf" srcId="{B95357AB-77E3-4DD4-B741-1F69A38A2B54}" destId="{A9169F2B-4A21-4597-A16C-B0A4E44828E3}" srcOrd="0" destOrd="0" presId="urn:microsoft.com/office/officeart/2008/layout/HorizontalMultiLevelHierarchy"/>
    <dgm:cxn modelId="{9CA2F5F2-90E6-4DAE-967F-DD029EE0B546}" type="presOf" srcId="{8ADCE6E6-B381-4DDF-8FE6-2E07AA778C30}" destId="{41824FCA-B59B-4FB6-A5F9-0DA1462D5B7D}" srcOrd="1" destOrd="0" presId="urn:microsoft.com/office/officeart/2008/layout/HorizontalMultiLevelHierarchy"/>
    <dgm:cxn modelId="{617AB620-8745-40B1-9505-E91570DAF40D}" type="presOf" srcId="{7704B5FE-BB0F-4A6F-820B-1BA28F52DE90}" destId="{B1FBD795-EC2E-4185-B9AF-2D0D4F7745C9}" srcOrd="0" destOrd="0" presId="urn:microsoft.com/office/officeart/2008/layout/HorizontalMultiLevelHierarchy"/>
    <dgm:cxn modelId="{7A42083C-CC9F-446B-B9DC-37EF67ACD161}" type="presOf" srcId="{BD965F05-0082-48C6-B7AF-8D9C34727A76}" destId="{5CCCC4F9-5163-423D-A3A9-78CF073C6687}" srcOrd="1" destOrd="0" presId="urn:microsoft.com/office/officeart/2008/layout/HorizontalMultiLevelHierarchy"/>
    <dgm:cxn modelId="{1C8498BF-DA2D-4F17-9288-CB3F659B94F9}" type="presOf" srcId="{179F2D1D-BBAF-4283-9464-D939CDAE4A0A}" destId="{6C38FCE9-9D06-4704-97AB-E74987D5F528}" srcOrd="0" destOrd="0" presId="urn:microsoft.com/office/officeart/2008/layout/HorizontalMultiLevelHierarchy"/>
    <dgm:cxn modelId="{0093A8E8-C8B9-477D-A6E8-F22F877355BA}" type="presOf" srcId="{187431F7-D3D2-45F1-A37C-D4E68BC27743}" destId="{233C79C4-884B-4FF9-9DBC-E95C3D5CE3F9}" srcOrd="0" destOrd="0" presId="urn:microsoft.com/office/officeart/2008/layout/HorizontalMultiLevelHierarchy"/>
    <dgm:cxn modelId="{0DE1066B-23EB-4230-8B20-8F0D0A28E392}" srcId="{E9AE29D1-62F4-4B0D-9013-90F3F0DB41F9}" destId="{B30243E8-DEDA-4611-919C-1A16126C0CDC}" srcOrd="0" destOrd="0" parTransId="{9E6BD97B-CB0E-4F78-BA47-8347935A371C}" sibTransId="{C6B7CFE8-3186-47B8-ADB9-2A36DD41E387}"/>
    <dgm:cxn modelId="{A4E4788F-510A-447F-A8A8-920CC209F4CB}" srcId="{B30243E8-DEDA-4611-919C-1A16126C0CDC}" destId="{149E0783-E691-470A-A468-FB2B8BF5AA74}" srcOrd="0" destOrd="0" parTransId="{DFD83A09-1866-4537-B8D3-4D4C13060FDA}" sibTransId="{71463C3E-5777-407B-90AC-49195B7A6FDA}"/>
    <dgm:cxn modelId="{2F778D6B-DC3A-4872-A06B-76FAD40D4404}" type="presOf" srcId="{149E0783-E691-470A-A468-FB2B8BF5AA74}" destId="{71636D87-063C-471D-9954-F9BCD4BE732E}" srcOrd="0" destOrd="0" presId="urn:microsoft.com/office/officeart/2008/layout/HorizontalMultiLevelHierarchy"/>
    <dgm:cxn modelId="{86346529-C03F-483B-8575-9C0DF2061F1F}" type="presOf" srcId="{BD965F05-0082-48C6-B7AF-8D9C34727A76}" destId="{22455721-1CEA-4DCC-BB51-DA13421A4086}" srcOrd="0" destOrd="0" presId="urn:microsoft.com/office/officeart/2008/layout/HorizontalMultiLevelHierarchy"/>
    <dgm:cxn modelId="{5C7C3EFB-0846-4C38-9254-68FDFD29FEA0}" srcId="{B30243E8-DEDA-4611-919C-1A16126C0CDC}" destId="{7704B5FE-BB0F-4A6F-820B-1BA28F52DE90}" srcOrd="1" destOrd="0" parTransId="{BD965F05-0082-48C6-B7AF-8D9C34727A76}" sibTransId="{A272F1A4-AB86-4795-8A3F-6D7BDA346E8A}"/>
    <dgm:cxn modelId="{85EE82DC-627D-4787-828A-85DEE3067BFE}" type="presOf" srcId="{B30243E8-DEDA-4611-919C-1A16126C0CDC}" destId="{619AD098-A9CC-4A4E-9722-983B224C1012}" srcOrd="0" destOrd="0" presId="urn:microsoft.com/office/officeart/2008/layout/HorizontalMultiLevelHierarchy"/>
    <dgm:cxn modelId="{5BC31A5C-A800-40AF-8E32-0734ED11D2CA}" type="presOf" srcId="{DFD83A09-1866-4537-B8D3-4D4C13060FDA}" destId="{F5DF38CF-31A3-4E3B-8A3F-873E674925DE}" srcOrd="1" destOrd="0" presId="urn:microsoft.com/office/officeart/2008/layout/HorizontalMultiLevelHierarchy"/>
    <dgm:cxn modelId="{A2FD788E-5F09-44C8-8AB9-F37152813F17}" srcId="{B30243E8-DEDA-4611-919C-1A16126C0CDC}" destId="{179F2D1D-BBAF-4283-9464-D939CDAE4A0A}" srcOrd="3" destOrd="0" parTransId="{B95357AB-77E3-4DD4-B741-1F69A38A2B54}" sibTransId="{E1BD6D04-31E8-41A4-8096-F97CC7600668}"/>
    <dgm:cxn modelId="{902A1455-0C17-4B6B-A20F-60977F8343C1}" type="presOf" srcId="{E9AE29D1-62F4-4B0D-9013-90F3F0DB41F9}" destId="{89937A24-7F48-47A1-92A0-B5C5EBF87F01}" srcOrd="0" destOrd="0" presId="urn:microsoft.com/office/officeart/2008/layout/HorizontalMultiLevelHierarchy"/>
    <dgm:cxn modelId="{FC70269A-2D6D-4398-BB56-20B308E0EA1A}" type="presOf" srcId="{8ADCE6E6-B381-4DDF-8FE6-2E07AA778C30}" destId="{828790FD-8358-4B8B-8254-885ACBEEAB44}" srcOrd="0" destOrd="0" presId="urn:microsoft.com/office/officeart/2008/layout/HorizontalMultiLevelHierarchy"/>
    <dgm:cxn modelId="{A25F7CF0-A6D0-4A47-B34D-EFA5515AB5DB}" type="presOf" srcId="{B95357AB-77E3-4DD4-B741-1F69A38A2B54}" destId="{973A7513-3D4C-461B-8E41-03812DFCED96}" srcOrd="1" destOrd="0" presId="urn:microsoft.com/office/officeart/2008/layout/HorizontalMultiLevelHierarchy"/>
    <dgm:cxn modelId="{EEFE885F-814C-4089-A6E5-95359E739DF7}" type="presOf" srcId="{DFD83A09-1866-4537-B8D3-4D4C13060FDA}" destId="{A306F9C5-07FF-4964-9A3D-3F1634BBDB3E}" srcOrd="0" destOrd="0" presId="urn:microsoft.com/office/officeart/2008/layout/HorizontalMultiLevelHierarchy"/>
    <dgm:cxn modelId="{A7AFBC55-7F2D-4BB1-A0EA-8C87B6C77E3E}" srcId="{B30243E8-DEDA-4611-919C-1A16126C0CDC}" destId="{187431F7-D3D2-45F1-A37C-D4E68BC27743}" srcOrd="2" destOrd="0" parTransId="{8ADCE6E6-B381-4DDF-8FE6-2E07AA778C30}" sibTransId="{73E86E81-6E7A-4C72-8B0A-0F8987D2CD6F}"/>
    <dgm:cxn modelId="{D8E8FC79-4DE3-47D7-9465-4787884AC493}" type="presParOf" srcId="{89937A24-7F48-47A1-92A0-B5C5EBF87F01}" destId="{8F968FDB-929F-4143-8336-6FFC9D7410AF}" srcOrd="0" destOrd="0" presId="urn:microsoft.com/office/officeart/2008/layout/HorizontalMultiLevelHierarchy"/>
    <dgm:cxn modelId="{36B4549A-43E7-44E5-87BC-67F27B7058C5}" type="presParOf" srcId="{8F968FDB-929F-4143-8336-6FFC9D7410AF}" destId="{619AD098-A9CC-4A4E-9722-983B224C1012}" srcOrd="0" destOrd="0" presId="urn:microsoft.com/office/officeart/2008/layout/HorizontalMultiLevelHierarchy"/>
    <dgm:cxn modelId="{D1313F82-BB6F-43F7-A723-25ECD0099929}" type="presParOf" srcId="{8F968FDB-929F-4143-8336-6FFC9D7410AF}" destId="{1ADCD159-0B1E-40EA-AF9B-F2DE1BA3FF85}" srcOrd="1" destOrd="0" presId="urn:microsoft.com/office/officeart/2008/layout/HorizontalMultiLevelHierarchy"/>
    <dgm:cxn modelId="{1D498069-E24F-485B-91CE-2C456F325BFD}" type="presParOf" srcId="{1ADCD159-0B1E-40EA-AF9B-F2DE1BA3FF85}" destId="{A306F9C5-07FF-4964-9A3D-3F1634BBDB3E}" srcOrd="0" destOrd="0" presId="urn:microsoft.com/office/officeart/2008/layout/HorizontalMultiLevelHierarchy"/>
    <dgm:cxn modelId="{F484F429-6EA7-4AC9-A3B8-0AAAF7649B3C}" type="presParOf" srcId="{A306F9C5-07FF-4964-9A3D-3F1634BBDB3E}" destId="{F5DF38CF-31A3-4E3B-8A3F-873E674925DE}" srcOrd="0" destOrd="0" presId="urn:microsoft.com/office/officeart/2008/layout/HorizontalMultiLevelHierarchy"/>
    <dgm:cxn modelId="{CFA20A7E-76DE-4065-A63A-81A604A30DD0}" type="presParOf" srcId="{1ADCD159-0B1E-40EA-AF9B-F2DE1BA3FF85}" destId="{F777D3F3-9FA9-4446-8DB0-5C517060DAB7}" srcOrd="1" destOrd="0" presId="urn:microsoft.com/office/officeart/2008/layout/HorizontalMultiLevelHierarchy"/>
    <dgm:cxn modelId="{E4472BCC-CA92-4F64-8F05-E66D05C5CB41}" type="presParOf" srcId="{F777D3F3-9FA9-4446-8DB0-5C517060DAB7}" destId="{71636D87-063C-471D-9954-F9BCD4BE732E}" srcOrd="0" destOrd="0" presId="urn:microsoft.com/office/officeart/2008/layout/HorizontalMultiLevelHierarchy"/>
    <dgm:cxn modelId="{A70EFEFD-7CAD-4CB4-A868-ED48E50E94D2}" type="presParOf" srcId="{F777D3F3-9FA9-4446-8DB0-5C517060DAB7}" destId="{D6045C6C-F7CD-4AFD-9B0C-F487354E15A7}" srcOrd="1" destOrd="0" presId="urn:microsoft.com/office/officeart/2008/layout/HorizontalMultiLevelHierarchy"/>
    <dgm:cxn modelId="{9592E93B-2211-487A-8514-F5003FFAD944}" type="presParOf" srcId="{1ADCD159-0B1E-40EA-AF9B-F2DE1BA3FF85}" destId="{22455721-1CEA-4DCC-BB51-DA13421A4086}" srcOrd="2" destOrd="0" presId="urn:microsoft.com/office/officeart/2008/layout/HorizontalMultiLevelHierarchy"/>
    <dgm:cxn modelId="{1A279251-E967-4A76-BF4A-336A54AB5287}" type="presParOf" srcId="{22455721-1CEA-4DCC-BB51-DA13421A4086}" destId="{5CCCC4F9-5163-423D-A3A9-78CF073C6687}" srcOrd="0" destOrd="0" presId="urn:microsoft.com/office/officeart/2008/layout/HorizontalMultiLevelHierarchy"/>
    <dgm:cxn modelId="{C52821D5-D77C-4FAF-93A8-79DB644B1574}" type="presParOf" srcId="{1ADCD159-0B1E-40EA-AF9B-F2DE1BA3FF85}" destId="{69F58AB8-51C0-4275-A219-1D53F2B77A4A}" srcOrd="3" destOrd="0" presId="urn:microsoft.com/office/officeart/2008/layout/HorizontalMultiLevelHierarchy"/>
    <dgm:cxn modelId="{6523669F-48A6-43FF-B635-354AAB61DE16}" type="presParOf" srcId="{69F58AB8-51C0-4275-A219-1D53F2B77A4A}" destId="{B1FBD795-EC2E-4185-B9AF-2D0D4F7745C9}" srcOrd="0" destOrd="0" presId="urn:microsoft.com/office/officeart/2008/layout/HorizontalMultiLevelHierarchy"/>
    <dgm:cxn modelId="{F3270D22-4EF8-48B2-B802-484FEF7A7E41}" type="presParOf" srcId="{69F58AB8-51C0-4275-A219-1D53F2B77A4A}" destId="{A48B4810-87D2-43CC-9A08-8DD8DB49C1A8}" srcOrd="1" destOrd="0" presId="urn:microsoft.com/office/officeart/2008/layout/HorizontalMultiLevelHierarchy"/>
    <dgm:cxn modelId="{C903B299-FBE6-4CC4-9913-0244E4F7F556}" type="presParOf" srcId="{1ADCD159-0B1E-40EA-AF9B-F2DE1BA3FF85}" destId="{828790FD-8358-4B8B-8254-885ACBEEAB44}" srcOrd="4" destOrd="0" presId="urn:microsoft.com/office/officeart/2008/layout/HorizontalMultiLevelHierarchy"/>
    <dgm:cxn modelId="{B97C5F85-2694-4E86-9F63-F9AD150EFFD9}" type="presParOf" srcId="{828790FD-8358-4B8B-8254-885ACBEEAB44}" destId="{41824FCA-B59B-4FB6-A5F9-0DA1462D5B7D}" srcOrd="0" destOrd="0" presId="urn:microsoft.com/office/officeart/2008/layout/HorizontalMultiLevelHierarchy"/>
    <dgm:cxn modelId="{16132C9E-0DA8-4427-8E3E-3C393F8E0B50}" type="presParOf" srcId="{1ADCD159-0B1E-40EA-AF9B-F2DE1BA3FF85}" destId="{EE157FB6-4149-4BFA-B7EC-E8C9A90033AF}" srcOrd="5" destOrd="0" presId="urn:microsoft.com/office/officeart/2008/layout/HorizontalMultiLevelHierarchy"/>
    <dgm:cxn modelId="{618CA0A2-8107-4C44-B140-EB23102BF2C8}" type="presParOf" srcId="{EE157FB6-4149-4BFA-B7EC-E8C9A90033AF}" destId="{233C79C4-884B-4FF9-9DBC-E95C3D5CE3F9}" srcOrd="0" destOrd="0" presId="urn:microsoft.com/office/officeart/2008/layout/HorizontalMultiLevelHierarchy"/>
    <dgm:cxn modelId="{7907C456-F1DB-4604-A112-C7E642A2AA7E}" type="presParOf" srcId="{EE157FB6-4149-4BFA-B7EC-E8C9A90033AF}" destId="{571DE1B6-20FC-4807-A0D7-2CAED6C13A2A}" srcOrd="1" destOrd="0" presId="urn:microsoft.com/office/officeart/2008/layout/HorizontalMultiLevelHierarchy"/>
    <dgm:cxn modelId="{54ABEC27-E5AF-421B-8BDB-802BAD1CA991}" type="presParOf" srcId="{1ADCD159-0B1E-40EA-AF9B-F2DE1BA3FF85}" destId="{A9169F2B-4A21-4597-A16C-B0A4E44828E3}" srcOrd="6" destOrd="0" presId="urn:microsoft.com/office/officeart/2008/layout/HorizontalMultiLevelHierarchy"/>
    <dgm:cxn modelId="{67D3871E-49C1-4267-A732-5BC423FA8D99}" type="presParOf" srcId="{A9169F2B-4A21-4597-A16C-B0A4E44828E3}" destId="{973A7513-3D4C-461B-8E41-03812DFCED96}" srcOrd="0" destOrd="0" presId="urn:microsoft.com/office/officeart/2008/layout/HorizontalMultiLevelHierarchy"/>
    <dgm:cxn modelId="{D619279F-72CD-4BC8-B5CE-43BA4AE0715E}" type="presParOf" srcId="{1ADCD159-0B1E-40EA-AF9B-F2DE1BA3FF85}" destId="{BAC2DC55-FDA5-42C1-A606-6E703BEFE43D}" srcOrd="7" destOrd="0" presId="urn:microsoft.com/office/officeart/2008/layout/HorizontalMultiLevelHierarchy"/>
    <dgm:cxn modelId="{0BE71075-0375-416B-9E7D-AD03496A79C0}" type="presParOf" srcId="{BAC2DC55-FDA5-42C1-A606-6E703BEFE43D}" destId="{6C38FCE9-9D06-4704-97AB-E74987D5F528}" srcOrd="0" destOrd="0" presId="urn:microsoft.com/office/officeart/2008/layout/HorizontalMultiLevelHierarchy"/>
    <dgm:cxn modelId="{F7A839DF-0088-4B1F-A236-F930408828A1}" type="presParOf" srcId="{BAC2DC55-FDA5-42C1-A606-6E703BEFE43D}" destId="{F144563F-2176-48F5-9B53-B4113B92125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987B76B-D642-4E48-B9A3-C69B361E8504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6EC517-AB7F-4AF5-87C0-51277F0AAC4D}">
      <dgm:prSet phldrT="[Текст]" custT="1"/>
      <dgm:spPr/>
      <dgm:t>
        <a:bodyPr/>
        <a:lstStyle/>
        <a:p>
          <a:r>
            <a:rPr lang="ru-RU" sz="2400" dirty="0" smtClean="0"/>
            <a:t>Другие общегосударственные расходы</a:t>
          </a:r>
          <a:r>
            <a:rPr lang="ru-RU" sz="1300" dirty="0" smtClean="0"/>
            <a:t> –       </a:t>
          </a:r>
          <a:r>
            <a:rPr lang="ru-RU" sz="1800" dirty="0" smtClean="0"/>
            <a:t>57 733,2 тыс. рублей</a:t>
          </a:r>
          <a:endParaRPr lang="ru-RU" sz="1800" dirty="0"/>
        </a:p>
      </dgm:t>
    </dgm:pt>
    <dgm:pt modelId="{84611F1A-F1CB-4119-BA80-D547D19CAFC9}" type="parTrans" cxnId="{458E6DEA-F741-40F6-AEBD-95182CAACBB6}">
      <dgm:prSet/>
      <dgm:spPr/>
      <dgm:t>
        <a:bodyPr/>
        <a:lstStyle/>
        <a:p>
          <a:endParaRPr lang="ru-RU"/>
        </a:p>
      </dgm:t>
    </dgm:pt>
    <dgm:pt modelId="{70FC7D57-392F-4A4F-82F4-27E6476BB9EB}" type="sibTrans" cxnId="{458E6DEA-F741-40F6-AEBD-95182CAACBB6}">
      <dgm:prSet/>
      <dgm:spPr/>
      <dgm:t>
        <a:bodyPr/>
        <a:lstStyle/>
        <a:p>
          <a:endParaRPr lang="ru-RU"/>
        </a:p>
      </dgm:t>
    </dgm:pt>
    <dgm:pt modelId="{E8BFDF3B-A3A6-424C-BBFA-AAB4DC8CD917}">
      <dgm:prSet phldrT="[Текст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обеспечение деятельности централизованных бухгалтерий муниципального образования  на 2016  год-  10 049,5тыс. рублей, на обеспечение деятельности (оказание услуг) муниципальных учреждений;</a:t>
          </a:r>
          <a:endParaRPr lang="ru-RU" dirty="0"/>
        </a:p>
      </dgm:t>
    </dgm:pt>
    <dgm:pt modelId="{C3A9054F-F480-4E97-8FDE-5543B09DEB06}" type="parTrans" cxnId="{B0AAB7BC-2D64-4E88-B0BA-CF0E18921363}">
      <dgm:prSet/>
      <dgm:spPr/>
      <dgm:t>
        <a:bodyPr/>
        <a:lstStyle/>
        <a:p>
          <a:endParaRPr lang="ru-RU"/>
        </a:p>
      </dgm:t>
    </dgm:pt>
    <dgm:pt modelId="{5B1904FF-2ABE-4096-9A14-9873EE5447BA}" type="sibTrans" cxnId="{B0AAB7BC-2D64-4E88-B0BA-CF0E18921363}">
      <dgm:prSet/>
      <dgm:spPr/>
      <dgm:t>
        <a:bodyPr/>
        <a:lstStyle/>
        <a:p>
          <a:endParaRPr lang="ru-RU"/>
        </a:p>
      </dgm:t>
    </dgm:pt>
    <dgm:pt modelId="{4F86D4E4-1CBA-4B95-BE6A-839CC3A310F6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реализация функций по распоряжению  имуществом, находящимся в муниципальной собственности  на 2016  год- 730,0 тыс. рублей</a:t>
          </a:r>
          <a:endParaRPr lang="ru-RU" dirty="0"/>
        </a:p>
      </dgm:t>
    </dgm:pt>
    <dgm:pt modelId="{8B994540-0F93-4EEE-BD72-1817DA1C7F87}" type="parTrans" cxnId="{55DA0CA3-ACB9-4CAF-8CE9-18525927DA33}">
      <dgm:prSet/>
      <dgm:spPr>
        <a:solidFill>
          <a:schemeClr val="accent1">
            <a:tint val="60000"/>
            <a:hueOff val="0"/>
            <a:satOff val="0"/>
            <a:lumOff val="0"/>
          </a:schemeClr>
        </a:solidFill>
      </dgm:spPr>
      <dgm:t>
        <a:bodyPr/>
        <a:lstStyle/>
        <a:p>
          <a:endParaRPr lang="ru-RU"/>
        </a:p>
      </dgm:t>
    </dgm:pt>
    <dgm:pt modelId="{CDB9DD01-7CAC-4ADA-955E-FA92045C2948}" type="sibTrans" cxnId="{55DA0CA3-ACB9-4CAF-8CE9-18525927DA33}">
      <dgm:prSet/>
      <dgm:spPr/>
      <dgm:t>
        <a:bodyPr/>
        <a:lstStyle/>
        <a:p>
          <a:endParaRPr lang="ru-RU"/>
        </a:p>
      </dgm:t>
    </dgm:pt>
    <dgm:pt modelId="{5FBC9FFB-63A2-4E1F-9AF2-48BCE3CB9319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по распоряжению земельными участками, находящимися в муниципальной собственности  муниципального образования </a:t>
          </a:r>
          <a:r>
            <a:rPr lang="ru-RU" dirty="0" err="1" smtClean="0"/>
            <a:t>Гулькевичский</a:t>
          </a:r>
          <a:r>
            <a:rPr lang="ru-RU" dirty="0" smtClean="0"/>
            <a:t> район</a:t>
          </a:r>
          <a:r>
            <a:rPr lang="ru-RU" b="1" dirty="0" smtClean="0"/>
            <a:t> </a:t>
          </a:r>
          <a:r>
            <a:rPr lang="ru-RU" dirty="0" smtClean="0"/>
            <a:t> на 2016  год – 79,4 тыс. рублей, на осуществление отдельных  государственных полномочий  по распоряжению земельными участками, находящимися в государственной собственности Краснодарского края; </a:t>
          </a:r>
          <a:endParaRPr lang="ru-RU" dirty="0"/>
        </a:p>
      </dgm:t>
    </dgm:pt>
    <dgm:pt modelId="{EF67E558-7F11-4916-AE0E-99237FF2FA9F}" type="parTrans" cxnId="{0335660A-A4FA-4973-B454-4402FD36AE57}">
      <dgm:prSet/>
      <dgm:spPr/>
      <dgm:t>
        <a:bodyPr/>
        <a:lstStyle/>
        <a:p>
          <a:endParaRPr lang="ru-RU"/>
        </a:p>
      </dgm:t>
    </dgm:pt>
    <dgm:pt modelId="{E94542F6-34E4-4CDF-A0C1-FCAA294788FB}" type="sibTrans" cxnId="{0335660A-A4FA-4973-B454-4402FD36AE57}">
      <dgm:prSet/>
      <dgm:spPr/>
      <dgm:t>
        <a:bodyPr/>
        <a:lstStyle/>
        <a:p>
          <a:endParaRPr lang="ru-RU"/>
        </a:p>
      </dgm:t>
    </dgm:pt>
    <dgm:pt modelId="{36187A92-54B6-4C8A-A6E5-9BA6B84E45D3}">
      <dgm:prSet custRadScaleRad="110044" custRadScaleInc="13122"/>
      <dgm:spPr/>
      <dgm:t>
        <a:bodyPr/>
        <a:lstStyle/>
        <a:p>
          <a:endParaRPr lang="ru-RU"/>
        </a:p>
      </dgm:t>
    </dgm:pt>
    <dgm:pt modelId="{0629139D-AAEB-4559-8A23-4C1718FB313B}" type="parTrans" cxnId="{D2EAAA19-17C2-42FC-B0E2-D51E0AB064F8}">
      <dgm:prSet/>
      <dgm:spPr/>
      <dgm:t>
        <a:bodyPr/>
        <a:lstStyle/>
        <a:p>
          <a:endParaRPr lang="ru-RU"/>
        </a:p>
      </dgm:t>
    </dgm:pt>
    <dgm:pt modelId="{DA3EC99B-DB0C-436A-BADB-810AC147D728}" type="sibTrans" cxnId="{D2EAAA19-17C2-42FC-B0E2-D51E0AB064F8}">
      <dgm:prSet/>
      <dgm:spPr/>
      <dgm:t>
        <a:bodyPr/>
        <a:lstStyle/>
        <a:p>
          <a:endParaRPr lang="ru-RU"/>
        </a:p>
      </dgm:t>
    </dgm:pt>
    <dgm:pt modelId="{53EB5B71-6A15-4C1C-B42B-894AF633B869}" type="pres">
      <dgm:prSet presAssocID="{A987B76B-D642-4E48-B9A3-C69B361E850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2F0C4F-74A2-426D-BC3B-D8D67902D4DA}" type="pres">
      <dgm:prSet presAssocID="{096EC517-AB7F-4AF5-87C0-51277F0AAC4D}" presName="centerShape" presStyleLbl="node0" presStyleIdx="0" presStyleCnt="1" custLinFactNeighborX="237" custLinFactNeighborY="-10583"/>
      <dgm:spPr/>
      <dgm:t>
        <a:bodyPr/>
        <a:lstStyle/>
        <a:p>
          <a:endParaRPr lang="ru-RU"/>
        </a:p>
      </dgm:t>
    </dgm:pt>
    <dgm:pt modelId="{34A68858-AF97-433C-9573-6D0D470333BC}" type="pres">
      <dgm:prSet presAssocID="{8B994540-0F93-4EEE-BD72-1817DA1C7F87}" presName="parTrans" presStyleLbl="bgSibTrans2D1" presStyleIdx="0" presStyleCnt="3" custFlipHor="1" custScaleX="13146" custScaleY="14697"/>
      <dgm:spPr/>
      <dgm:t>
        <a:bodyPr/>
        <a:lstStyle/>
        <a:p>
          <a:endParaRPr lang="ru-RU"/>
        </a:p>
      </dgm:t>
    </dgm:pt>
    <dgm:pt modelId="{BF76D8AC-3421-4384-87F9-258419A00935}" type="pres">
      <dgm:prSet presAssocID="{4F86D4E4-1CBA-4B95-BE6A-839CC3A310F6}" presName="node" presStyleLbl="node1" presStyleIdx="0" presStyleCnt="3" custRadScaleRad="110044" custRadScaleInc="13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C9D21A-87F6-4BEC-84F4-9B2575B5253A}" type="pres">
      <dgm:prSet presAssocID="{EF67E558-7F11-4916-AE0E-99237FF2FA9F}" presName="parTrans" presStyleLbl="bgSibTrans2D1" presStyleIdx="1" presStyleCnt="3" custFlipVert="1" custFlipHor="0" custScaleX="3697" custScaleY="17999"/>
      <dgm:spPr/>
      <dgm:t>
        <a:bodyPr/>
        <a:lstStyle/>
        <a:p>
          <a:endParaRPr lang="ru-RU"/>
        </a:p>
      </dgm:t>
    </dgm:pt>
    <dgm:pt modelId="{302B172E-A29D-4A38-9CD0-F796CCDD7D98}" type="pres">
      <dgm:prSet presAssocID="{5FBC9FFB-63A2-4E1F-9AF2-48BCE3CB9319}" presName="node" presStyleLbl="node1" presStyleIdx="1" presStyleCnt="3" custScaleX="131062" custRadScaleRad="96210" custRadScaleInc="1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07A670-437B-4A94-8B28-63AC2A30C588}" type="pres">
      <dgm:prSet presAssocID="{C3A9054F-F480-4E97-8FDE-5543B09DEB06}" presName="parTrans" presStyleLbl="bgSibTrans2D1" presStyleIdx="2" presStyleCnt="3" custFlipHor="1" custScaleX="8610" custScaleY="6136"/>
      <dgm:spPr/>
      <dgm:t>
        <a:bodyPr/>
        <a:lstStyle/>
        <a:p>
          <a:endParaRPr lang="ru-RU"/>
        </a:p>
      </dgm:t>
    </dgm:pt>
    <dgm:pt modelId="{99022412-CABF-4917-9D36-1579A2653F37}" type="pres">
      <dgm:prSet presAssocID="{E8BFDF3B-A3A6-424C-BBFA-AAB4DC8CD917}" presName="node" presStyleLbl="node1" presStyleIdx="2" presStyleCnt="3" custRadScaleRad="110752" custRadScaleInc="-9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DA0CA3-ACB9-4CAF-8CE9-18525927DA33}" srcId="{096EC517-AB7F-4AF5-87C0-51277F0AAC4D}" destId="{4F86D4E4-1CBA-4B95-BE6A-839CC3A310F6}" srcOrd="0" destOrd="0" parTransId="{8B994540-0F93-4EEE-BD72-1817DA1C7F87}" sibTransId="{CDB9DD01-7CAC-4ADA-955E-FA92045C2948}"/>
    <dgm:cxn modelId="{1343FCCE-E4BF-4DAC-BCA9-373495C41985}" type="presOf" srcId="{A987B76B-D642-4E48-B9A3-C69B361E8504}" destId="{53EB5B71-6A15-4C1C-B42B-894AF633B869}" srcOrd="0" destOrd="0" presId="urn:microsoft.com/office/officeart/2005/8/layout/radial4"/>
    <dgm:cxn modelId="{0271D573-36E1-426A-B9F4-AF2CAC3C41FF}" type="presOf" srcId="{096EC517-AB7F-4AF5-87C0-51277F0AAC4D}" destId="{482F0C4F-74A2-426D-BC3B-D8D67902D4DA}" srcOrd="0" destOrd="0" presId="urn:microsoft.com/office/officeart/2005/8/layout/radial4"/>
    <dgm:cxn modelId="{34AD003A-B361-4B37-AFC4-410E5FA81B71}" type="presOf" srcId="{C3A9054F-F480-4E97-8FDE-5543B09DEB06}" destId="{A907A670-437B-4A94-8B28-63AC2A30C588}" srcOrd="0" destOrd="0" presId="urn:microsoft.com/office/officeart/2005/8/layout/radial4"/>
    <dgm:cxn modelId="{B0AAB7BC-2D64-4E88-B0BA-CF0E18921363}" srcId="{096EC517-AB7F-4AF5-87C0-51277F0AAC4D}" destId="{E8BFDF3B-A3A6-424C-BBFA-AAB4DC8CD917}" srcOrd="2" destOrd="0" parTransId="{C3A9054F-F480-4E97-8FDE-5543B09DEB06}" sibTransId="{5B1904FF-2ABE-4096-9A14-9873EE5447BA}"/>
    <dgm:cxn modelId="{7E364B28-6A75-4759-AE05-1A200BC8F37C}" type="presOf" srcId="{E8BFDF3B-A3A6-424C-BBFA-AAB4DC8CD917}" destId="{99022412-CABF-4917-9D36-1579A2653F37}" srcOrd="0" destOrd="0" presId="urn:microsoft.com/office/officeart/2005/8/layout/radial4"/>
    <dgm:cxn modelId="{CE3A6374-E0B6-40C1-B588-AD06493715F8}" type="presOf" srcId="{4F86D4E4-1CBA-4B95-BE6A-839CC3A310F6}" destId="{BF76D8AC-3421-4384-87F9-258419A00935}" srcOrd="0" destOrd="0" presId="urn:microsoft.com/office/officeart/2005/8/layout/radial4"/>
    <dgm:cxn modelId="{0335660A-A4FA-4973-B454-4402FD36AE57}" srcId="{096EC517-AB7F-4AF5-87C0-51277F0AAC4D}" destId="{5FBC9FFB-63A2-4E1F-9AF2-48BCE3CB9319}" srcOrd="1" destOrd="0" parTransId="{EF67E558-7F11-4916-AE0E-99237FF2FA9F}" sibTransId="{E94542F6-34E4-4CDF-A0C1-FCAA294788FB}"/>
    <dgm:cxn modelId="{D2EAAA19-17C2-42FC-B0E2-D51E0AB064F8}" srcId="{A987B76B-D642-4E48-B9A3-C69B361E8504}" destId="{36187A92-54B6-4C8A-A6E5-9BA6B84E45D3}" srcOrd="1" destOrd="0" parTransId="{0629139D-AAEB-4559-8A23-4C1718FB313B}" sibTransId="{DA3EC99B-DB0C-436A-BADB-810AC147D728}"/>
    <dgm:cxn modelId="{01209216-EE18-477F-987D-0F81717F8713}" type="presOf" srcId="{5FBC9FFB-63A2-4E1F-9AF2-48BCE3CB9319}" destId="{302B172E-A29D-4A38-9CD0-F796CCDD7D98}" srcOrd="0" destOrd="0" presId="urn:microsoft.com/office/officeart/2005/8/layout/radial4"/>
    <dgm:cxn modelId="{458E6DEA-F741-40F6-AEBD-95182CAACBB6}" srcId="{A987B76B-D642-4E48-B9A3-C69B361E8504}" destId="{096EC517-AB7F-4AF5-87C0-51277F0AAC4D}" srcOrd="0" destOrd="0" parTransId="{84611F1A-F1CB-4119-BA80-D547D19CAFC9}" sibTransId="{70FC7D57-392F-4A4F-82F4-27E6476BB9EB}"/>
    <dgm:cxn modelId="{F3DFB400-C967-4F20-A84B-8520BD23F302}" type="presOf" srcId="{8B994540-0F93-4EEE-BD72-1817DA1C7F87}" destId="{34A68858-AF97-433C-9573-6D0D470333BC}" srcOrd="0" destOrd="0" presId="urn:microsoft.com/office/officeart/2005/8/layout/radial4"/>
    <dgm:cxn modelId="{78953B93-92E4-4F6A-9FED-D18D68021CB2}" type="presOf" srcId="{EF67E558-7F11-4916-AE0E-99237FF2FA9F}" destId="{C5C9D21A-87F6-4BEC-84F4-9B2575B5253A}" srcOrd="0" destOrd="0" presId="urn:microsoft.com/office/officeart/2005/8/layout/radial4"/>
    <dgm:cxn modelId="{ECF5CA33-93DB-44AF-B6A1-5C10BDB95BF4}" type="presParOf" srcId="{53EB5B71-6A15-4C1C-B42B-894AF633B869}" destId="{482F0C4F-74A2-426D-BC3B-D8D67902D4DA}" srcOrd="0" destOrd="0" presId="urn:microsoft.com/office/officeart/2005/8/layout/radial4"/>
    <dgm:cxn modelId="{2945EF16-9864-49E1-926F-6E7D2E2D1E44}" type="presParOf" srcId="{53EB5B71-6A15-4C1C-B42B-894AF633B869}" destId="{34A68858-AF97-433C-9573-6D0D470333BC}" srcOrd="1" destOrd="0" presId="urn:microsoft.com/office/officeart/2005/8/layout/radial4"/>
    <dgm:cxn modelId="{D3E82A4E-01BC-4A06-AB58-89A0A14CEC38}" type="presParOf" srcId="{53EB5B71-6A15-4C1C-B42B-894AF633B869}" destId="{BF76D8AC-3421-4384-87F9-258419A00935}" srcOrd="2" destOrd="0" presId="urn:microsoft.com/office/officeart/2005/8/layout/radial4"/>
    <dgm:cxn modelId="{19FAD110-5CF3-4276-8F92-8DE2E8F043AD}" type="presParOf" srcId="{53EB5B71-6A15-4C1C-B42B-894AF633B869}" destId="{C5C9D21A-87F6-4BEC-84F4-9B2575B5253A}" srcOrd="3" destOrd="0" presId="urn:microsoft.com/office/officeart/2005/8/layout/radial4"/>
    <dgm:cxn modelId="{7E0A8929-383B-4000-A1EF-24EB5D7D9ED1}" type="presParOf" srcId="{53EB5B71-6A15-4C1C-B42B-894AF633B869}" destId="{302B172E-A29D-4A38-9CD0-F796CCDD7D98}" srcOrd="4" destOrd="0" presId="urn:microsoft.com/office/officeart/2005/8/layout/radial4"/>
    <dgm:cxn modelId="{A677DC76-5A93-44C1-9258-96B651CC82E8}" type="presParOf" srcId="{53EB5B71-6A15-4C1C-B42B-894AF633B869}" destId="{A907A670-437B-4A94-8B28-63AC2A30C588}" srcOrd="5" destOrd="0" presId="urn:microsoft.com/office/officeart/2005/8/layout/radial4"/>
    <dgm:cxn modelId="{6ECBE3F6-5B84-4072-B48B-230397AFB2EF}" type="presParOf" srcId="{53EB5B71-6A15-4C1C-B42B-894AF633B869}" destId="{99022412-CABF-4917-9D36-1579A2653F3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87B76B-D642-4E48-B9A3-C69B361E8504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6EC517-AB7F-4AF5-87C0-51277F0AAC4D}">
      <dgm:prSet phldrT="[Текст]" custT="1"/>
      <dgm:spPr/>
      <dgm:t>
        <a:bodyPr/>
        <a:lstStyle/>
        <a:p>
          <a:r>
            <a:rPr lang="ru-RU" sz="2200" dirty="0" smtClean="0"/>
            <a:t>Сельское хозяйство и рыболовство</a:t>
          </a:r>
          <a:r>
            <a:rPr lang="ru-RU" sz="2000" dirty="0" smtClean="0"/>
            <a:t> – 21 670,5  </a:t>
          </a:r>
          <a:r>
            <a:rPr lang="ru-RU" sz="1800" dirty="0" smtClean="0"/>
            <a:t>тыс. рублей</a:t>
          </a:r>
          <a:endParaRPr lang="ru-RU" sz="1800" dirty="0"/>
        </a:p>
      </dgm:t>
    </dgm:pt>
    <dgm:pt modelId="{84611F1A-F1CB-4119-BA80-D547D19CAFC9}" type="parTrans" cxnId="{458E6DEA-F741-40F6-AEBD-95182CAACBB6}">
      <dgm:prSet/>
      <dgm:spPr/>
      <dgm:t>
        <a:bodyPr/>
        <a:lstStyle/>
        <a:p>
          <a:endParaRPr lang="ru-RU"/>
        </a:p>
      </dgm:t>
    </dgm:pt>
    <dgm:pt modelId="{70FC7D57-392F-4A4F-82F4-27E6476BB9EB}" type="sibTrans" cxnId="{458E6DEA-F741-40F6-AEBD-95182CAACBB6}">
      <dgm:prSet/>
      <dgm:spPr/>
      <dgm:t>
        <a:bodyPr/>
        <a:lstStyle/>
        <a:p>
          <a:endParaRPr lang="ru-RU"/>
        </a:p>
      </dgm:t>
    </dgm:pt>
    <dgm:pt modelId="{E8BFDF3B-A3A6-424C-BBFA-AAB4DC8CD917}">
      <dgm:prSet phldrT="[Текст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обеспечению осуществления государственных полномочий по подготовке и проведению Всероссийской сельскохозяйственной переписи  1 710,9 тыс. рублей</a:t>
          </a:r>
          <a:endParaRPr lang="ru-RU" dirty="0"/>
        </a:p>
      </dgm:t>
    </dgm:pt>
    <dgm:pt modelId="{C3A9054F-F480-4E97-8FDE-5543B09DEB06}" type="parTrans" cxnId="{B0AAB7BC-2D64-4E88-B0BA-CF0E18921363}">
      <dgm:prSet/>
      <dgm:spPr/>
      <dgm:t>
        <a:bodyPr/>
        <a:lstStyle/>
        <a:p>
          <a:endParaRPr lang="ru-RU"/>
        </a:p>
      </dgm:t>
    </dgm:pt>
    <dgm:pt modelId="{5B1904FF-2ABE-4096-9A14-9873EE5447BA}" type="sibTrans" cxnId="{B0AAB7BC-2D64-4E88-B0BA-CF0E18921363}">
      <dgm:prSet/>
      <dgm:spPr/>
      <dgm:t>
        <a:bodyPr/>
        <a:lstStyle/>
        <a:p>
          <a:endParaRPr lang="ru-RU"/>
        </a:p>
      </dgm:t>
    </dgm:pt>
    <dgm:pt modelId="{4F86D4E4-1CBA-4B95-BE6A-839CC3A310F6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обеспечению осуществления отдельных государственных полномочий  по поддержке сельскохозяйственного производства в Краснодарском крае в части возмещения части процентной ставки по долгосрочным, среднесрочным и краткосрочным кредитам, взятым малыми формами хозяйствования 231,3тыс. рублей</a:t>
          </a:r>
          <a:endParaRPr lang="ru-RU" dirty="0"/>
        </a:p>
      </dgm:t>
    </dgm:pt>
    <dgm:pt modelId="{8B994540-0F93-4EEE-BD72-1817DA1C7F87}" type="parTrans" cxnId="{55DA0CA3-ACB9-4CAF-8CE9-18525927DA33}">
      <dgm:prSet/>
      <dgm:spPr>
        <a:solidFill>
          <a:schemeClr val="accent1">
            <a:tint val="60000"/>
            <a:hueOff val="0"/>
            <a:satOff val="0"/>
            <a:lumOff val="0"/>
          </a:schemeClr>
        </a:solidFill>
      </dgm:spPr>
      <dgm:t>
        <a:bodyPr/>
        <a:lstStyle/>
        <a:p>
          <a:endParaRPr lang="ru-RU"/>
        </a:p>
      </dgm:t>
    </dgm:pt>
    <dgm:pt modelId="{CDB9DD01-7CAC-4ADA-955E-FA92045C2948}" type="sibTrans" cxnId="{55DA0CA3-ACB9-4CAF-8CE9-18525927DA33}">
      <dgm:prSet/>
      <dgm:spPr/>
      <dgm:t>
        <a:bodyPr/>
        <a:lstStyle/>
        <a:p>
          <a:endParaRPr lang="ru-RU"/>
        </a:p>
      </dgm:t>
    </dgm:pt>
    <dgm:pt modelId="{5FBC9FFB-63A2-4E1F-9AF2-48BCE3CB9319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обеспечение деятельности муниципальных учреждений  в сфере сельского хозяйства на 2016 год –  2 280,3  тыс. рублей</a:t>
          </a:r>
          <a:endParaRPr lang="ru-RU" dirty="0"/>
        </a:p>
      </dgm:t>
    </dgm:pt>
    <dgm:pt modelId="{EF67E558-7F11-4916-AE0E-99237FF2FA9F}" type="parTrans" cxnId="{0335660A-A4FA-4973-B454-4402FD36AE57}">
      <dgm:prSet/>
      <dgm:spPr/>
      <dgm:t>
        <a:bodyPr/>
        <a:lstStyle/>
        <a:p>
          <a:endParaRPr lang="ru-RU"/>
        </a:p>
      </dgm:t>
    </dgm:pt>
    <dgm:pt modelId="{E94542F6-34E4-4CDF-A0C1-FCAA294788FB}" type="sibTrans" cxnId="{0335660A-A4FA-4973-B454-4402FD36AE57}">
      <dgm:prSet/>
      <dgm:spPr/>
      <dgm:t>
        <a:bodyPr/>
        <a:lstStyle/>
        <a:p>
          <a:endParaRPr lang="ru-RU"/>
        </a:p>
      </dgm:t>
    </dgm:pt>
    <dgm:pt modelId="{36187A92-54B6-4C8A-A6E5-9BA6B84E45D3}">
      <dgm:prSet custRadScaleRad="110044" custRadScaleInc="13122"/>
      <dgm:spPr/>
      <dgm:t>
        <a:bodyPr/>
        <a:lstStyle/>
        <a:p>
          <a:endParaRPr lang="ru-RU"/>
        </a:p>
      </dgm:t>
    </dgm:pt>
    <dgm:pt modelId="{0629139D-AAEB-4559-8A23-4C1718FB313B}" type="parTrans" cxnId="{D2EAAA19-17C2-42FC-B0E2-D51E0AB064F8}">
      <dgm:prSet/>
      <dgm:spPr/>
      <dgm:t>
        <a:bodyPr/>
        <a:lstStyle/>
        <a:p>
          <a:endParaRPr lang="ru-RU"/>
        </a:p>
      </dgm:t>
    </dgm:pt>
    <dgm:pt modelId="{DA3EC99B-DB0C-436A-BADB-810AC147D728}" type="sibTrans" cxnId="{D2EAAA19-17C2-42FC-B0E2-D51E0AB064F8}">
      <dgm:prSet/>
      <dgm:spPr/>
      <dgm:t>
        <a:bodyPr/>
        <a:lstStyle/>
        <a:p>
          <a:endParaRPr lang="ru-RU"/>
        </a:p>
      </dgm:t>
    </dgm:pt>
    <dgm:pt modelId="{53EB5B71-6A15-4C1C-B42B-894AF633B869}" type="pres">
      <dgm:prSet presAssocID="{A987B76B-D642-4E48-B9A3-C69B361E850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2F0C4F-74A2-426D-BC3B-D8D67902D4DA}" type="pres">
      <dgm:prSet presAssocID="{096EC517-AB7F-4AF5-87C0-51277F0AAC4D}" presName="centerShape" presStyleLbl="node0" presStyleIdx="0" presStyleCnt="1" custScaleX="95072" custScaleY="90942" custLinFactNeighborX="237" custLinFactNeighborY="-10583"/>
      <dgm:spPr/>
      <dgm:t>
        <a:bodyPr/>
        <a:lstStyle/>
        <a:p>
          <a:endParaRPr lang="ru-RU"/>
        </a:p>
      </dgm:t>
    </dgm:pt>
    <dgm:pt modelId="{34A68858-AF97-433C-9573-6D0D470333BC}" type="pres">
      <dgm:prSet presAssocID="{8B994540-0F93-4EEE-BD72-1817DA1C7F87}" presName="parTrans" presStyleLbl="bgSibTrans2D1" presStyleIdx="0" presStyleCnt="3" custFlipHor="1" custScaleX="13146" custScaleY="14697"/>
      <dgm:spPr/>
      <dgm:t>
        <a:bodyPr/>
        <a:lstStyle/>
        <a:p>
          <a:endParaRPr lang="ru-RU"/>
        </a:p>
      </dgm:t>
    </dgm:pt>
    <dgm:pt modelId="{BF76D8AC-3421-4384-87F9-258419A00935}" type="pres">
      <dgm:prSet presAssocID="{4F86D4E4-1CBA-4B95-BE6A-839CC3A310F6}" presName="node" presStyleLbl="node1" presStyleIdx="0" presStyleCnt="3" custScaleY="124682" custRadScaleRad="118945" custRadScaleInc="213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C9D21A-87F6-4BEC-84F4-9B2575B5253A}" type="pres">
      <dgm:prSet presAssocID="{EF67E558-7F11-4916-AE0E-99237FF2FA9F}" presName="parTrans" presStyleLbl="bgSibTrans2D1" presStyleIdx="1" presStyleCnt="3" custFlipVert="1" custFlipHor="0" custScaleX="3697" custScaleY="17999"/>
      <dgm:spPr/>
      <dgm:t>
        <a:bodyPr/>
        <a:lstStyle/>
        <a:p>
          <a:endParaRPr lang="ru-RU"/>
        </a:p>
      </dgm:t>
    </dgm:pt>
    <dgm:pt modelId="{302B172E-A29D-4A38-9CD0-F796CCDD7D98}" type="pres">
      <dgm:prSet presAssocID="{5FBC9FFB-63A2-4E1F-9AF2-48BCE3CB9319}" presName="node" presStyleLbl="node1" presStyleIdx="1" presStyleCnt="3" custRadScaleRad="95420" custRadScaleInc="1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07A670-437B-4A94-8B28-63AC2A30C588}" type="pres">
      <dgm:prSet presAssocID="{C3A9054F-F480-4E97-8FDE-5543B09DEB06}" presName="parTrans" presStyleLbl="bgSibTrans2D1" presStyleIdx="2" presStyleCnt="3" custFlipHor="1" custScaleX="8610" custScaleY="6136"/>
      <dgm:spPr/>
      <dgm:t>
        <a:bodyPr/>
        <a:lstStyle/>
        <a:p>
          <a:endParaRPr lang="ru-RU"/>
        </a:p>
      </dgm:t>
    </dgm:pt>
    <dgm:pt modelId="{99022412-CABF-4917-9D36-1579A2653F37}" type="pres">
      <dgm:prSet presAssocID="{E8BFDF3B-A3A6-424C-BBFA-AAB4DC8CD917}" presName="node" presStyleLbl="node1" presStyleIdx="2" presStyleCnt="3" custRadScaleRad="126001" custRadScaleInc="-23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B27355-5AAA-47A2-8841-A1EB92CB3F68}" type="presOf" srcId="{5FBC9FFB-63A2-4E1F-9AF2-48BCE3CB9319}" destId="{302B172E-A29D-4A38-9CD0-F796CCDD7D98}" srcOrd="0" destOrd="0" presId="urn:microsoft.com/office/officeart/2005/8/layout/radial4"/>
    <dgm:cxn modelId="{3AF447F0-8F9E-419C-A6F6-9E283AE511E6}" type="presOf" srcId="{8B994540-0F93-4EEE-BD72-1817DA1C7F87}" destId="{34A68858-AF97-433C-9573-6D0D470333BC}" srcOrd="0" destOrd="0" presId="urn:microsoft.com/office/officeart/2005/8/layout/radial4"/>
    <dgm:cxn modelId="{7B4509B1-93D4-4298-80A0-A186C39CA8A3}" type="presOf" srcId="{096EC517-AB7F-4AF5-87C0-51277F0AAC4D}" destId="{482F0C4F-74A2-426D-BC3B-D8D67902D4DA}" srcOrd="0" destOrd="0" presId="urn:microsoft.com/office/officeart/2005/8/layout/radial4"/>
    <dgm:cxn modelId="{D2EAAA19-17C2-42FC-B0E2-D51E0AB064F8}" srcId="{A987B76B-D642-4E48-B9A3-C69B361E8504}" destId="{36187A92-54B6-4C8A-A6E5-9BA6B84E45D3}" srcOrd="1" destOrd="0" parTransId="{0629139D-AAEB-4559-8A23-4C1718FB313B}" sibTransId="{DA3EC99B-DB0C-436A-BADB-810AC147D728}"/>
    <dgm:cxn modelId="{460400DA-F901-4DA1-B1DB-CE1D9C8EA292}" type="presOf" srcId="{EF67E558-7F11-4916-AE0E-99237FF2FA9F}" destId="{C5C9D21A-87F6-4BEC-84F4-9B2575B5253A}" srcOrd="0" destOrd="0" presId="urn:microsoft.com/office/officeart/2005/8/layout/radial4"/>
    <dgm:cxn modelId="{4C402D1F-FD7E-4945-82DE-32C4C54E64D7}" type="presOf" srcId="{4F86D4E4-1CBA-4B95-BE6A-839CC3A310F6}" destId="{BF76D8AC-3421-4384-87F9-258419A00935}" srcOrd="0" destOrd="0" presId="urn:microsoft.com/office/officeart/2005/8/layout/radial4"/>
    <dgm:cxn modelId="{55DA0CA3-ACB9-4CAF-8CE9-18525927DA33}" srcId="{096EC517-AB7F-4AF5-87C0-51277F0AAC4D}" destId="{4F86D4E4-1CBA-4B95-BE6A-839CC3A310F6}" srcOrd="0" destOrd="0" parTransId="{8B994540-0F93-4EEE-BD72-1817DA1C7F87}" sibTransId="{CDB9DD01-7CAC-4ADA-955E-FA92045C2948}"/>
    <dgm:cxn modelId="{ACA6079A-F844-4C1B-89F6-C2AA82E5DF29}" type="presOf" srcId="{E8BFDF3B-A3A6-424C-BBFA-AAB4DC8CD917}" destId="{99022412-CABF-4917-9D36-1579A2653F37}" srcOrd="0" destOrd="0" presId="urn:microsoft.com/office/officeart/2005/8/layout/radial4"/>
    <dgm:cxn modelId="{458E6DEA-F741-40F6-AEBD-95182CAACBB6}" srcId="{A987B76B-D642-4E48-B9A3-C69B361E8504}" destId="{096EC517-AB7F-4AF5-87C0-51277F0AAC4D}" srcOrd="0" destOrd="0" parTransId="{84611F1A-F1CB-4119-BA80-D547D19CAFC9}" sibTransId="{70FC7D57-392F-4A4F-82F4-27E6476BB9EB}"/>
    <dgm:cxn modelId="{A8E2A74F-A343-446C-861E-B6DDA159E297}" type="presOf" srcId="{A987B76B-D642-4E48-B9A3-C69B361E8504}" destId="{53EB5B71-6A15-4C1C-B42B-894AF633B869}" srcOrd="0" destOrd="0" presId="urn:microsoft.com/office/officeart/2005/8/layout/radial4"/>
    <dgm:cxn modelId="{0335660A-A4FA-4973-B454-4402FD36AE57}" srcId="{096EC517-AB7F-4AF5-87C0-51277F0AAC4D}" destId="{5FBC9FFB-63A2-4E1F-9AF2-48BCE3CB9319}" srcOrd="1" destOrd="0" parTransId="{EF67E558-7F11-4916-AE0E-99237FF2FA9F}" sibTransId="{E94542F6-34E4-4CDF-A0C1-FCAA294788FB}"/>
    <dgm:cxn modelId="{B0AAB7BC-2D64-4E88-B0BA-CF0E18921363}" srcId="{096EC517-AB7F-4AF5-87C0-51277F0AAC4D}" destId="{E8BFDF3B-A3A6-424C-BBFA-AAB4DC8CD917}" srcOrd="2" destOrd="0" parTransId="{C3A9054F-F480-4E97-8FDE-5543B09DEB06}" sibTransId="{5B1904FF-2ABE-4096-9A14-9873EE5447BA}"/>
    <dgm:cxn modelId="{0A5C148A-53CB-47B2-92D7-7FF803388C0C}" type="presOf" srcId="{C3A9054F-F480-4E97-8FDE-5543B09DEB06}" destId="{A907A670-437B-4A94-8B28-63AC2A30C588}" srcOrd="0" destOrd="0" presId="urn:microsoft.com/office/officeart/2005/8/layout/radial4"/>
    <dgm:cxn modelId="{79F5D003-F29A-44F0-8285-131B9CB15BEE}" type="presParOf" srcId="{53EB5B71-6A15-4C1C-B42B-894AF633B869}" destId="{482F0C4F-74A2-426D-BC3B-D8D67902D4DA}" srcOrd="0" destOrd="0" presId="urn:microsoft.com/office/officeart/2005/8/layout/radial4"/>
    <dgm:cxn modelId="{2DB3B800-F49C-4A5A-81B7-AB9D6BDBD64D}" type="presParOf" srcId="{53EB5B71-6A15-4C1C-B42B-894AF633B869}" destId="{34A68858-AF97-433C-9573-6D0D470333BC}" srcOrd="1" destOrd="0" presId="urn:microsoft.com/office/officeart/2005/8/layout/radial4"/>
    <dgm:cxn modelId="{76186B6F-3F68-4695-A197-4C5701BF10AC}" type="presParOf" srcId="{53EB5B71-6A15-4C1C-B42B-894AF633B869}" destId="{BF76D8AC-3421-4384-87F9-258419A00935}" srcOrd="2" destOrd="0" presId="urn:microsoft.com/office/officeart/2005/8/layout/radial4"/>
    <dgm:cxn modelId="{C14F0F10-2B50-414D-B11D-AC8AAB230563}" type="presParOf" srcId="{53EB5B71-6A15-4C1C-B42B-894AF633B869}" destId="{C5C9D21A-87F6-4BEC-84F4-9B2575B5253A}" srcOrd="3" destOrd="0" presId="urn:microsoft.com/office/officeart/2005/8/layout/radial4"/>
    <dgm:cxn modelId="{CE1CAB52-C2D9-48FD-B70C-42D57B8162C8}" type="presParOf" srcId="{53EB5B71-6A15-4C1C-B42B-894AF633B869}" destId="{302B172E-A29D-4A38-9CD0-F796CCDD7D98}" srcOrd="4" destOrd="0" presId="urn:microsoft.com/office/officeart/2005/8/layout/radial4"/>
    <dgm:cxn modelId="{8A50ED2B-1AB0-46DC-820D-3B9CF51F86D3}" type="presParOf" srcId="{53EB5B71-6A15-4C1C-B42B-894AF633B869}" destId="{A907A670-437B-4A94-8B28-63AC2A30C588}" srcOrd="5" destOrd="0" presId="urn:microsoft.com/office/officeart/2005/8/layout/radial4"/>
    <dgm:cxn modelId="{90EC1AEC-A9D9-41BA-BDDB-4A2F887E41A4}" type="presParOf" srcId="{53EB5B71-6A15-4C1C-B42B-894AF633B869}" destId="{99022412-CABF-4917-9D36-1579A2653F3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736B44-518A-4A17-BA28-74AEFB5001C1}">
      <dsp:nvSpPr>
        <dsp:cNvPr id="0" name=""/>
        <dsp:cNvSpPr/>
      </dsp:nvSpPr>
      <dsp:spPr>
        <a:xfrm>
          <a:off x="0" y="0"/>
          <a:ext cx="8928992" cy="19852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latin typeface="Times New Roman" pitchFamily="18" charset="0"/>
              <a:cs typeface="Times New Roman" pitchFamily="18" charset="0"/>
            </a:rPr>
            <a:t>При составлении проекта бюджета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latin typeface="Times New Roman" pitchFamily="18" charset="0"/>
              <a:cs typeface="Times New Roman" pitchFamily="18" charset="0"/>
            </a:rPr>
            <a:t>на 2016 год учтены:</a:t>
          </a:r>
          <a:endParaRPr lang="ru-RU" sz="4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6914" y="96914"/>
        <a:ext cx="8735164" cy="1791465"/>
      </dsp:txXfrm>
    </dsp:sp>
    <dsp:sp modelId="{2FEC29A3-D4DA-4406-B294-39917A21B282}">
      <dsp:nvSpPr>
        <dsp:cNvPr id="0" name=""/>
        <dsp:cNvSpPr/>
      </dsp:nvSpPr>
      <dsp:spPr>
        <a:xfrm>
          <a:off x="0" y="2244463"/>
          <a:ext cx="8928992" cy="41642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Бюджетное послание Президента Российской Федерации Федеральному Собранию Российской Федерации;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Указы Президента Российской Федерации от 7 мая 2012 года;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Послание главы администрации (губернатора) Краснодарского края депутатам Законодательного собрания Краснодарского края;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муниципального образования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Гулькевичский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район до 2018 года;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муниципального образования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Гулькевичский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район на 2016-2018 годы.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244463"/>
        <a:ext cx="8928992" cy="41642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736B44-518A-4A17-BA28-74AEFB5001C1}">
      <dsp:nvSpPr>
        <dsp:cNvPr id="0" name=""/>
        <dsp:cNvSpPr/>
      </dsp:nvSpPr>
      <dsp:spPr>
        <a:xfrm>
          <a:off x="0" y="0"/>
          <a:ext cx="8928992" cy="10188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Основные приоритеты бюджетной и налоговой политики муниципального образования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Гулькевичский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район на 2016 год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735" y="49735"/>
        <a:ext cx="8829522" cy="919349"/>
      </dsp:txXfrm>
    </dsp:sp>
    <dsp:sp modelId="{2FEC29A3-D4DA-4406-B294-39917A21B282}">
      <dsp:nvSpPr>
        <dsp:cNvPr id="0" name=""/>
        <dsp:cNvSpPr/>
      </dsp:nvSpPr>
      <dsp:spPr>
        <a:xfrm>
          <a:off x="0" y="1303222"/>
          <a:ext cx="8928992" cy="4905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Формирование и гарантированное исполнение бюджетных расходов исходя из государственных приоритетов, направленных на повышение уровня и качества жизни населения района за счет обеспечения граждан доступными и качественными муниципальными услугами;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Обеспечение социальной и экономической стабильности района;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Создание условий для динамичного развития и модернизации экономики;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Повышение эффективности и прозрачности муниципального управления;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Увеличение доходного потенциала и повышение уровня собственных доходов бюджета;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Повышение эффективности расходов бюджета.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303222"/>
        <a:ext cx="8928992" cy="49059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169F2B-4A21-4597-A16C-B0A4E44828E3}">
      <dsp:nvSpPr>
        <dsp:cNvPr id="0" name=""/>
        <dsp:cNvSpPr/>
      </dsp:nvSpPr>
      <dsp:spPr>
        <a:xfrm>
          <a:off x="2854736" y="2700279"/>
          <a:ext cx="2041795" cy="20886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0897" y="0"/>
              </a:lnTo>
              <a:lnTo>
                <a:pt x="1020897" y="2088607"/>
              </a:lnTo>
              <a:lnTo>
                <a:pt x="2041795" y="20886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3802612" y="3671563"/>
        <a:ext cx="146041" cy="146041"/>
      </dsp:txXfrm>
    </dsp:sp>
    <dsp:sp modelId="{828790FD-8358-4B8B-8254-885ACBEEAB44}">
      <dsp:nvSpPr>
        <dsp:cNvPr id="0" name=""/>
        <dsp:cNvSpPr/>
      </dsp:nvSpPr>
      <dsp:spPr>
        <a:xfrm>
          <a:off x="2854736" y="2700279"/>
          <a:ext cx="2041795" cy="6484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0897" y="0"/>
              </a:lnTo>
              <a:lnTo>
                <a:pt x="1020897" y="648453"/>
              </a:lnTo>
              <a:lnTo>
                <a:pt x="2041795" y="64845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822076" y="2970949"/>
        <a:ext cx="107114" cy="107114"/>
      </dsp:txXfrm>
    </dsp:sp>
    <dsp:sp modelId="{22455721-1CEA-4DCC-BB51-DA13421A4086}">
      <dsp:nvSpPr>
        <dsp:cNvPr id="0" name=""/>
        <dsp:cNvSpPr/>
      </dsp:nvSpPr>
      <dsp:spPr>
        <a:xfrm>
          <a:off x="2854736" y="1980584"/>
          <a:ext cx="2041795" cy="719695"/>
        </a:xfrm>
        <a:custGeom>
          <a:avLst/>
          <a:gdLst/>
          <a:ahLst/>
          <a:cxnLst/>
          <a:rect l="0" t="0" r="0" b="0"/>
          <a:pathLst>
            <a:path>
              <a:moveTo>
                <a:pt x="0" y="719695"/>
              </a:moveTo>
              <a:lnTo>
                <a:pt x="1020897" y="719695"/>
              </a:lnTo>
              <a:lnTo>
                <a:pt x="1020897" y="0"/>
              </a:lnTo>
              <a:lnTo>
                <a:pt x="204179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821510" y="2286308"/>
        <a:ext cx="108246" cy="108246"/>
      </dsp:txXfrm>
    </dsp:sp>
    <dsp:sp modelId="{A306F9C5-07FF-4964-9A3D-3F1634BBDB3E}">
      <dsp:nvSpPr>
        <dsp:cNvPr id="0" name=""/>
        <dsp:cNvSpPr/>
      </dsp:nvSpPr>
      <dsp:spPr>
        <a:xfrm>
          <a:off x="2854736" y="684440"/>
          <a:ext cx="2041795" cy="2015838"/>
        </a:xfrm>
        <a:custGeom>
          <a:avLst/>
          <a:gdLst/>
          <a:ahLst/>
          <a:cxnLst/>
          <a:rect l="0" t="0" r="0" b="0"/>
          <a:pathLst>
            <a:path>
              <a:moveTo>
                <a:pt x="0" y="2015838"/>
              </a:moveTo>
              <a:lnTo>
                <a:pt x="1020897" y="2015838"/>
              </a:lnTo>
              <a:lnTo>
                <a:pt x="1020897" y="0"/>
              </a:lnTo>
              <a:lnTo>
                <a:pt x="204179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3803902" y="1620629"/>
        <a:ext cx="143461" cy="143461"/>
      </dsp:txXfrm>
    </dsp:sp>
    <dsp:sp modelId="{619AD098-A9CC-4A4E-9722-983B224C1012}">
      <dsp:nvSpPr>
        <dsp:cNvPr id="0" name=""/>
        <dsp:cNvSpPr/>
      </dsp:nvSpPr>
      <dsp:spPr>
        <a:xfrm>
          <a:off x="189138" y="1800177"/>
          <a:ext cx="3530990" cy="18002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Управление образования – 62 учреждения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9138" y="1800177"/>
        <a:ext cx="3530990" cy="1800204"/>
      </dsp:txXfrm>
    </dsp:sp>
    <dsp:sp modelId="{71636D87-063C-471D-9954-F9BCD4BE732E}">
      <dsp:nvSpPr>
        <dsp:cNvPr id="0" name=""/>
        <dsp:cNvSpPr/>
      </dsp:nvSpPr>
      <dsp:spPr>
        <a:xfrm>
          <a:off x="4896531" y="144020"/>
          <a:ext cx="3545155" cy="1080840"/>
        </a:xfrm>
        <a:prstGeom prst="rect">
          <a:avLst/>
        </a:prstGeom>
        <a:gradFill rotWithShape="0">
          <a:gsLst>
            <a:gs pos="100000">
              <a:schemeClr val="accent2">
                <a:tint val="18000"/>
                <a:satMod val="120000"/>
                <a:lumMod val="88000"/>
              </a:schemeClr>
            </a:gs>
            <a:gs pos="100000">
              <a:schemeClr val="accent2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учреждения дошкольного образования – 32 детских сада;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96531" y="144020"/>
        <a:ext cx="3545155" cy="1080840"/>
      </dsp:txXfrm>
    </dsp:sp>
    <dsp:sp modelId="{B1FBD795-EC2E-4185-B9AF-2D0D4F7745C9}">
      <dsp:nvSpPr>
        <dsp:cNvPr id="0" name=""/>
        <dsp:cNvSpPr/>
      </dsp:nvSpPr>
      <dsp:spPr>
        <a:xfrm>
          <a:off x="4896531" y="1440164"/>
          <a:ext cx="3545155" cy="1080840"/>
        </a:xfrm>
        <a:prstGeom prst="rect">
          <a:avLst/>
        </a:prstGeom>
        <a:gradFill rotWithShape="0">
          <a:gsLst>
            <a:gs pos="100000">
              <a:schemeClr val="accent3">
                <a:tint val="18000"/>
                <a:satMod val="120000"/>
                <a:lumMod val="88000"/>
              </a:schemeClr>
            </a:gs>
            <a:gs pos="100000">
              <a:schemeClr val="accent3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учреждения общего образования детей – 24 школ;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96531" y="1440164"/>
        <a:ext cx="3545155" cy="1080840"/>
      </dsp:txXfrm>
    </dsp:sp>
    <dsp:sp modelId="{233C79C4-884B-4FF9-9DBC-E95C3D5CE3F9}">
      <dsp:nvSpPr>
        <dsp:cNvPr id="0" name=""/>
        <dsp:cNvSpPr/>
      </dsp:nvSpPr>
      <dsp:spPr>
        <a:xfrm>
          <a:off x="4896531" y="2808313"/>
          <a:ext cx="3545155" cy="1080840"/>
        </a:xfrm>
        <a:prstGeom prst="rect">
          <a:avLst/>
        </a:prstGeom>
        <a:gradFill rotWithShape="0">
          <a:gsLst>
            <a:gs pos="100000">
              <a:schemeClr val="accent4">
                <a:tint val="18000"/>
                <a:satMod val="120000"/>
                <a:lumMod val="88000"/>
              </a:schemeClr>
            </a:gs>
            <a:gs pos="100000">
              <a:schemeClr val="accent4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учреждения дополнительного образования – 3 (спортшкола, внешкольный центр, УДО казачьей направленности);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96531" y="2808313"/>
        <a:ext cx="3545155" cy="1080840"/>
      </dsp:txXfrm>
    </dsp:sp>
    <dsp:sp modelId="{6C38FCE9-9D06-4704-97AB-E74987D5F528}">
      <dsp:nvSpPr>
        <dsp:cNvPr id="0" name=""/>
        <dsp:cNvSpPr/>
      </dsp:nvSpPr>
      <dsp:spPr>
        <a:xfrm>
          <a:off x="4896531" y="4248467"/>
          <a:ext cx="3545155" cy="1080840"/>
        </a:xfrm>
        <a:prstGeom prst="rect">
          <a:avLst/>
        </a:prstGeom>
        <a:gradFill rotWithShape="0">
          <a:gsLst>
            <a:gs pos="100000">
              <a:schemeClr val="accent1">
                <a:tint val="18000"/>
                <a:satMod val="120000"/>
                <a:lumMod val="88000"/>
              </a:schemeClr>
            </a:gs>
            <a:gs pos="100000">
              <a:schemeClr val="accent1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методический центр, централизованная бухгалтерия;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96531" y="4248467"/>
        <a:ext cx="3545155" cy="10808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2F0C4F-74A2-426D-BC3B-D8D67902D4DA}">
      <dsp:nvSpPr>
        <dsp:cNvPr id="0" name=""/>
        <dsp:cNvSpPr/>
      </dsp:nvSpPr>
      <dsp:spPr>
        <a:xfrm>
          <a:off x="3174848" y="2617888"/>
          <a:ext cx="2614520" cy="26145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Другие общегосударственные расходы</a:t>
          </a:r>
          <a:r>
            <a:rPr lang="ru-RU" sz="1300" kern="1200" dirty="0" smtClean="0"/>
            <a:t> –       </a:t>
          </a:r>
          <a:r>
            <a:rPr lang="ru-RU" sz="1800" kern="1200" dirty="0" smtClean="0"/>
            <a:t>57 733,2 тыс. рублей</a:t>
          </a:r>
          <a:endParaRPr lang="ru-RU" sz="1800" kern="1200" dirty="0"/>
        </a:p>
      </dsp:txBody>
      <dsp:txXfrm>
        <a:off x="3557736" y="3000776"/>
        <a:ext cx="1848744" cy="1848744"/>
      </dsp:txXfrm>
    </dsp:sp>
    <dsp:sp modelId="{34A68858-AF97-433C-9573-6D0D470333BC}">
      <dsp:nvSpPr>
        <dsp:cNvPr id="0" name=""/>
        <dsp:cNvSpPr/>
      </dsp:nvSpPr>
      <dsp:spPr>
        <a:xfrm rot="8789625" flipH="1">
          <a:off x="2233748" y="2476778"/>
          <a:ext cx="286676" cy="10951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76D8AC-3421-4384-87F9-258419A00935}">
      <dsp:nvSpPr>
        <dsp:cNvPr id="0" name=""/>
        <dsp:cNvSpPr/>
      </dsp:nvSpPr>
      <dsp:spPr>
        <a:xfrm>
          <a:off x="226022" y="936110"/>
          <a:ext cx="2483794" cy="19870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lumMod val="95000"/>
              </a:schemeClr>
            </a:gs>
            <a:gs pos="100000">
              <a:schemeClr val="accent2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2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реализация функций по распоряжению  имуществом, находящимся в муниципальной собственности  на 2016  год- 730,0 тыс. рублей</a:t>
          </a:r>
          <a:endParaRPr lang="ru-RU" sz="1200" kern="1200" dirty="0"/>
        </a:p>
      </dsp:txBody>
      <dsp:txXfrm>
        <a:off x="284220" y="994308"/>
        <a:ext cx="2367398" cy="1870639"/>
      </dsp:txXfrm>
    </dsp:sp>
    <dsp:sp modelId="{C5C9D21A-87F6-4BEC-84F4-9B2575B5253A}">
      <dsp:nvSpPr>
        <dsp:cNvPr id="0" name=""/>
        <dsp:cNvSpPr/>
      </dsp:nvSpPr>
      <dsp:spPr>
        <a:xfrm rot="5330926" flipV="1">
          <a:off x="4498198" y="1770060"/>
          <a:ext cx="51738" cy="13411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2B172E-A29D-4A38-9CD0-F796CCDD7D98}">
      <dsp:nvSpPr>
        <dsp:cNvPr id="0" name=""/>
        <dsp:cNvSpPr/>
      </dsp:nvSpPr>
      <dsp:spPr>
        <a:xfrm>
          <a:off x="2910471" y="144002"/>
          <a:ext cx="3255310" cy="19870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95000"/>
              </a:schemeClr>
            </a:gs>
            <a:gs pos="100000">
              <a:schemeClr val="accent3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3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 распоряжению земельными участками, находящимися в муниципальной собственности  муниципального образования </a:t>
          </a:r>
          <a:r>
            <a:rPr lang="ru-RU" sz="1200" kern="1200" dirty="0" err="1" smtClean="0"/>
            <a:t>Гулькевичский</a:t>
          </a:r>
          <a:r>
            <a:rPr lang="ru-RU" sz="1200" kern="1200" dirty="0" smtClean="0"/>
            <a:t> район</a:t>
          </a:r>
          <a:r>
            <a:rPr lang="ru-RU" sz="1200" b="1" kern="1200" dirty="0" smtClean="0"/>
            <a:t> </a:t>
          </a:r>
          <a:r>
            <a:rPr lang="ru-RU" sz="1200" kern="1200" dirty="0" smtClean="0"/>
            <a:t> на 2016  год – 79,4 тыс. рублей, на осуществление отдельных  государственных полномочий  по распоряжению земельными участками, находящимися в государственной собственности Краснодарского края; </a:t>
          </a:r>
          <a:endParaRPr lang="ru-RU" sz="1200" kern="1200" dirty="0"/>
        </a:p>
      </dsp:txBody>
      <dsp:txXfrm>
        <a:off x="2968669" y="202200"/>
        <a:ext cx="3138914" cy="1870639"/>
      </dsp:txXfrm>
    </dsp:sp>
    <dsp:sp modelId="{A907A670-437B-4A94-8B28-63AC2A30C588}">
      <dsp:nvSpPr>
        <dsp:cNvPr id="0" name=""/>
        <dsp:cNvSpPr/>
      </dsp:nvSpPr>
      <dsp:spPr>
        <a:xfrm rot="1894968" flipH="1">
          <a:off x="6547014" y="2574587"/>
          <a:ext cx="189386" cy="4572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022412-CABF-4917-9D36-1579A2653F37}">
      <dsp:nvSpPr>
        <dsp:cNvPr id="0" name=""/>
        <dsp:cNvSpPr/>
      </dsp:nvSpPr>
      <dsp:spPr>
        <a:xfrm>
          <a:off x="6336717" y="1027929"/>
          <a:ext cx="2483794" cy="19870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lumMod val="95000"/>
              </a:schemeClr>
            </a:gs>
            <a:gs pos="100000">
              <a:schemeClr val="accent4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обеспечение деятельности централизованных бухгалтерий муниципального образования  на 2016  год-  10 049,5тыс. рублей, на обеспечение деятельности (оказание услуг) муниципальных учреждений;</a:t>
          </a:r>
          <a:endParaRPr lang="ru-RU" sz="1200" kern="1200" dirty="0"/>
        </a:p>
      </dsp:txBody>
      <dsp:txXfrm>
        <a:off x="6394915" y="1086127"/>
        <a:ext cx="2367398" cy="18706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2F0C4F-74A2-426D-BC3B-D8D67902D4DA}">
      <dsp:nvSpPr>
        <dsp:cNvPr id="0" name=""/>
        <dsp:cNvSpPr/>
      </dsp:nvSpPr>
      <dsp:spPr>
        <a:xfrm>
          <a:off x="3239269" y="2795506"/>
          <a:ext cx="2485676" cy="23776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Сельское хозяйство и рыболовство</a:t>
          </a:r>
          <a:r>
            <a:rPr lang="ru-RU" sz="2000" kern="1200" dirty="0" smtClean="0"/>
            <a:t> – 21 670,5  </a:t>
          </a:r>
          <a:r>
            <a:rPr lang="ru-RU" sz="1800" kern="1200" dirty="0" smtClean="0"/>
            <a:t>тыс. рублей</a:t>
          </a:r>
          <a:endParaRPr lang="ru-RU" sz="1800" kern="1200" dirty="0"/>
        </a:p>
      </dsp:txBody>
      <dsp:txXfrm>
        <a:off x="3603288" y="3143712"/>
        <a:ext cx="1757638" cy="1681285"/>
      </dsp:txXfrm>
    </dsp:sp>
    <dsp:sp modelId="{34A68858-AF97-433C-9573-6D0D470333BC}">
      <dsp:nvSpPr>
        <dsp:cNvPr id="0" name=""/>
        <dsp:cNvSpPr/>
      </dsp:nvSpPr>
      <dsp:spPr>
        <a:xfrm rot="8413428" flipH="1">
          <a:off x="2297690" y="2249053"/>
          <a:ext cx="331321" cy="10951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76D8AC-3421-4384-87F9-258419A00935}">
      <dsp:nvSpPr>
        <dsp:cNvPr id="0" name=""/>
        <dsp:cNvSpPr/>
      </dsp:nvSpPr>
      <dsp:spPr>
        <a:xfrm>
          <a:off x="252957" y="258831"/>
          <a:ext cx="2483794" cy="247747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lumMod val="95000"/>
              </a:schemeClr>
            </a:gs>
            <a:gs pos="100000">
              <a:schemeClr val="accent2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2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обеспечению осуществления отдельных государственных полномочий  по поддержке сельскохозяйственного производства в Краснодарском крае в части возмещения части процентной ставки по долгосрочным, среднесрочным и краткосрочным кредитам, взятым малыми формами хозяйствования 231,3тыс. рублей</a:t>
          </a:r>
          <a:endParaRPr lang="ru-RU" sz="1200" kern="1200" dirty="0"/>
        </a:p>
      </dsp:txBody>
      <dsp:txXfrm>
        <a:off x="325520" y="331394"/>
        <a:ext cx="2338668" cy="2332349"/>
      </dsp:txXfrm>
    </dsp:sp>
    <dsp:sp modelId="{C5C9D21A-87F6-4BEC-84F4-9B2575B5253A}">
      <dsp:nvSpPr>
        <dsp:cNvPr id="0" name=""/>
        <dsp:cNvSpPr/>
      </dsp:nvSpPr>
      <dsp:spPr>
        <a:xfrm rot="5350931" flipV="1">
          <a:off x="4483472" y="1900468"/>
          <a:ext cx="54850" cy="13411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2B172E-A29D-4A38-9CD0-F796CCDD7D98}">
      <dsp:nvSpPr>
        <dsp:cNvPr id="0" name=""/>
        <dsp:cNvSpPr/>
      </dsp:nvSpPr>
      <dsp:spPr>
        <a:xfrm>
          <a:off x="3279588" y="232261"/>
          <a:ext cx="2483794" cy="19870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95000"/>
              </a:schemeClr>
            </a:gs>
            <a:gs pos="100000">
              <a:schemeClr val="accent3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3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обеспечение деятельности муниципальных учреждений  в сфере сельского хозяйства на 2016 год –  2 280,3  тыс. рублей</a:t>
          </a:r>
          <a:endParaRPr lang="ru-RU" sz="1200" kern="1200" dirty="0"/>
        </a:p>
      </dsp:txBody>
      <dsp:txXfrm>
        <a:off x="3337786" y="290459"/>
        <a:ext cx="2367398" cy="1870639"/>
      </dsp:txXfrm>
    </dsp:sp>
    <dsp:sp modelId="{A907A670-437B-4A94-8B28-63AC2A30C588}">
      <dsp:nvSpPr>
        <dsp:cNvPr id="0" name=""/>
        <dsp:cNvSpPr/>
      </dsp:nvSpPr>
      <dsp:spPr>
        <a:xfrm rot="2541532" flipH="1">
          <a:off x="6389488" y="2115245"/>
          <a:ext cx="234874" cy="4572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022412-CABF-4917-9D36-1579A2653F37}">
      <dsp:nvSpPr>
        <dsp:cNvPr id="0" name=""/>
        <dsp:cNvSpPr/>
      </dsp:nvSpPr>
      <dsp:spPr>
        <a:xfrm>
          <a:off x="6272916" y="225586"/>
          <a:ext cx="2483794" cy="19870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lumMod val="95000"/>
              </a:schemeClr>
            </a:gs>
            <a:gs pos="100000">
              <a:schemeClr val="accent4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обеспечению осуществления государственных полномочий по подготовке и проведению Всероссийской сельскохозяйственной переписи  1 710,9 тыс. рублей</a:t>
          </a:r>
          <a:endParaRPr lang="ru-RU" sz="1200" kern="1200" dirty="0"/>
        </a:p>
      </dsp:txBody>
      <dsp:txXfrm>
        <a:off x="6331114" y="283784"/>
        <a:ext cx="2367398" cy="1870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0.02083</cdr:x>
      <cdr:y>0.01266</cdr:y>
    </cdr:from>
    <cdr:to>
      <cdr:x>0.97917</cdr:x>
      <cdr:y>0.1734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008" y="72008"/>
          <a:ext cx="3312368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/>
            <a:t>Структура поступления налоговых</a:t>
          </a:r>
        </a:p>
        <a:p xmlns:a="http://schemas.openxmlformats.org/drawingml/2006/main">
          <a:pPr algn="ctr"/>
          <a:r>
            <a:rPr lang="ru-RU" sz="1600" b="1" dirty="0" smtClean="0"/>
            <a:t>платежей (по основным</a:t>
          </a:r>
        </a:p>
        <a:p xmlns:a="http://schemas.openxmlformats.org/drawingml/2006/main">
          <a:pPr algn="ctr"/>
          <a:r>
            <a:rPr lang="ru-RU" sz="1600" b="1" dirty="0" smtClean="0"/>
            <a:t>видам отгрузки); %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19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млн.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0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21.xml><?xml version="1.0" encoding="utf-8"?>
<c:userShapes xmlns:c="http://schemas.openxmlformats.org/drawingml/2006/chart">
  <cdr:relSizeAnchor xmlns:cdr="http://schemas.openxmlformats.org/drawingml/2006/chartDrawing">
    <cdr:from>
      <cdr:x>0.04839</cdr:x>
      <cdr:y>0.10596</cdr:y>
    </cdr:from>
    <cdr:to>
      <cdr:x>0.17742</cdr:x>
      <cdr:y>0.17263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572256"/>
          <a:ext cx="1152108" cy="3600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2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23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24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5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26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7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28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29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0.43773</cdr:x>
      <cdr:y>0.16118</cdr:y>
    </cdr:from>
    <cdr:to>
      <cdr:x>0.55259</cdr:x>
      <cdr:y>0.21827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0440" y="1052435"/>
          <a:ext cx="1039209" cy="37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0.79839</cdr:x>
      <cdr:y>0</cdr:y>
    </cdr:from>
    <cdr:to>
      <cdr:x>0.96649</cdr:x>
      <cdr:y>0.06576</cdr:y>
    </cdr:to>
    <cdr:sp macro="" textlink="">
      <cdr:nvSpPr>
        <cdr:cNvPr id="2" name="TextBox 5"/>
        <cdr:cNvSpPr txBox="1"/>
      </cdr:nvSpPr>
      <cdr:spPr>
        <a:xfrm xmlns:a="http://schemas.openxmlformats.org/drawingml/2006/main">
          <a:off x="7128818" y="0"/>
          <a:ext cx="1500988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>
              <a:latin typeface="Times New Roman" pitchFamily="18" charset="0"/>
              <a:cs typeface="Times New Roman" pitchFamily="18" charset="0"/>
            </a:rPr>
            <a:t>Всего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– 394,5</a:t>
          </a:r>
        </a:p>
      </cdr:txBody>
    </cdr:sp>
  </cdr:relSizeAnchor>
</c:userShapes>
</file>

<file path=ppt/drawings/drawing30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1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2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33.xml><?xml version="1.0" encoding="utf-8"?>
<c:userShapes xmlns:c="http://schemas.openxmlformats.org/drawingml/2006/chart">
  <cdr:relSizeAnchor xmlns:cdr="http://schemas.openxmlformats.org/drawingml/2006/chartDrawing">
    <cdr:from>
      <cdr:x>0.01006</cdr:x>
      <cdr:y>0.13459</cdr:y>
    </cdr:from>
    <cdr:to>
      <cdr:x>0.12845</cdr:x>
      <cdr:y>0.18218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89826" y="870432"/>
          <a:ext cx="1057084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млн.рублей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0.74194</cdr:x>
      <cdr:y>0.17635</cdr:y>
    </cdr:from>
    <cdr:to>
      <cdr:x>0.94355</cdr:x>
      <cdr:y>0.23202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624736" y="1140490"/>
          <a:ext cx="180020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ВСЕГО: 279,1</a:t>
          </a:r>
        </a:p>
      </cdr:txBody>
    </cdr:sp>
  </cdr:relSizeAnchor>
</c:userShapes>
</file>

<file path=ppt/drawings/drawing34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35.xml><?xml version="1.0" encoding="utf-8"?>
<c:userShapes xmlns:c="http://schemas.openxmlformats.org/drawingml/2006/chart">
  <cdr:relSizeAnchor xmlns:cdr="http://schemas.openxmlformats.org/drawingml/2006/chartDrawing">
    <cdr:from>
      <cdr:x>0.01006</cdr:x>
      <cdr:y>0.13459</cdr:y>
    </cdr:from>
    <cdr:to>
      <cdr:x>0.12611</cdr:x>
      <cdr:y>0.18263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89826" y="862307"/>
          <a:ext cx="1036246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тыс.рублей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0.77419</cdr:x>
      <cdr:y>0.12064</cdr:y>
    </cdr:from>
    <cdr:to>
      <cdr:x>0.99194</cdr:x>
      <cdr:y>0.17569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912768" y="780449"/>
          <a:ext cx="1944216" cy="356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ВСЕГО: 131 383,3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6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37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38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9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млн.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0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41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2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0.05298</cdr:y>
    </cdr:from>
    <cdr:to>
      <cdr:x>0.17742</cdr:x>
      <cdr:y>0.11965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286120"/>
          <a:ext cx="1152108" cy="3600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3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44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45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0.01006</cdr:x>
      <cdr:y>0.13459</cdr:y>
    </cdr:from>
    <cdr:to>
      <cdr:x>0.12845</cdr:x>
      <cdr:y>0.18218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89826" y="870432"/>
          <a:ext cx="1057084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млн.рублей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0.72581</cdr:x>
      <cdr:y>0.17635</cdr:y>
    </cdr:from>
    <cdr:to>
      <cdr:x>0.94355</cdr:x>
      <cdr:y>0.23202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80720" y="1140490"/>
          <a:ext cx="194421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ВСЕГО: 1 369,1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0.47481</cdr:x>
      <cdr:y>0.12222</cdr:y>
    </cdr:from>
    <cdr:to>
      <cdr:x>0.57586</cdr:x>
      <cdr:y>0.17931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6710" y="792088"/>
          <a:ext cx="914400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0.4077</cdr:x>
      <cdr:y>0.12222</cdr:y>
    </cdr:from>
    <cdr:to>
      <cdr:x>0.52256</cdr:x>
      <cdr:y>0.17931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89352" y="792088"/>
          <a:ext cx="1039405" cy="369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0.04839</cdr:x>
      <cdr:y>0.08</cdr:y>
    </cdr:from>
    <cdr:to>
      <cdr:x>0.17742</cdr:x>
      <cdr:y>0.14667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32048"/>
          <a:ext cx="115212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D241D-F1DF-4598-903A-63E8A3257136}" type="datetimeFigureOut">
              <a:rPr lang="ru-RU" smtClean="0"/>
              <a:t>25.12.2015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10"/>
            <a:ext cx="29464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710"/>
            <a:ext cx="29464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743ED-F738-4D37-B86F-FA9097E41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9622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9679F9-E3E6-4DE6-9FE2-DCA4834E3E95}" type="datetimeFigureOut">
              <a:rPr lang="ru-RU" smtClean="0"/>
              <a:t>25.12.2015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3"/>
            <a:ext cx="2945659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3"/>
            <a:ext cx="2945659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8837E-27BB-4526-AA15-0DFFB9730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3937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263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75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9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CF58-3C40-4203-BDD6-B9369FBF2F1E}" type="datetime1">
              <a:rPr lang="ru-RU" smtClean="0"/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88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ECB70-7D78-4C7B-A3D6-FCF29EEFEFF0}" type="datetime1">
              <a:rPr lang="ru-RU" smtClean="0"/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04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118A-AD78-46C2-A80C-2D2753A2DA35}" type="datetime1">
              <a:rPr lang="ru-RU" smtClean="0"/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1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1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9B201-78FD-4D97-94C2-C6EFACA23F6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7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92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92F40-C063-467E-851C-B969E51C7D1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21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C488-B43A-403E-BA5C-48187767CCF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08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C5D22-733F-4DBD-9F2E-83374D7EB70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1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EC763-CE85-4AD9-B2A4-B0D3E6A5EDA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94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2DC0-CFF8-463C-99BF-DFEC0DE945F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5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6FB4-B39B-4A76-8931-34ACDC90EB1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3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72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F45D-9D95-45E9-8E6A-BD37955CEB8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46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F6C5A-C51B-4AC7-9FAE-88C285A0311A}" type="datetime1">
              <a:rPr lang="ru-RU" smtClean="0"/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1315D-C1DB-47B7-966F-37B4BD0E138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12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4B0C-845F-43EC-B11D-76DFA48E8D4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8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8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8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7374B-2AF7-4B21-B59A-DBF724D5D9D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84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2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894-72A2-4EDD-BFE7-C68AAC7BB71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2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14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79D0C-5BB6-457C-8AC3-2203B5CBF30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75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523EF-A092-4727-8EB9-2E250FE600B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EFBC1-40F2-4B82-A070-49AF8532849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0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B1116-E9CC-496E-8629-61167796093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00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F2A9-A095-40F5-8F96-747879C3E84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02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D610-7DA6-45F5-900E-D8DCF02183B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10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7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F038-124B-497C-800D-1F3483C26E3D}" type="datetime1">
              <a:rPr lang="ru-RU" smtClean="0"/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2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8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E06D8-8916-443B-8C78-6079CF513DB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00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F4F5-C55F-4383-8764-207936FDD30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67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2038E-F72F-46EB-88EE-F9BE1E11798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59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8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8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DF352-4C27-41BA-AA2B-EDA76D2ECE0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81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99CC-1DAE-407A-A4CA-26284A7AEAC6}" type="datetime1">
              <a:rPr lang="ru-RU" smtClean="0"/>
              <a:t>25.12.2015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06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03782-94B3-4B00-9D18-BD3F946453CC}" type="datetime1">
              <a:rPr lang="ru-RU" smtClean="0"/>
              <a:t>25.12.2015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27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05730-ECE5-4BE2-A4A3-3D478FC4ED56}" type="datetime1">
              <a:rPr lang="ru-RU" smtClean="0"/>
              <a:t>25.12.2015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34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B0B8-F2F8-4A88-9C86-61C4CDC51463}" type="datetime1">
              <a:rPr lang="ru-RU" smtClean="0"/>
              <a:t>25.12.2015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59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2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90556-C2D1-49CE-9BFD-4707B381198E}" type="datetime1">
              <a:rPr lang="ru-RU" smtClean="0"/>
              <a:t>25.12.2015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13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BC20-3329-4955-9BA9-E457BF061397}" type="datetime1">
              <a:rPr lang="ru-RU" smtClean="0"/>
              <a:t>25.12.2015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88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50D7B-66F0-4530-9114-A59C21342AA2}" type="datetime1">
              <a:rPr lang="ru-RU" smtClean="0"/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2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79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7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9A50661-9043-4619-9A28-6F1A35C6B68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35" y="617227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7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02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8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BD1BDC6-BC7C-4A65-BF28-C307181B5C2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25.12.2015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41" y="617228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8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79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2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2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2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2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2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2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2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2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2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2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2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2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2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2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24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3.xml"/><Relationship Id="rId1" Type="http://schemas.openxmlformats.org/officeDocument/2006/relationships/slideLayout" Target="../slideLayouts/slideLayout24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4.xml"/><Relationship Id="rId1" Type="http://schemas.openxmlformats.org/officeDocument/2006/relationships/slideLayout" Target="../slideLayouts/slideLayout2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8784976" cy="5904656"/>
          </a:xfrm>
          <a:noFill/>
          <a:ln>
            <a:noFill/>
          </a:ln>
          <a:effectLst>
            <a:outerShdw blurRad="50800" dist="38100" dir="2700000" sx="1000" sy="1000" algn="tl" rotWithShape="0">
              <a:prstClr val="black"/>
            </a:outerShdw>
          </a:effectLst>
        </p:spPr>
        <p:txBody>
          <a:bodyPr/>
          <a:lstStyle/>
          <a:p>
            <a:pPr marL="0" indent="0" algn="ctr">
              <a:buNone/>
            </a:pPr>
            <a:r>
              <a:rPr lang="ru-RU" sz="6000" b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Утвержденный</a:t>
            </a:r>
            <a:br>
              <a:rPr lang="ru-RU" sz="6000" b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бюджет муниципального образования </a:t>
            </a:r>
            <a:r>
              <a:rPr lang="ru-RU" sz="6000" b="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6000" b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район</a:t>
            </a:r>
            <a:br>
              <a:rPr lang="ru-RU" sz="6000" b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 2016 год</a:t>
            </a:r>
            <a:endParaRPr lang="ru-RU" sz="6000" b="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15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42097796"/>
              </p:ext>
            </p:extLst>
          </p:nvPr>
        </p:nvGraphicFramePr>
        <p:xfrm>
          <a:off x="19888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91680" y="439675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Структура доходной части бюджета МО Гулькевичский район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-1999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03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9496"/>
            <a:ext cx="8208911" cy="1140417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>
                <a:effectLst/>
                <a:latin typeface="Times New Roman" pitchFamily="18" charset="0"/>
                <a:cs typeface="Times New Roman" pitchFamily="18" charset="0"/>
              </a:rPr>
              <a:t>Поступления налоговых и неналоговых доходов в бюджет МО Гулькевичский район по доходам на 2016 год</a:t>
            </a:r>
            <a:endParaRPr lang="ru-RU" sz="2400" b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970130985"/>
              </p:ext>
            </p:extLst>
          </p:nvPr>
        </p:nvGraphicFramePr>
        <p:xfrm>
          <a:off x="395536" y="1268760"/>
          <a:ext cx="849694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79512" y="1279913"/>
            <a:ext cx="1008085" cy="2880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4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54" y="332656"/>
            <a:ext cx="7776864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налоговых и неналоговых </a:t>
            </a: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доходов бюджета МО Гулькевичский район на 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75338139"/>
              </p:ext>
            </p:extLst>
          </p:nvPr>
        </p:nvGraphicFramePr>
        <p:xfrm>
          <a:off x="107504" y="1241626"/>
          <a:ext cx="8928992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539552" y="1268789"/>
            <a:ext cx="1008085" cy="2880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96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Динамика изменения бюджетных назначений на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год в сравнении с ожидаемым исполнением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2015 года и фактическим поступлением 2014 года</a:t>
            </a:r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23555" y="1268789"/>
            <a:ext cx="1008085" cy="2880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/>
              <a:t>млн. рублей</a:t>
            </a:r>
            <a:endParaRPr lang="ru-RU" sz="14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58546385"/>
              </p:ext>
            </p:extLst>
          </p:nvPr>
        </p:nvGraphicFramePr>
        <p:xfrm>
          <a:off x="107504" y="1412790"/>
          <a:ext cx="8967313" cy="5338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-962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02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1610"/>
            <a:ext cx="8208911" cy="985248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Поступления налога на доходы физических лиц </a:t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2016 год  (НДФЛ)</a:t>
            </a:r>
            <a:endParaRPr lang="ru-RU" sz="24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607256653"/>
              </p:ext>
            </p:extLst>
          </p:nvPr>
        </p:nvGraphicFramePr>
        <p:xfrm>
          <a:off x="395536" y="1268760"/>
          <a:ext cx="849694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79512" y="1279913"/>
            <a:ext cx="1008085" cy="2880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23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1610"/>
            <a:ext cx="9144000" cy="985248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Поступления единого налога на вмененный доход для отдельных видов деятельности на 2016 год (ЕНВД)</a:t>
            </a:r>
            <a:endParaRPr lang="ru-RU" sz="24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659354876"/>
              </p:ext>
            </p:extLst>
          </p:nvPr>
        </p:nvGraphicFramePr>
        <p:xfrm>
          <a:off x="395536" y="1268760"/>
          <a:ext cx="849694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79512" y="1279913"/>
            <a:ext cx="1008085" cy="2880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7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93" y="261610"/>
            <a:ext cx="9144000" cy="985248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Поступления единого сельскохозяйственного налога </a:t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2016 год  (ЕСХН)</a:t>
            </a:r>
            <a:endParaRPr lang="ru-RU" sz="24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665918916"/>
              </p:ext>
            </p:extLst>
          </p:nvPr>
        </p:nvGraphicFramePr>
        <p:xfrm>
          <a:off x="395536" y="1268760"/>
          <a:ext cx="849694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79512" y="1279913"/>
            <a:ext cx="1008085" cy="2880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53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38666"/>
            <a:ext cx="9144000" cy="985248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Поступления от сдачи в аренду земли и имущества на 2016 год</a:t>
            </a:r>
            <a:endParaRPr lang="ru-RU" sz="24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05192573"/>
              </p:ext>
            </p:extLst>
          </p:nvPr>
        </p:nvGraphicFramePr>
        <p:xfrm>
          <a:off x="395536" y="1268760"/>
          <a:ext cx="849694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79512" y="1279913"/>
            <a:ext cx="1008085" cy="2880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39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95324726"/>
              </p:ext>
            </p:extLst>
          </p:nvPr>
        </p:nvGraphicFramePr>
        <p:xfrm>
          <a:off x="107502" y="1628800"/>
          <a:ext cx="8928993" cy="5061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7803"/>
                <a:gridCol w="1275572"/>
                <a:gridCol w="1275572"/>
                <a:gridCol w="1366682"/>
                <a:gridCol w="1366682"/>
                <a:gridCol w="1366682"/>
              </a:tblGrid>
              <a:tr h="196997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Факт 2014 года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</a:p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2015 года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Проект на 2016 год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Динамика,</a:t>
                      </a:r>
                      <a:r>
                        <a:rPr lang="ru-RU" sz="1400" b="1" cap="none" spc="50" baseline="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+mj-lt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0136">
                <a:tc v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2015/2014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2016/2015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590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992,8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982,1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945,5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98,9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96,3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90136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числе: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80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100,8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84,7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84,0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84,0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99,2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59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85,1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82,3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21,0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96,7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25,5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90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798,4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804,3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835,6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100,7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103,9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55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8,5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10,8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4,9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127,1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45,4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73321" y="404664"/>
            <a:ext cx="65601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других уровней бюджетной системы на 2016г.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-296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340768"/>
            <a:ext cx="1218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258555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69290035"/>
              </p:ext>
            </p:extLst>
          </p:nvPr>
        </p:nvGraphicFramePr>
        <p:xfrm>
          <a:off x="107504" y="1412776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439675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безвозмездных поступлений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 других уровней бюджетной системы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2016г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3814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01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26203037"/>
              </p:ext>
            </p:extLst>
          </p:nvPr>
        </p:nvGraphicFramePr>
        <p:xfrm>
          <a:off x="107504" y="332656"/>
          <a:ext cx="8928992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332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8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18546290"/>
              </p:ext>
            </p:extLst>
          </p:nvPr>
        </p:nvGraphicFramePr>
        <p:xfrm>
          <a:off x="107504" y="1604993"/>
          <a:ext cx="8928993" cy="49419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873"/>
                <a:gridCol w="1152128"/>
                <a:gridCol w="1224136"/>
                <a:gridCol w="1152128"/>
                <a:gridCol w="1080120"/>
                <a:gridCol w="1043608"/>
              </a:tblGrid>
              <a:tr h="565649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Факт 2014 года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</a:p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2015 года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Проект на 2016 год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Динамика,</a:t>
                      </a:r>
                      <a:r>
                        <a:rPr lang="ru-RU" sz="1400" b="1" cap="none" spc="50" baseline="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439">
                <a:tc v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2015/2014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2016/2015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3808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27,7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25,3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29,0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91,4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114,6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56664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числе: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2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Получение кредитов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от кредитных организаций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39,5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13,6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34,4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772,1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67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Погашение кредитов предоставленных кредитными организациями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-15,0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-75,0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57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Получение бюджетных кредитов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86,0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82,0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95,4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Погашение бюджетных кредитов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-73,1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-86,0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-4,1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Исполнение муниципальной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гарантии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-0,05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-0,6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Предоставление бюджетных кредитов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-0,8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-6,6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-1,2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Возврат бюджетных кредитов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150,2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Изменение остатков средств на счетах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-10,6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21,6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3228" y="404664"/>
            <a:ext cx="8240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Источники внутреннего финансирования дефицита бюджета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Гулькевичский район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-296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235661"/>
            <a:ext cx="20896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84626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39241062"/>
              </p:ext>
            </p:extLst>
          </p:nvPr>
        </p:nvGraphicFramePr>
        <p:xfrm>
          <a:off x="107504" y="1916832"/>
          <a:ext cx="8928993" cy="3528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873"/>
                <a:gridCol w="1152128"/>
                <a:gridCol w="1224136"/>
                <a:gridCol w="1152128"/>
                <a:gridCol w="1080120"/>
                <a:gridCol w="1043608"/>
              </a:tblGrid>
              <a:tr h="569942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Факт 2014 года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</a:p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2015 года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Проект на 2016 год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Динамика,</a:t>
                      </a:r>
                      <a:r>
                        <a:rPr lang="ru-RU" sz="1400" b="1" cap="none" spc="50" baseline="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113">
                <a:tc v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2015/2014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2016/2015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3837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37,4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9,6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29,6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25,6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308,3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59371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числе: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Получение кредитов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от кредитных организаций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39,5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13,6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34,4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772,1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21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Погашение кредитов предоставленных кредитными организациями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-15,0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-75,0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8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Получение бюджетных кредитов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86,0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82,0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95,4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2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Погашение бюджетных кредитов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-73,1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-86,0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-4,1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51808" y="404664"/>
            <a:ext cx="76031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Программа муниципальных внутренних заимствований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Гулькевичский район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-296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556792"/>
            <a:ext cx="2285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86928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13957"/>
            <a:ext cx="8208911" cy="864096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Объем муниципального долга муниципального образования </a:t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Гулькевичский район на 2016 год </a:t>
            </a:r>
            <a:endParaRPr lang="ru-RU" sz="24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561077116"/>
              </p:ext>
            </p:extLst>
          </p:nvPr>
        </p:nvGraphicFramePr>
        <p:xfrm>
          <a:off x="395536" y="1268760"/>
          <a:ext cx="849694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79512" y="1279913"/>
            <a:ext cx="1008085" cy="2880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млн. рублей</a:t>
            </a:r>
            <a:endParaRPr lang="ru-RU" sz="11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6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12621279"/>
              </p:ext>
            </p:extLst>
          </p:nvPr>
        </p:nvGraphicFramePr>
        <p:xfrm>
          <a:off x="179512" y="1628800"/>
          <a:ext cx="8865758" cy="3940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1656184"/>
                <a:gridCol w="1584176"/>
                <a:gridCol w="1728192"/>
                <a:gridCol w="1080120"/>
                <a:gridCol w="944878"/>
              </a:tblGrid>
              <a:tr h="565649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 на </a:t>
                      </a:r>
                    </a:p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01.01.2015 года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Ожидаемый муниципальный долг на </a:t>
                      </a:r>
                    </a:p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01.01.2016 года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Проект муниципального долга на </a:t>
                      </a:r>
                    </a:p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01.01. 2017 года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Динамика,</a:t>
                      </a:r>
                      <a:r>
                        <a:rPr lang="ru-RU" sz="1400" b="1" cap="none" spc="50" baseline="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439">
                <a:tc v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2015/2014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cap="none" spc="50" dirty="0" smtClean="0">
                          <a:ln w="13500">
                            <a:solidFill>
                              <a:schemeClr val="bg1"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bg1"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2016/2015</a:t>
                      </a:r>
                      <a:endParaRPr lang="ru-RU" sz="1400" b="1" cap="none" spc="50" dirty="0">
                        <a:ln w="13500">
                          <a:solidFill>
                            <a:schemeClr val="bg1"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bg1"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3808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203,3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134,4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66,1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121,6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56664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числе: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2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Кредиты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кредитных организаций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114,5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128,1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159,1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111,9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>
                          <a:latin typeface="Times New Roman" pitchFamily="18" charset="0"/>
                          <a:cs typeface="Times New Roman" pitchFamily="18" charset="0"/>
                        </a:rPr>
                        <a:t>124,2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0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57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Бюджетные кредиты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86,0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90,2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Муниципальная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гарантия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78,6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72,7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65356" y="404664"/>
            <a:ext cx="6976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муниципального долга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Гулькевичский район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-296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340768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82498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4"/>
            <a:ext cx="1992454" cy="276391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24346869"/>
              </p:ext>
            </p:extLst>
          </p:nvPr>
        </p:nvGraphicFramePr>
        <p:xfrm>
          <a:off x="107504" y="272286"/>
          <a:ext cx="8928992" cy="6467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0789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42080381"/>
              </p:ext>
            </p:extLst>
          </p:nvPr>
        </p:nvGraphicFramePr>
        <p:xfrm>
          <a:off x="107504" y="260648"/>
          <a:ext cx="8928992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070393"/>
            <a:ext cx="10570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0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606926047"/>
              </p:ext>
            </p:extLst>
          </p:nvPr>
        </p:nvGraphicFramePr>
        <p:xfrm>
          <a:off x="179512" y="377280"/>
          <a:ext cx="8784976" cy="629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81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128792" cy="763955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учреждений подведомственных управлению образования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</a:rPr>
            </a:br>
            <a:endParaRPr lang="ru-RU" sz="2000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2128480"/>
              </p:ext>
            </p:extLst>
          </p:nvPr>
        </p:nvGraphicFramePr>
        <p:xfrm>
          <a:off x="107504" y="1052736"/>
          <a:ext cx="892899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60" y="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60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99783114"/>
              </p:ext>
            </p:extLst>
          </p:nvPr>
        </p:nvGraphicFramePr>
        <p:xfrm>
          <a:off x="395536" y="1988840"/>
          <a:ext cx="8496944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строительство пристроек к существующим муниципальным дошкольным образовательным организациям, капитальный ремонт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1 490,1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020150"/>
              </p:ext>
            </p:extLst>
          </p:nvPr>
        </p:nvGraphicFramePr>
        <p:xfrm>
          <a:off x="395536" y="2708920"/>
          <a:ext cx="8496944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648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мероприятия по капитальному ремонту муниципального бюджетного дошкольного образовательного учреждения детского сада №39 с. Соколовского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5 700,0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223213"/>
              </p:ext>
            </p:extLst>
          </p:nvPr>
        </p:nvGraphicFramePr>
        <p:xfrm>
          <a:off x="395536" y="3429000"/>
          <a:ext cx="8496944" cy="864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8640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обеспечение деятельности (оказание услуг) муниципальных учреждений: 32 детских дошкольных учреждений, 24 школ, центра детского творчества, учреждения казачьей направленности и спортивной школы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115 771,2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67544" y="332656"/>
            <a:ext cx="8424936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«Создание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системе дошкольного, общего и дополнительного образования равных возможностей для  современного качественного образования и позитивной социализации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детей»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2016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 – 789 538,3 тыс. рублей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581837"/>
              </p:ext>
            </p:extLst>
          </p:nvPr>
        </p:nvGraphicFramePr>
        <p:xfrm>
          <a:off x="395536" y="4365104"/>
          <a:ext cx="8496944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организацию предоставления общедоступного и начального общего, основного общего, среднего (полного) общего образования по основным общеобразовательным программам (увеличение пропускной способности и оплата Интернет-трафика)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715838"/>
              </p:ext>
            </p:extLst>
          </p:nvPr>
        </p:nvGraphicFramePr>
        <p:xfrm>
          <a:off x="395536" y="5373216"/>
          <a:ext cx="8496944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организацию предоставления дополнительного образования детям (оплата педагогам дополнительного образования за работу с детьми в вечернее и каникулярное время в спортивных залах общеобразовательных организаций и организаций дополнительного образования детей физкультурно-спортивной направленности системы образования Краснодарского края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610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550237"/>
              </p:ext>
            </p:extLst>
          </p:nvPr>
        </p:nvGraphicFramePr>
        <p:xfrm>
          <a:off x="323528" y="1628800"/>
          <a:ext cx="8496944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организацию предоставления общедоступного и бесплатного начального общего, основного общего, среднего (полного) общего образования по основным общеобразовательным программам на территории муниципального района (проведение капитального ремонта спортивных залов общеобразовательных организаций, помещений при них, других помещений физкультурно-спортивного назначения, физкультурно-оздоровительных комплексов)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2 519,2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405063"/>
              </p:ext>
            </p:extLst>
          </p:nvPr>
        </p:nvGraphicFramePr>
        <p:xfrm>
          <a:off x="323528" y="3356992"/>
          <a:ext cx="8496944" cy="1230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12302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организацию предоставления общедоступного и бесплатного дошкольного, начального общего, основного общего, среднего (полного) общего образования по основным общеобразовательным программам на территории муниципального района (проведение капитального и текущего ремонта учреждений образования, приобретение стройматериалов)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4 522,4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932707"/>
              </p:ext>
            </p:extLst>
          </p:nvPr>
        </p:nvGraphicFramePr>
        <p:xfrm>
          <a:off x="323528" y="4725144"/>
          <a:ext cx="8496944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организацию военно-патриотических сборов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200,0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050896"/>
              </p:ext>
            </p:extLst>
          </p:nvPr>
        </p:nvGraphicFramePr>
        <p:xfrm>
          <a:off x="323528" y="5229200"/>
          <a:ext cx="8496944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осуществление отдельных государственных полномочий по обеспечению выплаты компенсации части родительской платы за присмотр и уход за детьми, посещающими  организации, реализующие  общеобразовательную программу дошкольного образования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9 387,7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008453"/>
              </p:ext>
            </p:extLst>
          </p:nvPr>
        </p:nvGraphicFramePr>
        <p:xfrm>
          <a:off x="323528" y="548680"/>
          <a:ext cx="8496944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организацию предоставления дополнительного образования детям (оплата педагогам дополнительного образования за работу с детьми в спортивных клубах общеобразовательных организаций (за исключением вечерних), гимназиях и лицеях)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154,8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19355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31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1842427"/>
              </p:ext>
            </p:extLst>
          </p:nvPr>
        </p:nvGraphicFramePr>
        <p:xfrm>
          <a:off x="107504" y="332656"/>
          <a:ext cx="8928992" cy="6261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332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95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603411"/>
              </p:ext>
            </p:extLst>
          </p:nvPr>
        </p:nvGraphicFramePr>
        <p:xfrm>
          <a:off x="323528" y="2060848"/>
          <a:ext cx="8496944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осуществления отдельных государственных  полномочий в области образования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601 324,6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508383"/>
              </p:ext>
            </p:extLst>
          </p:nvPr>
        </p:nvGraphicFramePr>
        <p:xfrm>
          <a:off x="323528" y="2708920"/>
          <a:ext cx="8496944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осуществление отдельных государственных полномочий по обеспечению льготным питанием учащихся из многодетных семей в муниципальных общеобразовательных организациях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2 405,6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343577"/>
              </p:ext>
            </p:extLst>
          </p:nvPr>
        </p:nvGraphicFramePr>
        <p:xfrm>
          <a:off x="323528" y="3573016"/>
          <a:ext cx="8496944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разработку и реализацию финансово-экономических механизмов, обеспечивающих равную доступность жителей района к качественным услугам дополнительного образования детей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41 469,4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672380"/>
              </p:ext>
            </p:extLst>
          </p:nvPr>
        </p:nvGraphicFramePr>
        <p:xfrm>
          <a:off x="323528" y="4437112"/>
          <a:ext cx="8496944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мероприятия по доведению средней заработной платы педагогических работников учреждений дополнительного образования детей до средней заработной платы учителей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313,8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87452"/>
              </p:ext>
            </p:extLst>
          </p:nvPr>
        </p:nvGraphicFramePr>
        <p:xfrm>
          <a:off x="323528" y="5301208"/>
          <a:ext cx="849694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осуществление отдельных государственных полномочий по предоставлению  социальной поддержки отдельным категориям работников муниципальных физкультурно-спортивных организаций, осуществляющих подготовку спортивного резерва, и муниципальных образовательных учреждений дополнительного образования детей Краснодарского края  отраслей «Образование» и «Физическая культура и спорт»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125,0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758540"/>
              </p:ext>
            </p:extLst>
          </p:nvPr>
        </p:nvGraphicFramePr>
        <p:xfrm>
          <a:off x="323528" y="332656"/>
          <a:ext cx="8496944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осуществления отдельных государственных полномочий  по предоставлению мер социальной поддержки в виде компенсации расходов на оплату жилых помещений, отопления и освещения  педагогическим работникам муниципальных образовательных организаций, расположенных на территории Краснодарского края, проживающим и работающим в сельских населенных пунктах, рабочих поселках (поселках городского типа) на территории Краснодарского края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4 044,6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70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94305735"/>
              </p:ext>
            </p:extLst>
          </p:nvPr>
        </p:nvGraphicFramePr>
        <p:xfrm>
          <a:off x="395536" y="2636912"/>
          <a:ext cx="8496944" cy="18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6623"/>
                <a:gridCol w="2880321"/>
              </a:tblGrid>
              <a:tr h="1800200">
                <a:tc>
                  <a:txBody>
                    <a:bodyPr/>
                    <a:lstStyle/>
                    <a:p>
                      <a:pPr algn="ctr"/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расходы на обеспечение функций органов местного самоуправления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3 853,6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145756"/>
              </p:ext>
            </p:extLst>
          </p:nvPr>
        </p:nvGraphicFramePr>
        <p:xfrm>
          <a:off x="376930" y="4581128"/>
          <a:ext cx="8515550" cy="1872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35230"/>
                <a:gridCol w="2880320"/>
              </a:tblGrid>
              <a:tr h="18722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расходы на обеспечение деятельности (оказание услуг) муниципальных учреждений (централизованной бухгалтерии и методического центра)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19 899,8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67544" y="332656"/>
            <a:ext cx="8424936" cy="2088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Подпрограмма 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Обеспечение высокого качества управления процессами развития образования на муниципальном уровне, развитие системы управления муниципальными организациями, в том числе путем совершенствования муниципальных заданий на оказание муниципальных услуг, мониторинг хода реализации и информационное сопровождение муниципальной программы, анализ процессов и результатов для своевременного принятия управленческих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решений» на 2016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23 753,4 тыс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рублей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02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90462835"/>
              </p:ext>
            </p:extLst>
          </p:nvPr>
        </p:nvGraphicFramePr>
        <p:xfrm>
          <a:off x="179512" y="1772815"/>
          <a:ext cx="8784977" cy="4824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9847"/>
                <a:gridCol w="1642052"/>
                <a:gridCol w="1231539"/>
                <a:gridCol w="1231539"/>
              </a:tblGrid>
              <a:tr h="475176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Единица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измерения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показателей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30502"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 ожидаемое исполнение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на 2016 год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21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детей, охваченных дошкольным образованием, в общей численности детей 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76,3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79,9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Численность обучающихся по программам общего образования в 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общеобразовательных 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организациях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Гулькевичского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района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9 611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10 029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Доля детей и молодежи в возрасте 5 – 18 лет, охваченных образовательными программами 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дополнительного 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образования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43,8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45,6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79512" y="332656"/>
            <a:ext cx="878497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Отдельные целевые показатели муниципальной программы «Развитие образования»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2015-2016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годы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37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931233641"/>
              </p:ext>
            </p:extLst>
          </p:nvPr>
        </p:nvGraphicFramePr>
        <p:xfrm>
          <a:off x="179512" y="377280"/>
          <a:ext cx="8784976" cy="636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08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67518136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439675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реализацию 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«Социальная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поддержка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граждан»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12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78511760"/>
              </p:ext>
            </p:extLst>
          </p:nvPr>
        </p:nvGraphicFramePr>
        <p:xfrm>
          <a:off x="179512" y="1772815"/>
          <a:ext cx="8784976" cy="4896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9847"/>
                <a:gridCol w="1418814"/>
                <a:gridCol w="1454776"/>
                <a:gridCol w="1231539"/>
              </a:tblGrid>
              <a:tr h="47378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Единица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измерения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показателей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28944"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 ожидаемое исполнение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на 2016 год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3500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социально ориентированных некоммерческих организаций, которым оказана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государственная поддержка</a:t>
                      </a:r>
                      <a:endParaRPr lang="ru-RU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единиц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менее 6 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менее 6 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Охват населения 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Гулькевичского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района в процессе реализации социально ориентированными некоммерческими организациями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муниципальной программы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менее</a:t>
                      </a:r>
                      <a:r>
                        <a:rPr lang="ru-RU" sz="18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5000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менее</a:t>
                      </a:r>
                      <a:r>
                        <a:rPr lang="ru-RU" sz="18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5000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получателей ежемесячных денежных выплат к пенсиям (дополнительное пенсионное обеспечение)</a:t>
                      </a:r>
                      <a:endParaRPr lang="ru-RU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человек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получателей ежемесячных денежных выплат почетным гражданам</a:t>
                      </a:r>
                      <a:endParaRPr lang="ru-RU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человек</a:t>
                      </a:r>
                      <a:endParaRPr lang="ru-RU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79512" y="332656"/>
            <a:ext cx="878497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Отдельные целевые показатели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Социальная поддержка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граждан» в 2015-2016 годах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9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96795363"/>
              </p:ext>
            </p:extLst>
          </p:nvPr>
        </p:nvGraphicFramePr>
        <p:xfrm>
          <a:off x="107504" y="493912"/>
          <a:ext cx="8928992" cy="6247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24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59682239"/>
              </p:ext>
            </p:extLst>
          </p:nvPr>
        </p:nvGraphicFramePr>
        <p:xfrm>
          <a:off x="323528" y="1268760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0878"/>
                <a:gridCol w="1888074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организацию работы оздоровительных лагерей с дневным пребыванием детей на базе образовательных учреждений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650,0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519291"/>
              </p:ext>
            </p:extLst>
          </p:nvPr>
        </p:nvGraphicFramePr>
        <p:xfrm>
          <a:off x="323528" y="2060848"/>
          <a:ext cx="8568952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0878"/>
                <a:gridCol w="1888074"/>
              </a:tblGrid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приобретение новогодних подарков для детей сирот, детей оставшихся без попечения родителей и детей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из семей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находящихся в трудной жизненной ситуации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100,0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930189"/>
              </p:ext>
            </p:extLst>
          </p:nvPr>
        </p:nvGraphicFramePr>
        <p:xfrm>
          <a:off x="323528" y="2924944"/>
          <a:ext cx="8568952" cy="93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0878"/>
                <a:gridCol w="1888074"/>
              </a:tblGrid>
              <a:tr h="9361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организацию и осуществление информирования населения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Гулькевичского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 о мероприятиях по реализации семейной политики и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детствосбережения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Гулькевичском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40,0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23528" y="332656"/>
            <a:ext cx="856895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мероприятий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«Дети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района» в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599764"/>
              </p:ext>
            </p:extLst>
          </p:nvPr>
        </p:nvGraphicFramePr>
        <p:xfrm>
          <a:off x="323528" y="3933056"/>
          <a:ext cx="8568952" cy="576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0878"/>
                <a:gridCol w="1888074"/>
              </a:tblGrid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вручение нагрудных знаков главы муниципального образования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Гулькевичский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9,0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293086"/>
              </p:ext>
            </p:extLst>
          </p:nvPr>
        </p:nvGraphicFramePr>
        <p:xfrm>
          <a:off x="323528" y="4581128"/>
          <a:ext cx="8568952" cy="576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0878"/>
                <a:gridCol w="1888074"/>
              </a:tblGrid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организацию и проведение социально значимых мероприятий, направленных на поддержку семьи и детей, укрепление семейных ценностей и традиций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113,7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109291"/>
              </p:ext>
            </p:extLst>
          </p:nvPr>
        </p:nvGraphicFramePr>
        <p:xfrm>
          <a:off x="323528" y="5229200"/>
          <a:ext cx="8568952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0878"/>
                <a:gridCol w="1888074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организацию мероприятий туристической направленности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100,0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202904"/>
              </p:ext>
            </p:extLst>
          </p:nvPr>
        </p:nvGraphicFramePr>
        <p:xfrm>
          <a:off x="323528" y="5661248"/>
          <a:ext cx="8568952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0878"/>
                <a:gridCol w="1888074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осуществления отдельных государственных полномочий по предоставлению ежемесячных денежных выплат на содержание детей-сирот и детей оставшихся без попечения родителей, находящихся под опекой (попечительством) или переданных на воспитание в приемные семьи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46 131,0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72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675530"/>
              </p:ext>
            </p:extLst>
          </p:nvPr>
        </p:nvGraphicFramePr>
        <p:xfrm>
          <a:off x="323528" y="548680"/>
          <a:ext cx="849694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осуществления отдельных государственных полномочий по выплате единовременного пособия детям-сиротам и детям, оставшимся без попечения родителей, и лицам из их числа государственную регистрацию права собственности ( права пожизненного наследуемого владения), в том числе на оплату услуг, необходимых для ее осуществления, за исключением жилых помещений, приобретенных за счет средств краевого бюджета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5,2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958571"/>
              </p:ext>
            </p:extLst>
          </p:nvPr>
        </p:nvGraphicFramePr>
        <p:xfrm>
          <a:off x="323528" y="1988840"/>
          <a:ext cx="8496944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 осуществления отдельных государственных полномочий по обеспечению выплаты ежемесячного вознаграждения, причитающегося приемным родителям за оказание услуг по воспитанию приемных детей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31 486,7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466771"/>
              </p:ext>
            </p:extLst>
          </p:nvPr>
        </p:nvGraphicFramePr>
        <p:xfrm>
          <a:off x="323528" y="2780928"/>
          <a:ext cx="8496944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осуществления  отдельных государственных полномочий по выплате денежных средств на обеспечение бесплатного проезда на городском, пригородном, в сельской местности  на внутрирайонном транспорте (кроме такси) детей-сирот и детей, оставшихся без попечения родителей, находящихся под опекой (попечительством) или на воспитании в приемных семьях (за исключением детей, обучающихся в федеральных образовательных учреждениях)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118,8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651921"/>
              </p:ext>
            </p:extLst>
          </p:nvPr>
        </p:nvGraphicFramePr>
        <p:xfrm>
          <a:off x="323528" y="4437112"/>
          <a:ext cx="8496944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 осуществления отдельных государственных полномочий по предоставлению ежемесячных денежных выплат на содержание детей-сирот и детей, оставшихся без попечения родителей,  находящихся под опекой (попечительством) или переданных на патронатное воспитание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645,0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159537"/>
              </p:ext>
            </p:extLst>
          </p:nvPr>
        </p:nvGraphicFramePr>
        <p:xfrm>
          <a:off x="323528" y="5445224"/>
          <a:ext cx="8496944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 осуществления отдельных государственных полномочий по обеспечению выплаты ежемесячного вознаграждения, причитающегося патронатным воспитателям за оказание услуг по осуществлению патронатного воспитания, социального патроната и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постинтернатного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сопровождения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706,9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7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094789"/>
              </p:ext>
            </p:extLst>
          </p:nvPr>
        </p:nvGraphicFramePr>
        <p:xfrm>
          <a:off x="323528" y="404664"/>
          <a:ext cx="8496944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осуществления отдельных государственных полномочий по организации подвоза детей-сирот и детей, оставшихся без попечения родителей, находящихся под опекой (попечительством), в приемных или патронатных семьях (в том числе кровных детей), к месту отдыха и обратно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70,5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801258"/>
              </p:ext>
            </p:extLst>
          </p:nvPr>
        </p:nvGraphicFramePr>
        <p:xfrm>
          <a:off x="323528" y="1412776"/>
          <a:ext cx="8496944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осуществления отдельных государственных полномочий по организации и осуществлению деятельности по опеке и попечительству в отношении несовершеннолетних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3 788,4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429098"/>
              </p:ext>
            </p:extLst>
          </p:nvPr>
        </p:nvGraphicFramePr>
        <p:xfrm>
          <a:off x="323528" y="2204864"/>
          <a:ext cx="8496944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осуществления отдельных государственных полномочий по организации оздоровления и отдыха детей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506,4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694897"/>
              </p:ext>
            </p:extLst>
          </p:nvPr>
        </p:nvGraphicFramePr>
        <p:xfrm>
          <a:off x="323528" y="2780928"/>
          <a:ext cx="849694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осуществления отдельных государственных полномочий по выявлению обстоятельств, свидетельствующих о необходимости оказания детям-сиротам и детям, оставшимся без попечения родителей, лицам из числа детей-сирот и детей, оставшихся без попечения родителей, содействия в преодолении трудной жизненной ситуации, и осуществлению контроля за использованием детьми-сиротами и детьми, оставшимися без попечения родителей, лицами из числа детей-сирот и детей, оставшихся без попечения родителей, предоставленных им жилых помещений специализированного жилищного фонда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662,0 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037049"/>
              </p:ext>
            </p:extLst>
          </p:nvPr>
        </p:nvGraphicFramePr>
        <p:xfrm>
          <a:off x="323528" y="4869160"/>
          <a:ext cx="8496944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 осуществления отдельных государственных полномочий по обеспечению жилыми помещениями детей-сирот и детей, оставшихся без попечения родителей, лиц из числа детей-сирот и детей, оставшихся без попечения родителей, в соответствии с Законом Краснодарского края «Об обеспечении дополнительных гарантий прав на имущество и жилое помещение детей-сирот и детей, оставшихся без попечения родителей, в Краснодарском крае»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32 583,8  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-1999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6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3" y="332656"/>
            <a:ext cx="882097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Основными задачами по повышению эффективности бюджетных расходов являются: </a:t>
            </a:r>
            <a:endParaRPr lang="ru-RU" sz="2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98" y="1196752"/>
            <a:ext cx="8928993" cy="557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Достижение уровня доходов местного бюджета, достаточного для гарантированного финансового обеспечения всех действующих обязательств государства, на оказание населению доступных и качественных бюджетных услуг;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Реализация мероприятий по снижению долговой нагрузки, повышению поступлений налоговых и неналоговых доходов и сокращению кредиторской задолженности бюджета МО </a:t>
            </a:r>
            <a:r>
              <a:rPr lang="ru-RU" sz="155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Совершенствование организации и методологии прогнозирования кассового исполнения бюджета МО </a:t>
            </a:r>
            <a:r>
              <a:rPr lang="ru-RU" sz="155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 с установлением ответственности главных распорядителей средств бюджета МО </a:t>
            </a:r>
            <a:r>
              <a:rPr lang="ru-RU" sz="155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 за качество и соблюдение показателей кассового плана;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Повышение результативности использования бюджетных средств на базе современных принципов эффективного управления муниципальными финансами, повышение качества финансового менеджмента главных администраторов бюджетных средств, муниципальных учреждений;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Оптимизация расходов в соответствии с «дорожными картами» в отраслях социальной сферы МО </a:t>
            </a:r>
            <a:r>
              <a:rPr lang="ru-RU" sz="155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 в целях повышения эффективности расходов в данных отраслях, оптимизации сети муниципальных учреждений МО </a:t>
            </a:r>
            <a:r>
              <a:rPr lang="ru-RU" sz="155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Недопущение возникновения кредиторской задолженности по принятым бюджетным обязательствам, в первую очередь, по выплате заработной платы работникам бюджетной сферы и социальным выплатам гражданам;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Осуществление совершенствования муниципального финансового контроля с целью его ориентации на оценку эффективности бюджетных расходов;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повышения качества финансового менеджмента в секторе муниципального управления;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5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Повышение открытости и прозрачности управления общественными финансами.</a:t>
            </a:r>
            <a:endParaRPr lang="ru-RU" sz="15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16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36123012"/>
              </p:ext>
            </p:extLst>
          </p:nvPr>
        </p:nvGraphicFramePr>
        <p:xfrm>
          <a:off x="179512" y="1340769"/>
          <a:ext cx="8784975" cy="518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9847"/>
                <a:gridCol w="1368825"/>
                <a:gridCol w="1422662"/>
                <a:gridCol w="1313641"/>
              </a:tblGrid>
              <a:tr h="516496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Единица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измерения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показателей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76632"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 ожидаемое исполнение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на 2016 год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91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Количество оздоровленных детей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чел.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25530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25000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0957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Количество предоставленных жилых помещений детям-сиротам и детям, оставшимся без попечения родителей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чел.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445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Количество детей-сирот и детей, оставшихся без попечения родителей, охваченных различными формами оздоровления и занятости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чел.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235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240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21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Количество детей, посещающих лагеря с дневным пребыванием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лагеря труда</a:t>
                      </a:r>
                      <a:r>
                        <a:rPr lang="ru-RU" sz="1800" baseline="0" dirty="0" smtClean="0">
                          <a:effectLst/>
                          <a:latin typeface="Times New Roman"/>
                          <a:ea typeface="Times New Roman"/>
                        </a:rPr>
                        <a:t> и отдыха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чел.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1158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1110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79512" y="332656"/>
            <a:ext cx="878497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Отдельные целевые показатели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района»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2015-2016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годы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27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54155234"/>
              </p:ext>
            </p:extLst>
          </p:nvPr>
        </p:nvGraphicFramePr>
        <p:xfrm>
          <a:off x="107504" y="377280"/>
          <a:ext cx="8928992" cy="636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82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34725459"/>
              </p:ext>
            </p:extLst>
          </p:nvPr>
        </p:nvGraphicFramePr>
        <p:xfrm>
          <a:off x="399684" y="1484784"/>
          <a:ext cx="849694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496064"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предупреждение и ликвидация  чрезвычайных ситуаций, стихийных бедствий и их последствий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545,0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944646"/>
              </p:ext>
            </p:extLst>
          </p:nvPr>
        </p:nvGraphicFramePr>
        <p:xfrm>
          <a:off x="395536" y="3212976"/>
          <a:ext cx="8496944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мероприятия по гражданской обороне и защите населения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510,0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950430"/>
              </p:ext>
            </p:extLst>
          </p:nvPr>
        </p:nvGraphicFramePr>
        <p:xfrm>
          <a:off x="395536" y="3717032"/>
          <a:ext cx="849694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пожарной безопасности объектов социальной сферы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2 475,0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95536" y="237609"/>
            <a:ext cx="8496944" cy="11031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мероприятий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Обеспечение  безопасности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населения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2016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863950"/>
              </p:ext>
            </p:extLst>
          </p:nvPr>
        </p:nvGraphicFramePr>
        <p:xfrm>
          <a:off x="395536" y="4149080"/>
          <a:ext cx="849694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42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(оказание услуг) муниципальных учреждений 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9 541,8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482550"/>
              </p:ext>
            </p:extLst>
          </p:nvPr>
        </p:nvGraphicFramePr>
        <p:xfrm>
          <a:off x="395536" y="4869160"/>
          <a:ext cx="849694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842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районного штаба по взаимодействию в области организации участия граждан в охране общественного порядка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100,0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731352"/>
              </p:ext>
            </p:extLst>
          </p:nvPr>
        </p:nvGraphicFramePr>
        <p:xfrm>
          <a:off x="395536" y="5877272"/>
          <a:ext cx="849694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(оказание услуг) муниципальных 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учреждений (аварийно- спасательный отряд)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7 310,1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408266"/>
              </p:ext>
            </p:extLst>
          </p:nvPr>
        </p:nvGraphicFramePr>
        <p:xfrm>
          <a:off x="395536" y="2204864"/>
          <a:ext cx="849694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/>
                <a:gridCol w="1872208"/>
              </a:tblGrid>
              <a:tr h="6983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профилактика терроризма и экстремизма, обеспечение инженерно-технической защищенности муниципальных учреждений 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272,6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96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36016580"/>
              </p:ext>
            </p:extLst>
          </p:nvPr>
        </p:nvGraphicFramePr>
        <p:xfrm>
          <a:off x="160290" y="1268760"/>
          <a:ext cx="8712968" cy="5307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7774"/>
                <a:gridCol w="1282306"/>
                <a:gridCol w="1221444"/>
                <a:gridCol w="1221444"/>
              </a:tblGrid>
              <a:tr h="47378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Единица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измерения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показателей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28944"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 ожидаемое исполнение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на 2016 год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13499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преступности (количество совершенных преступлений на 10 тыс. человек населения района)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</a:t>
                      </a: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тыс.</a:t>
                      </a: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человек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86,1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86,0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22952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преступности несовершеннолетних (отношение количества преступлений, совершаемых несовершеннолетними, к общему количеству зарегистрированных преступлений)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2,6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2,5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30716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Удельный вес уличной преступности (отношение количества преступлений, совершенных на улицах и в других общественных местах, к общему количества зарегистрированных преступлений)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5,4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5,3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преступлений, совершенных лицами, ранее совершавшими уголовно наказуемые деяния 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единиц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79512" y="332656"/>
            <a:ext cx="878497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Отдельные целевые показатели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Обеспечение  безопасности населения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на 2015-2016 годы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23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28213172"/>
              </p:ext>
            </p:extLst>
          </p:nvPr>
        </p:nvGraphicFramePr>
        <p:xfrm>
          <a:off x="179512" y="404664"/>
          <a:ext cx="8712968" cy="6120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7774"/>
                <a:gridCol w="1282306"/>
                <a:gridCol w="1221444"/>
                <a:gridCol w="1221444"/>
              </a:tblGrid>
              <a:tr h="875789">
                <a:tc>
                  <a:txBody>
                    <a:bodyPr/>
                    <a:lstStyle/>
                    <a:p>
                      <a:pPr algn="l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преступлений, совершенных несовершеннолетними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75789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преступлений, совершенных на улицах и в других общественных местах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29,5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28,5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88695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преступлений, совершенных с использованием оружия и взрывных устройств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53453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преступлений экстремистской направленности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единиц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46428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объектов учреждений культуры, оборудованных системами противопожарной сигнализации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46428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объектов учреждений культуры, отвечающих требованиям технического регламента по электрооборудованию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34097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объектов здравоохранения, оборудованных системами противопожарной сигнализации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</a:t>
                      </a:r>
                      <a:endParaRPr lang="ru-RU" sz="18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52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820457497"/>
              </p:ext>
            </p:extLst>
          </p:nvPr>
        </p:nvGraphicFramePr>
        <p:xfrm>
          <a:off x="107504" y="377280"/>
          <a:ext cx="8928992" cy="636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81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04692749"/>
              </p:ext>
            </p:extLst>
          </p:nvPr>
        </p:nvGraphicFramePr>
        <p:xfrm>
          <a:off x="323528" y="1628800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0338"/>
                <a:gridCol w="2518614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(оказание услуг) муниципальных учреждений дополнительного образования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36 037,8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659220"/>
              </p:ext>
            </p:extLst>
          </p:nvPr>
        </p:nvGraphicFramePr>
        <p:xfrm>
          <a:off x="323528" y="2420888"/>
          <a:ext cx="8568952" cy="1008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поэтапного повышения уровня средней заработной платы педагогических работников муниципальных учреждений культуры, искусства и кинематографии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3 187,3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256374"/>
              </p:ext>
            </p:extLst>
          </p:nvPr>
        </p:nvGraphicFramePr>
        <p:xfrm>
          <a:off x="323528" y="4221088"/>
          <a:ext cx="8568952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поддержку социально-значимых культурных инициатив, проектов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45,0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23528" y="354027"/>
            <a:ext cx="849694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«Развитие культуры»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341409"/>
              </p:ext>
            </p:extLst>
          </p:nvPr>
        </p:nvGraphicFramePr>
        <p:xfrm>
          <a:off x="323528" y="3501008"/>
          <a:ext cx="8568952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648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выплату целевых стипендий обучающимся детских школ искусств и детской музыкальной школы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140,0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462561"/>
              </p:ext>
            </p:extLst>
          </p:nvPr>
        </p:nvGraphicFramePr>
        <p:xfrm>
          <a:off x="323528" y="4725144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(оказание услуг) муниципальных учреждений (музей)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1 770,5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424667"/>
              </p:ext>
            </p:extLst>
          </p:nvPr>
        </p:nvGraphicFramePr>
        <p:xfrm>
          <a:off x="323528" y="5517232"/>
          <a:ext cx="85689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поэтапного повышения уровня средней заработной платы педагогических работников муниципальных учреждений культуры, искусства и кинематографии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375,0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816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681093"/>
              </p:ext>
            </p:extLst>
          </p:nvPr>
        </p:nvGraphicFramePr>
        <p:xfrm>
          <a:off x="323528" y="332656"/>
          <a:ext cx="8568952" cy="2088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20882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осуществления отдельных государственных полномочий  по предоставлению мер социальной поддержки в виде компенсация расходов на оплату жилых помещений, отопления и освещения  педагогическим работникам муниципальных образовательных организаций, расположенных на территории Краснодарского края, проживающим и работающим в сельских населенных пунктах, рабочих поселках (поселках городского типа) на территории Краснодарского края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101,1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209290"/>
              </p:ext>
            </p:extLst>
          </p:nvPr>
        </p:nvGraphicFramePr>
        <p:xfrm>
          <a:off x="323528" y="2564904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(оказание услуг) муниципальных учреждений (библиотека)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218,7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655846"/>
              </p:ext>
            </p:extLst>
          </p:nvPr>
        </p:nvGraphicFramePr>
        <p:xfrm>
          <a:off x="323528" y="3429000"/>
          <a:ext cx="8568952" cy="504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50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поддержку социально-значимых культурных инициатив, проектов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44,0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79587"/>
              </p:ext>
            </p:extLst>
          </p:nvPr>
        </p:nvGraphicFramePr>
        <p:xfrm>
          <a:off x="323528" y="4077072"/>
          <a:ext cx="8568952" cy="504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50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и обеспечение сохранности библиотечного фонда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300,0 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622507"/>
              </p:ext>
            </p:extLst>
          </p:nvPr>
        </p:nvGraphicFramePr>
        <p:xfrm>
          <a:off x="323528" y="4725144"/>
          <a:ext cx="85689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поэтапного повышения уровня средней заработной платы педагогических работников муниципальных учреждений культуры, искусства и кинематографии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734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,3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685855"/>
              </p:ext>
            </p:extLst>
          </p:nvPr>
        </p:nvGraphicFramePr>
        <p:xfrm>
          <a:off x="323528" y="5661248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(оказание услуг) муниципальных учреждений (Зодиак)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096,1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14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535172"/>
              </p:ext>
            </p:extLst>
          </p:nvPr>
        </p:nvGraphicFramePr>
        <p:xfrm>
          <a:off x="323528" y="1340768"/>
          <a:ext cx="85689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поэтапного повышения уровня средней заработной платы педагогических работников муниципальных учреждений культуры, искусства и кинематографии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703,1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031374"/>
              </p:ext>
            </p:extLst>
          </p:nvPr>
        </p:nvGraphicFramePr>
        <p:xfrm>
          <a:off x="323528" y="2348880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поддержку социально-значимых культурных инициатив, проектов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640,8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193557"/>
              </p:ext>
            </p:extLst>
          </p:nvPr>
        </p:nvGraphicFramePr>
        <p:xfrm>
          <a:off x="323528" y="3212976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функций органов местного самоуправления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1 423,1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674719"/>
              </p:ext>
            </p:extLst>
          </p:nvPr>
        </p:nvGraphicFramePr>
        <p:xfrm>
          <a:off x="323528" y="4077072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(оказание услуг) муниципальных учреждений (централизованная бухгалтерия)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6 976,4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855368"/>
              </p:ext>
            </p:extLst>
          </p:nvPr>
        </p:nvGraphicFramePr>
        <p:xfrm>
          <a:off x="323528" y="4941168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выплату премий лучшим работникам учреждений культуры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130,2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866665"/>
              </p:ext>
            </p:extLst>
          </p:nvPr>
        </p:nvGraphicFramePr>
        <p:xfrm>
          <a:off x="323528" y="5805264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поддержку социально-значимых культурных инициатив, проектов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302,0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724943"/>
              </p:ext>
            </p:extLst>
          </p:nvPr>
        </p:nvGraphicFramePr>
        <p:xfrm>
          <a:off x="323528" y="476672"/>
          <a:ext cx="8568952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  <a:gridCol w="2520280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(оказание услуг) муниципальных учреждений (методический центр)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3 500,0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13542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17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51340429"/>
              </p:ext>
            </p:extLst>
          </p:nvPr>
        </p:nvGraphicFramePr>
        <p:xfrm>
          <a:off x="179512" y="1167489"/>
          <a:ext cx="8784977" cy="5501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8592"/>
                <a:gridCol w="1152128"/>
                <a:gridCol w="1224136"/>
                <a:gridCol w="1080121"/>
              </a:tblGrid>
              <a:tr h="4613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Единица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измерения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показателей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4048"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 ожидаемое исполнение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на 2016 год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2652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Среднегодовой контингент обучающихся по программам дополнительного образования детей в муниципальных образовательных учреждениях культуры  муниципального образования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Гулькевичский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</a:t>
                      </a:r>
                      <a:endParaRPr lang="ru-RU" sz="1600" kern="50" dirty="0">
                        <a:effectLst/>
                        <a:latin typeface="Times New Roman" pitchFamily="18" charset="0"/>
                        <a:ea typeface="Lucida Sans Unicode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effectLst/>
                          <a:latin typeface="Times New Roman" pitchFamily="18" charset="0"/>
                          <a:ea typeface="Lucida Sans Unicode"/>
                          <a:cs typeface="Times New Roman" pitchFamily="18" charset="0"/>
                        </a:rPr>
                        <a:t>чел.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1225</a:t>
                      </a:r>
                      <a:endParaRPr lang="ru-RU" sz="1800" kern="50" dirty="0">
                        <a:effectLst/>
                        <a:latin typeface="Times New Roman" pitchFamily="18" charset="0"/>
                        <a:ea typeface="Lucida Sans Unicode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  <a:latin typeface="Times New Roman" pitchFamily="18" charset="0"/>
                          <a:ea typeface="Lucida Sans Unicode"/>
                          <a:cs typeface="Times New Roman" pitchFamily="18" charset="0"/>
                        </a:rPr>
                        <a:t>1230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effectLst/>
                          <a:latin typeface="Times New Roman" pitchFamily="18" charset="0"/>
                          <a:ea typeface="Lucida Sans Unicode"/>
                          <a:cs typeface="Times New Roman" pitchFamily="18" charset="0"/>
                        </a:rPr>
                        <a:t>Посещаемость МБУК «Музей»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50" dirty="0" smtClean="0">
                          <a:effectLst/>
                          <a:latin typeface="Times New Roman" pitchFamily="18" charset="0"/>
                          <a:ea typeface="Lucida Sans Unicode"/>
                          <a:cs typeface="Times New Roman" pitchFamily="18" charset="0"/>
                        </a:rPr>
                        <a:t>чел. в </a:t>
                      </a:r>
                      <a:r>
                        <a:rPr lang="ru-RU" sz="1600" kern="50" dirty="0">
                          <a:effectLst/>
                          <a:latin typeface="Times New Roman" pitchFamily="18" charset="0"/>
                          <a:ea typeface="Lucida Sans Unicode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  <a:latin typeface="Times New Roman" pitchFamily="18" charset="0"/>
                          <a:ea typeface="Lucida Sans Unicode"/>
                          <a:cs typeface="Times New Roman" pitchFamily="18" charset="0"/>
                        </a:rPr>
                        <a:t>11600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  <a:latin typeface="Times New Roman" pitchFamily="18" charset="0"/>
                          <a:ea typeface="Lucida Sans Unicode"/>
                          <a:cs typeface="Times New Roman" pitchFamily="18" charset="0"/>
                        </a:rPr>
                        <a:t>11750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effectLst/>
                          <a:latin typeface="Times New Roman"/>
                          <a:ea typeface="Lucida Sans Unicode"/>
                        </a:rPr>
                        <a:t>Число пользователей МБУК «МЦРБ» </a:t>
                      </a:r>
                      <a:endParaRPr lang="ru-RU" sz="1600" kern="5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effectLst/>
                          <a:latin typeface="Times New Roman"/>
                          <a:ea typeface="Lucida Sans Unicode"/>
                        </a:rPr>
                        <a:t>чел.</a:t>
                      </a:r>
                      <a:endParaRPr lang="ru-RU" sz="1600" kern="5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  <a:latin typeface="Times New Roman"/>
                          <a:ea typeface="Lucida Sans Unicode"/>
                        </a:rPr>
                        <a:t>12692</a:t>
                      </a:r>
                      <a:endParaRPr lang="ru-RU" sz="1800" kern="5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  <a:latin typeface="Times New Roman"/>
                          <a:ea typeface="Lucida Sans Unicode"/>
                        </a:rPr>
                        <a:t>12692</a:t>
                      </a:r>
                      <a:endParaRPr lang="ru-RU" sz="1800" kern="5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организованных и проведенных МБУК «РОМЦ» районных творческих фестивалей, конкурсов, смотров самодеятельного художественного творчества</a:t>
                      </a:r>
                      <a:endParaRPr lang="ru-RU" sz="1600" b="0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Lucida Sans Unicode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ед.</a:t>
                      </a:r>
                      <a:endParaRPr lang="ru-RU" sz="1600" b="0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Lucida Sans Unicode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Lucida Sans Unicode"/>
                          <a:cs typeface="Times New Roman" pitchFamily="18" charset="0"/>
                        </a:rPr>
                        <a:t>8</a:t>
                      </a:r>
                      <a:endParaRPr lang="ru-RU" sz="1800" b="0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Lucida Sans Unicode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Lucida Sans Unicode"/>
                          <a:cs typeface="Times New Roman" pitchFamily="18" charset="0"/>
                        </a:rPr>
                        <a:t>9</a:t>
                      </a:r>
                      <a:endParaRPr lang="ru-RU" sz="1800" b="0" kern="5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Lucida Sans Unicode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effectLst/>
                          <a:latin typeface="Times New Roman"/>
                          <a:ea typeface="Lucida Sans Unicode"/>
                        </a:rPr>
                        <a:t>Число </a:t>
                      </a:r>
                      <a:r>
                        <a:rPr lang="ru-RU" sz="1600" kern="50" dirty="0" smtClean="0">
                          <a:effectLst/>
                          <a:latin typeface="Times New Roman"/>
                          <a:ea typeface="Lucida Sans Unicode"/>
                        </a:rPr>
                        <a:t>работников, </a:t>
                      </a:r>
                      <a:r>
                        <a:rPr lang="ru-RU" sz="1600" kern="50" dirty="0">
                          <a:effectLst/>
                          <a:latin typeface="Times New Roman"/>
                          <a:ea typeface="Lucida Sans Unicode"/>
                        </a:rPr>
                        <a:t>удостоенных премии </a:t>
                      </a:r>
                      <a:r>
                        <a:rPr lang="ru-RU" sz="1600" kern="50" dirty="0" smtClean="0">
                          <a:effectLst/>
                          <a:latin typeface="Times New Roman"/>
                          <a:ea typeface="Lucida Sans Unicode"/>
                        </a:rPr>
                        <a:t>лучший работник культуры.</a:t>
                      </a:r>
                      <a:endParaRPr lang="ru-RU" sz="1600" kern="5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effectLst/>
                          <a:latin typeface="Times New Roman"/>
                          <a:ea typeface="Lucida Sans Unicode"/>
                        </a:rPr>
                        <a:t>чел.</a:t>
                      </a:r>
                      <a:endParaRPr lang="ru-RU" sz="1600" kern="5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  <a:latin typeface="Times New Roman"/>
                          <a:ea typeface="Lucida Sans Unicode"/>
                        </a:rPr>
                        <a:t>10</a:t>
                      </a:r>
                      <a:endParaRPr lang="ru-RU" sz="1800" kern="5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  <a:latin typeface="Times New Roman"/>
                          <a:ea typeface="Lucida Sans Unicode"/>
                        </a:rPr>
                        <a:t>10</a:t>
                      </a:r>
                      <a:endParaRPr lang="ru-RU" sz="1800" kern="5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79512" y="258980"/>
            <a:ext cx="878497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Отдельные целевые показатели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Развитие культуры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на 2015-2016 годы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68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332656"/>
            <a:ext cx="89818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сегодняшний день в МО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 проживает 99 229 тыс. человек. Ожидается, что к 2018 году численность населения района сократится незначительно и составит 99 164 тыс. человек. Из общей численности населения в экономике занято около 40%.</a:t>
            </a:r>
          </a:p>
          <a:p>
            <a:pPr algn="just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Важнейшим показателем экономического развития муниципального образования является объем отгруженных товаров, работ и услуг, выполненных собственными силами, который характеризует конечный результат производственной деятельности всех субъектов экономики за год.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242277"/>
              </p:ext>
            </p:extLst>
          </p:nvPr>
        </p:nvGraphicFramePr>
        <p:xfrm>
          <a:off x="117773" y="2060848"/>
          <a:ext cx="8856986" cy="4392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2119"/>
                <a:gridCol w="1088974"/>
                <a:gridCol w="1016375"/>
                <a:gridCol w="1161571"/>
                <a:gridCol w="1088974"/>
                <a:gridCol w="1088973"/>
              </a:tblGrid>
              <a:tr h="106988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2014 год отчет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2015 год оценка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 прогноз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 прогноз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прогноз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390855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отгруженных товаров, работ и услуг,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выполненный собственными силами – ВСЕГО, млн. руб.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28 000,0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30 700,0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34 000,0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37 300,0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41 500,0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4892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-в расчете на одного жителя, тыс. руб.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282,0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309,3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343,2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376,9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418,2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4892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Прибыль прибыльных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организаций, млн. руб.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1600,7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1695,8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1815,0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1955,0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2121,5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33899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Фонд оплаты труда, млн. руб.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4919,9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5043,9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5271,3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5707,3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6193,1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-3181" y="13542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80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791666692"/>
              </p:ext>
            </p:extLst>
          </p:nvPr>
        </p:nvGraphicFramePr>
        <p:xfrm>
          <a:off x="107504" y="377280"/>
          <a:ext cx="8928992" cy="636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63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53624485"/>
              </p:ext>
            </p:extLst>
          </p:nvPr>
        </p:nvGraphicFramePr>
        <p:xfrm>
          <a:off x="315233" y="1628800"/>
          <a:ext cx="8496944" cy="864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4656"/>
                <a:gridCol w="2592288"/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и проведение официальных физкультурных и спортивных мероприятий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1 000,0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064662"/>
              </p:ext>
            </p:extLst>
          </p:nvPr>
        </p:nvGraphicFramePr>
        <p:xfrm>
          <a:off x="314225" y="2636912"/>
          <a:ext cx="8515550" cy="93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262"/>
                <a:gridCol w="2592288"/>
              </a:tblGrid>
              <a:tr h="9361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(оказание услуг) муниципальных учреждений подведомственных отделу физической культуры и спорта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33 296,2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23528" y="354027"/>
            <a:ext cx="849694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"Развитие физической культуры и спорта"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87361"/>
              </p:ext>
            </p:extLst>
          </p:nvPr>
        </p:nvGraphicFramePr>
        <p:xfrm>
          <a:off x="323528" y="3717032"/>
          <a:ext cx="851555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262"/>
                <a:gridCol w="2592288"/>
              </a:tblGrid>
              <a:tr h="15121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осуществление отдельных государственных полномочий по предоставлению мер социальной поддержки отдельных категорий работников муниципальных физкультурно-спортивных организаций, осуществляющих подготовку спортивного резерва, и образовательных учреждений дополнительного образования детей Краснодарского края отраслей «Образование» и «Физическая культура и спорт»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187,5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193996"/>
              </p:ext>
            </p:extLst>
          </p:nvPr>
        </p:nvGraphicFramePr>
        <p:xfrm>
          <a:off x="323528" y="5661248"/>
          <a:ext cx="8515550" cy="864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262"/>
                <a:gridCol w="2592288"/>
              </a:tblGrid>
              <a:tr h="8640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расходы на обеспечение функций органов местного самоуправления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1 316,7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45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58820740"/>
              </p:ext>
            </p:extLst>
          </p:nvPr>
        </p:nvGraphicFramePr>
        <p:xfrm>
          <a:off x="179512" y="1235912"/>
          <a:ext cx="8784976" cy="5458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/>
                <a:gridCol w="1152128"/>
                <a:gridCol w="1296144"/>
                <a:gridCol w="1080120"/>
              </a:tblGrid>
              <a:tr h="401242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Единица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измерения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показателей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97732"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 ожидаемое исполнение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на 2016 год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302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Удельный вес населения района, систематически занимающегося физической культурой и спортом, в общей численности населения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42,2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44,2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047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Количество проведенных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физкультурно-спортивных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мероприятий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единиц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2300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2300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846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Количество спортсменов, проходящих спортивную подготовку в муниципальных бюджетных учреждениях  муниципального образования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</a:rPr>
                        <a:t>Гулькевичский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район, подведомственных отделу спорта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1292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1292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79512" y="258980"/>
            <a:ext cx="878497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Отдельные целевые показатели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Развитие физической культуры и спорта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2015-2016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годы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08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94405620"/>
              </p:ext>
            </p:extLst>
          </p:nvPr>
        </p:nvGraphicFramePr>
        <p:xfrm>
          <a:off x="179512" y="211921"/>
          <a:ext cx="8784976" cy="6529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61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36223266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273268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«Развитие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жилищно-коммунального хозяйства в муниципальном образовании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район»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13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948322178"/>
              </p:ext>
            </p:extLst>
          </p:nvPr>
        </p:nvGraphicFramePr>
        <p:xfrm>
          <a:off x="179512" y="211921"/>
          <a:ext cx="8784976" cy="6529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95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21251357"/>
              </p:ext>
            </p:extLst>
          </p:nvPr>
        </p:nvGraphicFramePr>
        <p:xfrm>
          <a:off x="323528" y="2204864"/>
          <a:ext cx="8496944" cy="864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4656"/>
                <a:gridCol w="2592288"/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субсидирование части затрат субъектов малого и среднего предпринимательства на ранней стадии их деятельности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100,0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689530"/>
              </p:ext>
            </p:extLst>
          </p:nvPr>
        </p:nvGraphicFramePr>
        <p:xfrm>
          <a:off x="304922" y="3212976"/>
          <a:ext cx="851555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262"/>
                <a:gridCol w="2592288"/>
              </a:tblGrid>
              <a:tr h="9361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субсидирование части затрат субъектов малого и среднего предпринимательства, связанных с уплатой процентов по кредитам, привлеченным в российских кредитных организациях на приобретение оборудования в целях создания и (или) развития либо модернизации производства товаров (работ, услуг)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50,0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23528" y="354026"/>
            <a:ext cx="8496944" cy="15628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«Экономическое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развитие и инновационная экономика в муниципальном образовании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район»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72780"/>
              </p:ext>
            </p:extLst>
          </p:nvPr>
        </p:nvGraphicFramePr>
        <p:xfrm>
          <a:off x="314225" y="4653136"/>
          <a:ext cx="8515550" cy="862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262"/>
                <a:gridCol w="2592288"/>
              </a:tblGrid>
              <a:tr h="862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субсидирование части затрат на уплату первого взноса при заключении договора финансовой аренды (лизинга), понесенных субъектами малого и среднего предпринимательства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250,0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00300"/>
              </p:ext>
            </p:extLst>
          </p:nvPr>
        </p:nvGraphicFramePr>
        <p:xfrm>
          <a:off x="323528" y="5661248"/>
          <a:ext cx="8515550" cy="864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262"/>
                <a:gridCol w="2592288"/>
              </a:tblGrid>
              <a:tr h="8640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участия муниципального образования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Гулькевичский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 в международных, национальных и иных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конгрессно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-выставочных</a:t>
                      </a: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мероприятиях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300,0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58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64116720"/>
              </p:ext>
            </p:extLst>
          </p:nvPr>
        </p:nvGraphicFramePr>
        <p:xfrm>
          <a:off x="205130" y="1412776"/>
          <a:ext cx="8766357" cy="530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8958"/>
                <a:gridCol w="1224136"/>
                <a:gridCol w="1224136"/>
                <a:gridCol w="1159127"/>
              </a:tblGrid>
              <a:tr h="2796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Единица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измерения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показателей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36448"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 ожидаемое исполнение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на 2016 год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76598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средних предприятий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малых предприятий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Численность работников на средних предприятиях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Численность работников на малых предприятиях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6284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субъектов малого и среднего предпринимательства, получивших поддержку на ранней стадии их деятельности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180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Количество субъектов малого и среднего предпринимательства, получивших поддержку на уплату процентов по кредитам, привлеченным в российских кредитных организациях на приобретение оборудования в целях создания и (или) развития либо модернизации производства товаров (работ, услуг)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180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Количество субъектов малого и среднего предпринимательства, получивших поддержку на уплату первого взноса при заключении договора финансовой аренды (лизинга)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79512" y="258980"/>
            <a:ext cx="8784976" cy="10817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Отдельные целевые показатели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муниципальной программы «Экономическое развитие и инновационная экономика в муниципальном образовании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район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92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217262582"/>
              </p:ext>
            </p:extLst>
          </p:nvPr>
        </p:nvGraphicFramePr>
        <p:xfrm>
          <a:off x="179512" y="211921"/>
          <a:ext cx="8784976" cy="6529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88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67085" y="332655"/>
            <a:ext cx="8352928" cy="9361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Молодежь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района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3303" y="1268760"/>
            <a:ext cx="8669177" cy="5424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расходы на обеспечение функций органов местного 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самоуправления – </a:t>
            </a:r>
            <a:r>
              <a:rPr lang="ru-RU" sz="1650" b="1" dirty="0" smtClean="0">
                <a:latin typeface="Times New Roman" pitchFamily="18" charset="0"/>
                <a:cs typeface="Times New Roman" pitchFamily="18" charset="0"/>
              </a:rPr>
              <a:t>1 333,6тыс</a:t>
            </a:r>
            <a:r>
              <a:rPr lang="ru-RU" sz="1650" b="1" dirty="0">
                <a:latin typeface="Times New Roman" pitchFamily="18" charset="0"/>
                <a:cs typeface="Times New Roman" pitchFamily="18" charset="0"/>
              </a:rPr>
              <a:t>. рублей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обеспечение деятельности (оказание услуг) муниципальных учреждений «Комплексный молодежный центр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1650" b="1" dirty="0" smtClean="0">
                <a:latin typeface="Times New Roman" pitchFamily="18" charset="0"/>
                <a:cs typeface="Times New Roman" pitchFamily="18" charset="0"/>
              </a:rPr>
              <a:t>3 535,1тыс</a:t>
            </a:r>
            <a:r>
              <a:rPr lang="ru-RU" sz="1650" b="1" dirty="0">
                <a:latin typeface="Times New Roman" pitchFamily="18" charset="0"/>
                <a:cs typeface="Times New Roman" pitchFamily="18" charset="0"/>
              </a:rPr>
              <a:t>. рублей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проведение мероприятий, конкурсов, фестивалей, акций, военно-спортивных конкурсов, направленных на гражданское и 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патриотическое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воспитание 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молодежи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5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50" b="1" dirty="0" smtClean="0">
                <a:latin typeface="Times New Roman" pitchFamily="18" charset="0"/>
                <a:cs typeface="Times New Roman" pitchFamily="18" charset="0"/>
              </a:rPr>
              <a:t>10,0 </a:t>
            </a:r>
            <a:r>
              <a:rPr lang="ru-RU" sz="165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мероприятия, направленные на формирование и развитие клубов по месту жительства обеспечение спортивным и игровым инвентарём, оснащение малыми архитектурными формами дворовых игровых и спортивных площадок по месту жительства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50" b="1" dirty="0" smtClean="0">
                <a:latin typeface="Times New Roman" pitchFamily="18" charset="0"/>
                <a:cs typeface="Times New Roman" pitchFamily="18" charset="0"/>
              </a:rPr>
              <a:t>100,0 </a:t>
            </a:r>
            <a:r>
              <a:rPr lang="ru-RU" sz="165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проведение мероприятий конкурсов фестивалей, акций; разработка и распространение листовок буклетов изготовление передвижной съемной  растяжки; создание видео роликов, направленных на профилактику незаконного потребления и незаконного  оборота 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наркотиков – </a:t>
            </a:r>
            <a:r>
              <a:rPr lang="ru-RU" sz="1650" b="1" dirty="0" smtClean="0">
                <a:latin typeface="Times New Roman" pitchFamily="18" charset="0"/>
                <a:cs typeface="Times New Roman" pitchFamily="18" charset="0"/>
              </a:rPr>
              <a:t>145,3 тыс</a:t>
            </a:r>
            <a:r>
              <a:rPr lang="ru-RU" sz="1650" b="1" dirty="0">
                <a:latin typeface="Times New Roman" pitchFamily="18" charset="0"/>
                <a:cs typeface="Times New Roman" pitchFamily="18" charset="0"/>
              </a:rPr>
              <a:t>. рублей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организация занятости 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несовершеннолетних – </a:t>
            </a:r>
            <a:r>
              <a:rPr lang="ru-RU" sz="1650" b="1" dirty="0" smtClean="0">
                <a:latin typeface="Times New Roman" pitchFamily="18" charset="0"/>
                <a:cs typeface="Times New Roman" pitchFamily="18" charset="0"/>
              </a:rPr>
              <a:t>1 145,0 тыс</a:t>
            </a:r>
            <a:r>
              <a:rPr lang="ru-RU" sz="1650" b="1" dirty="0">
                <a:latin typeface="Times New Roman" pitchFamily="18" charset="0"/>
                <a:cs typeface="Times New Roman" pitchFamily="18" charset="0"/>
              </a:rPr>
              <a:t>. рублей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мероприятия, направленные  на обеспечение спортивным и игровым инвентарем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50" b="1" dirty="0">
                <a:latin typeface="Times New Roman" pitchFamily="18" charset="0"/>
                <a:cs typeface="Times New Roman" pitchFamily="18" charset="0"/>
              </a:rPr>
              <a:t>355,6</a:t>
            </a:r>
            <a:r>
              <a:rPr lang="ru-RU" sz="1650" b="1" dirty="0" smtClean="0">
                <a:latin typeface="Times New Roman" pitchFamily="18" charset="0"/>
                <a:cs typeface="Times New Roman" pitchFamily="18" charset="0"/>
              </a:rPr>
              <a:t> тыс</a:t>
            </a:r>
            <a:r>
              <a:rPr lang="ru-RU" sz="1650" b="1" dirty="0">
                <a:latin typeface="Times New Roman" pitchFamily="18" charset="0"/>
                <a:cs typeface="Times New Roman" pitchFamily="18" charset="0"/>
              </a:rPr>
              <a:t>. рублей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проведение мероприятий, направленных на формирование здорового образа жизни молодежи муниципального образования </a:t>
            </a:r>
            <a:r>
              <a:rPr lang="ru-RU" sz="1650" dirty="0" err="1" smtClean="0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 район; проведение туристических лагерей, фестивалей, походов, профильных смен, чемпионатов, конкурсов и другого – </a:t>
            </a:r>
            <a:r>
              <a:rPr lang="ru-RU" sz="1650" b="1" dirty="0" smtClean="0">
                <a:latin typeface="Times New Roman" pitchFamily="18" charset="0"/>
                <a:cs typeface="Times New Roman" pitchFamily="18" charset="0"/>
              </a:rPr>
              <a:t>700,0 тыс. рублей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241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65969244"/>
              </p:ext>
            </p:extLst>
          </p:nvPr>
        </p:nvGraphicFramePr>
        <p:xfrm>
          <a:off x="107505" y="197351"/>
          <a:ext cx="5544616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63364717"/>
              </p:ext>
            </p:extLst>
          </p:nvPr>
        </p:nvGraphicFramePr>
        <p:xfrm>
          <a:off x="5292080" y="197351"/>
          <a:ext cx="385192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7505" y="5301208"/>
            <a:ext cx="89289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prstClr val="black"/>
                </a:solidFill>
              </a:rPr>
              <a:t>В прогнозном периоде 2016-2018 годов среднегодовой темп роста объема отгруженных товаров, работ и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</a:rPr>
              <a:t>услуг, выполненных собственными силами составляет более 110%.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</a:rPr>
              <a:t>При этом опережающими темпами в ближайшие три года будет расти отгрузка предприятий промышленного производства – в среднем 111,9%, розничной торговли – 111,5%, строительства – 110,8% ежегодно.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23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5717511"/>
              </p:ext>
            </p:extLst>
          </p:nvPr>
        </p:nvGraphicFramePr>
        <p:xfrm>
          <a:off x="198131" y="1268760"/>
          <a:ext cx="8766357" cy="5412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7965"/>
                <a:gridCol w="1152128"/>
                <a:gridCol w="1224136"/>
                <a:gridCol w="1152128"/>
              </a:tblGrid>
              <a:tr h="29442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Единица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измерения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показателей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94421"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 ожидаемое исполнение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на 2016 год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74008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молодых людей, участвующих в мероприятиях, направленных на гражданское и патриотическое воспитание, духовно-нравственное развитие детей и молодежи</a:t>
                      </a:r>
                      <a:endParaRPr lang="ru-RU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человек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10000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11000</a:t>
                      </a:r>
                      <a:endParaRPr lang="ru-RU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молодых людей, вовлеченных в молодежный координационный совет при главе МО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Гулькевичский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человек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молодых людей, участвующих в мероприятиях творческой и интеллектуальной направленности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человек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5000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5500</a:t>
                      </a:r>
                      <a:endParaRPr lang="ru-RU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молодых людей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Гулькевичского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района, вовлеченных в добровольческую деятельность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355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молодых людей, вовлеченных в деятельность подростково-молодежных дворовых площадок по месту жительства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1850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79512" y="258980"/>
            <a:ext cx="8784976" cy="8657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Отдельные целевые показатели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Молодежь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района» на 2015-2016 годы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22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92892628"/>
              </p:ext>
            </p:extLst>
          </p:nvPr>
        </p:nvGraphicFramePr>
        <p:xfrm>
          <a:off x="198131" y="476673"/>
          <a:ext cx="8766357" cy="6120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7965"/>
                <a:gridCol w="1224136"/>
                <a:gridCol w="1080120"/>
                <a:gridCol w="1224136"/>
              </a:tblGrid>
              <a:tr h="1008111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молодых людей, вовлеченных в деятельность подростково-молодежных клубов по месту жительства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1516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1550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083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молодых людей, участвующих в мероприятиях, направленных на формирование здорового образа жизни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20000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25000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56972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подростков «группы социального риска», вовлеченных в деятельность молодежного центра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153497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молодых людей, участвующих в мероприятиях, направленных на повышение занятости молодых граждан и снижение темпов роста безработицы среди молодежи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11841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трудоустроенных молодых граждан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1100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1200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6748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молодых людей, занятых в студенческих трудовых отрядах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20514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молодых людей, участвующих в мероприятиях, направленных на противодействие незаконному потреблению и обороту наркотических средств в молодежной среде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2500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2600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19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355450235"/>
              </p:ext>
            </p:extLst>
          </p:nvPr>
        </p:nvGraphicFramePr>
        <p:xfrm>
          <a:off x="179512" y="404664"/>
          <a:ext cx="8784976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23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67085" y="404664"/>
            <a:ext cx="835292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"Казачество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района"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882" y="1772816"/>
            <a:ext cx="86293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осуществление мероприятий, влияющих на процесс возрождения и становления казачества на территории МО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район 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90,0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тыс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рублей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мероприятия по повышению эффективности привлечения членов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районного казачьего общества, к оказанию содействия территориальным  органам федеральных органов исполнительной власти и органам местного самоуправления муниципального образования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 в осуществлении задач и функций в порядке, установленном законодательством Российской Федерации, законодательством Краснодарского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края 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90,0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рублей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мероприятия по созданию условий  для проведения качественной системной  работы по воспитанию, обучению и развитию учащихся в общеобразовательных учреждениях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района 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50,0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организацию и проведение мероприятий, посвященных празднованию «День призывника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100,0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оказание услуг по поощрению казаков-дружинников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районного казачьего общества, участвующих в охране общественного порядка на территории муниципального образования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район 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310,0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тыс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рублей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14421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57405903"/>
              </p:ext>
            </p:extLst>
          </p:nvPr>
        </p:nvGraphicFramePr>
        <p:xfrm>
          <a:off x="198131" y="1268760"/>
          <a:ext cx="8766357" cy="5389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5957"/>
                <a:gridCol w="1152128"/>
                <a:gridCol w="1296144"/>
                <a:gridCol w="1152128"/>
              </a:tblGrid>
              <a:tr h="620197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Единица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измерения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показателей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9062"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 ожидаемое исполнение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на 2016 год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221139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проведенных казачьими обществами мероприятий по укреплению законности, правопорядка и безопасности населения, устранению причин и условий, способствующих совершению правонарушений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002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проведенных мероприятий, направленных на сохранение и развитие традиционной казачьей культуры, обычаев и обрядов казачества, и казачьих мероприятий патриотической и спортивной направленности с детьми и молодежью муниципального образования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Гулькевичский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253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молодежи, вовлеченной в ряды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Гулькевичского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районного казачьего общества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79512" y="258980"/>
            <a:ext cx="8784976" cy="8657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Отдельные целевые показатели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муниципальной программы «Казачество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района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на 2015-2016 годы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31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677709418"/>
              </p:ext>
            </p:extLst>
          </p:nvPr>
        </p:nvGraphicFramePr>
        <p:xfrm>
          <a:off x="179512" y="332656"/>
          <a:ext cx="8784975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тыс.рублей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0585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47626377"/>
              </p:ext>
            </p:extLst>
          </p:nvPr>
        </p:nvGraphicFramePr>
        <p:xfrm>
          <a:off x="198131" y="2060848"/>
          <a:ext cx="8766357" cy="453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5957"/>
                <a:gridCol w="1152128"/>
                <a:gridCol w="1296144"/>
                <a:gridCol w="1152128"/>
              </a:tblGrid>
              <a:tr h="620197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Единица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измерения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 показателей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9062"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 ожидаемое исполнение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на 2016 год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221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Замена светильников (ламп накаливания) на энергосберегающие, в том числе на светодиодные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72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Снижение потребления электрической энергии бюджетными учреждениями за счет замены светильников (ламп) накаливания на энергосберегающие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кВт/ч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18800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79512" y="258980"/>
            <a:ext cx="8784976" cy="16578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Отдельные целевые показатели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Энергосбережение и повышение энергетической эффективности на территории муниципального образования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район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на 2015-2016 годы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13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608853642"/>
              </p:ext>
            </p:extLst>
          </p:nvPr>
        </p:nvGraphicFramePr>
        <p:xfrm>
          <a:off x="173239" y="211921"/>
          <a:ext cx="8791249" cy="6457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33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85309233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95544" y="273268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Ремонт и содержание автомобильных дорог местного значения на территории муниципального образования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район»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5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417043990"/>
              </p:ext>
            </p:extLst>
          </p:nvPr>
        </p:nvGraphicFramePr>
        <p:xfrm>
          <a:off x="173239" y="260648"/>
          <a:ext cx="8791249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6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6754" y="332656"/>
            <a:ext cx="67104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>
                <a:solidFill>
                  <a:prstClr val="black"/>
                </a:solidFill>
              </a:rPr>
              <a:t>Уровень жизни населения МО </a:t>
            </a:r>
            <a:r>
              <a:rPr lang="ru-RU" sz="2000" b="1" u="sng" dirty="0" err="1" smtClean="0">
                <a:solidFill>
                  <a:prstClr val="black"/>
                </a:solidFill>
              </a:rPr>
              <a:t>Гулькевичский</a:t>
            </a:r>
            <a:r>
              <a:rPr lang="ru-RU" sz="2000" b="1" u="sng" dirty="0" smtClean="0">
                <a:solidFill>
                  <a:prstClr val="black"/>
                </a:solidFill>
              </a:rPr>
              <a:t> район</a:t>
            </a:r>
            <a:endParaRPr lang="ru-RU" sz="2000" b="1" u="sng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836712"/>
            <a:ext cx="8928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1400" dirty="0" smtClean="0">
                <a:solidFill>
                  <a:prstClr val="black"/>
                </a:solidFill>
              </a:rPr>
              <a:t>Уровень оплаты труда в прогнозируемом периоде (2016-2018 годы) будет расти в среднем темпами 106,2% ежегодно, пенсии и пособия – свыше 110% ежегодно.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</a:rPr>
              <a:t>	Инфляция в 2016 году прогнозируется на уровне 108,7%, в 2017 году – 107,5%, в 2018 году – 106%. </a:t>
            </a:r>
            <a:endParaRPr lang="ru-RU" sz="1400" dirty="0">
              <a:solidFill>
                <a:prstClr val="black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430013"/>
              </p:ext>
            </p:extLst>
          </p:nvPr>
        </p:nvGraphicFramePr>
        <p:xfrm>
          <a:off x="179511" y="1852375"/>
          <a:ext cx="8784978" cy="2134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6"/>
                <a:gridCol w="1008112"/>
                <a:gridCol w="1080120"/>
                <a:gridCol w="1080120"/>
                <a:gridCol w="1080120"/>
                <a:gridCol w="1080120"/>
              </a:tblGrid>
              <a:tr h="36689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Наименование показателя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2014 год отчет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2015 год оценка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2016 год</a:t>
                      </a:r>
                      <a:r>
                        <a:rPr lang="ru-RU" sz="1400" baseline="0" dirty="0" smtClean="0"/>
                        <a:t> прогноз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2017 год прогноз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2018 год прогноз</a:t>
                      </a:r>
                      <a:endParaRPr lang="ru-RU" sz="1400" dirty="0"/>
                    </a:p>
                  </a:txBody>
                  <a:tcPr/>
                </a:tc>
              </a:tr>
              <a:tr h="36689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Номинальная начисленная заработная плата по полному кругу предприятий, 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20 426,2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21 197,6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21 993,3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23 634,1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25 383,2</a:t>
                      </a:r>
                      <a:endParaRPr lang="ru-RU" sz="1400" dirty="0"/>
                    </a:p>
                  </a:txBody>
                  <a:tcPr anchor="ctr"/>
                </a:tc>
              </a:tr>
              <a:tr h="36689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Доля населения с доходами ниже прожиточного</a:t>
                      </a:r>
                      <a:r>
                        <a:rPr lang="ru-RU" sz="1400" baseline="0" dirty="0" smtClean="0"/>
                        <a:t> минимума,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14,3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14,3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14,0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13,5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13,2</a:t>
                      </a:r>
                      <a:endParaRPr lang="ru-RU" sz="1400" dirty="0"/>
                    </a:p>
                  </a:txBody>
                  <a:tcPr anchor="ctr"/>
                </a:tc>
              </a:tr>
              <a:tr h="36689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Уровень безработицы,</a:t>
                      </a:r>
                      <a:r>
                        <a:rPr lang="ru-RU" sz="1400" baseline="0" dirty="0" smtClean="0"/>
                        <a:t>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1,2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1,5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1,6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1,5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1,4</a:t>
                      </a:r>
                      <a:endParaRPr lang="ru-RU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4077072"/>
            <a:ext cx="892899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1400" dirty="0" smtClean="0">
                <a:solidFill>
                  <a:prstClr val="black"/>
                </a:solidFill>
              </a:rPr>
              <a:t>Ежегодно в районе в 2016-2018 годах планируется вводить более 24 тыс. </a:t>
            </a:r>
            <a:r>
              <a:rPr lang="ru-RU" sz="1400" dirty="0" err="1" smtClean="0">
                <a:solidFill>
                  <a:prstClr val="black"/>
                </a:solidFill>
              </a:rPr>
              <a:t>кв.м</a:t>
            </a:r>
            <a:r>
              <a:rPr lang="ru-RU" sz="1400" dirty="0" smtClean="0">
                <a:solidFill>
                  <a:prstClr val="black"/>
                </a:solidFill>
              </a:rPr>
              <a:t> общей площади жилых домов. За счет этого возрастет обеспеченность населения жильем – до 22,7 </a:t>
            </a:r>
            <a:r>
              <a:rPr lang="ru-RU" sz="1400" dirty="0" err="1" smtClean="0">
                <a:solidFill>
                  <a:prstClr val="black"/>
                </a:solidFill>
              </a:rPr>
              <a:t>кв.м</a:t>
            </a:r>
            <a:r>
              <a:rPr lang="ru-RU" sz="1400" dirty="0" smtClean="0">
                <a:solidFill>
                  <a:prstClr val="black"/>
                </a:solidFill>
              </a:rPr>
              <a:t> на одного жителя к 2018 году.</a:t>
            </a:r>
            <a:endParaRPr lang="ru-RU" sz="1400" dirty="0">
              <a:solidFill>
                <a:prstClr val="black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795539"/>
              </p:ext>
            </p:extLst>
          </p:nvPr>
        </p:nvGraphicFramePr>
        <p:xfrm>
          <a:off x="179511" y="5013176"/>
          <a:ext cx="8784978" cy="140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5"/>
                <a:gridCol w="1008112"/>
                <a:gridCol w="1080120"/>
                <a:gridCol w="1080120"/>
                <a:gridCol w="1080120"/>
                <a:gridCol w="108012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Наименование показателя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2014 год отчет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2015 год оценка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2016 год</a:t>
                      </a:r>
                      <a:r>
                        <a:rPr lang="ru-RU" sz="1400" baseline="0" dirty="0" smtClean="0"/>
                        <a:t> прогноз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2017 год прогноз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2018 год прогноз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Ввод жилья, тыс. </a:t>
                      </a:r>
                      <a:r>
                        <a:rPr lang="ru-RU" sz="1400" dirty="0" err="1" smtClean="0"/>
                        <a:t>кв.м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26,1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23,3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24,1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24,5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24,5</a:t>
                      </a:r>
                      <a:endParaRPr lang="ru-RU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Обеспеченность населения жильем</a:t>
                      </a:r>
                      <a:r>
                        <a:rPr lang="ru-RU" sz="1400" baseline="0" dirty="0" smtClean="0"/>
                        <a:t>, </a:t>
                      </a:r>
                      <a:r>
                        <a:rPr lang="ru-RU" sz="1400" baseline="0" dirty="0" err="1" smtClean="0"/>
                        <a:t>кв.м</a:t>
                      </a:r>
                      <a:r>
                        <a:rPr lang="ru-RU" sz="1400" baseline="0" dirty="0" smtClean="0"/>
                        <a:t> на одного жителя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21,7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21,9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22,2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22,4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22,7</a:t>
                      </a:r>
                      <a:endParaRPr lang="ru-RU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9628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86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436012718"/>
              </p:ext>
            </p:extLst>
          </p:nvPr>
        </p:nvGraphicFramePr>
        <p:xfrm>
          <a:off x="179512" y="260648"/>
          <a:ext cx="8784976" cy="6453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36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72905072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95544" y="273268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«Газификация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район»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55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92504595"/>
              </p:ext>
            </p:extLst>
          </p:nvPr>
        </p:nvGraphicFramePr>
        <p:xfrm>
          <a:off x="80110" y="211921"/>
          <a:ext cx="9047616" cy="6529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71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89676253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0353" y="130805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Информационное общество муниципального образования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район»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68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216492592"/>
              </p:ext>
            </p:extLst>
          </p:nvPr>
        </p:nvGraphicFramePr>
        <p:xfrm>
          <a:off x="80110" y="211921"/>
          <a:ext cx="9047616" cy="6529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41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42938481"/>
              </p:ext>
            </p:extLst>
          </p:nvPr>
        </p:nvGraphicFramePr>
        <p:xfrm>
          <a:off x="323528" y="1772816"/>
          <a:ext cx="8496944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4656"/>
                <a:gridCol w="2592288"/>
              </a:tblGrid>
              <a:tr h="1368152"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участие педагогов и школьников в научно-практических семинарах, конференциях и творческих конкурсах, направленных на формирование гуманистического мировоззрения и воспитания активной гражданской позиции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20,0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478961"/>
              </p:ext>
            </p:extLst>
          </p:nvPr>
        </p:nvGraphicFramePr>
        <p:xfrm>
          <a:off x="323528" y="3284984"/>
          <a:ext cx="8496944" cy="93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4656"/>
                <a:gridCol w="2592288"/>
              </a:tblGrid>
              <a:tr h="9361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организацию и проведение фестивалей культуры разных народов в общеобразовательных учреждениях с многонациональным составом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20,0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23528" y="354027"/>
            <a:ext cx="8496944" cy="12747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Развитие гражданского общества в муниципальном образовании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район»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228952"/>
              </p:ext>
            </p:extLst>
          </p:nvPr>
        </p:nvGraphicFramePr>
        <p:xfrm>
          <a:off x="323528" y="4293096"/>
          <a:ext cx="849694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4656"/>
                <a:gridCol w="2592288"/>
              </a:tblGrid>
              <a:tr h="862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подготовку, издание и распространение среди населения материалов, брошюр, буклетов, листовок 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антиэкстремистской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направленности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10,0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671329"/>
              </p:ext>
            </p:extLst>
          </p:nvPr>
        </p:nvGraphicFramePr>
        <p:xfrm>
          <a:off x="323528" y="5301208"/>
          <a:ext cx="8496944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4656"/>
                <a:gridCol w="2592288"/>
              </a:tblGrid>
              <a:tr h="8640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подготовку и проведение фольклорных праздников национальных культур, соревнований, конкурсов, фестивалей, с целью формирования у граждан уважительного отношения к традициям и обычаям различных народов и национальностей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30,0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71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784011224"/>
              </p:ext>
            </p:extLst>
          </p:nvPr>
        </p:nvGraphicFramePr>
        <p:xfrm>
          <a:off x="179512" y="260648"/>
          <a:ext cx="878497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0398" y="5157191"/>
            <a:ext cx="8568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2016 году учтены расходы на приобретение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установку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специальных символов для обозначения доступных элементов здания для маломобильных групп населения.</a:t>
            </a:r>
          </a:p>
        </p:txBody>
      </p:sp>
    </p:spTree>
    <p:extLst>
      <p:ext uri="{BB962C8B-B14F-4D97-AF65-F5344CB8AC3E}">
        <p14:creationId xmlns:p14="http://schemas.microsoft.com/office/powerpoint/2010/main" val="415981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072716693"/>
              </p:ext>
            </p:extLst>
          </p:nvPr>
        </p:nvGraphicFramePr>
        <p:xfrm>
          <a:off x="80110" y="211921"/>
          <a:ext cx="9047616" cy="6529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13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49484491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95544" y="273268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Противодействие незаконному обороту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наркотиков»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3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92239063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95544" y="273268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Повышение безопасности дорожного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движения»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66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46134524"/>
              </p:ext>
            </p:extLst>
          </p:nvPr>
        </p:nvGraphicFramePr>
        <p:xfrm>
          <a:off x="395536" y="2204864"/>
          <a:ext cx="8496944" cy="108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6623"/>
                <a:gridCol w="2880321"/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прибыли прибыльных предприятий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107,0%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933569"/>
              </p:ext>
            </p:extLst>
          </p:nvPr>
        </p:nvGraphicFramePr>
        <p:xfrm>
          <a:off x="375148" y="3717032"/>
          <a:ext cx="8515550" cy="1008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35230"/>
                <a:gridCol w="2880320"/>
              </a:tblGrid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фонда оплаты труда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104,5%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63863" y="548680"/>
            <a:ext cx="84249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Рост основных макроэкономических показателей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246079"/>
              </p:ext>
            </p:extLst>
          </p:nvPr>
        </p:nvGraphicFramePr>
        <p:xfrm>
          <a:off x="395536" y="5085184"/>
          <a:ext cx="8496944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2006"/>
                <a:gridCol w="2904938"/>
              </a:tblGrid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индекса потребительских цен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108,7%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70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682857741"/>
              </p:ext>
            </p:extLst>
          </p:nvPr>
        </p:nvGraphicFramePr>
        <p:xfrm>
          <a:off x="33874" y="377280"/>
          <a:ext cx="9049238" cy="636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1223" y="1340838"/>
            <a:ext cx="10570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87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4"/>
            <a:ext cx="1992454" cy="276391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038727724"/>
              </p:ext>
            </p:extLst>
          </p:nvPr>
        </p:nvGraphicFramePr>
        <p:xfrm>
          <a:off x="107504" y="272286"/>
          <a:ext cx="8928992" cy="6467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3966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164156524"/>
              </p:ext>
            </p:extLst>
          </p:nvPr>
        </p:nvGraphicFramePr>
        <p:xfrm>
          <a:off x="107504" y="377280"/>
          <a:ext cx="8928992" cy="636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36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4"/>
            <a:ext cx="1992454" cy="276391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28904901"/>
              </p:ext>
            </p:extLst>
          </p:nvPr>
        </p:nvGraphicFramePr>
        <p:xfrm>
          <a:off x="107504" y="272287"/>
          <a:ext cx="8928992" cy="6469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639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85924" y="130805"/>
            <a:ext cx="6768752" cy="648072"/>
          </a:xfrm>
        </p:spPr>
        <p:txBody>
          <a:bodyPr/>
          <a:lstStyle/>
          <a:p>
            <a:pPr marL="0" indent="0" algn="ctr">
              <a:buNone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400" b="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 общегосударственные вопросы в 2016 году</a:t>
            </a:r>
            <a:endParaRPr lang="ru-RU" sz="2400" b="0" dirty="0">
              <a:solidFill>
                <a:prstClr val="black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9271164"/>
              </p:ext>
            </p:extLst>
          </p:nvPr>
        </p:nvGraphicFramePr>
        <p:xfrm>
          <a:off x="107504" y="836712"/>
          <a:ext cx="8928992" cy="602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20517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444208" y="4221085"/>
            <a:ext cx="2520280" cy="2354561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обеспечение деятельности многофункционального центра муниципального образования  на 2016  год </a:t>
            </a:r>
            <a:r>
              <a:rPr lang="ru-RU" sz="1200" dirty="0" smtClean="0"/>
              <a:t>-  13 593,6 </a:t>
            </a:r>
            <a:r>
              <a:rPr lang="ru-RU" sz="1200" dirty="0"/>
              <a:t>тыс. </a:t>
            </a:r>
            <a:r>
              <a:rPr lang="ru-RU" sz="1200" dirty="0" smtClean="0"/>
              <a:t>рублей, </a:t>
            </a:r>
            <a:r>
              <a:rPr lang="ru-RU" sz="1200" dirty="0"/>
              <a:t>на обеспечение деятельности (оказание услуг) муниципальных учреждений;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4221087"/>
            <a:ext cx="2664752" cy="235456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dirty="0"/>
              <a:t>обеспечение деятельности учреждения по обеспечению хозяйственного обслуживания органов управления </a:t>
            </a:r>
          </a:p>
          <a:p>
            <a:pPr algn="ctr"/>
            <a:r>
              <a:rPr lang="ru-RU" sz="1200" dirty="0" smtClean="0"/>
              <a:t>администрации </a:t>
            </a:r>
            <a:r>
              <a:rPr lang="ru-RU" sz="1200" dirty="0"/>
              <a:t>муниципального образования  на 2016  год – </a:t>
            </a:r>
            <a:r>
              <a:rPr lang="ru-RU" sz="1200" dirty="0" smtClean="0"/>
              <a:t>33 280,7 </a:t>
            </a:r>
            <a:r>
              <a:rPr lang="ru-RU" sz="1200" dirty="0"/>
              <a:t>тыс. </a:t>
            </a:r>
            <a:r>
              <a:rPr lang="ru-RU" sz="1200" dirty="0" smtClean="0"/>
              <a:t>рублей, </a:t>
            </a:r>
            <a:r>
              <a:rPr lang="ru-RU" sz="1200" dirty="0"/>
              <a:t>на обеспечение деятельности (оказание услуг) муниципальных учреждений;</a:t>
            </a:r>
          </a:p>
        </p:txBody>
      </p:sp>
      <p:sp>
        <p:nvSpPr>
          <p:cNvPr id="7" name="Стрелка вниз 6"/>
          <p:cNvSpPr/>
          <p:nvPr/>
        </p:nvSpPr>
        <p:spPr>
          <a:xfrm rot="3239783">
            <a:off x="3039889" y="4767519"/>
            <a:ext cx="484632" cy="726212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686151">
            <a:off x="5454749" y="4880177"/>
            <a:ext cx="865554" cy="484632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9904119">
            <a:off x="5462233" y="3719442"/>
            <a:ext cx="740444" cy="484632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6200000">
            <a:off x="4209486" y="3174113"/>
            <a:ext cx="777612" cy="484632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2860411">
            <a:off x="3128456" y="3558393"/>
            <a:ext cx="781045" cy="484632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97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846319960"/>
              </p:ext>
            </p:extLst>
          </p:nvPr>
        </p:nvGraphicFramePr>
        <p:xfrm>
          <a:off x="179512" y="377280"/>
          <a:ext cx="8784976" cy="629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78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526768072"/>
              </p:ext>
            </p:extLst>
          </p:nvPr>
        </p:nvGraphicFramePr>
        <p:xfrm>
          <a:off x="179512" y="211921"/>
          <a:ext cx="8784976" cy="6529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04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99665461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95544" y="273268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реализацию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направлений в области национальной экономики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52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85924" y="130805"/>
            <a:ext cx="6768752" cy="648072"/>
          </a:xfrm>
        </p:spPr>
        <p:txBody>
          <a:bodyPr/>
          <a:lstStyle/>
          <a:p>
            <a:pPr marL="0" indent="0" algn="ctr">
              <a:buNone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2400" b="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сельское хозяйство и рыболовство в 2016 году</a:t>
            </a:r>
            <a:endParaRPr lang="ru-RU" sz="2400" b="0" dirty="0">
              <a:solidFill>
                <a:prstClr val="black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38258835"/>
              </p:ext>
            </p:extLst>
          </p:nvPr>
        </p:nvGraphicFramePr>
        <p:xfrm>
          <a:off x="107504" y="836712"/>
          <a:ext cx="8928992" cy="602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20517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273283" y="3212976"/>
            <a:ext cx="2763213" cy="3433045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обеспечению осуществления отдельных государственных полномочий  по поддержке сельскохозяйственного производства в Краснодарском крае в части предоставления субсидий гражданам, ведущим личное подсобное хозяйство,  крестьянским (фермерским) хозяйствам, индивидуальным предпринимателям, осуществляющим  деятельность в области сельскохозяйственного производства, сельскохозяйственным потребительским кооперативам </a:t>
            </a:r>
            <a:r>
              <a:rPr lang="ru-RU" sz="1200" dirty="0" smtClean="0"/>
              <a:t>17 040,6 </a:t>
            </a:r>
            <a:r>
              <a:rPr lang="ru-RU" sz="1200" dirty="0"/>
              <a:t>тыс. рублей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3717033"/>
            <a:ext cx="2638784" cy="302433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dirty="0"/>
              <a:t>обеспечению осуществления отдельных государственных полномочий  по предупреждению и ликвидации болезней животных, их лечению, защите населения от болезней, общих для человека и животных, в части регулирования численности безнадзорности животных на территории муниципальных образований Краснодарского края 407,4 тыс. рублей</a:t>
            </a:r>
          </a:p>
        </p:txBody>
      </p:sp>
      <p:sp>
        <p:nvSpPr>
          <p:cNvPr id="7" name="Стрелка вниз 6"/>
          <p:cNvSpPr/>
          <p:nvPr/>
        </p:nvSpPr>
        <p:spPr>
          <a:xfrm rot="3239783">
            <a:off x="3039889" y="4767519"/>
            <a:ext cx="484632" cy="726212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686151">
            <a:off x="5454749" y="4880177"/>
            <a:ext cx="865554" cy="484632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9200417">
            <a:off x="5119465" y="3418746"/>
            <a:ext cx="1196629" cy="484632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6200000">
            <a:off x="4209486" y="3217857"/>
            <a:ext cx="777612" cy="484632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3281739">
            <a:off x="2868119" y="3477955"/>
            <a:ext cx="1066235" cy="484632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80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34926985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95544" y="273268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на другие вопросы в области национальной экономики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61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13957"/>
            <a:ext cx="8208911" cy="864096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Объем доходов муниципального образования </a:t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Гулькевичский район на 2016 год </a:t>
            </a:r>
            <a:endParaRPr lang="ru-RU" sz="24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159912499"/>
              </p:ext>
            </p:extLst>
          </p:nvPr>
        </p:nvGraphicFramePr>
        <p:xfrm>
          <a:off x="395536" y="1268760"/>
          <a:ext cx="849694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79512" y="1279913"/>
            <a:ext cx="1008085" cy="2880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/>
              <a:t>млн. рублей</a:t>
            </a: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60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282588674"/>
              </p:ext>
            </p:extLst>
          </p:nvPr>
        </p:nvGraphicFramePr>
        <p:xfrm>
          <a:off x="179512" y="377280"/>
          <a:ext cx="8784976" cy="629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41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83219249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7061" y="536221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на здравоохранение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63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24001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11319061"/>
              </p:ext>
            </p:extLst>
          </p:nvPr>
        </p:nvGraphicFramePr>
        <p:xfrm>
          <a:off x="323528" y="1700808"/>
          <a:ext cx="8496944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4656"/>
                <a:gridCol w="2592288"/>
              </a:tblGrid>
              <a:tr h="1224136"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предоставлению мер социальной поддержки жертвам политических репрессий, труженикам тыла, ветеранам труда, ветеранам военной службы, достигшим возраста, дающего право на пенсию по старости, в бесплатном изготовлении и ремонте зубных протезов (кроме изготовленных из драгоценных металлов) в сложных клинических случаях зубопротезирования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2 283,3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208997"/>
              </p:ext>
            </p:extLst>
          </p:nvPr>
        </p:nvGraphicFramePr>
        <p:xfrm>
          <a:off x="314225" y="3356992"/>
          <a:ext cx="8506247" cy="204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262"/>
                <a:gridCol w="2582985"/>
              </a:tblGrid>
              <a:tr h="14401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обеспечению осуществления отдельных государственных полномочий по предоставлению мер социальной поддержки отдельным группам населения в обеспечении лекарственными препаратами  и  медицинскими изделиями, кроме групп населения, получающих инсулины,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таблетированные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сахароснижающие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препараты, средства самоконтроля и диагностические средства, либо перенесших пересадки органов и тканей, получающих иммунодепрессанты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15 101,3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23528" y="354027"/>
            <a:ext cx="849694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Расходы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амбулаторную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помощь – 17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444,6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рублей в 2016 году</a:t>
            </a:r>
            <a:endParaRPr lang="ru-RU" sz="24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354343"/>
              </p:ext>
            </p:extLst>
          </p:nvPr>
        </p:nvGraphicFramePr>
        <p:xfrm>
          <a:off x="304922" y="5517232"/>
          <a:ext cx="8515550" cy="93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262"/>
                <a:gridCol w="2592288"/>
              </a:tblGrid>
              <a:tr h="9361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обеспечению осуществления отдельных государственных полномочий по организации оказания медицинской помощи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60,0 тыс. рублей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88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7484446"/>
              </p:ext>
            </p:extLst>
          </p:nvPr>
        </p:nvGraphicFramePr>
        <p:xfrm>
          <a:off x="107504" y="1270672"/>
          <a:ext cx="892899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2135" y="332656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на другие вопросы в области здравоохранения в 2016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15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558170132"/>
              </p:ext>
            </p:extLst>
          </p:nvPr>
        </p:nvGraphicFramePr>
        <p:xfrm>
          <a:off x="179512" y="377280"/>
          <a:ext cx="8784976" cy="636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67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210685410"/>
              </p:ext>
            </p:extLst>
          </p:nvPr>
        </p:nvGraphicFramePr>
        <p:xfrm>
          <a:off x="179512" y="377280"/>
          <a:ext cx="8712968" cy="636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92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Гулькевичский район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177298955"/>
              </p:ext>
            </p:extLst>
          </p:nvPr>
        </p:nvGraphicFramePr>
        <p:xfrm>
          <a:off x="179512" y="211921"/>
          <a:ext cx="8784976" cy="6529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59" y="1340838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78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404664"/>
            <a:ext cx="73448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Источники внутреннего финансирования дефицита бюджета в 2016 году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700808"/>
            <a:ext cx="892899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Дефицит бюджета –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(-29,0)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900" b="1" dirty="0">
                <a:latin typeface="Times New Roman" pitchFamily="18" charset="0"/>
                <a:ea typeface="Times New Roman"/>
                <a:cs typeface="Times New Roman" pitchFamily="18" charset="0"/>
              </a:rPr>
              <a:t>. руб.</a:t>
            </a:r>
          </a:p>
          <a:p>
            <a:pPr marL="45720" indent="0">
              <a:buNone/>
            </a:pPr>
            <a:r>
              <a:rPr lang="ru-RU" sz="1900" b="1" dirty="0">
                <a:latin typeface="Times New Roman" pitchFamily="18" charset="0"/>
                <a:ea typeface="Times New Roman"/>
                <a:cs typeface="Times New Roman" pitchFamily="18" charset="0"/>
              </a:rPr>
              <a:t>Источники внутреннего финансирования дефицита бюджета – </a:t>
            </a:r>
            <a:r>
              <a:rPr lang="ru-RU" sz="19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29,0 </a:t>
            </a:r>
            <a:r>
              <a:rPr lang="ru-RU" sz="1900" b="1" dirty="0">
                <a:latin typeface="Times New Roman" pitchFamily="18" charset="0"/>
                <a:ea typeface="Times New Roman"/>
                <a:cs typeface="Times New Roman" pitchFamily="18" charset="0"/>
              </a:rPr>
              <a:t>млн. руб.</a:t>
            </a:r>
          </a:p>
          <a:p>
            <a:endParaRPr lang="ru-RU" sz="19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Привлечение кредитов – 108</a:t>
            </a:r>
            <a:r>
              <a:rPr lang="ru-RU" sz="1900" b="1" dirty="0">
                <a:latin typeface="Times New Roman" pitchFamily="18" charset="0"/>
                <a:ea typeface="Times New Roman"/>
                <a:cs typeface="Times New Roman" pitchFamily="18" charset="0"/>
              </a:rPr>
              <a:t>,7 млн. руб.</a:t>
            </a:r>
          </a:p>
          <a:p>
            <a:pPr marL="914400" lvl="3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 marL="45720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бюджетный кредит – 3,7 млн. руб.;</a:t>
            </a:r>
          </a:p>
          <a:p>
            <a:pPr marL="45720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от кредитных организаций – 105,0 млн. руб.</a:t>
            </a:r>
          </a:p>
          <a:p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Погашение кредитов – (-79,1) млн. руб.</a:t>
            </a:r>
          </a:p>
          <a:p>
            <a:pPr marL="914400" lvl="3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 marL="45720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бюджетный кредит – (-4,1) млн. руб.</a:t>
            </a:r>
          </a:p>
          <a:p>
            <a:pPr marL="45720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от кредитных организаций – (-75,0) млн. руб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>
              <a:buNone/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Предоставление бюджетных кредитов поселениям – (-1,2) млн. руб.</a:t>
            </a:r>
          </a:p>
          <a:p>
            <a:pPr marL="45720" indent="0">
              <a:buNone/>
            </a:pP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Возврат поселениями бюджетных кредитов – 1,2 млн. руб.</a:t>
            </a:r>
          </a:p>
          <a:p>
            <a:pPr marL="45720" indent="0">
              <a:buNone/>
            </a:pP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Исполнение государственных и муниципальных гарантий – (-0,6) млн. руб.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1997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 МО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95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1700808"/>
            <a:ext cx="89289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Благодарим </a:t>
            </a:r>
            <a:r>
              <a:rPr lang="ru-RU" sz="9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96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9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297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5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6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7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8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9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0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5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6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7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8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9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0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5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6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7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8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9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50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13562</TotalTime>
  <Words>6755</Words>
  <Application>Microsoft Office PowerPoint</Application>
  <PresentationFormat>Экран (4:3)</PresentationFormat>
  <Paragraphs>1255</Paragraphs>
  <Slides>98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98</vt:i4>
      </vt:variant>
    </vt:vector>
  </HeadingPairs>
  <TitlesOfParts>
    <vt:vector size="101" baseType="lpstr">
      <vt:lpstr>Тема Office</vt:lpstr>
      <vt:lpstr>3_Воздушный поток</vt:lpstr>
      <vt:lpstr>1_Воздушный поток</vt:lpstr>
      <vt:lpstr>Утвержденный бюджет муниципального образования Гулькевичский район на 2016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Объем доходов муниципального образования  Гулькевичский район на 2016 год </vt:lpstr>
      <vt:lpstr>Презентация PowerPoint</vt:lpstr>
      <vt:lpstr>Поступления налоговых и неналоговых доходов в бюджет МО Гулькевичский район по доходам на 2016 год</vt:lpstr>
      <vt:lpstr>Структура налоговых и неналоговых доходов бюджета МО Гулькевичский район на 2016 год</vt:lpstr>
      <vt:lpstr>Динамика изменения бюджетных назначений на 2016 год в сравнении с ожидаемым исполнением 2015 года и фактическим поступлением 2014 года</vt:lpstr>
      <vt:lpstr>Поступления налога на доходы физических лиц  на 2016 год  (НДФЛ)</vt:lpstr>
      <vt:lpstr>Поступления единого налога на вмененный доход для отдельных видов деятельности на 2016 год (ЕНВД)</vt:lpstr>
      <vt:lpstr>Поступления единого сельскохозяйственного налога  на 2016 год  (ЕСХН)</vt:lpstr>
      <vt:lpstr>Поступления от сдачи в аренду земли и имущества на 2016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Объем муниципального долга муниципального образования  Гулькевичский район на 2016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учреждений подведомственных управлению образования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расходов на другие общегосударственные вопросы в 2016 году</vt:lpstr>
      <vt:lpstr>Презентация PowerPoint</vt:lpstr>
      <vt:lpstr>Презентация PowerPoint</vt:lpstr>
      <vt:lpstr>Презентация PowerPoint</vt:lpstr>
      <vt:lpstr>Структура расходов на сельское хозяйство и рыболовство в 2016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waso</dc:creator>
  <cp:lastModifiedBy>П.А. Прохоров</cp:lastModifiedBy>
  <cp:revision>766</cp:revision>
  <cp:lastPrinted>2015-12-21T05:57:01Z</cp:lastPrinted>
  <dcterms:created xsi:type="dcterms:W3CDTF">2010-07-07T11:58:04Z</dcterms:created>
  <dcterms:modified xsi:type="dcterms:W3CDTF">2015-12-25T13:14:37Z</dcterms:modified>
</cp:coreProperties>
</file>