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charts/chart11.xml" ContentType="application/vnd.openxmlformats-officedocument.drawingml.chart+xml"/>
  <Override PartName="/ppt/theme/themeOverride6.xml" ContentType="application/vnd.openxmlformats-officedocument.themeOverride+xml"/>
  <Override PartName="/ppt/charts/chart12.xml" ContentType="application/vnd.openxmlformats-officedocument.drawingml.chart+xml"/>
  <Override PartName="/ppt/theme/themeOverride7.xml" ContentType="application/vnd.openxmlformats-officedocument.themeOverride+xml"/>
  <Override PartName="/ppt/charts/chart13.xml" ContentType="application/vnd.openxmlformats-officedocument.drawingml.chart+xml"/>
  <Override PartName="/ppt/theme/themeOverride8.xml" ContentType="application/vnd.openxmlformats-officedocument.themeOverride+xml"/>
  <Override PartName="/ppt/charts/chart14.xml" ContentType="application/vnd.openxmlformats-officedocument.drawingml.chart+xml"/>
  <Override PartName="/ppt/theme/themeOverride9.xml" ContentType="application/vnd.openxmlformats-officedocument.themeOverride+xml"/>
  <Override PartName="/ppt/charts/chart15.xml" ContentType="application/vnd.openxmlformats-officedocument.drawingml.chart+xml"/>
  <Override PartName="/ppt/theme/themeOverride10.xml" ContentType="application/vnd.openxmlformats-officedocument.themeOverride+xml"/>
  <Override PartName="/ppt/charts/chart16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96" r:id="rId3"/>
    <p:sldId id="297" r:id="rId4"/>
    <p:sldId id="298" r:id="rId5"/>
    <p:sldId id="299" r:id="rId6"/>
    <p:sldId id="283" r:id="rId7"/>
    <p:sldId id="284" r:id="rId8"/>
    <p:sldId id="285" r:id="rId9"/>
    <p:sldId id="286" r:id="rId10"/>
    <p:sldId id="294" r:id="rId11"/>
    <p:sldId id="300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4" r:id="rId24"/>
    <p:sldId id="293" r:id="rId25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105" d="100"/>
          <a:sy n="105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6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7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8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9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10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731942414755437"/>
          <c:y val="8.806066636718303E-2"/>
          <c:w val="0.78606175762047348"/>
          <c:h val="0.765088903165348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3.5365491203731399E-2"/>
                  <c:y val="0.4942260843803183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424126901379429E-2"/>
                  <c:y val="-0.3317322632428925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Собственные доходы с учетом дотации</c:v>
                </c:pt>
                <c:pt idx="1">
                  <c:v>Безвозмездные из краевого бюджета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373300</c:v>
                </c:pt>
                <c:pt idx="1">
                  <c:v>441139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425170272982851E-2"/>
          <c:y val="0.16397264839675346"/>
          <c:w val="0.842117589571027"/>
          <c:h val="0.821847800777082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1758453392184294E-2"/>
                  <c:y val="3.957722353528451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580300399767258E-2"/>
                  <c:y val="-4.83203540550288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224105984457471"/>
                  <c:y val="6.046778668428013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0010264866992181"/>
                  <c:y val="-4.787519803735658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Молодежная политика и оздоровление детей</c:v>
                </c:pt>
                <c:pt idx="3">
                  <c:v>Другие вопросы в области образования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104394.8</c:v>
                </c:pt>
                <c:pt idx="1">
                  <c:v>320874.59999999998</c:v>
                </c:pt>
                <c:pt idx="2">
                  <c:v>3806</c:v>
                </c:pt>
                <c:pt idx="3">
                  <c:v>21561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371720467970603E-2"/>
          <c:y val="0.17846875461326217"/>
          <c:w val="0.8271710393760392"/>
          <c:h val="0.807351694560573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"/>
                  <c:y val="0.203866237084768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4839650584963253E-3"/>
                  <c:y val="-0.154625132976092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224105984457471"/>
                  <c:y val="6.046778668428013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0010264866992181"/>
                  <c:y val="-4.787519803735658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культуры, кинематографии и средств массовой информации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14438</c:v>
                </c:pt>
                <c:pt idx="1">
                  <c:v>9753.6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371720467970603E-2"/>
          <c:y val="0.17846875461326217"/>
          <c:w val="0.8271710393760392"/>
          <c:h val="0.807351694560573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"/>
                  <c:y val="0.203866237084768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4839650584963253E-3"/>
                  <c:y val="-0.154625132976092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8757647455367481E-2"/>
                  <c:y val="-9.415734629181232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526288039558694"/>
                  <c:y val="-1.928362602024432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Стационарная медицинская помощь</c:v>
                </c:pt>
                <c:pt idx="1">
                  <c:v>Амбулаторная помощь</c:v>
                </c:pt>
                <c:pt idx="2">
                  <c:v>Скорая медицинская помощь</c:v>
                </c:pt>
                <c:pt idx="3">
                  <c:v>Другие вопросы в области здравоохранения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76065.7</c:v>
                </c:pt>
                <c:pt idx="1">
                  <c:v>18582.900000000001</c:v>
                </c:pt>
                <c:pt idx="2">
                  <c:v>4139.2</c:v>
                </c:pt>
                <c:pt idx="3">
                  <c:v>10900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3503405459657"/>
          <c:y val="0.13739645366648762"/>
          <c:w val="0.78980466388856985"/>
          <c:h val="0.771111429019302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3.4377065448471827E-2"/>
                  <c:y val="1.058482086465277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8832653245684564"/>
                  <c:y val="-2.174415932476300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8757647455367481E-2"/>
                  <c:y val="-9.415734629181232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526288039558694"/>
                  <c:y val="-1.928362602024432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Физическая культура </c:v>
                </c:pt>
                <c:pt idx="1">
                  <c:v>Другие вопросы в области здравоохранения, физической культуры и спорта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1053.5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3503405459657"/>
          <c:y val="0.13739645366648762"/>
          <c:w val="0.78980466388856985"/>
          <c:h val="0.771111429019302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5693877704737139"/>
                  <c:y val="2.024889167565856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359378148190691"/>
                  <c:y val="0.118384677197206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4126518899030116E-3"/>
                  <c:y val="-2.409283291202034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526288039558694"/>
                  <c:y val="-1.928362602024432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1750</c:v>
                </c:pt>
                <c:pt idx="1">
                  <c:v>10584.9</c:v>
                </c:pt>
                <c:pt idx="2">
                  <c:v>49731.3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3503405459657"/>
          <c:y val="0.13739645366648762"/>
          <c:w val="0.78980466388856985"/>
          <c:h val="0.771111429019302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23914480311980413"/>
                  <c:y val="-4.59043363522773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3451895175488976"/>
                  <c:y val="7.2478628706399437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4126518899030116E-3"/>
                  <c:y val="-2.409283291202034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526288039558694"/>
                  <c:y val="-1.928362602024432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Сельское хозяйство и рыболовство</c:v>
                </c:pt>
                <c:pt idx="1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15957</c:v>
                </c:pt>
                <c:pt idx="1">
                  <c:v>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922497782732236"/>
          <c:y val="0.32826185218385179"/>
          <c:w val="0.63585519688019598"/>
          <c:h val="0.621318331448712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7935860233985307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2775510818948554E-2"/>
                  <c:y val="1.20800885137572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3914598001352014E-2"/>
                  <c:y val="0.273077344526407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4665743354316563"/>
                  <c:y val="-4.107249118438895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6966048028561798E-2"/>
                  <c:y val="-0.2640480966346205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7.6817735882453733E-2"/>
                  <c:y val="-0.102992742054535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Руководство и управление в сфере установленных функций органов местного самоуправления</c:v>
                </c:pt>
                <c:pt idx="1">
                  <c:v>Функционирование представительных органов  муниципальных образований</c:v>
                </c:pt>
                <c:pt idx="2">
                  <c:v>Функционирование местных администраций</c:v>
                </c:pt>
                <c:pt idx="3">
                  <c:v>Резервные фонды</c:v>
                </c:pt>
                <c:pt idx="4">
                  <c:v>Другие общегосударственные вопросы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871</c:v>
                </c:pt>
                <c:pt idx="1">
                  <c:v>2535.6</c:v>
                </c:pt>
                <c:pt idx="2">
                  <c:v>57669</c:v>
                </c:pt>
                <c:pt idx="3">
                  <c:v>1000</c:v>
                </c:pt>
                <c:pt idx="4">
                  <c:v>31576.1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761661809656477"/>
          <c:y val="0.20052804116772857"/>
          <c:w val="0.78606175762047348"/>
          <c:h val="0.765088903165348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3721466845564169E-2"/>
                  <c:y val="-2.721356242221072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5988327982550845E-4"/>
                  <c:y val="-3.16542928402480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0.12541620494209096"/>
                  <c:y val="-3.012165314965004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прибыль</c:v>
                </c:pt>
                <c:pt idx="1">
                  <c:v>НДФЛ</c:v>
                </c:pt>
                <c:pt idx="2">
                  <c:v>ЕНВД</c:v>
                </c:pt>
                <c:pt idx="3">
                  <c:v>ЕСХН</c:v>
                </c:pt>
                <c:pt idx="4">
                  <c:v>Транспортный налог</c:v>
                </c:pt>
                <c:pt idx="5">
                  <c:v>Гос. пошлина</c:v>
                </c:pt>
                <c:pt idx="6">
                  <c:v>Аренда земли и имущества</c:v>
                </c:pt>
                <c:pt idx="7">
                  <c:v>Штрафы</c:v>
                </c:pt>
                <c:pt idx="8">
                  <c:v>Иные доходы*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4000</c:v>
                </c:pt>
                <c:pt idx="1">
                  <c:v>250000</c:v>
                </c:pt>
                <c:pt idx="2">
                  <c:v>23500</c:v>
                </c:pt>
                <c:pt idx="3">
                  <c:v>11790</c:v>
                </c:pt>
                <c:pt idx="4">
                  <c:v>31000</c:v>
                </c:pt>
                <c:pt idx="5">
                  <c:v>23000</c:v>
                </c:pt>
                <c:pt idx="6">
                  <c:v>15500</c:v>
                </c:pt>
                <c:pt idx="7">
                  <c:v>8250</c:v>
                </c:pt>
                <c:pt idx="8">
                  <c:v>6260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900257179872574E-2"/>
          <c:y val="3.4048300188867904E-2"/>
          <c:w val="0.8418380510521789"/>
          <c:h val="0.63747022389669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Проект 2011г. - 446549,9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1.4300135063086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56499368922578E-3"/>
                  <c:y val="-2.8600270126173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912998737845156E-3"/>
                  <c:y val="-2.3833558438477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8600270126173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6738996213535473E-3"/>
                  <c:y val="-1.9066846750782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2282496844612897E-3"/>
                  <c:y val="-2.3833558438477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4456499368922578E-3"/>
                  <c:y val="-4.2900405189260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456499368922474E-2"/>
                  <c:y val="-2.38335584384777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Налог на прибыль</c:v>
                </c:pt>
                <c:pt idx="1">
                  <c:v>НДФЛ</c:v>
                </c:pt>
                <c:pt idx="2">
                  <c:v>ЕНВД</c:v>
                </c:pt>
                <c:pt idx="3">
                  <c:v>ЕСХН</c:v>
                </c:pt>
                <c:pt idx="4">
                  <c:v>Транспортный налог</c:v>
                </c:pt>
                <c:pt idx="5">
                  <c:v>Гос. пошлина</c:v>
                </c:pt>
                <c:pt idx="6">
                  <c:v>Аренда земли и имущества</c:v>
                </c:pt>
                <c:pt idx="7">
                  <c:v>Штрафы</c:v>
                </c:pt>
                <c:pt idx="8">
                  <c:v>Иные доходы*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4000</c:v>
                </c:pt>
                <c:pt idx="1">
                  <c:v>250000</c:v>
                </c:pt>
                <c:pt idx="2">
                  <c:v>23500</c:v>
                </c:pt>
                <c:pt idx="3">
                  <c:v>11790</c:v>
                </c:pt>
                <c:pt idx="4">
                  <c:v>31000</c:v>
                </c:pt>
                <c:pt idx="5">
                  <c:v>23000</c:v>
                </c:pt>
                <c:pt idx="6">
                  <c:v>15500</c:v>
                </c:pt>
                <c:pt idx="7">
                  <c:v>8250</c:v>
                </c:pt>
                <c:pt idx="8">
                  <c:v>6260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Ожидаемый факт 2010г. - 438583,2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130398990276125E-2"/>
                  <c:y val="4.7667116876955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141248422306448E-2"/>
                  <c:y val="1.4300135063086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6738996213535473E-3"/>
                  <c:y val="-2.38335584384777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565199495138062E-2"/>
                  <c:y val="4.7667116876955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734779924270709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46734880095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6021698864060534E-2"/>
                  <c:y val="-1.1916779219238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Налог на прибыль</c:v>
                </c:pt>
                <c:pt idx="1">
                  <c:v>НДФЛ</c:v>
                </c:pt>
                <c:pt idx="2">
                  <c:v>ЕНВД</c:v>
                </c:pt>
                <c:pt idx="3">
                  <c:v>ЕСХН</c:v>
                </c:pt>
                <c:pt idx="4">
                  <c:v>Транспортный налог</c:v>
                </c:pt>
                <c:pt idx="5">
                  <c:v>Гос. пошлина</c:v>
                </c:pt>
                <c:pt idx="6">
                  <c:v>Аренда земли и имущества</c:v>
                </c:pt>
                <c:pt idx="7">
                  <c:v>Штрафы</c:v>
                </c:pt>
                <c:pt idx="8">
                  <c:v>Иные доходы*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3800</c:v>
                </c:pt>
                <c:pt idx="1">
                  <c:v>239000</c:v>
                </c:pt>
                <c:pt idx="2">
                  <c:v>19600</c:v>
                </c:pt>
                <c:pt idx="3">
                  <c:v>11600</c:v>
                </c:pt>
                <c:pt idx="4">
                  <c:v>30500</c:v>
                </c:pt>
                <c:pt idx="5">
                  <c:v>23000</c:v>
                </c:pt>
                <c:pt idx="6">
                  <c:v>16400</c:v>
                </c:pt>
                <c:pt idx="7">
                  <c:v>8600</c:v>
                </c:pt>
                <c:pt idx="8">
                  <c:v>7597.1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1229184"/>
        <c:axId val="164012032"/>
        <c:axId val="0"/>
      </c:bar3DChart>
      <c:catAx>
        <c:axId val="111229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4012032"/>
        <c:crosses val="autoZero"/>
        <c:auto val="1"/>
        <c:lblAlgn val="ctr"/>
        <c:lblOffset val="100"/>
        <c:noMultiLvlLbl val="0"/>
      </c:catAx>
      <c:valAx>
        <c:axId val="164012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229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035485497020071"/>
          <c:y val="0.11825156681937303"/>
          <c:w val="0.27244650412249277"/>
          <c:h val="0.182016322797211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116518895710818E-17"/>
                  <c:y val="-3.2754297141587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336460200074387E-3"/>
                  <c:y val="-5.5430349008840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Расходы, потребность</c:v>
                </c:pt>
                <c:pt idx="1">
                  <c:v>Доходы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539593.30000000005</c:v>
                </c:pt>
                <c:pt idx="1">
                  <c:v>446549.9</c:v>
                </c:pt>
                <c:pt idx="2">
                  <c:v>115997.4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1315584"/>
        <c:axId val="144245120"/>
        <c:axId val="0"/>
      </c:bar3DChart>
      <c:catAx>
        <c:axId val="111315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44245120"/>
        <c:crosses val="autoZero"/>
        <c:auto val="1"/>
        <c:lblAlgn val="ctr"/>
        <c:lblOffset val="100"/>
        <c:noMultiLvlLbl val="0"/>
      </c:catAx>
      <c:valAx>
        <c:axId val="144245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315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4.7031811280228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451895175488976E-2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893100389975502E-3"/>
                  <c:y val="-3.2922267896159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Объем расходов 2011 года</c:v>
                </c:pt>
                <c:pt idx="1">
                  <c:v>Объем расходов 2012 года</c:v>
                </c:pt>
                <c:pt idx="2">
                  <c:v>Объем расходов 2013 года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811689</c:v>
                </c:pt>
                <c:pt idx="1">
                  <c:v>764713</c:v>
                </c:pt>
                <c:pt idx="2">
                  <c:v>764124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2807552"/>
        <c:axId val="92809088"/>
        <c:axId val="0"/>
      </c:bar3DChart>
      <c:catAx>
        <c:axId val="92807552"/>
        <c:scaling>
          <c:orientation val="minMax"/>
        </c:scaling>
        <c:delete val="0"/>
        <c:axPos val="b"/>
        <c:majorTickMark val="out"/>
        <c:minorTickMark val="none"/>
        <c:tickLblPos val="nextTo"/>
        <c:crossAx val="92809088"/>
        <c:crosses val="autoZero"/>
        <c:auto val="1"/>
        <c:lblAlgn val="ctr"/>
        <c:lblOffset val="100"/>
        <c:noMultiLvlLbl val="0"/>
      </c:catAx>
      <c:valAx>
        <c:axId val="92809088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807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364944111080221E-2"/>
          <c:y val="0.16126644835819623"/>
          <c:w val="0.8440809357963529"/>
          <c:h val="0.823265313302281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770443322278901E-2"/>
                  <c:y val="-0.1054798388702027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4178061939052482E-2"/>
                  <c:y val="-5.530740480482314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239772584417677E-2"/>
                  <c:y val="4.876315012271750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8610222369378679E-2"/>
                  <c:y val="-3.253925710312621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0576010878552928E-4"/>
                  <c:y val="9.270944142472663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3.6821351993073431E-2"/>
                  <c:y val="-6.726919063847358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2.3981640671339878E-2"/>
                  <c:y val="9.4005960432283885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6.4317297324095482E-2"/>
                  <c:y val="-5.258919586010112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0.159297254156921"/>
                  <c:y val="-7.124484896627514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7.7580956158227701E-2"/>
                  <c:y val="-5.291064073258323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0.15518116756760586"/>
                  <c:y val="-1.5260484222630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Образование</c:v>
                </c:pt>
                <c:pt idx="4">
                  <c:v>Культура, искусство и средства массовой информации</c:v>
                </c:pt>
                <c:pt idx="5">
                  <c:v>Здравоохранение, </c:v>
                </c:pt>
                <c:pt idx="6">
                  <c:v>Социальная политика</c:v>
                </c:pt>
                <c:pt idx="7">
                  <c:v>Межбюджетные трансферты</c:v>
                </c:pt>
                <c:pt idx="8">
                  <c:v>Другие расходы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93651.7</c:v>
                </c:pt>
                <c:pt idx="1">
                  <c:v>11621.6</c:v>
                </c:pt>
                <c:pt idx="2">
                  <c:v>16857</c:v>
                </c:pt>
                <c:pt idx="3">
                  <c:v>450636.4</c:v>
                </c:pt>
                <c:pt idx="4">
                  <c:v>24191.599999999999</c:v>
                </c:pt>
                <c:pt idx="5">
                  <c:v>109687.8</c:v>
                </c:pt>
                <c:pt idx="6">
                  <c:v>62066.2</c:v>
                </c:pt>
                <c:pt idx="7">
                  <c:v>32289.1</c:v>
                </c:pt>
                <c:pt idx="8">
                  <c:v>10687.6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788241042897305"/>
          <c:y val="8.4244064205955801E-2"/>
          <c:w val="0.842117589571027"/>
          <c:h val="0.821847800777082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3.4824638128720158E-2"/>
                  <c:y val="0.3077551885406948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9618168602735313E-3"/>
                  <c:y val="0.3232976016363478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"/>
                  <c:y val="3.984888284863325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4732750974938755E-3"/>
                  <c:y val="-0.289967020407169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8149278140470268"/>
                  <c:y val="-0.1082488171025137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заработная плата</c:v>
                </c:pt>
                <c:pt idx="1">
                  <c:v>коммунальные услуги</c:v>
                </c:pt>
                <c:pt idx="2">
                  <c:v>социальное обеспечение</c:v>
                </c:pt>
                <c:pt idx="3">
                  <c:v>Перечисления другим уровням бюджетной системы</c:v>
                </c:pt>
                <c:pt idx="4">
                  <c:v>Другие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508474.6</c:v>
                </c:pt>
                <c:pt idx="1">
                  <c:v>72797.399999999994</c:v>
                </c:pt>
                <c:pt idx="2">
                  <c:v>45791.6</c:v>
                </c:pt>
                <c:pt idx="3">
                  <c:v>16969.7</c:v>
                </c:pt>
                <c:pt idx="4">
                  <c:v>248064.4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424344093594121"/>
          <c:y val="9.3908135016961589E-2"/>
          <c:w val="0.842117589571027"/>
          <c:h val="0.821847800777082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8383432914233635E-2"/>
                  <c:y val="0.2521865911397972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5940436938268628E-2"/>
                  <c:y val="0.11714242557524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8366866958285291E-3"/>
                  <c:y val="-3.021563053115863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5654404689497778"/>
                  <c:y val="-6.729560490234723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заработная плата</c:v>
                </c:pt>
                <c:pt idx="1">
                  <c:v>коммунальные услуги</c:v>
                </c:pt>
                <c:pt idx="2">
                  <c:v>социальное обеспечение</c:v>
                </c:pt>
                <c:pt idx="3">
                  <c:v>Перечисления другим уровням бюджетной системы</c:v>
                </c:pt>
                <c:pt idx="4">
                  <c:v>Другие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494161.6</c:v>
                </c:pt>
                <c:pt idx="1">
                  <c:v>51478.2</c:v>
                </c:pt>
                <c:pt idx="2">
                  <c:v>48073.2</c:v>
                </c:pt>
                <c:pt idx="3">
                  <c:v>32289.1</c:v>
                </c:pt>
                <c:pt idx="4">
                  <c:v>185686.9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585670801172751E-2"/>
                  <c:y val="0.2449387282691573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9618168602735313E-3"/>
                  <c:y val="0.3232976016363478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7793926851818725E-2"/>
                  <c:y val="-0.11185534179611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Образование</c:v>
                </c:pt>
                <c:pt idx="1">
                  <c:v>Культура, искусство и средства массовой информации</c:v>
                </c:pt>
                <c:pt idx="2">
                  <c:v>Здравоохранение, физическая культура и спорт</c:v>
                </c:pt>
                <c:pt idx="3">
                  <c:v>Социальная политика</c:v>
                </c:pt>
                <c:pt idx="4">
                  <c:v>Физическая  культура и спорт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450636.4</c:v>
                </c:pt>
                <c:pt idx="1">
                  <c:v>24191.599999999999</c:v>
                </c:pt>
                <c:pt idx="2">
                  <c:v>109687.8</c:v>
                </c:pt>
                <c:pt idx="3">
                  <c:v>62066.2</c:v>
                </c:pt>
                <c:pt idx="4">
                  <c:v>1153.5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0.76955</cdr:x>
      <cdr:y>0.00196</cdr:y>
    </cdr:from>
    <cdr:to>
      <cdr:x>0.98364</cdr:x>
      <cdr:y>0.07629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6483409" y="9738"/>
          <a:ext cx="180369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Всего - 373300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0.12174</cdr:x>
      <cdr:y>0.05714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395536" y="-1628800"/>
          <a:ext cx="1008085" cy="2880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тыс. рублей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679F9-E3E6-4DE6-9FE2-DCA4834E3E95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8837E-27BB-4526-AA15-0DFFB9730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393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8837E-27BB-4526-AA15-0DFFB97308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4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88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04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13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EE38-51C1-41F7-9650-5B6E88E765AC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6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14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BC54-F36A-41DC-907C-022C2432CDBF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317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43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E557-2DBF-4EE2-8B59-3903C1266809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9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93B9-531D-4431-BBBF-C534904995D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33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5DA6-40D0-4A6B-815F-5B9D0D0451F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3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B70A-6B68-4B43-B06A-B6FBAE118265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87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4A77-0F88-4BD7-A62E-D0D7CFEC0129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052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1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0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8650-22D5-4653-BBFE-28EB999FD8DB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1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06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7B5D-7FD8-4597-A979-434B727FDD65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89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8E35-42D7-45D4-B857-FB45AE42BD8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344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7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020F-C884-4829-93CA-DDEFBE6AFC6F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23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2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06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27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34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9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134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88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C77A5-5436-48FF-89BD-066B83DB144B}" type="datetimeFigureOut">
              <a:rPr lang="ru-RU" smtClean="0"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DDD0-6EE1-4F24-88B4-11F6C71AB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79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1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2719BB-091E-4F6D-AA80-5DA7428C3399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17.12.2010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4" y="617221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Слайд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1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E929496-F715-47B8-95C1-A12B6CCCC53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2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632848" cy="324036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ПРОЕКТ БЮДЖЕТА на 2011</a:t>
            </a:r>
            <a:r>
              <a:rPr lang="en-US" dirty="0" smtClean="0"/>
              <a:t> </a:t>
            </a:r>
            <a:r>
              <a:rPr lang="ru-RU" dirty="0" smtClean="0"/>
              <a:t>и плановый период 2012-2013 годов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2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Структура расходов бюджета 2010 года в разрезе экономических статей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12562614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9</a:t>
            </a:r>
          </a:p>
        </p:txBody>
      </p:sp>
    </p:spTree>
    <p:extLst>
      <p:ext uri="{BB962C8B-B14F-4D97-AF65-F5344CB8AC3E}">
        <p14:creationId xmlns:p14="http://schemas.microsoft.com/office/powerpoint/2010/main" val="383462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Структура расходов бюджета 2011 года в разрезе экономических статей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6283159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10</a:t>
            </a:r>
          </a:p>
        </p:txBody>
      </p:sp>
    </p:spTree>
    <p:extLst>
      <p:ext uri="{BB962C8B-B14F-4D97-AF65-F5344CB8AC3E}">
        <p14:creationId xmlns:p14="http://schemas.microsoft.com/office/powerpoint/2010/main" val="42536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Социальная сфера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340768"/>
            <a:ext cx="8208912" cy="5112568"/>
          </a:xfrm>
        </p:spPr>
        <p:txBody>
          <a:bodyPr/>
          <a:lstStyle/>
          <a:p>
            <a:pPr marL="45720" indent="0" algn="ctr">
              <a:spcAft>
                <a:spcPts val="0"/>
              </a:spcAft>
              <a:buNone/>
            </a:pPr>
            <a:r>
              <a:rPr lang="ru-RU" sz="2000" dirty="0">
                <a:latin typeface="Times New Roman"/>
                <a:ea typeface="Times New Roman"/>
              </a:rPr>
              <a:t> </a:t>
            </a:r>
            <a:r>
              <a:rPr lang="ru-RU" sz="2400" b="1" dirty="0">
                <a:latin typeface="Calibri" pitchFamily="34" charset="0"/>
                <a:ea typeface="Times New Roman"/>
                <a:cs typeface="Calibri" pitchFamily="34" charset="0"/>
              </a:rPr>
              <a:t>Приоритетными направлениями в области социальной политики являются :</a:t>
            </a:r>
            <a:endParaRPr lang="ru-RU" sz="2000" dirty="0"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2400" dirty="0">
                <a:latin typeface="Calibri" pitchFamily="34" charset="0"/>
                <a:ea typeface="Times New Roman"/>
                <a:cs typeface="Calibri" pitchFamily="34" charset="0"/>
              </a:rPr>
              <a:t>Переход от гарантий сохранения сети учреждений социальной сферы к гарантиям предоставления услуг гражданам.</a:t>
            </a:r>
            <a:endParaRPr lang="ru-RU" sz="2000" dirty="0"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2400" dirty="0">
                <a:latin typeface="Calibri" pitchFamily="34" charset="0"/>
                <a:ea typeface="Times New Roman"/>
                <a:cs typeface="Calibri" pitchFamily="34" charset="0"/>
              </a:rPr>
              <a:t>Обеспечение прав потребителей.</a:t>
            </a:r>
            <a:endParaRPr lang="ru-RU" sz="2000" dirty="0"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2400" dirty="0">
                <a:latin typeface="Calibri" pitchFamily="34" charset="0"/>
                <a:ea typeface="Times New Roman"/>
                <a:cs typeface="Calibri" pitchFamily="34" charset="0"/>
              </a:rPr>
              <a:t>Переход к конкурентным и контрактным формам финансирования учреждений социальной сферы.</a:t>
            </a:r>
            <a:endParaRPr lang="ru-RU" sz="2000" dirty="0"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2400" dirty="0">
                <a:latin typeface="Calibri" pitchFamily="34" charset="0"/>
                <a:ea typeface="Times New Roman"/>
                <a:cs typeface="Calibri" pitchFamily="34" charset="0"/>
              </a:rPr>
              <a:t>Развитие конкурентной среды в сфере предоставления бюджетных услуг.</a:t>
            </a:r>
            <a:endParaRPr lang="ru-RU" sz="2000" dirty="0"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2400" dirty="0">
                <a:latin typeface="Calibri" pitchFamily="34" charset="0"/>
                <a:ea typeface="Times New Roman"/>
                <a:cs typeface="Calibri" pitchFamily="34" charset="0"/>
              </a:rPr>
              <a:t>Привлечение в систему дополнительных финансовых и материально-технических ресурсов.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</a:t>
            </a:r>
            <a:r>
              <a:rPr lang="ru-RU" dirty="0" smtClean="0"/>
              <a:t>1</a:t>
            </a:r>
            <a:r>
              <a:rPr lang="en-US" dirty="0" smtClean="0"/>
              <a:t>3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2381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Структура расходов на социальную сферу на 2011 год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06792086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588224" y="162880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b="1" dirty="0"/>
              <a:t>647735,5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</a:t>
            </a:r>
            <a:r>
              <a:rPr lang="ru-RU" dirty="0" smtClean="0"/>
              <a:t>1</a:t>
            </a:r>
            <a:r>
              <a:rPr lang="en-US" dirty="0" smtClean="0"/>
              <a:t>4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8198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5502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Структура учреждений образования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928086"/>
              </p:ext>
            </p:extLst>
          </p:nvPr>
        </p:nvGraphicFramePr>
        <p:xfrm>
          <a:off x="179512" y="1340769"/>
          <a:ext cx="8856984" cy="53723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2208"/>
                <a:gridCol w="1114977"/>
                <a:gridCol w="1621327"/>
                <a:gridCol w="1728192"/>
                <a:gridCol w="1336696"/>
                <a:gridCol w="1183584"/>
              </a:tblGrid>
              <a:tr h="580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Учреждения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Всего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Бюджетные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Автономные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Казенные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ОМС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</a:tr>
              <a:tr h="417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/>
                          </a:solidFill>
                          <a:effectLst/>
                        </a:rPr>
                        <a:t>Дошкольное образование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7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/>
                          </a:solidFill>
                          <a:effectLst/>
                        </a:rPr>
                        <a:t>Общее образование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1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школы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</a:tr>
              <a:tr h="417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спортивные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</a:tr>
              <a:tr h="417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музыкальные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</a:tr>
              <a:tr h="740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центр развития детей и юношества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</a:tr>
              <a:tr h="261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/>
                          </a:solidFill>
                          <a:effectLst/>
                        </a:rPr>
                        <a:t>Прочие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25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централизованная бухгалтерия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</a:tr>
              <a:tr h="417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методический центр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</a:tr>
              <a:tr h="417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управление образования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>
                    <a:solidFill>
                      <a:schemeClr val="bg2"/>
                    </a:solidFill>
                  </a:tcPr>
                </a:tc>
              </a:tr>
              <a:tr h="261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564" marR="48564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</a:t>
            </a:r>
            <a:r>
              <a:rPr lang="ru-RU" dirty="0" smtClean="0"/>
              <a:t>1</a:t>
            </a:r>
            <a:r>
              <a:rPr lang="en-US" dirty="0" smtClean="0"/>
              <a:t>5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68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Структура расходов на образование на 2011 год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32914312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144413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b="1" dirty="0"/>
              <a:t>450636,4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16</a:t>
            </a:r>
          </a:p>
        </p:txBody>
      </p:sp>
    </p:spTree>
    <p:extLst>
      <p:ext uri="{BB962C8B-B14F-4D97-AF65-F5344CB8AC3E}">
        <p14:creationId xmlns:p14="http://schemas.microsoft.com/office/powerpoint/2010/main" val="36298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5502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Структура учреждений </a:t>
            </a:r>
            <a:r>
              <a:rPr lang="ru-RU" sz="4000" dirty="0" smtClean="0"/>
              <a:t>культуры </a:t>
            </a:r>
            <a:endParaRPr lang="ru-RU" sz="4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064348"/>
              </p:ext>
            </p:extLst>
          </p:nvPr>
        </p:nvGraphicFramePr>
        <p:xfrm>
          <a:off x="179512" y="1340766"/>
          <a:ext cx="8856984" cy="52565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2208"/>
                <a:gridCol w="1114977"/>
                <a:gridCol w="1621327"/>
                <a:gridCol w="1728192"/>
                <a:gridCol w="1336696"/>
                <a:gridCol w="1183584"/>
              </a:tblGrid>
              <a:tr h="632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Учреждения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Бюджетные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Автономные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Казенные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ОМС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4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Учреждения культуры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4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РДК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54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Зодиак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54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Музей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806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Библиотеки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284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Прочие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81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централизованная бухгалтерия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54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методический центр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54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Отдел культуры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284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17</a:t>
            </a:r>
          </a:p>
        </p:txBody>
      </p:sp>
    </p:spTree>
    <p:extLst>
      <p:ext uri="{BB962C8B-B14F-4D97-AF65-F5344CB8AC3E}">
        <p14:creationId xmlns:p14="http://schemas.microsoft.com/office/powerpoint/2010/main" val="9586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Структура расходов на культуру на 2011 год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90825572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144413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b="1" dirty="0"/>
              <a:t>24191,6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18</a:t>
            </a:r>
          </a:p>
        </p:txBody>
      </p:sp>
    </p:spTree>
    <p:extLst>
      <p:ext uri="{BB962C8B-B14F-4D97-AF65-F5344CB8AC3E}">
        <p14:creationId xmlns:p14="http://schemas.microsoft.com/office/powerpoint/2010/main" val="21925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Структура расходов на здравоохранение на 2011 год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24742707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144413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b="1" dirty="0"/>
              <a:t>109687,8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19</a:t>
            </a:r>
          </a:p>
        </p:txBody>
      </p:sp>
    </p:spTree>
    <p:extLst>
      <p:ext uri="{BB962C8B-B14F-4D97-AF65-F5344CB8AC3E}">
        <p14:creationId xmlns:p14="http://schemas.microsoft.com/office/powerpoint/2010/main" val="39840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Структура расходов на физическую культуру и спорт на 2011 год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5033803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144413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b="1" dirty="0"/>
              <a:t>1153,5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20</a:t>
            </a:r>
          </a:p>
        </p:txBody>
      </p:sp>
    </p:spTree>
    <p:extLst>
      <p:ext uri="{BB962C8B-B14F-4D97-AF65-F5344CB8AC3E}">
        <p14:creationId xmlns:p14="http://schemas.microsoft.com/office/powerpoint/2010/main" val="215889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Структура доходной части бюджета МО Гулькевичский район на 2011 год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68196593"/>
              </p:ext>
            </p:extLst>
          </p:nvPr>
        </p:nvGraphicFramePr>
        <p:xfrm>
          <a:off x="323528" y="1412776"/>
          <a:ext cx="84249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5877272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Всего - 814439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1</a:t>
            </a:r>
          </a:p>
        </p:txBody>
      </p:sp>
    </p:spTree>
    <p:extLst>
      <p:ext uri="{BB962C8B-B14F-4D97-AF65-F5344CB8AC3E}">
        <p14:creationId xmlns:p14="http://schemas.microsoft.com/office/powerpoint/2010/main" val="406454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Структура расходов на социальную политику на 2011 год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60654933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144413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b="1" dirty="0"/>
              <a:t>62066,2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21</a:t>
            </a:r>
          </a:p>
        </p:txBody>
      </p:sp>
    </p:spTree>
    <p:extLst>
      <p:ext uri="{BB962C8B-B14F-4D97-AF65-F5344CB8AC3E}">
        <p14:creationId xmlns:p14="http://schemas.microsoft.com/office/powerpoint/2010/main" val="145148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Структура расходов на национальную экономику на 2011 год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21979056"/>
              </p:ext>
            </p:extLst>
          </p:nvPr>
        </p:nvGraphicFramePr>
        <p:xfrm>
          <a:off x="323528" y="1412776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144413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b="1" dirty="0"/>
              <a:t>16857,0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22</a:t>
            </a:r>
          </a:p>
        </p:txBody>
      </p:sp>
    </p:spTree>
    <p:extLst>
      <p:ext uri="{BB962C8B-B14F-4D97-AF65-F5344CB8AC3E}">
        <p14:creationId xmlns:p14="http://schemas.microsoft.com/office/powerpoint/2010/main" val="280954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Структура расходов на </a:t>
            </a:r>
            <a:r>
              <a:rPr lang="ru-RU" sz="2800" dirty="0">
                <a:effectLst/>
              </a:rPr>
              <a:t>общегосударственные вопросы </a:t>
            </a:r>
            <a:r>
              <a:rPr lang="ru-RU" sz="2800" dirty="0" smtClean="0"/>
              <a:t> на 2011 год</a:t>
            </a:r>
            <a:endParaRPr lang="ru-RU" sz="28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87292943"/>
              </p:ext>
            </p:extLst>
          </p:nvPr>
        </p:nvGraphicFramePr>
        <p:xfrm>
          <a:off x="179512" y="1412747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144413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b="1" dirty="0"/>
              <a:t>93651,7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23</a:t>
            </a:r>
          </a:p>
        </p:txBody>
      </p:sp>
    </p:spTree>
    <p:extLst>
      <p:ext uri="{BB962C8B-B14F-4D97-AF65-F5344CB8AC3E}">
        <p14:creationId xmlns:p14="http://schemas.microsoft.com/office/powerpoint/2010/main" val="413700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54" y="125745"/>
            <a:ext cx="763286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effectLst/>
              </a:rPr>
              <a:t>Источники внутреннего финансирования дефицита бюджета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8181" y="1268745"/>
            <a:ext cx="3240360" cy="1080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Всего </a:t>
            </a:r>
            <a:r>
              <a:rPr lang="ru-RU" b="1" dirty="0" smtClean="0"/>
              <a:t>2750,0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1201868" y="2936395"/>
            <a:ext cx="3420111" cy="14805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бюджетный кредит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292079" y="2936396"/>
            <a:ext cx="3456385" cy="14805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 на обслуживание </a:t>
            </a:r>
            <a:r>
              <a:rPr lang="ru-RU" dirty="0"/>
              <a:t>муниципальных </a:t>
            </a:r>
            <a:r>
              <a:rPr lang="ru-RU" dirty="0" smtClean="0"/>
              <a:t>гарантий</a:t>
            </a:r>
          </a:p>
          <a:p>
            <a:pPr algn="ctr"/>
            <a:r>
              <a:rPr lang="ru-RU" b="1" dirty="0" smtClean="0"/>
              <a:t>2750,0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2911924" y="2348880"/>
            <a:ext cx="1496437" cy="587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6" idx="0"/>
          </p:cNvCxnSpPr>
          <p:nvPr/>
        </p:nvCxnSpPr>
        <p:spPr>
          <a:xfrm>
            <a:off x="4408361" y="2348880"/>
            <a:ext cx="2611911" cy="587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18" name="Овал 17"/>
          <p:cNvSpPr/>
          <p:nvPr/>
        </p:nvSpPr>
        <p:spPr>
          <a:xfrm>
            <a:off x="179512" y="4725144"/>
            <a:ext cx="2607725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Получение бюджетного кредита</a:t>
            </a:r>
          </a:p>
          <a:p>
            <a:pPr algn="ctr"/>
            <a:r>
              <a:rPr lang="ru-RU" dirty="0" smtClean="0"/>
              <a:t>50000,0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2997640" y="4725145"/>
            <a:ext cx="2716675" cy="14401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Погашение </a:t>
            </a:r>
            <a:r>
              <a:rPr lang="ru-RU" dirty="0"/>
              <a:t>бюджетного кредита</a:t>
            </a:r>
          </a:p>
          <a:p>
            <a:pPr algn="ctr"/>
            <a:r>
              <a:rPr lang="ru-RU" dirty="0"/>
              <a:t>50000,0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stCxn id="5" idx="4"/>
            <a:endCxn id="19" idx="0"/>
          </p:cNvCxnSpPr>
          <p:nvPr/>
        </p:nvCxnSpPr>
        <p:spPr>
          <a:xfrm>
            <a:off x="2911924" y="4416921"/>
            <a:ext cx="1444054" cy="308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5" idx="4"/>
            <a:endCxn id="18" idx="0"/>
          </p:cNvCxnSpPr>
          <p:nvPr/>
        </p:nvCxnSpPr>
        <p:spPr>
          <a:xfrm flipH="1">
            <a:off x="1483375" y="4416921"/>
            <a:ext cx="1428549" cy="308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25647" y="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24</a:t>
            </a:r>
          </a:p>
        </p:txBody>
      </p:sp>
    </p:spTree>
    <p:extLst>
      <p:ext uri="{BB962C8B-B14F-4D97-AF65-F5344CB8AC3E}">
        <p14:creationId xmlns:p14="http://schemas.microsoft.com/office/powerpoint/2010/main" val="224020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Структура собственных доходов бюджета МО Гулькевичский район на 2011 год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29459364"/>
              </p:ext>
            </p:extLst>
          </p:nvPr>
        </p:nvGraphicFramePr>
        <p:xfrm>
          <a:off x="323528" y="1412776"/>
          <a:ext cx="84249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2</a:t>
            </a:r>
          </a:p>
        </p:txBody>
      </p:sp>
    </p:spTree>
    <p:extLst>
      <p:ext uri="{BB962C8B-B14F-4D97-AF65-F5344CB8AC3E}">
        <p14:creationId xmlns:p14="http://schemas.microsoft.com/office/powerpoint/2010/main" val="37344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Динамика изменения бюджетных назначений на 2011 год в сравнении с ожидаемым исполнением 2010 года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79512" y="1124744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0362219"/>
              </p:ext>
            </p:extLst>
          </p:nvPr>
        </p:nvGraphicFramePr>
        <p:xfrm>
          <a:off x="179512" y="1412747"/>
          <a:ext cx="8784976" cy="5328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3</a:t>
            </a:r>
          </a:p>
        </p:txBody>
      </p:sp>
    </p:spTree>
    <p:extLst>
      <p:ext uri="{BB962C8B-B14F-4D97-AF65-F5344CB8AC3E}">
        <p14:creationId xmlns:p14="http://schemas.microsoft.com/office/powerpoint/2010/main" val="19228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-12742" y="-4103"/>
            <a:ext cx="1584176" cy="2160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/>
                </a:solidFill>
              </a:rPr>
              <a:t>ФУ МО Гулькевичский район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Сбалансированность бюджета</a:t>
            </a:r>
            <a:endParaRPr lang="ru-RU" sz="36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18651111"/>
              </p:ext>
            </p:extLst>
          </p:nvPr>
        </p:nvGraphicFramePr>
        <p:xfrm>
          <a:off x="539552" y="1196752"/>
          <a:ext cx="828092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4</a:t>
            </a:r>
          </a:p>
        </p:txBody>
      </p:sp>
    </p:spTree>
    <p:extLst>
      <p:ext uri="{BB962C8B-B14F-4D97-AF65-F5344CB8AC3E}">
        <p14:creationId xmlns:p14="http://schemas.microsoft.com/office/powerpoint/2010/main" val="366553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Расшифровка дефицита бюджета</a:t>
            </a:r>
            <a:endParaRPr lang="ru-RU" sz="3600" dirty="0"/>
          </a:p>
        </p:txBody>
      </p:sp>
      <p:sp>
        <p:nvSpPr>
          <p:cNvPr id="4" name="Овал 3"/>
          <p:cNvSpPr/>
          <p:nvPr/>
        </p:nvSpPr>
        <p:spPr>
          <a:xfrm>
            <a:off x="2555776" y="1268760"/>
            <a:ext cx="388843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ДЕФИЦИТ</a:t>
            </a:r>
          </a:p>
          <a:p>
            <a:pPr algn="ctr"/>
            <a:r>
              <a:rPr lang="ru-RU" dirty="0" smtClean="0"/>
              <a:t>115997,4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11560" y="3655586"/>
            <a:ext cx="338437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Расходы 2011 года</a:t>
            </a:r>
          </a:p>
          <a:p>
            <a:pPr algn="ctr"/>
            <a:r>
              <a:rPr lang="ru-RU" sz="1400" dirty="0" smtClean="0"/>
              <a:t>93043,4</a:t>
            </a:r>
          </a:p>
        </p:txBody>
      </p:sp>
      <p:sp>
        <p:nvSpPr>
          <p:cNvPr id="7" name="Овал 6"/>
          <p:cNvSpPr/>
          <p:nvPr/>
        </p:nvSpPr>
        <p:spPr>
          <a:xfrm>
            <a:off x="5004048" y="3676376"/>
            <a:ext cx="3456384" cy="1912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Расходы на </a:t>
            </a:r>
            <a:r>
              <a:rPr lang="ru-RU" sz="1400" dirty="0" smtClean="0"/>
              <a:t>погашение</a:t>
            </a:r>
            <a:r>
              <a:rPr lang="ru-RU" sz="1600" dirty="0" smtClean="0"/>
              <a:t> кредиторской задолженности</a:t>
            </a:r>
          </a:p>
          <a:p>
            <a:pPr algn="ctr"/>
            <a:r>
              <a:rPr lang="ru-RU" sz="1600" dirty="0" smtClean="0"/>
              <a:t>22954,0</a:t>
            </a:r>
            <a:endParaRPr lang="ru-RU" sz="1600" dirty="0"/>
          </a:p>
        </p:txBody>
      </p:sp>
      <p:cxnSp>
        <p:nvCxnSpPr>
          <p:cNvPr id="8" name="Прямая со стрелкой 7"/>
          <p:cNvCxnSpPr>
            <a:stCxn id="4" idx="4"/>
            <a:endCxn id="5" idx="0"/>
          </p:cNvCxnSpPr>
          <p:nvPr/>
        </p:nvCxnSpPr>
        <p:spPr>
          <a:xfrm flipH="1">
            <a:off x="2303748" y="2996952"/>
            <a:ext cx="2196244" cy="658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4"/>
            <a:endCxn id="7" idx="0"/>
          </p:cNvCxnSpPr>
          <p:nvPr/>
        </p:nvCxnSpPr>
        <p:spPr>
          <a:xfrm>
            <a:off x="4499992" y="2996952"/>
            <a:ext cx="2232248" cy="679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/>
          <p:cNvSpPr txBox="1"/>
          <p:nvPr/>
        </p:nvSpPr>
        <p:spPr>
          <a:xfrm>
            <a:off x="323528" y="1412776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5</a:t>
            </a:r>
          </a:p>
        </p:txBody>
      </p:sp>
    </p:spTree>
    <p:extLst>
      <p:ext uri="{BB962C8B-B14F-4D97-AF65-F5344CB8AC3E}">
        <p14:creationId xmlns:p14="http://schemas.microsoft.com/office/powerpoint/2010/main" val="106605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662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Мероприятия по сокращению дефицита бюджета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628800"/>
            <a:ext cx="7848872" cy="374441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Создание </a:t>
            </a:r>
            <a:r>
              <a:rPr lang="ru-RU" dirty="0"/>
              <a:t>условий для организации досуга и обеспечение жителей поселения услугами организаций </a:t>
            </a:r>
            <a:r>
              <a:rPr lang="ru-RU" dirty="0" smtClean="0"/>
              <a:t>культуры</a:t>
            </a:r>
            <a:r>
              <a:rPr lang="en-US" dirty="0" smtClean="0"/>
              <a:t> </a:t>
            </a:r>
            <a:r>
              <a:rPr lang="ru-RU" dirty="0" smtClean="0"/>
              <a:t>и организация </a:t>
            </a:r>
            <a:r>
              <a:rPr lang="ru-RU" dirty="0"/>
              <a:t>библиотечного обслуживания </a:t>
            </a:r>
            <a:r>
              <a:rPr lang="ru-RU" dirty="0" smtClean="0"/>
              <a:t>населения – 5882</a:t>
            </a:r>
            <a:endParaRPr lang="ru-RU" sz="2400" b="1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Содержание </a:t>
            </a:r>
            <a:r>
              <a:rPr lang="ru-RU" dirty="0"/>
              <a:t>за счет средств бюджета муниципального образования </a:t>
            </a:r>
            <a:r>
              <a:rPr lang="ru-RU" dirty="0" smtClean="0"/>
              <a:t>Гулькевичский </a:t>
            </a:r>
            <a:r>
              <a:rPr lang="ru-RU" dirty="0"/>
              <a:t>район амбулаторий и аппарата управления МУЗ </a:t>
            </a:r>
            <a:r>
              <a:rPr lang="ru-RU" dirty="0" smtClean="0"/>
              <a:t>ЦРБ – 6330,5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58606" y="5301208"/>
            <a:ext cx="67425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Сумма экономии в результате</a:t>
            </a:r>
          </a:p>
          <a:p>
            <a:pPr algn="ctr"/>
            <a:r>
              <a:rPr lang="ru-RU" sz="2800" dirty="0" smtClean="0"/>
              <a:t> проведенных мероприятий – </a:t>
            </a:r>
            <a:r>
              <a:rPr lang="ru-RU" sz="3200" b="1" dirty="0" smtClean="0"/>
              <a:t>12212,5</a:t>
            </a:r>
            <a:endParaRPr lang="ru-RU" sz="3200" b="1" dirty="0"/>
          </a:p>
        </p:txBody>
      </p:sp>
      <p:sp>
        <p:nvSpPr>
          <p:cNvPr id="5" name="TextBox 1"/>
          <p:cNvSpPr txBox="1"/>
          <p:nvPr/>
        </p:nvSpPr>
        <p:spPr>
          <a:xfrm>
            <a:off x="150520" y="1196752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6</a:t>
            </a:r>
          </a:p>
        </p:txBody>
      </p:sp>
    </p:spTree>
    <p:extLst>
      <p:ext uri="{BB962C8B-B14F-4D97-AF65-F5344CB8AC3E}">
        <p14:creationId xmlns:p14="http://schemas.microsoft.com/office/powerpoint/2010/main" val="25665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Проект бюджета на 2011 год и плановый период 2012-2013 годы</a:t>
            </a:r>
            <a:endParaRPr lang="ru-RU" sz="32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31049429"/>
              </p:ext>
            </p:extLst>
          </p:nvPr>
        </p:nvGraphicFramePr>
        <p:xfrm>
          <a:off x="395536" y="1268760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179512" y="1279913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7</a:t>
            </a:r>
          </a:p>
        </p:txBody>
      </p:sp>
    </p:spTree>
    <p:extLst>
      <p:ext uri="{BB962C8B-B14F-4D97-AF65-F5344CB8AC3E}">
        <p14:creationId xmlns:p14="http://schemas.microsoft.com/office/powerpoint/2010/main" val="354793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Структура расходов бюджета 2011 года по отраслям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36352871"/>
              </p:ext>
            </p:extLst>
          </p:nvPr>
        </p:nvGraphicFramePr>
        <p:xfrm>
          <a:off x="107504" y="1476752"/>
          <a:ext cx="9036496" cy="5400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107504" y="980742"/>
            <a:ext cx="1008085" cy="2880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тыс. рублей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8115223" y="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8</a:t>
            </a:r>
          </a:p>
        </p:txBody>
      </p:sp>
    </p:spTree>
    <p:extLst>
      <p:ext uri="{BB962C8B-B14F-4D97-AF65-F5344CB8AC3E}">
        <p14:creationId xmlns:p14="http://schemas.microsoft.com/office/powerpoint/2010/main" val="217639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950</Words>
  <Application>Microsoft Office PowerPoint</Application>
  <PresentationFormat>Экран (4:3)</PresentationFormat>
  <Paragraphs>307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Воздушный поток</vt:lpstr>
      <vt:lpstr>ПРОЕКТ БЮДЖЕТА на 2011 и плановый период 2012-2013 годов</vt:lpstr>
      <vt:lpstr>Структура доходной части бюджета МО Гулькевичский район на 2011 год</vt:lpstr>
      <vt:lpstr>Структура собственных доходов бюджета МО Гулькевичский район на 2011 год</vt:lpstr>
      <vt:lpstr>Динамика изменения бюджетных назначений на 2011 год в сравнении с ожидаемым исполнением 2010 года</vt:lpstr>
      <vt:lpstr>Сбалансированность бюджета</vt:lpstr>
      <vt:lpstr>Расшифровка дефицита бюджета</vt:lpstr>
      <vt:lpstr>Мероприятия по сокращению дефицита бюджета</vt:lpstr>
      <vt:lpstr>Проект бюджета на 2011 год и плановый период 2012-2013 годы</vt:lpstr>
      <vt:lpstr>Структура расходов бюджета 2011 года по отраслям</vt:lpstr>
      <vt:lpstr>Структура расходов бюджета 2010 года в разрезе экономических статей</vt:lpstr>
      <vt:lpstr>Структура расходов бюджета 2011 года в разрезе экономических статей</vt:lpstr>
      <vt:lpstr>Социальная сфера</vt:lpstr>
      <vt:lpstr>Структура расходов на социальную сферу на 2011 год</vt:lpstr>
      <vt:lpstr>Структура учреждений образования </vt:lpstr>
      <vt:lpstr>Структура расходов на образование на 2011 год</vt:lpstr>
      <vt:lpstr>Структура учреждений культуры </vt:lpstr>
      <vt:lpstr>Структура расходов на культуру на 2011 год</vt:lpstr>
      <vt:lpstr>Структура расходов на здравоохранение на 2011 год</vt:lpstr>
      <vt:lpstr>Структура расходов на физическую культуру и спорт на 2011 год</vt:lpstr>
      <vt:lpstr>Структура расходов на социальную политику на 2011 год</vt:lpstr>
      <vt:lpstr>Структура расходов на национальную экономику на 2011 год</vt:lpstr>
      <vt:lpstr>Структура расходов на общегосударственные вопросы  на 2011 год</vt:lpstr>
      <vt:lpstr>Источники внутреннего финансирования дефицита бюджета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waso</dc:creator>
  <cp:lastModifiedBy>waso</cp:lastModifiedBy>
  <cp:revision>68</cp:revision>
  <cp:lastPrinted>2010-12-15T10:28:49Z</cp:lastPrinted>
  <dcterms:created xsi:type="dcterms:W3CDTF">2010-07-07T11:58:04Z</dcterms:created>
  <dcterms:modified xsi:type="dcterms:W3CDTF">2010-12-17T05:10:37Z</dcterms:modified>
</cp:coreProperties>
</file>