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charts/chart20.xml" ContentType="application/vnd.openxmlformats-officedocument.drawingml.chart+xml"/>
  <Override PartName="/ppt/theme/themeOverride15.xml" ContentType="application/vnd.openxmlformats-officedocument.themeOverride+xml"/>
  <Override PartName="/ppt/charts/chart21.xml" ContentType="application/vnd.openxmlformats-officedocument.drawingml.chart+xml"/>
  <Override PartName="/ppt/theme/themeOverride16.xml" ContentType="application/vnd.openxmlformats-officedocument.themeOverride+xml"/>
  <Override PartName="/ppt/charts/chart22.xml" ContentType="application/vnd.openxmlformats-officedocument.drawingml.chart+xml"/>
  <Override PartName="/ppt/theme/themeOverride17.xml" ContentType="application/vnd.openxmlformats-officedocument.themeOverride+xml"/>
  <Override PartName="/ppt/charts/chart23.xml" ContentType="application/vnd.openxmlformats-officedocument.drawingml.chart+xml"/>
  <Override PartName="/ppt/theme/themeOverride18.xml" ContentType="application/vnd.openxmlformats-officedocument.themeOverride+xml"/>
  <Override PartName="/ppt/charts/chart24.xml" ContentType="application/vnd.openxmlformats-officedocument.drawingml.chart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326" r:id="rId3"/>
    <p:sldId id="330" r:id="rId4"/>
    <p:sldId id="327" r:id="rId5"/>
    <p:sldId id="328" r:id="rId6"/>
    <p:sldId id="329" r:id="rId7"/>
    <p:sldId id="286" r:id="rId8"/>
    <p:sldId id="294" r:id="rId9"/>
    <p:sldId id="316" r:id="rId10"/>
    <p:sldId id="304" r:id="rId11"/>
    <p:sldId id="317" r:id="rId12"/>
    <p:sldId id="306" r:id="rId13"/>
    <p:sldId id="318" r:id="rId14"/>
    <p:sldId id="308" r:id="rId15"/>
    <p:sldId id="319" r:id="rId16"/>
    <p:sldId id="309" r:id="rId17"/>
    <p:sldId id="320" r:id="rId18"/>
    <p:sldId id="311" r:id="rId19"/>
    <p:sldId id="321" r:id="rId20"/>
    <p:sldId id="310" r:id="rId21"/>
    <p:sldId id="322" r:id="rId22"/>
    <p:sldId id="312" r:id="rId23"/>
    <p:sldId id="323" r:id="rId24"/>
    <p:sldId id="314" r:id="rId25"/>
    <p:sldId id="324" r:id="rId26"/>
    <p:sldId id="325" r:id="rId27"/>
    <p:sldId id="293" r:id="rId2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04" d="100"/>
          <a:sy n="104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5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16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2.xlsx"/><Relationship Id="rId1" Type="http://schemas.openxmlformats.org/officeDocument/2006/relationships/themeOverride" Target="../theme/themeOverride17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3.xlsx"/><Relationship Id="rId1" Type="http://schemas.openxmlformats.org/officeDocument/2006/relationships/themeOverride" Target="../theme/themeOverride18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4.xlsx"/><Relationship Id="rId1" Type="http://schemas.openxmlformats.org/officeDocument/2006/relationships/themeOverride" Target="../theme/themeOverrid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доходов 2013 года</c:v>
                </c:pt>
                <c:pt idx="1">
                  <c:v>Объем доходов 2014 года</c:v>
                </c:pt>
                <c:pt idx="2">
                  <c:v>Объем доходов 2015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1044.3</c:v>
                </c:pt>
                <c:pt idx="1">
                  <c:v>1025.0999999999999</c:v>
                </c:pt>
                <c:pt idx="2">
                  <c:v>1063.9000000000001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11808"/>
        <c:axId val="11162752"/>
        <c:axId val="0"/>
      </c:bar3DChart>
      <c:catAx>
        <c:axId val="1111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162752"/>
        <c:crosses val="autoZero"/>
        <c:auto val="1"/>
        <c:lblAlgn val="ctr"/>
        <c:lblOffset val="100"/>
        <c:noMultiLvlLbl val="0"/>
      </c:catAx>
      <c:valAx>
        <c:axId val="1116275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1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36219541914698"/>
          <c:y val="0.17815224234344332"/>
          <c:w val="0.842117589571027"/>
          <c:h val="0.8218478007770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1"/>
          <c:dPt>
            <c:idx val="0"/>
            <c:bubble3D val="0"/>
            <c:explosion val="10"/>
          </c:dPt>
          <c:dPt>
            <c:idx val="2"/>
            <c:bubble3D val="0"/>
            <c:explosion val="8"/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-8.0459922015833366E-2"/>
                  <c:y val="-9.83614783542569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389274399618683"/>
                  <c:y val="-7.65394585786764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482376510136866"/>
                  <c:y val="-4.77054401362811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0670351143779717E-2"/>
                  <c:y val="-5.18192423064103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140.80000000000001</c:v>
                </c:pt>
                <c:pt idx="1">
                  <c:v>449.8</c:v>
                </c:pt>
                <c:pt idx="2">
                  <c:v>6.7</c:v>
                </c:pt>
                <c:pt idx="3">
                  <c:v>41.7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25.6</c:v>
                </c:pt>
                <c:pt idx="1">
                  <c:v>25.6</c:v>
                </c:pt>
                <c:pt idx="2">
                  <c:v>25.6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484800"/>
        <c:axId val="146236160"/>
        <c:axId val="0"/>
      </c:bar3DChart>
      <c:catAx>
        <c:axId val="14548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46236160"/>
        <c:crosses val="autoZero"/>
        <c:auto val="1"/>
        <c:lblAlgn val="ctr"/>
        <c:lblOffset val="100"/>
        <c:noMultiLvlLbl val="0"/>
      </c:catAx>
      <c:valAx>
        <c:axId val="14623616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45484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371720467970603E-2"/>
          <c:y val="0.17846875461326217"/>
          <c:w val="0.8271710393760392"/>
          <c:h val="0.80735169456057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Pt>
            <c:idx val="0"/>
            <c:bubble3D val="0"/>
            <c:explosion val="6"/>
          </c:dPt>
          <c:dLbls>
            <c:dLbl>
              <c:idx val="0"/>
              <c:layout>
                <c:manualLayout>
                  <c:x val="0"/>
                  <c:y val="0.203866237084768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839650584963253E-3"/>
                  <c:y val="-0.1546251329760924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культуры, </a:t>
                    </a:r>
                    <a:r>
                      <a:rPr lang="ru-RU" dirty="0" smtClean="0"/>
                      <a:t>кинематографии </a:t>
                    </a:r>
                    <a:r>
                      <a:rPr lang="ru-RU" dirty="0"/>
                      <a:t>11,1; 43%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224105984457471"/>
                  <c:y val="6.04677866842801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0010264866992181"/>
                  <c:y val="-4.787519803735658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кинематографии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14.5</c:v>
                </c:pt>
                <c:pt idx="1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98.9</c:v>
                </c:pt>
                <c:pt idx="1">
                  <c:v>94.9</c:v>
                </c:pt>
                <c:pt idx="2">
                  <c:v>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472832"/>
        <c:axId val="156139520"/>
        <c:axId val="0"/>
      </c:bar3DChart>
      <c:catAx>
        <c:axId val="15647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56139520"/>
        <c:crosses val="autoZero"/>
        <c:auto val="1"/>
        <c:lblAlgn val="ctr"/>
        <c:lblOffset val="100"/>
        <c:noMultiLvlLbl val="0"/>
      </c:catAx>
      <c:valAx>
        <c:axId val="15613952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647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64692811909787"/>
          <c:y val="0.22321890160352553"/>
          <c:w val="0.79649643893223288"/>
          <c:h val="0.776781098396474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Pt>
            <c:idx val="0"/>
            <c:bubble3D val="0"/>
            <c:explosion val="12"/>
          </c:dPt>
          <c:dLbls>
            <c:dLbl>
              <c:idx val="0"/>
              <c:layout>
                <c:manualLayout>
                  <c:x val="0"/>
                  <c:y val="0.1803503314446542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9280329678726607E-2"/>
                  <c:y val="0.218923452949672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2868683140668326E-4"/>
                  <c:y val="-0.125565576427581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0913884431515867"/>
                  <c:y val="-6.16766655556789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здравоохранения 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11,3; 11%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помощь</c:v>
                </c:pt>
                <c:pt idx="2">
                  <c:v>Скорая медицинская помощь</c:v>
                </c:pt>
                <c:pt idx="3">
                  <c:v>Другие вопросы в области здравоохранения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61.1</c:v>
                </c:pt>
                <c:pt idx="1">
                  <c:v>19.7</c:v>
                </c:pt>
                <c:pt idx="2">
                  <c:v>6.8</c:v>
                </c:pt>
                <c:pt idx="3">
                  <c:v>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72.599999999999994</c:v>
                </c:pt>
                <c:pt idx="1">
                  <c:v>74.2</c:v>
                </c:pt>
                <c:pt idx="2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632576"/>
        <c:axId val="156634112"/>
        <c:axId val="0"/>
      </c:bar3DChart>
      <c:catAx>
        <c:axId val="15663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6634112"/>
        <c:crosses val="autoZero"/>
        <c:auto val="1"/>
        <c:lblAlgn val="ctr"/>
        <c:lblOffset val="100"/>
        <c:noMultiLvlLbl val="0"/>
      </c:catAx>
      <c:valAx>
        <c:axId val="156634112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663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503405459657"/>
          <c:y val="0.13739645366648762"/>
          <c:w val="0.78980466388856985"/>
          <c:h val="0.77111142901930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843343206687016"/>
                  <c:y val="-1.35753561628616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Пенсионное обеспечение; </a:t>
                    </a:r>
                    <a:r>
                      <a:rPr lang="ru-RU" dirty="0" smtClean="0"/>
                      <a:t>4,3; </a:t>
                    </a:r>
                    <a:r>
                      <a:rPr lang="ru-RU" dirty="0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5764820857946105E-2"/>
                  <c:y val="3.62400753036572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369716453350757"/>
                  <c:y val="-2.65088506147718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6.4</c:v>
                </c:pt>
                <c:pt idx="2">
                  <c:v>61.9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79661041246314E-2"/>
                  <c:y val="-4.935252077254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85908375771867E-2"/>
                  <c:y val="-4.7186460276343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1850869616743E-2"/>
                  <c:y val="-4.916686888591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8.3000000000000007</c:v>
                </c:pt>
                <c:pt idx="1">
                  <c:v>8.3000000000000007</c:v>
                </c:pt>
                <c:pt idx="2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141632"/>
        <c:axId val="111143168"/>
        <c:axId val="0"/>
      </c:bar3DChart>
      <c:catAx>
        <c:axId val="11114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1143168"/>
        <c:crosses val="autoZero"/>
        <c:auto val="1"/>
        <c:lblAlgn val="ctr"/>
        <c:lblOffset val="100"/>
        <c:noMultiLvlLbl val="0"/>
      </c:catAx>
      <c:valAx>
        <c:axId val="111143168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1141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503405459657"/>
          <c:y val="0.13739645366648762"/>
          <c:w val="0.78980466388856985"/>
          <c:h val="0.77111142901930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5.8291545760452229E-2"/>
                  <c:y val="5.752785459149896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Физическая </a:t>
                    </a:r>
                    <a:r>
                      <a:rPr lang="ru-RU" dirty="0"/>
                      <a:t>культура ; </a:t>
                    </a:r>
                    <a:r>
                      <a:rPr lang="ru-RU" dirty="0" smtClean="0"/>
                      <a:t>7,1; </a:t>
                    </a:r>
                    <a:r>
                      <a:rPr lang="ru-RU" dirty="0"/>
                      <a:t>85%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698844572825242"/>
                  <c:y val="2.51955450236453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физической культуры и спорта; 1,2; </a:t>
                    </a:r>
                    <a:r>
                      <a:rPr lang="ru-RU" dirty="0" smtClean="0"/>
                      <a:t>15%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757647455367481E-2"/>
                  <c:y val="-9.41573462918123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Физическая культура </c:v>
                </c:pt>
                <c:pt idx="1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7.1</c:v>
                </c:pt>
                <c:pt idx="1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96081333357248"/>
          <c:y val="0.11951938747926315"/>
          <c:w val="0.8418380510521789"/>
          <c:h val="0.77539889336185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09001658260224E-2"/>
                  <c:y val="-2.0983994846945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222577094486807E-3"/>
                  <c:y val="-2.7867686453912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068459199690719E-3"/>
                  <c:y val="-2.0917410841736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456499368922579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010849432030321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191677921923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738996213535473E-3"/>
                  <c:y val="-1.906684675078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282496844612897E-3"/>
                  <c:y val="-2.38335584384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456499368922578E-3"/>
                  <c:y val="-4.290040518926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456499368922474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Национальная экономика, всего</c:v>
                </c:pt>
                <c:pt idx="1">
                  <c:v>Сельское хозяйство и рыболовство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10.4</c:v>
                </c:pt>
                <c:pt idx="1">
                  <c:v>8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81899278128702E-2"/>
                  <c:y val="-3.051736501734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738996213535473E-3"/>
                  <c:y val="-2.1450202594629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611862151610907E-3"/>
                  <c:y val="-2.1250330867779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6683490906934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430013506308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738996213535473E-3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65199495138062E-2"/>
                  <c:y val="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347799242707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6734880095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021698864060534E-2"/>
                  <c:y val="-1.191677921923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Национальная экономика, всего</c:v>
                </c:pt>
                <c:pt idx="1">
                  <c:v>Сельское хозяйство и рыболовство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4.9000000000000004</c:v>
                </c:pt>
                <c:pt idx="1">
                  <c:v>2.6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189389083116503E-2"/>
                  <c:y val="-1.503266173482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8595793036547E-2"/>
                  <c:y val="-3.0117860986096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63041278921953E-2"/>
                  <c:y val="-2.3167585373920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565199495138062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564993689225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793449179599457E-2"/>
                  <c:y val="-9.5334233753911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Национальная экономика, всего</c:v>
                </c:pt>
                <c:pt idx="1">
                  <c:v>Сельское хозяйство и рыболовство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3.6</c:v>
                </c:pt>
                <c:pt idx="1">
                  <c:v>2.7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082112"/>
        <c:axId val="110903680"/>
        <c:axId val="0"/>
      </c:bar3DChart>
      <c:catAx>
        <c:axId val="11108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0903680"/>
        <c:crosses val="autoZero"/>
        <c:auto val="1"/>
        <c:lblAlgn val="ctr"/>
        <c:lblOffset val="100"/>
        <c:noMultiLvlLbl val="0"/>
      </c:catAx>
      <c:valAx>
        <c:axId val="1109036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08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19861590959972"/>
          <c:y val="7.9052361844117888E-2"/>
          <c:w val="0.10670491581489575"/>
          <c:h val="0.1648587260124288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28970475265331"/>
          <c:y val="7.7836359567133445E-2"/>
          <c:w val="0.78606175762047348"/>
          <c:h val="0.76508890316534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8783762867753535E-2"/>
                  <c:y val="-0.103895863422582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3285907453777688E-2"/>
                  <c:y val="0.2203803039597855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Безвозмездные из краевого бюджета</c:v>
                </c:pt>
                <c:pt idx="2">
                  <c:v>Безвозмездные из бюджетов поселений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400003</c:v>
                </c:pt>
                <c:pt idx="1">
                  <c:v>638646.69999999995</c:v>
                </c:pt>
                <c:pt idx="2">
                  <c:v>5601.6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503405459657"/>
          <c:y val="0.13739645366648762"/>
          <c:w val="0.78980466388856985"/>
          <c:h val="0.77111142901930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4246194867237081E-2"/>
                  <c:y val="7.48965487852947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Сельское хозяйство и рыболовство; </a:t>
                    </a:r>
                    <a:r>
                      <a:rPr lang="ru-RU" dirty="0" smtClean="0"/>
                      <a:t>8,0; </a:t>
                    </a:r>
                    <a:r>
                      <a:rPr lang="ru-RU" dirty="0"/>
                      <a:t>77%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5936110676968097E-2"/>
                  <c:y val="-3.14084203733831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4126518899030116E-3"/>
                  <c:y val="-2.40928329120203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526288039558694"/>
                  <c:y val="-1.928362602024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Сельское хозяйство и рыболовство</c:v>
                </c:pt>
                <c:pt idx="1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79661041246314E-2"/>
                  <c:y val="-4.935252077254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85908375771867E-2"/>
                  <c:y val="-4.7186460276343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1850869616743E-2"/>
                  <c:y val="-4.916686888591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130.6</c:v>
                </c:pt>
                <c:pt idx="1">
                  <c:v>115.5</c:v>
                </c:pt>
                <c:pt idx="2">
                  <c:v>116.4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092096"/>
        <c:axId val="157097984"/>
        <c:axId val="0"/>
      </c:bar3DChart>
      <c:catAx>
        <c:axId val="157092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57097984"/>
        <c:crosses val="autoZero"/>
        <c:auto val="1"/>
        <c:lblAlgn val="ctr"/>
        <c:lblOffset val="100"/>
        <c:noMultiLvlLbl val="0"/>
      </c:catAx>
      <c:valAx>
        <c:axId val="157097984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709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38517833424738"/>
          <c:y val="0.28703237950815819"/>
          <c:w val="0.63585519688019598"/>
          <c:h val="0.621318331448712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0.13872521641608354"/>
                  <c:y val="-9.09853159486901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Руководство </a:t>
                    </a:r>
                    <a:r>
                      <a:rPr lang="ru-RU" dirty="0"/>
                      <a:t>и управление в сфере установленных функций органов местного самоуправления; </a:t>
                    </a:r>
                    <a:r>
                      <a:rPr lang="ru-RU" dirty="0" smtClean="0"/>
                      <a:t>1,0; </a:t>
                    </a:r>
                    <a:r>
                      <a:rPr lang="ru-RU" dirty="0"/>
                      <a:t>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722158329239275"/>
                  <c:y val="-4.73481613689171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845886203765273E-3"/>
                  <c:y val="0.109886633576134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62588489291654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8793279715512215E-3"/>
                  <c:y val="-0.245032497461037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0507259244984743E-2"/>
                  <c:y val="-0.154788805730706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Руководство и управление в сфере установленных функций органов местного самоуправления</c:v>
                </c:pt>
                <c:pt idx="1">
                  <c:v>Функционирование представительных органов 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2.8</c:v>
                </c:pt>
                <c:pt idx="2">
                  <c:v>54.5</c:v>
                </c:pt>
                <c:pt idx="3">
                  <c:v>15.2</c:v>
                </c:pt>
                <c:pt idx="4">
                  <c:v>9.8000000000000007</c:v>
                </c:pt>
                <c:pt idx="5">
                  <c:v>47.3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79661041246314E-2"/>
                  <c:y val="-4.935252077254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85908375771867E-2"/>
                  <c:y val="-4.7186460276343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1850869616743E-2"/>
                  <c:y val="-4.916686888591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3.2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279744"/>
        <c:axId val="157281280"/>
        <c:axId val="0"/>
      </c:bar3DChart>
      <c:catAx>
        <c:axId val="15727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7281280"/>
        <c:crosses val="autoZero"/>
        <c:auto val="1"/>
        <c:lblAlgn val="ctr"/>
        <c:lblOffset val="100"/>
        <c:noMultiLvlLbl val="0"/>
      </c:catAx>
      <c:valAx>
        <c:axId val="15728128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727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79661041246314E-2"/>
                  <c:y val="-4.935252077254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85908375771867E-2"/>
                  <c:y val="-4.7186460276343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1850869616743E-2"/>
                  <c:y val="-4.916686888591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12.3</c:v>
                </c:pt>
                <c:pt idx="1">
                  <c:v>6.8</c:v>
                </c:pt>
                <c:pt idx="2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800576"/>
        <c:axId val="183802112"/>
        <c:axId val="0"/>
      </c:bar3DChart>
      <c:catAx>
        <c:axId val="18380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3802112"/>
        <c:crosses val="autoZero"/>
        <c:auto val="1"/>
        <c:lblAlgn val="ctr"/>
        <c:lblOffset val="100"/>
        <c:noMultiLvlLbl val="0"/>
      </c:catAx>
      <c:valAx>
        <c:axId val="183802112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8380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61661809656477"/>
          <c:y val="0.20052804116772857"/>
          <c:w val="0.78606175762047348"/>
          <c:h val="0.76508890316534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989978321497041"/>
                  <c:y val="5.71367674123165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2903514044498365E-2"/>
                  <c:y val="0.2265094538610041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133672469440719"/>
                  <c:y val="2.6341678621860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3984573888751203E-2"/>
                  <c:y val="-1.42635117837148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3382907597161568E-2"/>
                  <c:y val="-0.113839605583276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9372353689096273E-2"/>
                  <c:y val="-0.154896235361932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470242147833527"/>
                  <c:y val="-3.017317721541406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541620494209096"/>
                  <c:y val="-3.01216531496500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5">
                  <c:v>Гос. пошлина</c:v>
                </c:pt>
                <c:pt idx="6">
                  <c:v>Аренда земли и имущества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5000</c:v>
                </c:pt>
                <c:pt idx="1">
                  <c:v>317464</c:v>
                </c:pt>
                <c:pt idx="2">
                  <c:v>23500</c:v>
                </c:pt>
                <c:pt idx="3">
                  <c:v>14450</c:v>
                </c:pt>
                <c:pt idx="5">
                  <c:v>6800</c:v>
                </c:pt>
                <c:pt idx="6">
                  <c:v>15230</c:v>
                </c:pt>
                <c:pt idx="7">
                  <c:v>7850</c:v>
                </c:pt>
                <c:pt idx="8">
                  <c:v>9709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57420760170546"/>
          <c:y val="3.1664852876569755E-2"/>
          <c:w val="0.88065237742254499"/>
          <c:h val="0.65653702899868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 2013г. - 400003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0119549558245806E-2"/>
                  <c:y val="-5.7200540252346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912998737845156E-3"/>
                  <c:y val="-5.958389609619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912998737845156E-3"/>
                  <c:y val="-2.38335584384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600270126173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06684675078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282496844612897E-3"/>
                  <c:y val="-2.38335584384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456499368922578E-3"/>
                  <c:y val="-4.290040518926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456499368922474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5">
                  <c:v>Гос. пошлина</c:v>
                </c:pt>
                <c:pt idx="6">
                  <c:v>Аренда земли и имущества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5000</c:v>
                </c:pt>
                <c:pt idx="1">
                  <c:v>317464</c:v>
                </c:pt>
                <c:pt idx="2">
                  <c:v>23500</c:v>
                </c:pt>
                <c:pt idx="3">
                  <c:v>14450</c:v>
                </c:pt>
                <c:pt idx="5">
                  <c:v>6800</c:v>
                </c:pt>
                <c:pt idx="6">
                  <c:v>15230</c:v>
                </c:pt>
                <c:pt idx="7">
                  <c:v>7850</c:v>
                </c:pt>
                <c:pt idx="8">
                  <c:v>9709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Ожидаемый факт 2012г. - 365789,1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30398990276125E-2"/>
                  <c:y val="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41248422306448E-2"/>
                  <c:y val="1.430013506308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239099116491611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021698864060642E-2"/>
                  <c:y val="-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738996213535473E-3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65199495138062E-2"/>
                  <c:y val="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347799242707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6734880095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021698864060534E-2"/>
                  <c:y val="-1.191677921923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5">
                  <c:v>Гос. пошлина</c:v>
                </c:pt>
                <c:pt idx="6">
                  <c:v>Аренда земли и имущества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4950</c:v>
                </c:pt>
                <c:pt idx="1">
                  <c:v>272500</c:v>
                </c:pt>
                <c:pt idx="2">
                  <c:v>24200</c:v>
                </c:pt>
                <c:pt idx="3">
                  <c:v>23000</c:v>
                </c:pt>
                <c:pt idx="5">
                  <c:v>6400</c:v>
                </c:pt>
                <c:pt idx="6">
                  <c:v>15300</c:v>
                </c:pt>
                <c:pt idx="7">
                  <c:v>7400</c:v>
                </c:pt>
                <c:pt idx="8">
                  <c:v>12039.1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3303936"/>
        <c:axId val="93305472"/>
        <c:axId val="0"/>
      </c:bar3DChart>
      <c:catAx>
        <c:axId val="9330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620000" vert="horz"/>
          <a:lstStyle/>
          <a:p>
            <a:pPr>
              <a:defRPr sz="1200"/>
            </a:pPr>
            <a:endParaRPr lang="ru-RU"/>
          </a:p>
        </c:txPr>
        <c:crossAx val="93305472"/>
        <c:crosses val="autoZero"/>
        <c:auto val="0"/>
        <c:lblAlgn val="ctr"/>
        <c:lblOffset val="100"/>
        <c:noMultiLvlLbl val="0"/>
      </c:catAx>
      <c:valAx>
        <c:axId val="9330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330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035485497020071"/>
          <c:y val="0.11825156681937303"/>
          <c:w val="0.27244650412249277"/>
          <c:h val="0.182016322797211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1044.3</c:v>
                </c:pt>
                <c:pt idx="1">
                  <c:v>1020.6</c:v>
                </c:pt>
                <c:pt idx="2">
                  <c:v>1052.5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83168"/>
        <c:axId val="110184704"/>
        <c:axId val="0"/>
      </c:bar3DChart>
      <c:catAx>
        <c:axId val="11018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184704"/>
        <c:crosses val="autoZero"/>
        <c:auto val="1"/>
        <c:lblAlgn val="ctr"/>
        <c:lblOffset val="100"/>
        <c:noMultiLvlLbl val="0"/>
      </c:catAx>
      <c:valAx>
        <c:axId val="11018470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18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30616164450838"/>
          <c:y val="0.16126639269480239"/>
          <c:w val="0.8440809357963529"/>
          <c:h val="0.82326531330228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bubble3D val="0"/>
            <c:explosion val="29"/>
          </c:dPt>
          <c:dLbls>
            <c:dLbl>
              <c:idx val="0"/>
              <c:layout>
                <c:manualLayout>
                  <c:x val="2.770443322278901E-2"/>
                  <c:y val="-0.1054798388702027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78061939052482E-2"/>
                  <c:y val="-5.53074048048231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5810568456870239E-2"/>
                  <c:y val="3.313555982056944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176849107236819"/>
                  <c:y val="-2.36092423842372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5314221068509489E-2"/>
                  <c:y val="4.16595325930772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9864682358718911E-2"/>
                  <c:y val="-1.377828389171306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5686969428561406"/>
                  <c:y val="-2.24499188034022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0502277949275617"/>
                  <c:y val="-6.95200382796516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2.7034478373732768E-2"/>
                  <c:y val="-0.139686977359526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9.9060757007050901E-2"/>
                  <c:y val="-0.1390536122553950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7.7580956158227701E-2"/>
                  <c:y val="-5.29106407325832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15518116756760586"/>
                  <c:y val="-1.526048422263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Здравоохранение,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</c:v>
                </c:pt>
                <c:pt idx="9">
                  <c:v>Другие расходы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130.69999999999999</c:v>
                </c:pt>
                <c:pt idx="1">
                  <c:v>10.4</c:v>
                </c:pt>
                <c:pt idx="2">
                  <c:v>6.9</c:v>
                </c:pt>
                <c:pt idx="3">
                  <c:v>639</c:v>
                </c:pt>
                <c:pt idx="4">
                  <c:v>25.6</c:v>
                </c:pt>
                <c:pt idx="5">
                  <c:v>98.9</c:v>
                </c:pt>
                <c:pt idx="6">
                  <c:v>72.599999999999994</c:v>
                </c:pt>
                <c:pt idx="7">
                  <c:v>8.3000000000000007</c:v>
                </c:pt>
                <c:pt idx="8">
                  <c:v>24.4</c:v>
                </c:pt>
                <c:pt idx="9">
                  <c:v>27.5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900257179872574E-2"/>
          <c:y val="3.4048300188867904E-2"/>
          <c:w val="0.8418380510521789"/>
          <c:h val="0.63747022389669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825997475690312E-3"/>
                  <c:y val="-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456499368922579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902149305814784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456499368922579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010849432030321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191677921923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738996213535473E-3"/>
                  <c:y val="-1.906684675078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282496844612897E-3"/>
                  <c:y val="-2.38335584384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456499368922578E-3"/>
                  <c:y val="-4.290040518926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456499368922474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Социальная сфера, всего в том числе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Здравоохранение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844.4</c:v>
                </c:pt>
                <c:pt idx="1">
                  <c:v>639</c:v>
                </c:pt>
                <c:pt idx="2">
                  <c:v>25.6</c:v>
                </c:pt>
                <c:pt idx="3">
                  <c:v>98.9</c:v>
                </c:pt>
                <c:pt idx="4">
                  <c:v>72.599999999999994</c:v>
                </c:pt>
                <c:pt idx="5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499897097043861E-2"/>
                  <c:y val="-1.4300135063086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738996213535473E-3"/>
                  <c:y val="-2.1450202594629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69498106767736E-3"/>
                  <c:y val="-1.430013506308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6683490906934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430013506308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738996213535473E-3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65199495138062E-2"/>
                  <c:y val="4.7667116876955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347799242707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6734880095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021698864060534E-2"/>
                  <c:y val="-1.191677921923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Социальная сфера, всего в том числе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Здравоохранение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827.3</c:v>
                </c:pt>
                <c:pt idx="1">
                  <c:v>624.29999999999995</c:v>
                </c:pt>
                <c:pt idx="2">
                  <c:v>25.6</c:v>
                </c:pt>
                <c:pt idx="3">
                  <c:v>94.9</c:v>
                </c:pt>
                <c:pt idx="4">
                  <c:v>74.2</c:v>
                </c:pt>
                <c:pt idx="5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119663388949497E-2"/>
                  <c:y val="-4.0517049345412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586486747374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934491795993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565199495138062E-2"/>
                  <c:y val="-2.3833558438477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564993689225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793449179599457E-2"/>
                  <c:y val="-9.5334233753911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Социальная сфера, всего в том числе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Здравоохранение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>
                  <c:v>827.3</c:v>
                </c:pt>
                <c:pt idx="1">
                  <c:v>622.29999999999995</c:v>
                </c:pt>
                <c:pt idx="2">
                  <c:v>25.6</c:v>
                </c:pt>
                <c:pt idx="3">
                  <c:v>95.1</c:v>
                </c:pt>
                <c:pt idx="4">
                  <c:v>76</c:v>
                </c:pt>
                <c:pt idx="5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671680"/>
        <c:axId val="145673216"/>
        <c:axId val="0"/>
      </c:bar3DChart>
      <c:catAx>
        <c:axId val="14567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5673216"/>
        <c:crosses val="autoZero"/>
        <c:auto val="1"/>
        <c:lblAlgn val="ctr"/>
        <c:lblOffset val="100"/>
        <c:noMultiLvlLbl val="0"/>
      </c:catAx>
      <c:valAx>
        <c:axId val="1456732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567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1072765273472"/>
          <c:y val="6.0518293544981692E-2"/>
          <c:w val="0.10670491581489575"/>
          <c:h val="0.153548553512652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22856517935255E-2"/>
          <c:y val="0.14464450677474194"/>
          <c:w val="0.842117589571027"/>
          <c:h val="0.8218478007770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-6.4124015748030479E-3"/>
                  <c:y val="3.5716541388856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3964003999555605E-4"/>
                  <c:y val="-8.99060090963478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2793963254593173E-2"/>
                  <c:y val="-0.15405463833911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Здравоохранение </a:t>
                    </a:r>
                    <a:r>
                      <a:rPr lang="ru-RU" dirty="0"/>
                      <a:t>98,9; 12%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447747156605425"/>
                  <c:y val="-1.95845819262091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6523917322834647"/>
                  <c:y val="1.85997217965127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 культура и спорт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639</c:v>
                </c:pt>
                <c:pt idx="1">
                  <c:v>25.6</c:v>
                </c:pt>
                <c:pt idx="2">
                  <c:v>98.9</c:v>
                </c:pt>
                <c:pt idx="3">
                  <c:v>72.599999999999994</c:v>
                </c:pt>
                <c:pt idx="4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70318112802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0389975502E-3"/>
                  <c:y val="-3.292226789615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Объем расходов 2013 года</c:v>
                </c:pt>
                <c:pt idx="1">
                  <c:v>Объем расходов 2014 года</c:v>
                </c:pt>
                <c:pt idx="2">
                  <c:v>Объем расходов 2015 года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639</c:v>
                </c:pt>
                <c:pt idx="1">
                  <c:v>624.29999999999995</c:v>
                </c:pt>
                <c:pt idx="2">
                  <c:v>622.29999999999995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575360"/>
        <c:axId val="106576896"/>
        <c:axId val="0"/>
      </c:bar3DChart>
      <c:catAx>
        <c:axId val="10657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6576896"/>
        <c:crosses val="autoZero"/>
        <c:auto val="1"/>
        <c:lblAlgn val="ctr"/>
        <c:lblOffset val="100"/>
        <c:noMultiLvlLbl val="0"/>
      </c:catAx>
      <c:valAx>
        <c:axId val="10657689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6575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0.76955</cdr:x>
      <cdr:y>0.00196</cdr:y>
    </cdr:from>
    <cdr:to>
      <cdr:x>0.97546</cdr:x>
      <cdr:y>0.07629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6483409" y="9738"/>
          <a:ext cx="17347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Всего </a:t>
          </a:r>
          <a:r>
            <a:rPr lang="ru-RU" dirty="0" smtClean="0"/>
            <a:t>– 400003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679F9-E3E6-4DE6-9FE2-DCA4834E3E95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837E-27BB-4526-AA15-0DFFB973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8837E-27BB-4526-AA15-0DFFB97308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4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8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4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3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EE38-51C1-41F7-9650-5B6E88E765A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6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1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BC54-F36A-41DC-907C-022C2432CDB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1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E557-2DBF-4EE2-8B59-3903C126680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3B9-531D-4431-BBBF-C534904995D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3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5DA6-40D0-4A6B-815F-5B9D0D0451F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B70A-6B68-4B43-B06A-B6FBAE11826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7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4A77-0F88-4BD7-A62E-D0D7CFEC012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52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1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0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8650-22D5-4653-BBFE-28EB999FD8D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6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7B5D-7FD8-4597-A979-434B727FDD6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8E35-42D7-45D4-B857-FB45AE42BD8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4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020F-C884-4829-93CA-DDEFBE6AFC6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2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6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7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34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9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3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8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77A5-5436-48FF-89BD-066B83DB144B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9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1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2719BB-091E-4F6D-AA80-5DA7428C339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20.12.2012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4" y="617221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1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632848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ПРОЕКТ БЮДЖЕТА на 2013</a:t>
            </a:r>
            <a:r>
              <a:rPr lang="en-US" sz="6000" dirty="0" smtClean="0"/>
              <a:t> </a:t>
            </a:r>
            <a:r>
              <a:rPr lang="ru-RU" sz="6000" dirty="0" smtClean="0"/>
              <a:t>и плановый период 2014-2015 годов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6208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/>
              <a:t>Планируемые расходы на </a:t>
            </a:r>
            <a:r>
              <a:rPr lang="ru-RU" sz="3000" dirty="0" smtClean="0"/>
              <a:t>образование в </a:t>
            </a:r>
            <a:r>
              <a:rPr lang="ru-RU" sz="3000" dirty="0"/>
              <a:t>2013 году и </a:t>
            </a:r>
            <a:r>
              <a:rPr lang="ru-RU" sz="3000" dirty="0" smtClean="0"/>
              <a:t>плановом периоде </a:t>
            </a:r>
            <a:r>
              <a:rPr lang="ru-RU" sz="3000" dirty="0"/>
              <a:t>2014 и 2015 </a:t>
            </a:r>
            <a:r>
              <a:rPr lang="ru-RU" sz="3000" dirty="0" smtClean="0"/>
              <a:t>годах</a:t>
            </a:r>
            <a:endParaRPr lang="ru-RU" sz="3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64766126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40199" y="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9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401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образование на 2013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8416457"/>
              </p:ext>
            </p:extLst>
          </p:nvPr>
        </p:nvGraphicFramePr>
        <p:xfrm>
          <a:off x="107504" y="1412747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7236296" y="1446446"/>
            <a:ext cx="17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639,0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10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98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/>
              <a:t>Планируемые расходы на </a:t>
            </a:r>
            <a:r>
              <a:rPr lang="ru-RU" sz="3000" dirty="0" smtClean="0"/>
              <a:t>культуру в </a:t>
            </a:r>
            <a:r>
              <a:rPr lang="ru-RU" sz="3000" dirty="0"/>
              <a:t>2013 году и </a:t>
            </a:r>
            <a:r>
              <a:rPr lang="ru-RU" sz="3000" dirty="0" smtClean="0"/>
              <a:t>плановом периоде </a:t>
            </a:r>
            <a:r>
              <a:rPr lang="ru-RU" sz="3000" dirty="0"/>
              <a:t>2014 и 2015 </a:t>
            </a:r>
            <a:r>
              <a:rPr lang="ru-RU" sz="3000" dirty="0" smtClean="0"/>
              <a:t>годах</a:t>
            </a:r>
            <a:endParaRPr lang="ru-RU" sz="3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7696979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11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816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культуру на 2013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473817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25,6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12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2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Планируемые расходы на </a:t>
            </a:r>
            <a:r>
              <a:rPr lang="ru-RU" sz="2800" dirty="0" smtClean="0"/>
              <a:t>здравоохранение в </a:t>
            </a:r>
            <a:r>
              <a:rPr lang="ru-RU" sz="2800" dirty="0"/>
              <a:t>2013 году и </a:t>
            </a:r>
            <a:r>
              <a:rPr lang="ru-RU" sz="2800" dirty="0" smtClean="0"/>
              <a:t>плановом периоде </a:t>
            </a:r>
            <a:r>
              <a:rPr lang="ru-RU" sz="2800" dirty="0"/>
              <a:t>2014 и 2015 </a:t>
            </a:r>
            <a:r>
              <a:rPr lang="ru-RU" sz="2800" dirty="0" smtClean="0"/>
              <a:t>годах</a:t>
            </a:r>
            <a:endParaRPr lang="ru-RU" sz="28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59543982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07824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13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98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здравоохранение на 2013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18594301"/>
              </p:ext>
            </p:extLst>
          </p:nvPr>
        </p:nvGraphicFramePr>
        <p:xfrm>
          <a:off x="35496" y="1412747"/>
          <a:ext cx="9001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98,9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14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840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Планируемые расходы на </a:t>
            </a:r>
            <a:r>
              <a:rPr lang="ru-RU" sz="2800" dirty="0" smtClean="0"/>
              <a:t>социальную политику в </a:t>
            </a:r>
            <a:r>
              <a:rPr lang="ru-RU" sz="2800" dirty="0"/>
              <a:t>2013 году и </a:t>
            </a:r>
            <a:r>
              <a:rPr lang="ru-RU" sz="2800" dirty="0" smtClean="0"/>
              <a:t>плановом периоде </a:t>
            </a:r>
            <a:r>
              <a:rPr lang="ru-RU" sz="2800" dirty="0"/>
              <a:t>2014 и 2015 </a:t>
            </a:r>
            <a:r>
              <a:rPr lang="ru-RU" sz="2800" dirty="0" smtClean="0"/>
              <a:t>годах</a:t>
            </a:r>
            <a:endParaRPr lang="ru-RU" sz="28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37361382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7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на социальную политику на 2013 год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8468849"/>
              </p:ext>
            </p:extLst>
          </p:nvPr>
        </p:nvGraphicFramePr>
        <p:xfrm>
          <a:off x="323528" y="1412776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7565996" y="122227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72,6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16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14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22" y="148963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dirty="0"/>
              <a:t>Планируемые расходы на </a:t>
            </a:r>
            <a:r>
              <a:rPr lang="ru-RU" sz="2500" dirty="0" smtClean="0"/>
              <a:t>физическую культуру и спорт в </a:t>
            </a:r>
            <a:r>
              <a:rPr lang="ru-RU" sz="2500" dirty="0"/>
              <a:t>2013 году и </a:t>
            </a:r>
            <a:r>
              <a:rPr lang="ru-RU" sz="2500" dirty="0" smtClean="0"/>
              <a:t>плановом периоде </a:t>
            </a:r>
            <a:r>
              <a:rPr lang="ru-RU" sz="2500" dirty="0"/>
              <a:t>2014 и 2015 </a:t>
            </a:r>
            <a:r>
              <a:rPr lang="ru-RU" sz="2500" dirty="0" smtClean="0"/>
              <a:t>годах</a:t>
            </a:r>
            <a:endParaRPr lang="ru-RU" sz="25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79267645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07824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17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282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на физическую культуру и спорт на 2013 год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89973635"/>
              </p:ext>
            </p:extLst>
          </p:nvPr>
        </p:nvGraphicFramePr>
        <p:xfrm>
          <a:off x="35496" y="1313369"/>
          <a:ext cx="9001000" cy="554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8,3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18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588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Проект </a:t>
            </a:r>
            <a:r>
              <a:rPr lang="ru-RU" sz="3200" dirty="0" smtClean="0"/>
              <a:t>бюджета по доходам </a:t>
            </a:r>
            <a:r>
              <a:rPr lang="ru-RU" sz="3200" dirty="0" smtClean="0"/>
              <a:t>на 2013 год и плановый период 2014-2015 годы</a:t>
            </a:r>
            <a:endParaRPr lang="ru-RU" sz="32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87059977"/>
              </p:ext>
            </p:extLst>
          </p:nvPr>
        </p:nvGraphicFramePr>
        <p:xfrm>
          <a:off x="395536" y="126876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367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2" y="332656"/>
            <a:ext cx="912723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 smtClean="0"/>
              <a:t>Планируемые расходы на национальную экономику в 2013 году и плановом периоде 2014 и 2015 годах</a:t>
            </a:r>
            <a:endParaRPr lang="ru-RU" sz="2600" dirty="0"/>
          </a:p>
        </p:txBody>
      </p:sp>
      <p:sp>
        <p:nvSpPr>
          <p:cNvPr id="5" name="TextBox 1"/>
          <p:cNvSpPr txBox="1"/>
          <p:nvPr/>
        </p:nvSpPr>
        <p:spPr>
          <a:xfrm>
            <a:off x="12632" y="137620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млн. рублей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2209803"/>
              </p:ext>
            </p:extLst>
          </p:nvPr>
        </p:nvGraphicFramePr>
        <p:xfrm>
          <a:off x="65272" y="1347619"/>
          <a:ext cx="9032358" cy="510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18371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слайд </a:t>
            </a:r>
            <a:r>
              <a:rPr lang="ru-RU" dirty="0" smtClean="0">
                <a:solidFill>
                  <a:prstClr val="black"/>
                </a:solidFill>
              </a:rPr>
              <a:t>19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Структура расходов на национальную экономику на 2013 год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78312507"/>
              </p:ext>
            </p:extLst>
          </p:nvPr>
        </p:nvGraphicFramePr>
        <p:xfrm>
          <a:off x="227477" y="1444134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144413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10,4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20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095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22" y="148963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dirty="0"/>
              <a:t>Планируемые расходы на </a:t>
            </a:r>
            <a:r>
              <a:rPr lang="ru-RU" sz="2500" dirty="0" smtClean="0"/>
              <a:t>общегосударственные вопросы в </a:t>
            </a:r>
            <a:r>
              <a:rPr lang="ru-RU" sz="2500" dirty="0"/>
              <a:t>2013 году и </a:t>
            </a:r>
            <a:r>
              <a:rPr lang="ru-RU" sz="2500" dirty="0" smtClean="0"/>
              <a:t>плановом периоде </a:t>
            </a:r>
            <a:r>
              <a:rPr lang="ru-RU" sz="2500" dirty="0"/>
              <a:t>2014 и 2015 </a:t>
            </a:r>
            <a:r>
              <a:rPr lang="ru-RU" sz="2500" dirty="0" smtClean="0"/>
              <a:t>годах</a:t>
            </a:r>
            <a:endParaRPr lang="ru-RU" sz="25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42940694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07824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21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372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Структура расходов на </a:t>
            </a:r>
            <a:r>
              <a:rPr lang="ru-RU" sz="2800" dirty="0">
                <a:effectLst/>
              </a:rPr>
              <a:t>общегосударственные вопросы </a:t>
            </a:r>
            <a:r>
              <a:rPr lang="ru-RU" sz="2800" dirty="0" smtClean="0"/>
              <a:t> на 2013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39431326"/>
              </p:ext>
            </p:extLst>
          </p:nvPr>
        </p:nvGraphicFramePr>
        <p:xfrm>
          <a:off x="110980" y="1124744"/>
          <a:ext cx="8925515" cy="554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7415808" y="8439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130,6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22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370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22" y="148963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dirty="0"/>
              <a:t>Планируемые расходы на </a:t>
            </a:r>
            <a:r>
              <a:rPr lang="ru-RU" sz="2500" dirty="0" smtClean="0"/>
              <a:t>национальную оборону в </a:t>
            </a:r>
            <a:r>
              <a:rPr lang="ru-RU" sz="2500" dirty="0"/>
              <a:t>2013 году и </a:t>
            </a:r>
            <a:r>
              <a:rPr lang="ru-RU" sz="2500" dirty="0" smtClean="0"/>
              <a:t>плановом периоде </a:t>
            </a:r>
            <a:r>
              <a:rPr lang="ru-RU" sz="2500" dirty="0"/>
              <a:t>2014 и 2015 </a:t>
            </a:r>
            <a:r>
              <a:rPr lang="ru-RU" sz="2500" dirty="0" smtClean="0"/>
              <a:t>годах</a:t>
            </a:r>
            <a:endParaRPr lang="ru-RU" sz="25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44906260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07824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23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281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22" y="148963"/>
            <a:ext cx="90835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dirty="0"/>
              <a:t>Планируемые расходы на </a:t>
            </a:r>
            <a:r>
              <a:rPr lang="ru-RU" sz="2500" dirty="0" smtClean="0"/>
              <a:t>национальную безопасность и правоохранительную деятельность в </a:t>
            </a:r>
            <a:r>
              <a:rPr lang="ru-RU" sz="2500" dirty="0"/>
              <a:t>2013 году и </a:t>
            </a:r>
            <a:r>
              <a:rPr lang="ru-RU" sz="2500" dirty="0" smtClean="0"/>
              <a:t>плановом периоде </a:t>
            </a:r>
            <a:r>
              <a:rPr lang="ru-RU" sz="2500" dirty="0"/>
              <a:t>2014 и 2015 </a:t>
            </a:r>
            <a:r>
              <a:rPr lang="ru-RU" sz="2500" dirty="0" smtClean="0"/>
              <a:t>годах</a:t>
            </a:r>
            <a:endParaRPr lang="ru-RU" sz="25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26792866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007824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24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217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54" y="125745"/>
            <a:ext cx="763286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</a:rPr>
              <a:t>Источники внутреннего финансирования дефицита бюджета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8181" y="1268745"/>
            <a:ext cx="3240360" cy="1080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</a:t>
            </a:r>
            <a:r>
              <a:rPr lang="ru-RU" b="1" dirty="0" smtClean="0"/>
              <a:t>0</a:t>
            </a:r>
            <a:endParaRPr lang="ru-RU" b="1" dirty="0"/>
          </a:p>
        </p:txBody>
      </p:sp>
      <p:cxnSp>
        <p:nvCxnSpPr>
          <p:cNvPr id="8" name="Прямая со стрелкой 7"/>
          <p:cNvCxnSpPr>
            <a:stCxn id="4" idx="2"/>
            <a:endCxn id="4" idx="2"/>
          </p:cNvCxnSpPr>
          <p:nvPr/>
        </p:nvCxnSpPr>
        <p:spPr>
          <a:xfrm>
            <a:off x="4408361" y="234888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11924" y="1988840"/>
            <a:ext cx="1496437" cy="328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18" name="Овал 17"/>
          <p:cNvSpPr/>
          <p:nvPr/>
        </p:nvSpPr>
        <p:spPr>
          <a:xfrm>
            <a:off x="755576" y="3437514"/>
            <a:ext cx="3096344" cy="2425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 бюджетного кредита и кредита от кредитных организаций</a:t>
            </a:r>
          </a:p>
          <a:p>
            <a:pPr algn="ctr"/>
            <a:r>
              <a:rPr lang="ru-RU" dirty="0" smtClean="0"/>
              <a:t>104,0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026177" y="3487040"/>
            <a:ext cx="3029174" cy="23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Погашение </a:t>
            </a:r>
            <a:r>
              <a:rPr lang="ru-RU" dirty="0"/>
              <a:t>бюджетного кредита</a:t>
            </a:r>
          </a:p>
          <a:p>
            <a:pPr algn="ctr"/>
            <a:r>
              <a:rPr lang="ru-RU" dirty="0" smtClean="0"/>
              <a:t>104,0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059832" y="1282465"/>
            <a:ext cx="2689520" cy="2349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059832" y="1412747"/>
            <a:ext cx="2194810" cy="2160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5647" y="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слайд </a:t>
            </a:r>
            <a:r>
              <a:rPr lang="ru-RU" smtClean="0"/>
              <a:t>25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02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Структура доходной части бюджета МО Гулькевичский район на </a:t>
            </a:r>
            <a:r>
              <a:rPr lang="ru-RU" sz="2800" dirty="0" smtClean="0"/>
              <a:t>2013 </a:t>
            </a:r>
            <a:r>
              <a:rPr lang="ru-RU" sz="2800" dirty="0"/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13852839"/>
              </p:ext>
            </p:extLst>
          </p:nvPr>
        </p:nvGraphicFramePr>
        <p:xfrm>
          <a:off x="165832" y="1395627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58772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Всего </a:t>
            </a:r>
            <a:r>
              <a:rPr lang="ru-RU" dirty="0" smtClean="0"/>
              <a:t>– 1044251,0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2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72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Структура собственных доходов бюджета МО Гулькевичский район на </a:t>
            </a:r>
            <a:r>
              <a:rPr lang="ru-RU" sz="2800" dirty="0" smtClean="0"/>
              <a:t>2013 </a:t>
            </a:r>
            <a:r>
              <a:rPr lang="ru-RU" sz="2800" dirty="0"/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63802713"/>
              </p:ext>
            </p:extLst>
          </p:nvPr>
        </p:nvGraphicFramePr>
        <p:xfrm>
          <a:off x="323528" y="1412776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3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24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Динамика изменения бюджетных назначений на </a:t>
            </a:r>
            <a:r>
              <a:rPr lang="ru-RU" sz="2400" dirty="0" smtClean="0"/>
              <a:t>2013 </a:t>
            </a:r>
            <a:r>
              <a:rPr lang="ru-RU" sz="2400" dirty="0"/>
              <a:t>год в сравнении с ожидаемым исполнением </a:t>
            </a:r>
            <a:r>
              <a:rPr lang="ru-RU" sz="2400" dirty="0" smtClean="0"/>
              <a:t>2012 </a:t>
            </a:r>
            <a:r>
              <a:rPr lang="ru-RU" sz="2400" dirty="0"/>
              <a:t>года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31091966"/>
              </p:ext>
            </p:extLst>
          </p:nvPr>
        </p:nvGraphicFramePr>
        <p:xfrm>
          <a:off x="-157434" y="1628800"/>
          <a:ext cx="8784976" cy="532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5223" y="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4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594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Проект бюджета на 2013 год и плановый период 2014-2015 годы</a:t>
            </a:r>
            <a:endParaRPr lang="ru-RU" sz="32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15484299"/>
              </p:ext>
            </p:extLst>
          </p:nvPr>
        </p:nvGraphicFramePr>
        <p:xfrm>
          <a:off x="395536" y="126876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79512" y="127991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79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бюджета 2013 года по отраслям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43690106"/>
              </p:ext>
            </p:extLst>
          </p:nvPr>
        </p:nvGraphicFramePr>
        <p:xfrm>
          <a:off x="107504" y="1340768"/>
          <a:ext cx="89289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6704" y="1340768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23" y="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6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63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Планируемые расходы на социальную сферу в 2013 году и плановом периоде 2014 и 2015 годах</a:t>
            </a:r>
            <a:endParaRPr lang="ru-RU" sz="2400" dirty="0"/>
          </a:p>
        </p:txBody>
      </p:sp>
      <p:sp>
        <p:nvSpPr>
          <p:cNvPr id="5" name="TextBox 1"/>
          <p:cNvSpPr txBox="1"/>
          <p:nvPr/>
        </p:nvSpPr>
        <p:spPr>
          <a:xfrm>
            <a:off x="12632" y="1376203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млн. рублей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34063708"/>
              </p:ext>
            </p:extLst>
          </p:nvPr>
        </p:nvGraphicFramePr>
        <p:xfrm>
          <a:off x="65272" y="1347619"/>
          <a:ext cx="9032358" cy="5481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5223" y="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слайд </a:t>
            </a:r>
            <a:r>
              <a:rPr lang="ru-RU" dirty="0" smtClean="0">
                <a:solidFill>
                  <a:prstClr val="black"/>
                </a:solidFill>
              </a:rPr>
              <a:t>7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Структура расходов на социальную сферу на 2013 год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37802575"/>
              </p:ext>
            </p:extLst>
          </p:nvPr>
        </p:nvGraphicFramePr>
        <p:xfrm>
          <a:off x="35496" y="1412747"/>
          <a:ext cx="9001000" cy="540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млн. рублей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7308304" y="14441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</a:t>
            </a:r>
            <a:r>
              <a:rPr lang="ru-RU" b="1" dirty="0"/>
              <a:t> </a:t>
            </a:r>
            <a:r>
              <a:rPr lang="ru-RU" b="1" dirty="0" smtClean="0"/>
              <a:t>– 844,4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48151" y="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</a:t>
            </a:r>
            <a:r>
              <a:rPr lang="ru-RU" dirty="0" smtClean="0"/>
              <a:t>8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819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923</Words>
  <Application>Microsoft Office PowerPoint</Application>
  <PresentationFormat>Экран (4:3)</PresentationFormat>
  <Paragraphs>211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Воздушный поток</vt:lpstr>
      <vt:lpstr>ПРОЕКТ БЮДЖЕТА на 2013 и плановый период 2014-2015 годов</vt:lpstr>
      <vt:lpstr>Проект бюджета по доходам на 2013 год и плановый период 2014-2015 годы</vt:lpstr>
      <vt:lpstr>Структура доходной части бюджета МО Гулькевичский район на 2013 год</vt:lpstr>
      <vt:lpstr>Структура собственных доходов бюджета МО Гулькевичский район на 2013 год</vt:lpstr>
      <vt:lpstr>Динамика изменения бюджетных назначений на 2013 год в сравнении с ожидаемым исполнением 2012 года</vt:lpstr>
      <vt:lpstr>Проект бюджета на 2013 год и плановый период 2014-2015 годы</vt:lpstr>
      <vt:lpstr>Структура расходов бюджета 2013 года по отраслям</vt:lpstr>
      <vt:lpstr>Планируемые расходы на социальную сферу в 2013 году и плановом периоде 2014 и 2015 годах</vt:lpstr>
      <vt:lpstr>Структура расходов на социальную сферу на 2013 год</vt:lpstr>
      <vt:lpstr>Планируемые расходы на образование в 2013 году и плановом периоде 2014 и 2015 годах</vt:lpstr>
      <vt:lpstr>Структура расходов на образование на 2013 год</vt:lpstr>
      <vt:lpstr>Планируемые расходы на культуру в 2013 году и плановом периоде 2014 и 2015 годах</vt:lpstr>
      <vt:lpstr>Структура расходов на культуру на 2013 год</vt:lpstr>
      <vt:lpstr>Планируемые расходы на здравоохранение в 2013 году и плановом периоде 2014 и 2015 годах</vt:lpstr>
      <vt:lpstr>Структура расходов на здравоохранение на 2013 год</vt:lpstr>
      <vt:lpstr>Планируемые расходы на социальную политику в 2013 году и плановом периоде 2014 и 2015 годах</vt:lpstr>
      <vt:lpstr>Структура расходов на социальную политику на 2013 год</vt:lpstr>
      <vt:lpstr>Планируемые расходы на физическую культуру и спорт в 2013 году и плановом периоде 2014 и 2015 годах</vt:lpstr>
      <vt:lpstr>Структура расходов на физическую культуру и спорт на 2013 год</vt:lpstr>
      <vt:lpstr>Планируемые расходы на национальную экономику в 2013 году и плановом периоде 2014 и 2015 годах</vt:lpstr>
      <vt:lpstr>Структура расходов на национальную экономику на 2013 год</vt:lpstr>
      <vt:lpstr>Планируемые расходы на общегосударственные вопросы в 2013 году и плановом периоде 2014 и 2015 годах</vt:lpstr>
      <vt:lpstr>Структура расходов на общегосударственные вопросы  на 2013 год</vt:lpstr>
      <vt:lpstr>Планируемые расходы на национальную оборону в 2013 году и плановом периоде 2014 и 2015 годах</vt:lpstr>
      <vt:lpstr>Планируемые расходы на национальную безопасность и правоохранительную деятельность в 2013 году и плановом периоде 2014 и 2015 годах</vt:lpstr>
      <vt:lpstr>Источники внутреннего финансирования дефицита бюджета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waso</dc:creator>
  <cp:lastModifiedBy>Павел Александрович Прохоров</cp:lastModifiedBy>
  <cp:revision>104</cp:revision>
  <cp:lastPrinted>2010-12-15T10:28:49Z</cp:lastPrinted>
  <dcterms:created xsi:type="dcterms:W3CDTF">2010-07-07T11:58:04Z</dcterms:created>
  <dcterms:modified xsi:type="dcterms:W3CDTF">2012-12-20T11:07:17Z</dcterms:modified>
</cp:coreProperties>
</file>