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theme/themeOverride16.xml" ContentType="application/vnd.openxmlformats-officedocument.themeOverride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drawings/drawing11.xml" ContentType="application/vnd.openxmlformats-officedocument.drawingml.chartshapes+xml"/>
  <Override PartName="/ppt/charts/chart21.xml" ContentType="application/vnd.openxmlformats-officedocument.drawingml.chart+xml"/>
  <Override PartName="/ppt/theme/themeOverride18.xml" ContentType="application/vnd.openxmlformats-officedocument.themeOverride+xml"/>
  <Override PartName="/ppt/drawings/drawing1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drawings/drawing13.xml" ContentType="application/vnd.openxmlformats-officedocument.drawingml.chartshapes+xml"/>
  <Override PartName="/ppt/charts/chart23.xml" ContentType="application/vnd.openxmlformats-officedocument.drawingml.chart+xml"/>
  <Override PartName="/ppt/theme/themeOverride20.xml" ContentType="application/vnd.openxmlformats-officedocument.themeOverride+xml"/>
  <Override PartName="/ppt/drawings/drawing14.xml" ContentType="application/vnd.openxmlformats-officedocument.drawingml.chartshapes+xml"/>
  <Override PartName="/ppt/charts/chart24.xml" ContentType="application/vnd.openxmlformats-officedocument.drawingml.chart+xml"/>
  <Override PartName="/ppt/drawings/drawing15.xml" ContentType="application/vnd.openxmlformats-officedocument.drawingml.chartshapes+xml"/>
  <Override PartName="/ppt/charts/chart25.xml" ContentType="application/vnd.openxmlformats-officedocument.drawingml.chart+xml"/>
  <Override PartName="/ppt/theme/themeOverride21.xml" ContentType="application/vnd.openxmlformats-officedocument.themeOverride+xml"/>
  <Override PartName="/ppt/drawings/drawing16.xml" ContentType="application/vnd.openxmlformats-officedocument.drawingml.chartshapes+xml"/>
  <Override PartName="/ppt/charts/chart26.xml" ContentType="application/vnd.openxmlformats-officedocument.drawingml.chart+xml"/>
  <Override PartName="/ppt/theme/themeOverride22.xml" ContentType="application/vnd.openxmlformats-officedocument.themeOverride+xml"/>
  <Override PartName="/ppt/drawings/drawing17.xml" ContentType="application/vnd.openxmlformats-officedocument.drawingml.chartshapes+xml"/>
  <Override PartName="/ppt/charts/chart27.xml" ContentType="application/vnd.openxmlformats-officedocument.drawingml.chart+xml"/>
  <Override PartName="/ppt/theme/themeOverride23.xml" ContentType="application/vnd.openxmlformats-officedocument.themeOverride+xml"/>
  <Override PartName="/ppt/drawings/drawing18.xml" ContentType="application/vnd.openxmlformats-officedocument.drawingml.chartshapes+xml"/>
  <Override PartName="/ppt/charts/chart28.xml" ContentType="application/vnd.openxmlformats-officedocument.drawingml.chart+xml"/>
  <Override PartName="/ppt/theme/themeOverride24.xml" ContentType="application/vnd.openxmlformats-officedocument.themeOverride+xml"/>
  <Override PartName="/ppt/drawings/drawing19.xml" ContentType="application/vnd.openxmlformats-officedocument.drawingml.chartshapes+xml"/>
  <Override PartName="/ppt/charts/chart29.xml" ContentType="application/vnd.openxmlformats-officedocument.drawingml.chart+xml"/>
  <Override PartName="/ppt/theme/themeOverride25.xml" ContentType="application/vnd.openxmlformats-officedocument.themeOverride+xml"/>
  <Override PartName="/ppt/drawings/drawing20.xml" ContentType="application/vnd.openxmlformats-officedocument.drawingml.chartshapes+xml"/>
  <Override PartName="/ppt/charts/chart30.xml" ContentType="application/vnd.openxmlformats-officedocument.drawingml.chart+xml"/>
  <Override PartName="/ppt/theme/themeOverride26.xml" ContentType="application/vnd.openxmlformats-officedocument.themeOverride+xml"/>
  <Override PartName="/ppt/drawings/drawing21.xml" ContentType="application/vnd.openxmlformats-officedocument.drawingml.chartshapes+xml"/>
  <Override PartName="/ppt/charts/chart31.xml" ContentType="application/vnd.openxmlformats-officedocument.drawingml.chart+xml"/>
  <Override PartName="/ppt/theme/themeOverride27.xml" ContentType="application/vnd.openxmlformats-officedocument.themeOverride+xml"/>
  <Override PartName="/ppt/drawings/drawing22.xml" ContentType="application/vnd.openxmlformats-officedocument.drawingml.chartshapes+xml"/>
  <Override PartName="/ppt/charts/chart32.xml" ContentType="application/vnd.openxmlformats-officedocument.drawingml.chart+xml"/>
  <Override PartName="/ppt/theme/themeOverride28.xml" ContentType="application/vnd.openxmlformats-officedocument.themeOverride+xml"/>
  <Override PartName="/ppt/drawings/drawing23.xml" ContentType="application/vnd.openxmlformats-officedocument.drawingml.chartshapes+xml"/>
  <Override PartName="/ppt/charts/chart33.xml" ContentType="application/vnd.openxmlformats-officedocument.drawingml.chart+xml"/>
  <Override PartName="/ppt/theme/themeOverride29.xml" ContentType="application/vnd.openxmlformats-officedocument.themeOverride+xml"/>
  <Override PartName="/ppt/drawings/drawing24.xml" ContentType="application/vnd.openxmlformats-officedocument.drawingml.chartshapes+xml"/>
  <Override PartName="/ppt/charts/chart34.xml" ContentType="application/vnd.openxmlformats-officedocument.drawingml.chart+xml"/>
  <Override PartName="/ppt/theme/themeOverride30.xml" ContentType="application/vnd.openxmlformats-officedocument.themeOverride+xml"/>
  <Override PartName="/ppt/drawings/drawing25.xml" ContentType="application/vnd.openxmlformats-officedocument.drawingml.chartshapes+xml"/>
  <Override PartName="/ppt/charts/chart35.xml" ContentType="application/vnd.openxmlformats-officedocument.drawingml.chart+xml"/>
  <Override PartName="/ppt/theme/themeOverride31.xml" ContentType="application/vnd.openxmlformats-officedocument.themeOverride+xml"/>
  <Override PartName="/ppt/drawings/drawing26.xml" ContentType="application/vnd.openxmlformats-officedocument.drawingml.chartshapes+xml"/>
  <Override PartName="/ppt/charts/chart36.xml" ContentType="application/vnd.openxmlformats-officedocument.drawingml.chart+xml"/>
  <Override PartName="/ppt/theme/themeOverride32.xml" ContentType="application/vnd.openxmlformats-officedocument.themeOverride+xml"/>
  <Override PartName="/ppt/drawings/drawing27.xml" ContentType="application/vnd.openxmlformats-officedocument.drawingml.chartshapes+xml"/>
  <Override PartName="/ppt/charts/chart37.xml" ContentType="application/vnd.openxmlformats-officedocument.drawingml.chart+xml"/>
  <Override PartName="/ppt/theme/themeOverride33.xml" ContentType="application/vnd.openxmlformats-officedocument.themeOverride+xml"/>
  <Override PartName="/ppt/drawings/drawing28.xml" ContentType="application/vnd.openxmlformats-officedocument.drawingml.chartshapes+xml"/>
  <Override PartName="/ppt/charts/chart38.xml" ContentType="application/vnd.openxmlformats-officedocument.drawingml.chart+xml"/>
  <Override PartName="/ppt/theme/themeOverride34.xml" ContentType="application/vnd.openxmlformats-officedocument.themeOverride+xml"/>
  <Override PartName="/ppt/drawings/drawing29.xml" ContentType="application/vnd.openxmlformats-officedocument.drawingml.chartshapes+xml"/>
  <Override PartName="/ppt/charts/chart39.xml" ContentType="application/vnd.openxmlformats-officedocument.drawingml.chart+xml"/>
  <Override PartName="/ppt/theme/themeOverride35.xml" ContentType="application/vnd.openxmlformats-officedocument.themeOverride+xml"/>
  <Override PartName="/ppt/drawings/drawing30.xml" ContentType="application/vnd.openxmlformats-officedocument.drawingml.chartshapes+xml"/>
  <Override PartName="/ppt/charts/chart40.xml" ContentType="application/vnd.openxmlformats-officedocument.drawingml.chart+xml"/>
  <Override PartName="/ppt/theme/themeOverride36.xml" ContentType="application/vnd.openxmlformats-officedocument.themeOverride+xml"/>
  <Override PartName="/ppt/drawings/drawing31.xml" ContentType="application/vnd.openxmlformats-officedocument.drawingml.chartshapes+xml"/>
  <Override PartName="/ppt/charts/chart41.xml" ContentType="application/vnd.openxmlformats-officedocument.drawingml.chart+xml"/>
  <Override PartName="/ppt/theme/themeOverride37.xml" ContentType="application/vnd.openxmlformats-officedocument.themeOverride+xml"/>
  <Override PartName="/ppt/drawings/drawing32.xml" ContentType="application/vnd.openxmlformats-officedocument.drawingml.chartshapes+xml"/>
  <Override PartName="/ppt/charts/chart42.xml" ContentType="application/vnd.openxmlformats-officedocument.drawingml.chart+xml"/>
  <Override PartName="/ppt/theme/themeOverride38.xml" ContentType="application/vnd.openxmlformats-officedocument.themeOverride+xml"/>
  <Override PartName="/ppt/drawings/drawing33.xml" ContentType="application/vnd.openxmlformats-officedocument.drawingml.chartshapes+xml"/>
  <Override PartName="/ppt/charts/chart43.xml" ContentType="application/vnd.openxmlformats-officedocument.drawingml.chart+xml"/>
  <Override PartName="/ppt/theme/themeOverride39.xml" ContentType="application/vnd.openxmlformats-officedocument.themeOverride+xml"/>
  <Override PartName="/ppt/drawings/drawing34.xml" ContentType="application/vnd.openxmlformats-officedocument.drawingml.chartshapes+xml"/>
  <Override PartName="/ppt/charts/chart44.xml" ContentType="application/vnd.openxmlformats-officedocument.drawingml.chart+xml"/>
  <Override PartName="/ppt/theme/themeOverride40.xml" ContentType="application/vnd.openxmlformats-officedocument.themeOverride+xml"/>
  <Override PartName="/ppt/drawings/drawing35.xml" ContentType="application/vnd.openxmlformats-officedocument.drawingml.chartshapes+xml"/>
  <Override PartName="/ppt/charts/chart45.xml" ContentType="application/vnd.openxmlformats-officedocument.drawingml.chart+xml"/>
  <Override PartName="/ppt/theme/themeOverride41.xml" ContentType="application/vnd.openxmlformats-officedocument.themeOverride+xml"/>
  <Override PartName="/ppt/drawings/drawing36.xml" ContentType="application/vnd.openxmlformats-officedocument.drawingml.chartshapes+xml"/>
  <Override PartName="/ppt/charts/chart46.xml" ContentType="application/vnd.openxmlformats-officedocument.drawingml.chart+xml"/>
  <Override PartName="/ppt/theme/themeOverride42.xml" ContentType="application/vnd.openxmlformats-officedocument.themeOverride+xml"/>
  <Override PartName="/ppt/drawings/drawing37.xml" ContentType="application/vnd.openxmlformats-officedocument.drawingml.chartshapes+xml"/>
  <Override PartName="/ppt/charts/chart47.xml" ContentType="application/vnd.openxmlformats-officedocument.drawingml.chart+xml"/>
  <Override PartName="/ppt/theme/themeOverride43.xml" ContentType="application/vnd.openxmlformats-officedocument.themeOverride+xml"/>
  <Override PartName="/ppt/drawings/drawing38.xml" ContentType="application/vnd.openxmlformats-officedocument.drawingml.chartshapes+xml"/>
  <Override PartName="/ppt/charts/chart48.xml" ContentType="application/vnd.openxmlformats-officedocument.drawingml.chart+xml"/>
  <Override PartName="/ppt/theme/themeOverride44.xml" ContentType="application/vnd.openxmlformats-officedocument.themeOverride+xml"/>
  <Override PartName="/ppt/drawings/drawing39.xml" ContentType="application/vnd.openxmlformats-officedocument.drawingml.chartshapes+xml"/>
  <Override PartName="/ppt/charts/chart49.xml" ContentType="application/vnd.openxmlformats-officedocument.drawingml.chart+xml"/>
  <Override PartName="/ppt/theme/themeOverride45.xml" ContentType="application/vnd.openxmlformats-officedocument.themeOverride+xml"/>
  <Override PartName="/ppt/drawings/drawing40.xml" ContentType="application/vnd.openxmlformats-officedocument.drawingml.chartshapes+xml"/>
  <Override PartName="/ppt/charts/chart50.xml" ContentType="application/vnd.openxmlformats-officedocument.drawingml.chart+xml"/>
  <Override PartName="/ppt/theme/themeOverride46.xml" ContentType="application/vnd.openxmlformats-officedocument.themeOverride+xml"/>
  <Override PartName="/ppt/drawings/drawing41.xml" ContentType="application/vnd.openxmlformats-officedocument.drawingml.chartshapes+xml"/>
  <Override PartName="/ppt/charts/chart51.xml" ContentType="application/vnd.openxmlformats-officedocument.drawingml.chart+xml"/>
  <Override PartName="/ppt/theme/themeOverride47.xml" ContentType="application/vnd.openxmlformats-officedocument.themeOverride+xml"/>
  <Override PartName="/ppt/drawings/drawing42.xml" ContentType="application/vnd.openxmlformats-officedocument.drawingml.chartshapes+xml"/>
  <Override PartName="/ppt/charts/chart52.xml" ContentType="application/vnd.openxmlformats-officedocument.drawingml.chart+xml"/>
  <Override PartName="/ppt/theme/themeOverride48.xml" ContentType="application/vnd.openxmlformats-officedocument.themeOverride+xml"/>
  <Override PartName="/ppt/drawings/drawing43.xml" ContentType="application/vnd.openxmlformats-officedocument.drawingml.chartshapes+xml"/>
  <Override PartName="/ppt/charts/chart53.xml" ContentType="application/vnd.openxmlformats-officedocument.drawingml.chart+xml"/>
  <Override PartName="/ppt/theme/themeOverride49.xml" ContentType="application/vnd.openxmlformats-officedocument.themeOverride+xml"/>
  <Override PartName="/ppt/drawings/drawing44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4.xml" ContentType="application/vnd.openxmlformats-officedocument.drawingml.chart+xml"/>
  <Override PartName="/ppt/theme/themeOverride50.xml" ContentType="application/vnd.openxmlformats-officedocument.themeOverride+xml"/>
  <Override PartName="/ppt/drawings/drawing45.xml" ContentType="application/vnd.openxmlformats-officedocument.drawingml.chartshapes+xml"/>
  <Override PartName="/ppt/charts/chart55.xml" ContentType="application/vnd.openxmlformats-officedocument.drawingml.chart+xml"/>
  <Override PartName="/ppt/theme/themeOverride51.xml" ContentType="application/vnd.openxmlformats-officedocument.themeOverride+xml"/>
  <Override PartName="/ppt/drawings/drawing46.xml" ContentType="application/vnd.openxmlformats-officedocument.drawingml.chartshapes+xml"/>
  <Override PartName="/ppt/charts/chart56.xml" ContentType="application/vnd.openxmlformats-officedocument.drawingml.chart+xml"/>
  <Override PartName="/ppt/theme/themeOverride52.xml" ContentType="application/vnd.openxmlformats-officedocument.themeOverride+xml"/>
  <Override PartName="/ppt/drawings/drawing47.xml" ContentType="application/vnd.openxmlformats-officedocument.drawingml.chartshapes+xml"/>
  <Override PartName="/ppt/charts/chart57.xml" ContentType="application/vnd.openxmlformats-officedocument.drawingml.chart+xml"/>
  <Override PartName="/ppt/theme/themeOverride53.xml" ContentType="application/vnd.openxmlformats-officedocument.themeOverride+xml"/>
  <Override PartName="/ppt/drawings/drawing48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8.xml" ContentType="application/vnd.openxmlformats-officedocument.drawingml.chart+xml"/>
  <Override PartName="/ppt/theme/themeOverride54.xml" ContentType="application/vnd.openxmlformats-officedocument.themeOverride+xml"/>
  <Override PartName="/ppt/drawings/drawing49.xml" ContentType="application/vnd.openxmlformats-officedocument.drawingml.chartshapes+xml"/>
  <Override PartName="/ppt/charts/chart59.xml" ContentType="application/vnd.openxmlformats-officedocument.drawingml.chart+xml"/>
  <Override PartName="/ppt/theme/themeOverride55.xml" ContentType="application/vnd.openxmlformats-officedocument.themeOverride+xml"/>
  <Override PartName="/ppt/drawings/drawing50.xml" ContentType="application/vnd.openxmlformats-officedocument.drawingml.chartshapes+xml"/>
  <Override PartName="/ppt/charts/chart60.xml" ContentType="application/vnd.openxmlformats-officedocument.drawingml.chart+xml"/>
  <Override PartName="/ppt/theme/themeOverride56.xml" ContentType="application/vnd.openxmlformats-officedocument.themeOverride+xml"/>
  <Override PartName="/ppt/drawings/drawing51.xml" ContentType="application/vnd.openxmlformats-officedocument.drawingml.chartshapes+xml"/>
  <Override PartName="/ppt/charts/chart61.xml" ContentType="application/vnd.openxmlformats-officedocument.drawingml.chart+xml"/>
  <Override PartName="/ppt/theme/themeOverride57.xml" ContentType="application/vnd.openxmlformats-officedocument.themeOverride+xml"/>
  <Override PartName="/ppt/drawings/drawing52.xml" ContentType="application/vnd.openxmlformats-officedocument.drawingml.chartshapes+xml"/>
  <Override PartName="/ppt/charts/chart62.xml" ContentType="application/vnd.openxmlformats-officedocument.drawingml.chart+xml"/>
  <Override PartName="/ppt/theme/themeOverride58.xml" ContentType="application/vnd.openxmlformats-officedocument.themeOverride+xml"/>
  <Override PartName="/ppt/drawings/drawing5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111"/>
  </p:notesMasterIdLst>
  <p:handoutMasterIdLst>
    <p:handoutMasterId r:id="rId112"/>
  </p:handoutMasterIdLst>
  <p:sldIdLst>
    <p:sldId id="506" r:id="rId4"/>
    <p:sldId id="508" r:id="rId5"/>
    <p:sldId id="509" r:id="rId6"/>
    <p:sldId id="528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2" r:id="rId16"/>
    <p:sldId id="623" r:id="rId17"/>
    <p:sldId id="624" r:id="rId18"/>
    <p:sldId id="625" r:id="rId19"/>
    <p:sldId id="626" r:id="rId20"/>
    <p:sldId id="627" r:id="rId21"/>
    <p:sldId id="628" r:id="rId22"/>
    <p:sldId id="629" r:id="rId23"/>
    <p:sldId id="630" r:id="rId24"/>
    <p:sldId id="631" r:id="rId25"/>
    <p:sldId id="632" r:id="rId26"/>
    <p:sldId id="597" r:id="rId27"/>
    <p:sldId id="598" r:id="rId28"/>
    <p:sldId id="641" r:id="rId29"/>
    <p:sldId id="640" r:id="rId30"/>
    <p:sldId id="633" r:id="rId31"/>
    <p:sldId id="477" r:id="rId32"/>
    <p:sldId id="599" r:id="rId33"/>
    <p:sldId id="478" r:id="rId34"/>
    <p:sldId id="514" r:id="rId35"/>
    <p:sldId id="578" r:id="rId36"/>
    <p:sldId id="579" r:id="rId37"/>
    <p:sldId id="642" r:id="rId38"/>
    <p:sldId id="511" r:id="rId39"/>
    <p:sldId id="487" r:id="rId40"/>
    <p:sldId id="481" r:id="rId41"/>
    <p:sldId id="442" r:id="rId42"/>
    <p:sldId id="515" r:id="rId43"/>
    <p:sldId id="443" r:id="rId44"/>
    <p:sldId id="483" r:id="rId45"/>
    <p:sldId id="533" r:id="rId46"/>
    <p:sldId id="534" r:id="rId47"/>
    <p:sldId id="600" r:id="rId48"/>
    <p:sldId id="488" r:id="rId49"/>
    <p:sldId id="484" r:id="rId50"/>
    <p:sldId id="538" r:id="rId51"/>
    <p:sldId id="536" r:id="rId52"/>
    <p:sldId id="535" r:id="rId53"/>
    <p:sldId id="472" r:id="rId54"/>
    <p:sldId id="490" r:id="rId55"/>
    <p:sldId id="450" r:id="rId56"/>
    <p:sldId id="473" r:id="rId57"/>
    <p:sldId id="491" r:id="rId58"/>
    <p:sldId id="452" r:id="rId59"/>
    <p:sldId id="542" r:id="rId60"/>
    <p:sldId id="454" r:id="rId61"/>
    <p:sldId id="601" r:id="rId62"/>
    <p:sldId id="545" r:id="rId63"/>
    <p:sldId id="456" r:id="rId64"/>
    <p:sldId id="457" r:id="rId65"/>
    <p:sldId id="494" r:id="rId66"/>
    <p:sldId id="544" r:id="rId67"/>
    <p:sldId id="458" r:id="rId68"/>
    <p:sldId id="547" r:id="rId69"/>
    <p:sldId id="548" r:id="rId70"/>
    <p:sldId id="460" r:id="rId71"/>
    <p:sldId id="462" r:id="rId72"/>
    <p:sldId id="550" r:id="rId73"/>
    <p:sldId id="602" r:id="rId74"/>
    <p:sldId id="603" r:id="rId75"/>
    <p:sldId id="465" r:id="rId76"/>
    <p:sldId id="604" r:id="rId77"/>
    <p:sldId id="611" r:id="rId78"/>
    <p:sldId id="467" r:id="rId79"/>
    <p:sldId id="552" r:id="rId80"/>
    <p:sldId id="553" r:id="rId81"/>
    <p:sldId id="554" r:id="rId82"/>
    <p:sldId id="556" r:id="rId83"/>
    <p:sldId id="557" r:id="rId84"/>
    <p:sldId id="605" r:id="rId85"/>
    <p:sldId id="558" r:id="rId86"/>
    <p:sldId id="606" r:id="rId87"/>
    <p:sldId id="607" r:id="rId88"/>
    <p:sldId id="612" r:id="rId89"/>
    <p:sldId id="608" r:id="rId90"/>
    <p:sldId id="609" r:id="rId91"/>
    <p:sldId id="613" r:id="rId92"/>
    <p:sldId id="480" r:id="rId93"/>
    <p:sldId id="576" r:id="rId94"/>
    <p:sldId id="559" r:id="rId95"/>
    <p:sldId id="561" r:id="rId96"/>
    <p:sldId id="565" r:id="rId97"/>
    <p:sldId id="562" r:id="rId98"/>
    <p:sldId id="610" r:id="rId99"/>
    <p:sldId id="564" r:id="rId100"/>
    <p:sldId id="566" r:id="rId101"/>
    <p:sldId id="567" r:id="rId102"/>
    <p:sldId id="569" r:id="rId103"/>
    <p:sldId id="518" r:id="rId104"/>
    <p:sldId id="570" r:id="rId105"/>
    <p:sldId id="520" r:id="rId106"/>
    <p:sldId id="574" r:id="rId107"/>
    <p:sldId id="575" r:id="rId108"/>
    <p:sldId id="532" r:id="rId109"/>
    <p:sldId id="527" r:id="rId1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96" autoAdjust="0"/>
    <p:restoredTop sz="99510" autoAdjust="0"/>
  </p:normalViewPr>
  <p:slideViewPr>
    <p:cSldViewPr>
      <p:cViewPr>
        <p:scale>
          <a:sx n="98" d="100"/>
          <a:sy n="98" d="100"/>
        </p:scale>
        <p:origin x="-10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20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_____Microsoft_Excel30.xlsx"/><Relationship Id="rId1" Type="http://schemas.openxmlformats.org/officeDocument/2006/relationships/themeOverride" Target="../theme/themeOverrid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package" Target="../embeddings/_____Microsoft_Excel31.xlsx"/><Relationship Id="rId1" Type="http://schemas.openxmlformats.org/officeDocument/2006/relationships/themeOverride" Target="../theme/themeOverrid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package" Target="../embeddings/_____Microsoft_Excel32.xlsx"/><Relationship Id="rId1" Type="http://schemas.openxmlformats.org/officeDocument/2006/relationships/themeOverride" Target="../theme/themeOverrid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package" Target="../embeddings/_____Microsoft_Excel35.xlsx"/><Relationship Id="rId1" Type="http://schemas.openxmlformats.org/officeDocument/2006/relationships/themeOverride" Target="../theme/themeOverride3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7.xml"/><Relationship Id="rId2" Type="http://schemas.openxmlformats.org/officeDocument/2006/relationships/package" Target="../embeddings/_____Microsoft_Excel36.xlsx"/><Relationship Id="rId1" Type="http://schemas.openxmlformats.org/officeDocument/2006/relationships/themeOverride" Target="../theme/themeOverride3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8.xml"/><Relationship Id="rId2" Type="http://schemas.openxmlformats.org/officeDocument/2006/relationships/package" Target="../embeddings/_____Microsoft_Excel37.xlsx"/><Relationship Id="rId1" Type="http://schemas.openxmlformats.org/officeDocument/2006/relationships/themeOverride" Target="../theme/themeOverride3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9.xml"/><Relationship Id="rId2" Type="http://schemas.openxmlformats.org/officeDocument/2006/relationships/package" Target="../embeddings/_____Microsoft_Excel38.xlsx"/><Relationship Id="rId1" Type="http://schemas.openxmlformats.org/officeDocument/2006/relationships/themeOverride" Target="../theme/themeOverride3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0.xml"/><Relationship Id="rId2" Type="http://schemas.openxmlformats.org/officeDocument/2006/relationships/package" Target="../embeddings/_____Microsoft_Excel39.xlsx"/><Relationship Id="rId1" Type="http://schemas.openxmlformats.org/officeDocument/2006/relationships/themeOverride" Target="../theme/themeOverride3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1.xml"/><Relationship Id="rId2" Type="http://schemas.openxmlformats.org/officeDocument/2006/relationships/package" Target="../embeddings/_____Microsoft_Excel40.xlsx"/><Relationship Id="rId1" Type="http://schemas.openxmlformats.org/officeDocument/2006/relationships/themeOverride" Target="../theme/themeOverride3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2.xml"/><Relationship Id="rId2" Type="http://schemas.openxmlformats.org/officeDocument/2006/relationships/package" Target="../embeddings/_____Microsoft_Excel41.xlsx"/><Relationship Id="rId1" Type="http://schemas.openxmlformats.org/officeDocument/2006/relationships/themeOverride" Target="../theme/themeOverride3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3.xml"/><Relationship Id="rId2" Type="http://schemas.openxmlformats.org/officeDocument/2006/relationships/package" Target="../embeddings/_____Microsoft_Excel42.xlsx"/><Relationship Id="rId1" Type="http://schemas.openxmlformats.org/officeDocument/2006/relationships/themeOverride" Target="../theme/themeOverride3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4.xml"/><Relationship Id="rId2" Type="http://schemas.openxmlformats.org/officeDocument/2006/relationships/package" Target="../embeddings/_____Microsoft_Excel43.xlsx"/><Relationship Id="rId1" Type="http://schemas.openxmlformats.org/officeDocument/2006/relationships/themeOverride" Target="../theme/themeOverride39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5.xml"/><Relationship Id="rId2" Type="http://schemas.openxmlformats.org/officeDocument/2006/relationships/package" Target="../embeddings/_____Microsoft_Excel44.xlsx"/><Relationship Id="rId1" Type="http://schemas.openxmlformats.org/officeDocument/2006/relationships/themeOverride" Target="../theme/themeOverride40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6.xml"/><Relationship Id="rId2" Type="http://schemas.openxmlformats.org/officeDocument/2006/relationships/package" Target="../embeddings/_____Microsoft_Excel45.xlsx"/><Relationship Id="rId1" Type="http://schemas.openxmlformats.org/officeDocument/2006/relationships/themeOverride" Target="../theme/themeOverride41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7.xml"/><Relationship Id="rId2" Type="http://schemas.openxmlformats.org/officeDocument/2006/relationships/package" Target="../embeddings/_____Microsoft_Excel46.xlsx"/><Relationship Id="rId1" Type="http://schemas.openxmlformats.org/officeDocument/2006/relationships/themeOverride" Target="../theme/themeOverride42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8.xml"/><Relationship Id="rId2" Type="http://schemas.openxmlformats.org/officeDocument/2006/relationships/package" Target="../embeddings/_____Microsoft_Excel47.xlsx"/><Relationship Id="rId1" Type="http://schemas.openxmlformats.org/officeDocument/2006/relationships/themeOverride" Target="../theme/themeOverride43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9.xml"/><Relationship Id="rId2" Type="http://schemas.openxmlformats.org/officeDocument/2006/relationships/package" Target="../embeddings/_____Microsoft_Excel48.xlsx"/><Relationship Id="rId1" Type="http://schemas.openxmlformats.org/officeDocument/2006/relationships/themeOverride" Target="../theme/themeOverride44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0.xml"/><Relationship Id="rId2" Type="http://schemas.openxmlformats.org/officeDocument/2006/relationships/package" Target="../embeddings/_____Microsoft_Excel49.xlsx"/><Relationship Id="rId1" Type="http://schemas.openxmlformats.org/officeDocument/2006/relationships/themeOverride" Target="../theme/themeOverride4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1.xml"/><Relationship Id="rId2" Type="http://schemas.openxmlformats.org/officeDocument/2006/relationships/package" Target="../embeddings/_____Microsoft_Excel50.xlsx"/><Relationship Id="rId1" Type="http://schemas.openxmlformats.org/officeDocument/2006/relationships/themeOverride" Target="../theme/themeOverride46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2.xml"/><Relationship Id="rId2" Type="http://schemas.openxmlformats.org/officeDocument/2006/relationships/package" Target="../embeddings/_____Microsoft_Excel51.xlsx"/><Relationship Id="rId1" Type="http://schemas.openxmlformats.org/officeDocument/2006/relationships/themeOverride" Target="../theme/themeOverride47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3.xml"/><Relationship Id="rId2" Type="http://schemas.openxmlformats.org/officeDocument/2006/relationships/package" Target="../embeddings/_____Microsoft_Excel52.xlsx"/><Relationship Id="rId1" Type="http://schemas.openxmlformats.org/officeDocument/2006/relationships/themeOverride" Target="../theme/themeOverride48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4.xml"/><Relationship Id="rId2" Type="http://schemas.openxmlformats.org/officeDocument/2006/relationships/package" Target="../embeddings/_____Microsoft_Excel53.xlsx"/><Relationship Id="rId1" Type="http://schemas.openxmlformats.org/officeDocument/2006/relationships/themeOverride" Target="../theme/themeOverride49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5.xml"/><Relationship Id="rId2" Type="http://schemas.openxmlformats.org/officeDocument/2006/relationships/package" Target="../embeddings/_____Microsoft_Excel54.xlsx"/><Relationship Id="rId1" Type="http://schemas.openxmlformats.org/officeDocument/2006/relationships/themeOverride" Target="../theme/themeOverride50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6.xml"/><Relationship Id="rId2" Type="http://schemas.openxmlformats.org/officeDocument/2006/relationships/package" Target="../embeddings/_____Microsoft_Excel55.xlsx"/><Relationship Id="rId1" Type="http://schemas.openxmlformats.org/officeDocument/2006/relationships/themeOverride" Target="../theme/themeOverride51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7.xml"/><Relationship Id="rId2" Type="http://schemas.openxmlformats.org/officeDocument/2006/relationships/package" Target="../embeddings/_____Microsoft_Excel56.xlsx"/><Relationship Id="rId1" Type="http://schemas.openxmlformats.org/officeDocument/2006/relationships/themeOverride" Target="../theme/themeOverride52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8.xml"/><Relationship Id="rId2" Type="http://schemas.openxmlformats.org/officeDocument/2006/relationships/package" Target="../embeddings/_____Microsoft_Excel57.xlsx"/><Relationship Id="rId1" Type="http://schemas.openxmlformats.org/officeDocument/2006/relationships/themeOverride" Target="../theme/themeOverride53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9.xml"/><Relationship Id="rId2" Type="http://schemas.openxmlformats.org/officeDocument/2006/relationships/package" Target="../embeddings/_____Microsoft_Excel58.xlsx"/><Relationship Id="rId1" Type="http://schemas.openxmlformats.org/officeDocument/2006/relationships/themeOverride" Target="../theme/themeOverride54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0.xml"/><Relationship Id="rId2" Type="http://schemas.openxmlformats.org/officeDocument/2006/relationships/package" Target="../embeddings/_____Microsoft_Excel59.xlsx"/><Relationship Id="rId1" Type="http://schemas.openxmlformats.org/officeDocument/2006/relationships/themeOverride" Target="../theme/themeOverride5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4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1.xml"/><Relationship Id="rId2" Type="http://schemas.openxmlformats.org/officeDocument/2006/relationships/package" Target="../embeddings/_____Microsoft_Excel60.xlsx"/><Relationship Id="rId1" Type="http://schemas.openxmlformats.org/officeDocument/2006/relationships/themeOverride" Target="../theme/themeOverride56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2.xml"/><Relationship Id="rId2" Type="http://schemas.openxmlformats.org/officeDocument/2006/relationships/package" Target="../embeddings/_____Microsoft_Excel61.xlsx"/><Relationship Id="rId1" Type="http://schemas.openxmlformats.org/officeDocument/2006/relationships/themeOverride" Target="../theme/themeOverride57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3.xml"/><Relationship Id="rId2" Type="http://schemas.openxmlformats.org/officeDocument/2006/relationships/package" Target="../embeddings/_____Microsoft_Excel62.xlsx"/><Relationship Id="rId1" Type="http://schemas.openxmlformats.org/officeDocument/2006/relationships/themeOverride" Target="../theme/themeOverride58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600" dirty="0" smtClean="0"/>
              <a:t>Доля в общей структуре отгруженных</a:t>
            </a:r>
            <a:r>
              <a:rPr lang="ru-RU" sz="1600" baseline="0" dirty="0" smtClean="0"/>
              <a:t> товаров, работ и услуг </a:t>
            </a:r>
            <a:endParaRPr lang="ru-RU" sz="1600" dirty="0"/>
          </a:p>
        </c:rich>
      </c:tx>
      <c:layout>
        <c:manualLayout>
          <c:xMode val="edge"/>
          <c:yMode val="edge"/>
          <c:x val="4.9128740385267437E-4"/>
          <c:y val="1.410954338406843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>
                <c:manualLayout>
                  <c:x val="-7.3296329267887983E-2"/>
                  <c:y val="8.50144639343870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5810205792429989E-3"/>
                  <c:y val="-0.114394462499947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2067144054701034E-2"/>
                  <c:y val="-0.11832370242968784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87153086886454E-3"/>
                  <c:y val="-0.108173165944524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Промышленное производство</c:v>
                </c:pt>
                <c:pt idx="1">
                  <c:v>Сельское хозяйство</c:v>
                </c:pt>
                <c:pt idx="2">
                  <c:v>Транспорт</c:v>
                </c:pt>
                <c:pt idx="3">
                  <c:v>Строительство</c:v>
                </c:pt>
                <c:pt idx="4">
                  <c:v>Розничная торговля</c:v>
                </c:pt>
                <c:pt idx="5">
                  <c:v>Иные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25.8</c:v>
                </c:pt>
                <c:pt idx="1">
                  <c:v>36.1</c:v>
                </c:pt>
                <c:pt idx="2">
                  <c:v>1</c:v>
                </c:pt>
                <c:pt idx="3">
                  <c:v>9.6</c:v>
                </c:pt>
                <c:pt idx="4">
                  <c:v>26.4</c:v>
                </c:pt>
                <c:pt idx="5">
                  <c:v>1.1000000000000001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358691747093031"/>
          <c:y val="0.22709238354669453"/>
          <c:w val="0.33018282961344847"/>
          <c:h val="0.58873162241232457"/>
        </c:manualLayout>
      </c:layout>
      <c:overlay val="0"/>
      <c:txPr>
        <a:bodyPr/>
        <a:lstStyle/>
        <a:p>
          <a:pPr defTabSz="360000">
            <a:defRPr sz="1100" kern="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925052583611239E-2"/>
                  <c:y val="-4.232881531681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409017642107564E-2"/>
                  <c:y val="-3.2922267896159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451895175488976E-2"/>
                  <c:y val="-3.76256341887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409135331479066E-2"/>
                  <c:y val="-3.7625449024182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2016 года</c:v>
                </c:pt>
                <c:pt idx="1">
                  <c:v>Проект на 2017 год</c:v>
                </c:pt>
                <c:pt idx="2">
                  <c:v>Прект на 2018 год</c:v>
                </c:pt>
                <c:pt idx="3">
                  <c:v>Проект на 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25</c:v>
                </c:pt>
                <c:pt idx="1">
                  <c:v>20.7</c:v>
                </c:pt>
                <c:pt idx="2" formatCode="0.0">
                  <c:v>23</c:v>
                </c:pt>
                <c:pt idx="3">
                  <c:v>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227200"/>
        <c:axId val="104228736"/>
        <c:axId val="0"/>
      </c:bar3DChart>
      <c:catAx>
        <c:axId val="104227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228736"/>
        <c:crosses val="autoZero"/>
        <c:auto val="1"/>
        <c:lblAlgn val="ctr"/>
        <c:lblOffset val="100"/>
        <c:noMultiLvlLbl val="0"/>
      </c:catAx>
      <c:valAx>
        <c:axId val="104228736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227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557243184272786E-2"/>
          <c:y val="3.2590171736748046E-2"/>
          <c:w val="0.92654060750991241"/>
          <c:h val="0.794756858291465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92481720486801E-2"/>
                  <c:y val="-3.0571047661370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19707603110014E-2"/>
                  <c:y val="-2.5867496204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409135331479177E-2"/>
                  <c:y val="-5.64383587008850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925170272982851E-2"/>
                  <c:y val="-3.997703958819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2016 года</c:v>
                </c:pt>
                <c:pt idx="1">
                  <c:v>Проект на 2017 год</c:v>
                </c:pt>
                <c:pt idx="2">
                  <c:v>Проект на 2018 год</c:v>
                </c:pt>
                <c:pt idx="3">
                  <c:v>Проект на 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37.6</c:v>
                </c:pt>
                <c:pt idx="1">
                  <c:v>38</c:v>
                </c:pt>
                <c:pt idx="2">
                  <c:v>39.6</c:v>
                </c:pt>
                <c:pt idx="3" formatCode="General">
                  <c:v>41.1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653888"/>
        <c:axId val="37655680"/>
        <c:axId val="0"/>
      </c:bar3DChart>
      <c:catAx>
        <c:axId val="37653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655680"/>
        <c:crosses val="autoZero"/>
        <c:auto val="1"/>
        <c:lblAlgn val="ctr"/>
        <c:lblOffset val="100"/>
        <c:noMultiLvlLbl val="0"/>
      </c:catAx>
      <c:valAx>
        <c:axId val="3765568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653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988,1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289594614935256"/>
          <c:y val="0.5338110580305891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983044446674383"/>
          <c:y val="0.10555253120023698"/>
          <c:w val="0.5548065223935692"/>
          <c:h val="0.8944474687997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3.994851826499043E-4"/>
                  <c:y val="2.3514053994000668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84;</a:t>
                    </a:r>
                    <a:r>
                      <a:rPr lang="ru-RU" dirty="0" smtClean="0"/>
                      <a:t>            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4831869039640762E-2"/>
                  <c:y val="-0.123585712698589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21;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644317298077992E-3"/>
                  <c:y val="-1.7479168981224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111.5</c:v>
                </c:pt>
                <c:pt idx="1">
                  <c:v>24</c:v>
                </c:pt>
                <c:pt idx="2" formatCode="General">
                  <c:v>852.6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284527525615435"/>
          <c:y val="0.23981668703477388"/>
          <c:w val="0.2360817436055492"/>
          <c:h val="0.49426378550531425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274428445148605E-2"/>
                  <c:y val="-1.9316702906026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86085120976897E-2"/>
                  <c:y val="-3.4434070817528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90627128386701E-2"/>
                  <c:y val="-2.956298506515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870106220081827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2016 года</c:v>
                </c:pt>
                <c:pt idx="1">
                  <c:v>Проект на 2017 год</c:v>
                </c:pt>
                <c:pt idx="2">
                  <c:v>Проект на 2018 год</c:v>
                </c:pt>
                <c:pt idx="3">
                  <c:v>Проект на  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158.69999999999999</c:v>
                </c:pt>
                <c:pt idx="1">
                  <c:v>150.6</c:v>
                </c:pt>
                <c:pt idx="2" formatCode="0.0">
                  <c:v>143</c:v>
                </c:pt>
                <c:pt idx="3" formatCode="0.0">
                  <c:v>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551360"/>
        <c:axId val="125552896"/>
        <c:axId val="0"/>
      </c:bar3DChart>
      <c:catAx>
        <c:axId val="125551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552896"/>
        <c:crosses val="autoZero"/>
        <c:auto val="1"/>
        <c:lblAlgn val="ctr"/>
        <c:lblOffset val="100"/>
        <c:noMultiLvlLbl val="0"/>
      </c:catAx>
      <c:valAx>
        <c:axId val="125552896"/>
        <c:scaling>
          <c:orientation val="minMax"/>
          <c:max val="1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55136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Объем расходов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2030970084605E-2"/>
                  <c:y val="-2.7457928990391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4784242790571E-2"/>
                  <c:y val="-3.340516173133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54734020274039E-2"/>
                  <c:y val="-4.5209949745540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451730705935584E-3"/>
                  <c:y val="-3.486440324601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1516189.3</c:v>
                </c:pt>
                <c:pt idx="1">
                  <c:v>1402630.5</c:v>
                </c:pt>
                <c:pt idx="2">
                  <c:v>1366969.5</c:v>
                </c:pt>
                <c:pt idx="3">
                  <c:v>1389067.9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696448"/>
        <c:axId val="38697984"/>
        <c:axId val="0"/>
      </c:bar3DChart>
      <c:catAx>
        <c:axId val="38696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697984"/>
        <c:crosses val="autoZero"/>
        <c:auto val="1"/>
        <c:lblAlgn val="ctr"/>
        <c:lblOffset val="100"/>
        <c:noMultiLvlLbl val="0"/>
      </c:catAx>
      <c:valAx>
        <c:axId val="3869798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69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Условно-утверждённые расходы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938882809801223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362438914746E-2"/>
                  <c:y val="-4.3363950969879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27885044022491E-2"/>
                  <c:y val="-5.5121959344371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51496269630762E-2"/>
                  <c:y val="-3.5525278720218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14073.4</c:v>
                </c:pt>
                <c:pt idx="1">
                  <c:v>26500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570432"/>
        <c:axId val="128181376"/>
        <c:axId val="0"/>
      </c:bar3DChart>
      <c:catAx>
        <c:axId val="125570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181376"/>
        <c:crosses val="autoZero"/>
        <c:auto val="1"/>
        <c:lblAlgn val="ctr"/>
        <c:lblOffset val="100"/>
        <c:noMultiLvlLbl val="0"/>
      </c:catAx>
      <c:valAx>
        <c:axId val="128181376"/>
        <c:scaling>
          <c:orientation val="minMax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57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Расходы бюджета МО Гулькевичский район</a:t>
            </a:r>
          </a:p>
          <a:p>
            <a:pPr>
              <a:defRPr/>
            </a:pPr>
            <a:r>
              <a:rPr lang="ru-RU"/>
              <a:t>на социально-культурную сферу</a:t>
            </a:r>
          </a:p>
        </c:rich>
      </c:tx>
      <c:layout>
        <c:manualLayout>
          <c:xMode val="edge"/>
          <c:yMode val="edge"/>
          <c:x val="0.25026494984245373"/>
          <c:y val="1.53754622062448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за 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9.4</c:v>
                </c:pt>
                <c:pt idx="1">
                  <c:v>9.1</c:v>
                </c:pt>
                <c:pt idx="2">
                  <c:v>9</c:v>
                </c:pt>
                <c:pt idx="3">
                  <c:v>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за 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Здравоохранение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за 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за 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ожидаемое за 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33654016"/>
        <c:axId val="133783552"/>
        <c:axId val="0"/>
      </c:bar3DChart>
      <c:catAx>
        <c:axId val="133654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133783552"/>
        <c:crosses val="autoZero"/>
        <c:auto val="1"/>
        <c:lblAlgn val="ctr"/>
        <c:lblOffset val="100"/>
        <c:noMultiLvlLbl val="0"/>
      </c:catAx>
      <c:valAx>
        <c:axId val="13378355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33654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3 787,3</a:t>
            </a:r>
          </a:p>
        </c:rich>
      </c:tx>
      <c:layout>
        <c:manualLayout>
          <c:xMode val="edge"/>
          <c:yMode val="edge"/>
          <c:x val="0.25228654247652138"/>
          <c:y val="0.5032403806984409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2.7252924278254795E-2"/>
                  <c:y val="-7.2899492648964934E-2"/>
                </c:manualLayout>
              </c:layout>
              <c:spPr/>
              <c:txPr>
                <a:bodyPr/>
                <a:lstStyle/>
                <a:p>
                  <a:pPr>
                    <a:defRPr sz="1600" baseline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6471690735661407E-3"/>
                  <c:y val="8.1033588860496986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3644317298077992E-3"/>
                  <c:y val="-1.7479168981224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Коммунальное хозяйство</c:v>
                </c:pt>
                <c:pt idx="1">
                  <c:v>Образование</c:v>
                </c:pt>
                <c:pt idx="2">
                  <c:v>Физическая культура и спорт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2558.1999999999998</c:v>
                </c:pt>
                <c:pt idx="1">
                  <c:v>1229.0999999999999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1836045994887"/>
          <c:y val="0.26409255478350263"/>
          <c:w val="0.2995177619153428"/>
          <c:h val="0.48174601533913547"/>
        </c:manualLayout>
      </c:layout>
      <c:overlay val="0"/>
      <c:txPr>
        <a:bodyPr/>
        <a:lstStyle/>
        <a:p>
          <a:pPr>
            <a:defRPr sz="1600"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15 717,8</a:t>
            </a:r>
          </a:p>
        </c:rich>
      </c:tx>
      <c:layout>
        <c:manualLayout>
          <c:xMode val="edge"/>
          <c:yMode val="edge"/>
          <c:x val="0.36663348321921346"/>
          <c:y val="0.5055919951428202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3.3965524298469759E-3"/>
                  <c:y val="5.9291333255426324E-3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aseline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7389013306513645E-2"/>
                  <c:y val="9.2873353958188541E-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1676356947993433E-3"/>
                  <c:y val="1.309150835092397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6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Коммунальное хозяйство</c:v>
                </c:pt>
                <c:pt idx="1">
                  <c:v>Образование</c:v>
                </c:pt>
                <c:pt idx="2">
                  <c:v>Физическая культура и спорт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2800</c:v>
                </c:pt>
                <c:pt idx="1">
                  <c:v>7947.6</c:v>
                </c:pt>
                <c:pt idx="2">
                  <c:v>4970.2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 на 2017 год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190527665384851"/>
          <c:y val="2.171204092225998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46131612616519"/>
          <c:y val="0.26455529188669064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7"/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5.1833062455426099E-2"/>
                  <c:y val="3.919556995073823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973240428482857E-2"/>
                  <c:y val="-5.243929950843375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3710465862216034E-3"/>
                  <c:y val="4.253839361079846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8932752991603173E-4"/>
                  <c:y val="0.152369610317278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8830156864291064E-2"/>
                  <c:y val="3.317480730327879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1116650121312687E-3"/>
                  <c:y val="-5.55486404113502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4087928402220543"/>
                  <c:y val="-2.13148109864306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9.7979480774537595E-2"/>
                  <c:y val="2.98955020019769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086243105604754E-2"/>
                  <c:y val="-1.90000900589160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6032788471531835E-2"/>
                  <c:y val="-9.66344655315497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3.4083130548218654E-2"/>
                  <c:y val="-0.140016329226677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5040913912791051"/>
                  <c:y val="-9.91214651290160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 рамках муниципальных программ</c:v>
                </c:pt>
                <c:pt idx="1">
                  <c:v>Не программные направления деятельности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1128.5999999999999</c:v>
                </c:pt>
                <c:pt idx="1">
                  <c:v>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00000000000014E-2"/>
          <c:y val="0.30476202362887955"/>
          <c:w val="0.86307684562826348"/>
          <c:h val="0.524401121394387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1.03746642529914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6345926187459761E-2"/>
                  <c:y val="9.37659528688092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3365178923757503E-2"/>
                  <c:y val="2.6790272248231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0840567820723172E-2"/>
                  <c:y val="4.465045374705201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8579202060271242E-3"/>
                  <c:y val="-0.104928566305572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Промышленное производство</c:v>
                </c:pt>
                <c:pt idx="1">
                  <c:v>Сельское хозяйство</c:v>
                </c:pt>
                <c:pt idx="2">
                  <c:v>Транспорт</c:v>
                </c:pt>
                <c:pt idx="3">
                  <c:v>Строительство</c:v>
                </c:pt>
                <c:pt idx="4">
                  <c:v>Розничная торговля</c:v>
                </c:pt>
                <c:pt idx="5">
                  <c:v>Иные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29.5</c:v>
                </c:pt>
                <c:pt idx="1">
                  <c:v>24.2</c:v>
                </c:pt>
                <c:pt idx="2">
                  <c:v>3.1</c:v>
                </c:pt>
                <c:pt idx="3">
                  <c:v>4.5999999999999996</c:v>
                </c:pt>
                <c:pt idx="4">
                  <c:v>10.9</c:v>
                </c:pt>
                <c:pt idx="5">
                  <c:v>27.6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</a:t>
            </a:r>
          </a:p>
          <a:p>
            <a:pPr>
              <a:defRPr sz="2400"/>
            </a:pP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8251932372648E-2"/>
                  <c:y val="-3.3386244816225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44519593804472E-2"/>
                  <c:y val="-3.3170502984873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41197015704527E-2"/>
                  <c:y val="-3.1534290537780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171654232102192E-3"/>
                  <c:y val="-2.394687188486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1216081.2</c:v>
                </c:pt>
                <c:pt idx="1">
                  <c:v>1128644.1000000001</c:v>
                </c:pt>
                <c:pt idx="2">
                  <c:v>1103928.7</c:v>
                </c:pt>
                <c:pt idx="3">
                  <c:v>1115880.8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931840"/>
        <c:axId val="142957568"/>
        <c:axId val="0"/>
      </c:bar3DChart>
      <c:catAx>
        <c:axId val="142931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957568"/>
        <c:crosses val="autoZero"/>
        <c:auto val="1"/>
        <c:lblAlgn val="ctr"/>
        <c:lblOffset val="100"/>
        <c:noMultiLvlLbl val="0"/>
      </c:catAx>
      <c:valAx>
        <c:axId val="14295756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93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1322740980325852"/>
          <c:w val="0.87382727694862272"/>
          <c:h val="0.642471160046812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54813763862304E-2"/>
                  <c:y val="-3.1139305285374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33287740342147E-2"/>
                  <c:y val="-3.5120341762978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26677910104706E-2"/>
                  <c:y val="-2.9470063953414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565199495138062E-2"/>
                  <c:y val="-3.229456713837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857435.1</c:v>
                </c:pt>
                <c:pt idx="1">
                  <c:v>833702.9</c:v>
                </c:pt>
                <c:pt idx="2">
                  <c:v>824526.1</c:v>
                </c:pt>
                <c:pt idx="3">
                  <c:v>834073.9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476800"/>
        <c:axId val="142478336"/>
        <c:axId val="0"/>
      </c:bar3DChart>
      <c:catAx>
        <c:axId val="142476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478336"/>
        <c:crosses val="autoZero"/>
        <c:auto val="1"/>
        <c:lblAlgn val="ctr"/>
        <c:lblOffset val="100"/>
        <c:noMultiLvlLbl val="0"/>
      </c:catAx>
      <c:valAx>
        <c:axId val="14247833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47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E67C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ECCF3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A7EA52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5DCEAF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1.452571578068126E-4"/>
                  <c:y val="-0.40778469058993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653850289035985E-3"/>
                  <c:y val="-0.29079083805503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032279567503254E-3"/>
                  <c:y val="-0.13804132874125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Дошкольное образование</c:v>
                </c:pt>
                <c:pt idx="1">
                  <c:v>Обшее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71783.600000000006</c:v>
                </c:pt>
                <c:pt idx="1">
                  <c:v>47872.5</c:v>
                </c:pt>
                <c:pt idx="2">
                  <c:v>17554.7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82373632"/>
        <c:axId val="82375424"/>
        <c:axId val="0"/>
      </c:bar3DChart>
      <c:catAx>
        <c:axId val="82373632"/>
        <c:scaling>
          <c:orientation val="minMax"/>
        </c:scaling>
        <c:delete val="0"/>
        <c:axPos val="b"/>
        <c:majorTickMark val="none"/>
        <c:minorTickMark val="none"/>
        <c:tickLblPos val="nextTo"/>
        <c:crossAx val="82375424"/>
        <c:crosses val="autoZero"/>
        <c:auto val="1"/>
        <c:lblAlgn val="ctr"/>
        <c:lblOffset val="100"/>
        <c:noMultiLvlLbl val="0"/>
      </c:catAx>
      <c:valAx>
        <c:axId val="8237542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8237363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«Социальная поддержка граждан» 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175097120356389"/>
          <c:y val="1.59645812565759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2051986081902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72327846996991E-2"/>
                  <c:y val="-2.7399369713303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30768712401718E-2"/>
                  <c:y val="-2.119706704244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8090102921168E-2"/>
                  <c:y val="-2.355199990949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282496844612897E-3"/>
                  <c:y val="-2.1951299227791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5249.5</c:v>
                </c:pt>
                <c:pt idx="1">
                  <c:v>5800.5</c:v>
                </c:pt>
                <c:pt idx="2">
                  <c:v>5800.5</c:v>
                </c:pt>
                <c:pt idx="3">
                  <c:v>5800.5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507648"/>
        <c:axId val="104513536"/>
        <c:axId val="0"/>
      </c:bar3DChart>
      <c:catAx>
        <c:axId val="104507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513536"/>
        <c:crosses val="autoZero"/>
        <c:auto val="1"/>
        <c:lblAlgn val="ctr"/>
        <c:lblOffset val="100"/>
        <c:noMultiLvlLbl val="0"/>
      </c:catAx>
      <c:valAx>
        <c:axId val="10451353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50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5 800,5</a:t>
            </a: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/>
                      <a:t>4 379,3; 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76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8446660048525073E-3"/>
                  <c:y val="0"/>
                </c:manualLayout>
              </c:layout>
              <c:spPr/>
              <c:txPr>
                <a:bodyPr rot="600000"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1 161,2; </a:t>
                    </a:r>
                    <a:endParaRPr lang="ru-RU" smtClean="0"/>
                  </a:p>
                  <a:p>
                    <a:r>
                      <a:rPr lang="en-US" smtClean="0"/>
                      <a:t>20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обеспечение доплат к пенсиям (дополнительное пенсионное обеспечение)</c:v>
                </c:pt>
                <c:pt idx="1">
                  <c:v>обеспечение денежных выплат почетным гражданам</c:v>
                </c:pt>
                <c:pt idx="2">
                  <c:v>мероприятия по государственной поддержке общественно-полезных программ социально ориентированных некоммерческих организаций, направленных на развитие общественных инициатив по решению социальных проблем в Гулькевичском районе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4379.3</c:v>
                </c:pt>
                <c:pt idx="1">
                  <c:v>260</c:v>
                </c:pt>
                <c:pt idx="2">
                  <c:v>1161.2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3.9429322667851714E-2"/>
          <c:w val="0.39627731775322461"/>
          <c:h val="0.87826500759174908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«Дети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220231082859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763600639355485E-2"/>
                  <c:y val="-5.319301168347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12122846565434E-2"/>
                  <c:y val="-2.2782873540846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02017159383724E-2"/>
                  <c:y val="-1.9076404859834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45663026688895E-2"/>
                  <c:y val="-2.0328274420820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156313.29999999999</c:v>
                </c:pt>
                <c:pt idx="1">
                  <c:v>110052.1</c:v>
                </c:pt>
                <c:pt idx="2">
                  <c:v>112055.9</c:v>
                </c:pt>
                <c:pt idx="3">
                  <c:v>114329.60000000001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958208"/>
        <c:axId val="104980480"/>
        <c:axId val="0"/>
      </c:bar3DChart>
      <c:catAx>
        <c:axId val="104958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980480"/>
        <c:crosses val="autoZero"/>
        <c:auto val="1"/>
        <c:lblAlgn val="ctr"/>
        <c:lblOffset val="100"/>
        <c:noMultiLvlLbl val="0"/>
      </c:catAx>
      <c:valAx>
        <c:axId val="10498048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958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«Обеспечение  безопасности населения»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424725043147283E-2"/>
          <c:y val="0.2331831363739785"/>
          <c:w val="0.87382727694862272"/>
          <c:h val="0.6185242881619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77275284825011E-2"/>
                  <c:y val="-3.5381974605002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8783128039542E-2"/>
                  <c:y val="-3.1174930327801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06505011987E-2"/>
                  <c:y val="-3.153413340607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893320097049106E-3"/>
                  <c:y val="-2.7938017199007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25120.1</c:v>
                </c:pt>
                <c:pt idx="1">
                  <c:v>18488.900000000001</c:v>
                </c:pt>
                <c:pt idx="2">
                  <c:v>18488.900000000001</c:v>
                </c:pt>
                <c:pt idx="3">
                  <c:v>18488.900000000001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691776"/>
        <c:axId val="81693312"/>
        <c:axId val="0"/>
      </c:bar3DChart>
      <c:catAx>
        <c:axId val="81691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693312"/>
        <c:crosses val="autoZero"/>
        <c:auto val="1"/>
        <c:lblAlgn val="ctr"/>
        <c:lblOffset val="100"/>
        <c:noMultiLvlLbl val="0"/>
      </c:catAx>
      <c:valAx>
        <c:axId val="8169331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69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6528715504876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44500611043216E-2"/>
                  <c:y val="-2.5403797056231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5957151714331E-2"/>
                  <c:y val="-2.119706704244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80907497733227E-2"/>
                  <c:y val="-2.5547415434858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339980145575228E-3"/>
                  <c:y val="-2.594244454193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85057.4</c:v>
                </c:pt>
                <c:pt idx="1">
                  <c:v>87171.9</c:v>
                </c:pt>
                <c:pt idx="2">
                  <c:v>84677.7</c:v>
                </c:pt>
                <c:pt idx="3">
                  <c:v>84677.7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706176"/>
        <c:axId val="102740736"/>
        <c:axId val="0"/>
      </c:bar3DChart>
      <c:catAx>
        <c:axId val="102706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740736"/>
        <c:crosses val="autoZero"/>
        <c:auto val="1"/>
        <c:lblAlgn val="ctr"/>
        <c:lblOffset val="100"/>
        <c:noMultiLvlLbl val="0"/>
      </c:catAx>
      <c:valAx>
        <c:axId val="10274073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70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2650657879023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049520483387152E-2"/>
                  <c:y val="-3.9372805655735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976611917672229E-2"/>
                  <c:y val="-2.9179357670729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25022130157582E-2"/>
                  <c:y val="-2.9538560749002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339980145575228E-3"/>
                  <c:y val="-2.7938017199007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36156.9</c:v>
                </c:pt>
                <c:pt idx="1">
                  <c:v>35870.400000000001</c:v>
                </c:pt>
                <c:pt idx="2">
                  <c:v>35870.400000000001</c:v>
                </c:pt>
                <c:pt idx="3">
                  <c:v>35870.400000000001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266368"/>
        <c:axId val="102267904"/>
        <c:axId val="0"/>
      </c:bar3DChart>
      <c:catAx>
        <c:axId val="102266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267904"/>
        <c:crosses val="autoZero"/>
        <c:auto val="1"/>
        <c:lblAlgn val="ctr"/>
        <c:lblOffset val="100"/>
        <c:noMultiLvlLbl val="0"/>
      </c:catAx>
      <c:valAx>
        <c:axId val="10226790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266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84450622130736"/>
          <c:y val="1.167020729320568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440746819753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36023501942408E-2"/>
                  <c:y val="-2.5656537222830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41580990090355E-2"/>
                  <c:y val="-3.531769229461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0232633532522E-2"/>
                  <c:y val="-3.17867654029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010849432030321E-2"/>
                  <c:y val="-3.1120552781881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4616.8999999999996</c:v>
                </c:pt>
                <c:pt idx="1">
                  <c:v>970</c:v>
                </c:pt>
                <c:pt idx="2">
                  <c:v>690</c:v>
                </c:pt>
                <c:pt idx="3">
                  <c:v>690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371520"/>
        <c:axId val="105373056"/>
        <c:axId val="0"/>
      </c:bar3DChart>
      <c:catAx>
        <c:axId val="105371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373056"/>
        <c:crosses val="autoZero"/>
        <c:auto val="1"/>
        <c:lblAlgn val="ctr"/>
        <c:lblOffset val="100"/>
        <c:noMultiLvlLbl val="0"/>
      </c:catAx>
      <c:valAx>
        <c:axId val="10537305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371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09017642107564E-2"/>
                  <c:y val="-4.703181128022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19707603110014E-2"/>
                  <c:y val="-4.7031811280228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691965157024595E-2"/>
                  <c:y val="-5.3962936866663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066950519011402E-2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на 2017 год</c:v>
                </c:pt>
                <c:pt idx="2">
                  <c:v>Проект на 2018 год</c:v>
                </c:pt>
                <c:pt idx="3">
                  <c:v>Проект на  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1425.2</c:v>
                </c:pt>
                <c:pt idx="1">
                  <c:v>1411.7</c:v>
                </c:pt>
                <c:pt idx="2" formatCode="0.0">
                  <c:v>1374.6</c:v>
                </c:pt>
                <c:pt idx="3">
                  <c:v>1394.1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695872"/>
        <c:axId val="37697408"/>
        <c:axId val="0"/>
      </c:bar3DChart>
      <c:catAx>
        <c:axId val="37695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697408"/>
        <c:crosses val="autoZero"/>
        <c:auto val="1"/>
        <c:lblAlgn val="ctr"/>
        <c:lblOffset val="100"/>
        <c:noMultiLvlLbl val="0"/>
      </c:catAx>
      <c:valAx>
        <c:axId val="3769740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69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970,0</a:t>
            </a: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5.6893320097050146E-3"/>
                  <c:y val="1.410954338406843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590,0;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61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1199472460049242E-7"/>
                  <c:y val="1.41093582194570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380,0;</a:t>
                    </a:r>
                    <a:endParaRPr lang="ru-RU" dirty="0" smtClean="0"/>
                  </a:p>
                  <a:p>
                    <a:r>
                      <a:rPr lang="en-US" dirty="0" smtClean="0"/>
                      <a:t>39%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4500,0;</a:t>
                    </a:r>
                    <a:endParaRPr lang="ru-RU" smtClean="0"/>
                  </a:p>
                  <a:p>
                    <a:r>
                      <a:rPr lang="en-US" smtClean="0"/>
                      <a:t>83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мероприятия по проведению капитального ремонта общего имущества собственников помещений в многоквартирных домах</c:v>
                </c:pt>
                <c:pt idx="1">
                  <c:v>проектирование напорного канализационного коллектора от инвестиционной площадки в северо- восточной части  г. Гулькевичи до очистных сооружений, протяженностью 6 км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590</c:v>
                </c:pt>
                <c:pt idx="1">
                  <c:v>380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45250898048365"/>
          <c:w val="0.39627731775322461"/>
          <c:h val="0.81477206236344113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развитие и инновационная экономика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</a:p>
        </c:rich>
      </c:tx>
      <c:layout>
        <c:manualLayout>
          <c:xMode val="edge"/>
          <c:yMode val="edge"/>
          <c:x val="0.12749767452553248"/>
          <c:y val="9.7251727443380728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03088548408773E-2"/>
          <c:y val="0.23517872187338376"/>
          <c:w val="0.87382727694862272"/>
          <c:h val="0.629967744588477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63386946077057E-2"/>
                  <c:y val="-2.5656537222830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908073966280615E-2"/>
                  <c:y val="-2.3647485001409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11026461540703E-2"/>
                  <c:y val="-2.2061592658612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9549558245806E-2"/>
                  <c:y val="-2.1395380037543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1300</c:v>
                </c:pt>
                <c:pt idx="1">
                  <c:v>472</c:v>
                </c:pt>
                <c:pt idx="2">
                  <c:v>472</c:v>
                </c:pt>
                <c:pt idx="3">
                  <c:v>472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525632"/>
        <c:axId val="105527168"/>
        <c:axId val="0"/>
      </c:bar3DChart>
      <c:catAx>
        <c:axId val="105525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527168"/>
        <c:crosses val="autoZero"/>
        <c:auto val="1"/>
        <c:lblAlgn val="ctr"/>
        <c:lblOffset val="100"/>
        <c:noMultiLvlLbl val="0"/>
      </c:catAx>
      <c:valAx>
        <c:axId val="10552716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52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472,0</a:t>
            </a:r>
          </a:p>
        </c:rich>
      </c:tx>
      <c:layout>
        <c:manualLayout>
          <c:xMode val="edge"/>
          <c:yMode val="edge"/>
          <c:x val="0.28182296501105614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5.6894440044296156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72,0;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7024439040823422E-2"/>
                  <c:y val="-3.29224530607710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400,0;</a:t>
                    </a:r>
                    <a:endParaRPr lang="ru-RU" dirty="0" smtClean="0"/>
                  </a:p>
                  <a:p>
                    <a:r>
                      <a:rPr lang="en-US" dirty="0" smtClean="0"/>
                      <a:t>85%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субсидирование части затрат субъектов малого и среднего предпринимательства на ранней стадии их деятельности</c:v>
                </c:pt>
                <c:pt idx="1">
                  <c:v>позиционирование инвестиционного потенциала муниципального образования Гулькевичский район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72</c:v>
                </c:pt>
                <c:pt idx="1">
                  <c:v>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5936044143243341"/>
          <c:w val="0.39627731775322461"/>
          <c:h val="0.73246639262304181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646087543945276"/>
          <c:y val="2.91755182330142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20242571844139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28616856779146E-2"/>
                  <c:y val="-4.5107342168486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22917672171217E-2"/>
                  <c:y val="-3.1427776349206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7407665086393E-2"/>
                  <c:y val="-3.9566903598421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825997475689254E-3"/>
                  <c:y val="-3.695565642848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7824.6</c:v>
                </c:pt>
                <c:pt idx="1">
                  <c:v>8090.2</c:v>
                </c:pt>
                <c:pt idx="2">
                  <c:v>7941.2</c:v>
                </c:pt>
                <c:pt idx="3">
                  <c:v>7941.2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968000"/>
        <c:axId val="105969536"/>
        <c:axId val="0"/>
      </c:bar3DChart>
      <c:catAx>
        <c:axId val="105968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969536"/>
        <c:crosses val="autoZero"/>
        <c:auto val="1"/>
        <c:lblAlgn val="ctr"/>
        <c:lblOffset val="100"/>
        <c:noMultiLvlLbl val="0"/>
      </c:catAx>
      <c:valAx>
        <c:axId val="10596953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596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«Казачество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</a:p>
        </c:rich>
      </c:tx>
      <c:layout>
        <c:manualLayout>
          <c:xMode val="edge"/>
          <c:yMode val="edge"/>
          <c:x val="0.28646087543945276"/>
          <c:y val="2.91755182330142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049573726780839E-2"/>
                  <c:y val="-4.2750837390992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5986748284799E-2"/>
                  <c:y val="-2.0469468909584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44102203580293E-2"/>
                  <c:y val="-3.299202387474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56499368922474E-2"/>
                  <c:y val="-3.040849867256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790</c:v>
                </c:pt>
                <c:pt idx="1">
                  <c:v>640</c:v>
                </c:pt>
                <c:pt idx="2">
                  <c:v>310</c:v>
                </c:pt>
                <c:pt idx="3">
                  <c:v>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403328"/>
        <c:axId val="106404864"/>
        <c:axId val="0"/>
      </c:bar3DChart>
      <c:catAx>
        <c:axId val="106403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404864"/>
        <c:crosses val="autoZero"/>
        <c:auto val="1"/>
        <c:lblAlgn val="ctr"/>
        <c:lblOffset val="100"/>
        <c:noMultiLvlLbl val="0"/>
      </c:catAx>
      <c:valAx>
        <c:axId val="106404864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403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0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«Энергосбережение и повышение энергетической эффективности на территории муниципального образования </a:t>
            </a:r>
            <a:r>
              <a:rPr lang="ru-RU" sz="20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269587480282101"/>
          <c:y val="7.7801381954704591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829753729527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48258247746835E-2"/>
                  <c:y val="-2.94282638392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42672574480914E-2"/>
                  <c:y val="-2.439615473085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978508760697E-2"/>
                  <c:y val="-2.6818616397865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02151115967888E-2"/>
                  <c:y val="-2.484074539448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170</c:v>
                </c:pt>
                <c:pt idx="1">
                  <c:v>170</c:v>
                </c:pt>
                <c:pt idx="2">
                  <c:v>170</c:v>
                </c:pt>
                <c:pt idx="3">
                  <c:v>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143040"/>
        <c:axId val="95144576"/>
        <c:axId val="0"/>
      </c:bar3DChart>
      <c:catAx>
        <c:axId val="95143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ru-RU"/>
          </a:p>
        </c:txPr>
        <c:crossAx val="95144576"/>
        <c:crosses val="autoZero"/>
        <c:auto val="1"/>
        <c:lblAlgn val="ctr"/>
        <c:lblOffset val="100"/>
        <c:noMultiLvlLbl val="0"/>
      </c:catAx>
      <c:valAx>
        <c:axId val="9514457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514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«Ремонт и содержание автомобильных дорог местного значения на территории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409955948616742"/>
          <c:y val="7.7801381954704591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98093888599E-2"/>
          <c:y val="0.29794623492878025"/>
          <c:w val="0.87382727694862272"/>
          <c:h val="0.608766985514646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28965679393249E-2"/>
                  <c:y val="-5.6665685850708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99418774283381E-2"/>
                  <c:y val="-4.9953127352568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58710849846252E-2"/>
                  <c:y val="-3.6820137004750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232874873628E-2"/>
                  <c:y val="-2.465866633859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4869.3999999999996</c:v>
                </c:pt>
                <c:pt idx="1">
                  <c:v>3414.3</c:v>
                </c:pt>
                <c:pt idx="2">
                  <c:v>3535.3</c:v>
                </c:pt>
                <c:pt idx="3">
                  <c:v>3665.6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771008"/>
        <c:axId val="107772544"/>
        <c:axId val="0"/>
      </c:bar3DChart>
      <c:catAx>
        <c:axId val="107771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772544"/>
        <c:crosses val="autoZero"/>
        <c:auto val="1"/>
        <c:lblAlgn val="ctr"/>
        <c:lblOffset val="100"/>
        <c:noMultiLvlLbl val="0"/>
      </c:catAx>
      <c:valAx>
        <c:axId val="10777254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77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общественной инфраструктуры муниципального значения»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409955948616742"/>
          <c:y val="7.7801381954704591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173279701211963E-2"/>
          <c:y val="0.23716029055448271"/>
          <c:w val="0.87382727694862272"/>
          <c:h val="0.593234958912180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1311151578123E-2"/>
                  <c:y val="-2.8438475625055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91456947698787E-2"/>
                  <c:y val="-3.107254624642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92566027876129E-2"/>
                  <c:y val="-3.575008519652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12328748736386E-2"/>
                  <c:y val="-3.368851650690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2627.6</c:v>
                </c:pt>
                <c:pt idx="1">
                  <c:v>12917.8</c:v>
                </c:pt>
                <c:pt idx="2">
                  <c:v>3947.6</c:v>
                </c:pt>
                <c:pt idx="3">
                  <c:v>3947.6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935616"/>
        <c:axId val="107937152"/>
        <c:axId val="0"/>
      </c:bar3DChart>
      <c:catAx>
        <c:axId val="107935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937152"/>
        <c:crosses val="autoZero"/>
        <c:auto val="1"/>
        <c:lblAlgn val="ctr"/>
        <c:lblOffset val="100"/>
        <c:noMultiLvlLbl val="0"/>
      </c:catAx>
      <c:valAx>
        <c:axId val="10793715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93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«Газификация 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</a:p>
        </c:rich>
      </c:tx>
      <c:layout>
        <c:manualLayout>
          <c:xMode val="edge"/>
          <c:yMode val="edge"/>
          <c:x val="0.1688432621366777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11594831232879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44723628157863E-2"/>
                  <c:y val="-2.730470617876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55017384225069E-2"/>
                  <c:y val="-1.939201876261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47862441513786E-2"/>
                  <c:y val="-2.588319295360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02149305814732E-2"/>
                  <c:y val="-2.5582279646081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21361.5</c:v>
                </c:pt>
                <c:pt idx="1">
                  <c:v>4320</c:v>
                </c:pt>
                <c:pt idx="2">
                  <c:v>1900</c:v>
                </c:pt>
                <c:pt idx="3">
                  <c:v>1900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170624"/>
        <c:axId val="108172416"/>
        <c:axId val="0"/>
      </c:bar3DChart>
      <c:catAx>
        <c:axId val="108170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172416"/>
        <c:crosses val="autoZero"/>
        <c:auto val="1"/>
        <c:lblAlgn val="ctr"/>
        <c:lblOffset val="100"/>
        <c:noMultiLvlLbl val="0"/>
      </c:catAx>
      <c:valAx>
        <c:axId val="10817241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170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«Информационное общество муниципального образования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7511450530172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4572767013982E-2"/>
                  <c:y val="-3.149164086943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43811408441737E-2"/>
                  <c:y val="-3.337265774574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629514780468136E-2"/>
                  <c:y val="-2.5951661756347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29477466771358E-2"/>
                  <c:y val="-2.3340414586411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2082</c:v>
                </c:pt>
                <c:pt idx="1">
                  <c:v>2232</c:v>
                </c:pt>
                <c:pt idx="2">
                  <c:v>1232</c:v>
                </c:pt>
                <c:pt idx="3">
                  <c:v>1232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568960"/>
        <c:axId val="108570496"/>
        <c:axId val="0"/>
      </c:bar3DChart>
      <c:catAx>
        <c:axId val="108568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570496"/>
        <c:crosses val="autoZero"/>
        <c:auto val="1"/>
        <c:lblAlgn val="ctr"/>
        <c:lblOffset val="100"/>
        <c:noMultiLvlLbl val="0"/>
      </c:catAx>
      <c:valAx>
        <c:axId val="10857049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56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1411,7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893463002318737"/>
          <c:y val="0.4938340184423952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1.8090843848891341E-2"/>
                  <c:y val="-7.0547902084953526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472228892130005E-3"/>
                  <c:y val="-1.3030033699959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44317298077992E-3"/>
                  <c:y val="-1.747916898122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 - 70%</c:v>
                </c:pt>
                <c:pt idx="1">
                  <c:v>Налоговые и неналоговые доходы - 30%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988.1</c:v>
                </c:pt>
                <c:pt idx="1">
                  <c:v>423.6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177229411785782"/>
          <c:y val="0.23981668703477388"/>
          <c:w val="0.31715472474384565"/>
          <c:h val="0.49426378550531425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2 232,0</a:t>
            </a: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1000,0;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45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1232,0;</a:t>
                    </a:r>
                    <a:endParaRPr lang="ru-RU" smtClean="0"/>
                  </a:p>
                  <a:p>
                    <a:r>
                      <a:rPr lang="en-US" smtClean="0"/>
                      <a:t>55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4223330024262537E-2"/>
                  <c:y val="-0.1340408473132614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информирование жителей Гулькевичского района о деятельности администрации и Совета МО Гулькевичский район в телеэфире</c:v>
                </c:pt>
                <c:pt idx="1">
                  <c:v>публикацию в печатном издании, информирование жителей Гулькевичского района о деятельности администрации и Совета МО Гулькевичский район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1000</c:v>
                </c:pt>
                <c:pt idx="1">
                  <c:v>1232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1938340184423951"/>
          <c:w val="0.39627731775322461"/>
          <c:h val="0.77244343221123568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«Развитие гражданского общества в муниципальном образовании </a:t>
            </a:r>
            <a:r>
              <a:rPr lang="ru-RU" sz="2400" b="0" i="0" u="none" strike="noStrike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75114505301727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30988936754142E-2"/>
                  <c:y val="-3.9271779064903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6331515395878E-2"/>
                  <c:y val="-3.9207761392350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183502040758584E-3"/>
                  <c:y val="-4.3456972696156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184234167320987E-3"/>
                  <c:y val="-4.0845725526219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#,##0.0">
                  <c:v>80</c:v>
                </c:pt>
                <c:pt idx="1">
                  <c:v>80</c:v>
                </c:pt>
                <c:pt idx="2">
                  <c:v>80</c:v>
                </c:pt>
                <c:pt idx="3" formatCode="#,##0.0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697728"/>
        <c:axId val="136699264"/>
        <c:axId val="0"/>
      </c:bar3DChart>
      <c:catAx>
        <c:axId val="136697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699264"/>
        <c:crosses val="autoZero"/>
        <c:auto val="1"/>
        <c:lblAlgn val="ctr"/>
        <c:lblOffset val="100"/>
        <c:noMultiLvlLbl val="0"/>
      </c:catAx>
      <c:valAx>
        <c:axId val="13669926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69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«Противодействие незаконному обороту наркотиков»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182483871994569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030988936754142E-2"/>
                  <c:y val="-4.510703586383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6331515395878E-2"/>
                  <c:y val="-4.5043018191280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6773620807956E-2"/>
                  <c:y val="-3.9566903598421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184234167320987E-3"/>
                  <c:y val="-3.8900690977352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45</c:v>
                </c:pt>
                <c:pt idx="1">
                  <c:v>45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081984"/>
        <c:axId val="137083520"/>
        <c:axId val="0"/>
      </c:bar3DChart>
      <c:catAx>
        <c:axId val="137081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083520"/>
        <c:crosses val="autoZero"/>
        <c:auto val="1"/>
        <c:lblAlgn val="ctr"/>
        <c:lblOffset val="100"/>
        <c:noMultiLvlLbl val="0"/>
      </c:catAx>
      <c:valAx>
        <c:axId val="137083520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08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45,0</a:t>
            </a:r>
          </a:p>
        </c:rich>
      </c:tx>
      <c:layout>
        <c:manualLayout>
          <c:xMode val="edge"/>
          <c:yMode val="edge"/>
          <c:x val="0.28893463002318737"/>
          <c:y val="0.5055919712624523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79312424067577"/>
          <c:y val="0.16199070473651073"/>
          <c:w val="0.45239854621887893"/>
          <c:h val="0.74796559641521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25,0;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56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20,0;</a:t>
                    </a:r>
                    <a:endParaRPr lang="ru-RU" smtClean="0"/>
                  </a:p>
                  <a:p>
                    <a:r>
                      <a:rPr lang="en-US" smtClean="0"/>
                      <a:t>44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мероприятия по проведению совместно с Гулькевичским районным казачьим обществом рейдовых мероприятий по выявлению фактов незаконного оборота наркотических средств, наркопритонов,  уничтожению очагов дикорастущей конопли и ее незаконных посевов</c:v>
                </c:pt>
                <c:pt idx="1">
                  <c:v>мероприятия по изготовлению тематической печатной продукции антинаркотической направленности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25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1938340184423951"/>
          <c:w val="0.39627731775322461"/>
          <c:h val="0.86650705477169199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«Повышение безопасности дорожного движения»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56874783368348"/>
          <c:y val="1.750531093980853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8468829800026E-2"/>
                  <c:y val="-3.7326897668363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39535392124889E-2"/>
                  <c:y val="-2.5592672702604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36129498156119E-2"/>
                  <c:y val="-2.4006627207480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339980145575228E-3"/>
                  <c:y val="-2.3340414586411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1422.8</c:v>
                </c:pt>
                <c:pt idx="1">
                  <c:v>240</c:v>
                </c:pt>
                <c:pt idx="2">
                  <c:v>240</c:v>
                </c:pt>
                <c:pt idx="3">
                  <c:v>240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104000"/>
        <c:axId val="137109888"/>
        <c:axId val="0"/>
      </c:bar3DChart>
      <c:catAx>
        <c:axId val="137104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109888"/>
        <c:crosses val="autoZero"/>
        <c:auto val="1"/>
        <c:lblAlgn val="ctr"/>
        <c:lblOffset val="100"/>
        <c:noMultiLvlLbl val="0"/>
      </c:catAx>
      <c:valAx>
        <c:axId val="13710988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10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240,0</a:t>
            </a:r>
          </a:p>
        </c:rich>
      </c:tx>
      <c:layout>
        <c:manualLayout>
          <c:xMode val="edge"/>
          <c:yMode val="edge"/>
          <c:x val="0.28324529801348236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70,0;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29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9563310169837761E-3"/>
                  <c:y val="-4.703181128022803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170,0;</a:t>
                    </a:r>
                    <a:endParaRPr lang="ru-RU" smtClean="0"/>
                  </a:p>
                  <a:p>
                    <a:r>
                      <a:rPr lang="en-US" smtClean="0"/>
                      <a:t>71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организация тематической наружной социальной рекламы (изготовление и установка баннеров, перетяжек, информационных щитов, информационных табличек, изготовление наглядного пособия для дошкольных и общеобразовательных учреждений) </c:v>
                </c:pt>
                <c:pt idx="1">
                  <c:v>выполнение работ по установке информационных знаков с расписанием пригородных маршрутов на территории муниципального образования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70</c:v>
                </c:pt>
                <c:pt idx="1">
                  <c:v>170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9.3515905640114055E-2"/>
          <c:w val="0.39627731775322461"/>
          <c:h val="0.85239751138762365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93852833556154E-2"/>
                  <c:y val="-3.5382016271822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28867401829956E-2"/>
                  <c:y val="-2.7537707251471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25461507861133E-2"/>
                  <c:y val="-2.984173085408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45663026688791E-2"/>
                  <c:y val="-2.7230483684146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1504.3</c:v>
                </c:pt>
                <c:pt idx="1">
                  <c:v>2545</c:v>
                </c:pt>
                <c:pt idx="2">
                  <c:v>545</c:v>
                </c:pt>
                <c:pt idx="3">
                  <c:v>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376128"/>
        <c:axId val="137377664"/>
        <c:axId val="0"/>
      </c:bar3DChart>
      <c:catAx>
        <c:axId val="137376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377664"/>
        <c:crosses val="autoZero"/>
        <c:auto val="1"/>
        <c:lblAlgn val="ctr"/>
        <c:lblOffset val="100"/>
        <c:noMultiLvlLbl val="0"/>
      </c:catAx>
      <c:valAx>
        <c:axId val="13737766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37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2 545,0</a:t>
            </a: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15598804433916"/>
          <c:y val="0.16199070473651073"/>
          <c:w val="0.45239854621887893"/>
          <c:h val="0.74796559641521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545,0;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21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1247657070361356E-2"/>
                  <c:y val="-8.93604414324334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2000,0;</a:t>
                    </a:r>
                    <a:endParaRPr lang="ru-RU" dirty="0" smtClean="0"/>
                  </a:p>
                  <a:p>
                    <a:r>
                      <a:rPr lang="en-US" dirty="0" smtClean="0"/>
                      <a:t>79%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обеспечение устойчивого территориального и инвестиционного развития муниципального образования Гулькевичский район посредством совершенствования градостроительной документации муниципального образования Гулькевичский район</c:v>
                </c:pt>
                <c:pt idx="1">
                  <c:v>выполнение работ по подготовке землеустроительных дел территориальных зон населенных пунктов сельских поселений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545</c:v>
                </c:pt>
                <c:pt idx="1">
                  <c:v>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9.3515905640114055E-2"/>
          <c:w val="0.39627731775322461"/>
          <c:h val="0.85239751138762365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8637373625152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93852833556154E-2"/>
                  <c:y val="-4.1217119918424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28867401829956E-2"/>
                  <c:y val="-3.9207914544677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36129498156119E-2"/>
                  <c:y val="-3.9566903598421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563310169837761E-3"/>
                  <c:y val="-3.695565642848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1217.3</c:v>
                </c:pt>
                <c:pt idx="1">
                  <c:v>1421.1</c:v>
                </c:pt>
                <c:pt idx="2">
                  <c:v>1421.1</c:v>
                </c:pt>
                <c:pt idx="3">
                  <c:v>1421.1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671040"/>
        <c:axId val="137672576"/>
        <c:axId val="0"/>
      </c:bar3DChart>
      <c:catAx>
        <c:axId val="137671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672576"/>
        <c:crosses val="autoZero"/>
        <c:auto val="1"/>
        <c:lblAlgn val="ctr"/>
        <c:lblOffset val="100"/>
        <c:noMultiLvlLbl val="0"/>
      </c:catAx>
      <c:valAx>
        <c:axId val="13767257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67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1 421,1</a:t>
            </a:r>
          </a:p>
        </c:rich>
      </c:tx>
      <c:layout>
        <c:manualLayout>
          <c:xMode val="edge"/>
          <c:yMode val="edge"/>
          <c:x val="0.27471129999892485"/>
          <c:y val="0.5055919712624523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15598804433916"/>
          <c:y val="0.16199070473651073"/>
          <c:w val="0.45239854621887893"/>
          <c:h val="0.74796559641521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516,9;</a:t>
                    </a:r>
                    <a:endParaRPr lang="ru-RU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mtClean="0"/>
                      <a:t>36</a:t>
                    </a:r>
                    <a:r>
                      <a:rPr lang="en-US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4222210077016533E-3"/>
                  <c:y val="3.31492047038587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904,2;</a:t>
                    </a:r>
                    <a:endParaRPr lang="ru-RU" dirty="0" smtClean="0"/>
                  </a:p>
                  <a:p>
                    <a:r>
                      <a:rPr lang="en-US" dirty="0" smtClean="0"/>
                      <a:t>64%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стабилизация в муниципальном образовании Гулькевичский район эпидемиологической ситуации, снижение риска заболеваемости, инвалидизации, смертности населения, связанной с инфекционными заболеваниями, распространения заболеваемости туберкулезом</c:v>
                </c:pt>
                <c:pt idx="1">
                  <c:v>совершенствование кадрового обеспечения системы здравоохранения муниципального образования Гулькевичский район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516.9</c:v>
                </c:pt>
                <c:pt idx="1">
                  <c:v>904.2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9.3515905640114055E-2"/>
          <c:w val="0.39627731775322461"/>
          <c:h val="0.85239751138762365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30397564112464E-2"/>
                  <c:y val="-3.997703958819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30397564112464E-2"/>
                  <c:y val="-3.5274043624782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46550194987751E-2"/>
                  <c:y val="-2.58676813687368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458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732750974938755E-3"/>
                  <c:y val="-3.7625449024182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исплнение 2016 года</c:v>
                </c:pt>
                <c:pt idx="1">
                  <c:v>Проект на 2017 год</c:v>
                </c:pt>
                <c:pt idx="2">
                  <c:v>Проект на 2018 год</c:v>
                </c:pt>
                <c:pt idx="3">
                  <c:v>Проект на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400.9</c:v>
                </c:pt>
                <c:pt idx="1">
                  <c:v>423.6</c:v>
                </c:pt>
                <c:pt idx="2">
                  <c:v>440.8</c:v>
                </c:pt>
                <c:pt idx="3">
                  <c:v>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393536"/>
        <c:axId val="39437824"/>
        <c:axId val="0"/>
      </c:bar3DChart>
      <c:catAx>
        <c:axId val="39393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437824"/>
        <c:crosses val="autoZero"/>
        <c:auto val="1"/>
        <c:lblAlgn val="ctr"/>
        <c:lblOffset val="100"/>
        <c:noMultiLvlLbl val="0"/>
      </c:catAx>
      <c:valAx>
        <c:axId val="3943782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9393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непрограммных  направлений деятельности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648063184988615E-2"/>
                  <c:y val="-3.5381660341591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30787255236297E-2"/>
                  <c:y val="-3.1175087459507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44630100346673E-2"/>
                  <c:y val="-2.7543145223636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034330846420542E-2"/>
                  <c:y val="-1.7960153913647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300108.09999999998</c:v>
                </c:pt>
                <c:pt idx="1">
                  <c:v>273986.40000000002</c:v>
                </c:pt>
                <c:pt idx="2">
                  <c:v>263040.5</c:v>
                </c:pt>
                <c:pt idx="3">
                  <c:v>273187.09999999998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042752"/>
        <c:axId val="138044544"/>
        <c:axId val="0"/>
      </c:bar3DChart>
      <c:catAx>
        <c:axId val="138042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044544"/>
        <c:crosses val="autoZero"/>
        <c:auto val="1"/>
        <c:lblAlgn val="ctr"/>
        <c:lblOffset val="100"/>
        <c:noMultiLvlLbl val="0"/>
      </c:catAx>
      <c:valAx>
        <c:axId val="13804454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04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b="0" i="0" baseline="0" dirty="0" smtClean="0">
                <a:effectLst/>
                <a:latin typeface="Times New Roman" pitchFamily="18" charset="0"/>
                <a:cs typeface="Times New Roman" pitchFamily="18" charset="0"/>
              </a:rPr>
              <a:t>непрограммных направлений</a:t>
            </a:r>
            <a:endParaRPr lang="ru-RU" sz="2400" b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на 2017 год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772561561260218"/>
          <c:y val="1.1102027790014577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92731811160768"/>
          <c:y val="0.26455529188669064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-4.9152580716837917E-2"/>
                  <c:y val="-0.1630683778221068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650588106697822"/>
                  <c:y val="-1.11351173993051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7730368668714227E-2"/>
                  <c:y val="3.99196757465688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9179665521035299E-2"/>
                  <c:y val="3.982102541606704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0.196164326710721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1116650121312687E-3"/>
                  <c:y val="-5.55486404113502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4087928402220543"/>
                  <c:y val="-2.13148109864306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9.7979480774537595E-2"/>
                  <c:y val="2.98955020019769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086243105604754E-2"/>
                  <c:y val="-1.90000900589160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9.6032788471531835E-2"/>
                  <c:y val="-9.66344655315497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3.4083130548218654E-2"/>
                  <c:y val="-0.140016329226677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5040913912791051"/>
                  <c:y val="-9.91214651290160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Здравоохранение</c:v>
                </c:pt>
                <c:pt idx="5">
                  <c:v>Обслуживание муниципального долга</c:v>
                </c:pt>
                <c:pt idx="6">
                  <c:v>Межбюджетные трансферты общего характера бюджетам муниципальных образований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131.69999999999999</c:v>
                </c:pt>
                <c:pt idx="1">
                  <c:v>0.2</c:v>
                </c:pt>
                <c:pt idx="2">
                  <c:v>0.1</c:v>
                </c:pt>
                <c:pt idx="3">
                  <c:v>29.4</c:v>
                </c:pt>
                <c:pt idx="4">
                  <c:v>75.3</c:v>
                </c:pt>
                <c:pt idx="5">
                  <c:v>20.399999999999999</c:v>
                </c:pt>
                <c:pt idx="6">
                  <c:v>16.899999999999999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общегосударственных вопросов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209225856625277E-2"/>
                  <c:y val="-1.7421663559649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53494952173772E-2"/>
                  <c:y val="-2.7184099277068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108205719077809E-2"/>
                  <c:y val="-2.55475725665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339980145576269E-3"/>
                  <c:y val="-3.192916251315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133829.29999999999</c:v>
                </c:pt>
                <c:pt idx="1">
                  <c:v>131698</c:v>
                </c:pt>
                <c:pt idx="2">
                  <c:v>122673.5</c:v>
                </c:pt>
                <c:pt idx="3">
                  <c:v>120893.5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567040"/>
        <c:axId val="138597504"/>
        <c:axId val="0"/>
      </c:bar3DChart>
      <c:catAx>
        <c:axId val="138567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597504"/>
        <c:crosses val="autoZero"/>
        <c:auto val="1"/>
        <c:lblAlgn val="ctr"/>
        <c:lblOffset val="100"/>
        <c:noMultiLvlLbl val="0"/>
      </c:catAx>
      <c:valAx>
        <c:axId val="13859750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567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на реализацию общегосударственных вопросов в 2017 году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1893570965229"/>
          <c:y val="1.1098948985180429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70398808734514"/>
          <c:y val="0.27366493963544308"/>
          <c:w val="0.72992203375252207"/>
          <c:h val="0.66656003739048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на 01.12.2010г.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-0.13733722686726565"/>
                  <c:y val="-1.1861387935930476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53506420433568E-2"/>
                  <c:y val="5.2557697144308439E-6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447779995770038E-3"/>
                  <c:y val="-0.1224311459386580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79656561457328E-2"/>
                  <c:y val="3.0286083817834642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0430122459511668"/>
                  <c:y val="0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954122481014651E-2"/>
                  <c:y val="3.2888133569513193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560654550928033E-2"/>
                  <c:y val="-6.4516697650807822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7979480774537595E-2"/>
                  <c:y val="2.9895502001976926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086243105604754E-2"/>
                  <c:y val="-1.9000090058916012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6032788471531835E-2"/>
                  <c:y val="-9.6634465531549724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4083130548218654E-2"/>
                  <c:y val="-0.14001632922667798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5040913912791051"/>
                  <c:y val="-9.9121465129016026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18087864789216967"/>
                  <c:y val="-8.7219395801488214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функционирование высшего должностного лица муниципального образования</c:v>
                </c:pt>
                <c:pt idx="1">
                  <c:v>функционирование законодательных (представительных) органов государственной власти и представительных органов муниципального образования</c:v>
                </c:pt>
                <c:pt idx="2">
                  <c:v>функционирование местных администраций</c:v>
                </c:pt>
                <c:pt idx="3">
                  <c:v>судебная система</c:v>
                </c:pt>
                <c:pt idx="4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5">
                  <c:v>резервный фонд</c:v>
                </c:pt>
                <c:pt idx="6">
                  <c:v>другие общегосударственные вопросы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1155</c:v>
                </c:pt>
                <c:pt idx="1">
                  <c:v>1777.7</c:v>
                </c:pt>
                <c:pt idx="2">
                  <c:v>52981.1</c:v>
                </c:pt>
                <c:pt idx="4">
                  <c:v>14650.8</c:v>
                </c:pt>
                <c:pt idx="5">
                  <c:v>3492.3</c:v>
                </c:pt>
                <c:pt idx="6">
                  <c:v>57641.1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направлений в области национальной обороны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59648160862544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781027973212448E-2"/>
                  <c:y val="-2.9212438494106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05631250443938E-2"/>
                  <c:y val="-3.502927489796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44671357098757E-2"/>
                  <c:y val="-2.931033934724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347799242707095E-2"/>
                  <c:y val="-2.6239335799926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</c:v>
                </c:pt>
                <c:pt idx="1">
                  <c:v>180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829184"/>
        <c:axId val="138876032"/>
        <c:axId val="0"/>
      </c:bar3DChart>
      <c:catAx>
        <c:axId val="138829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876032"/>
        <c:crosses val="autoZero"/>
        <c:auto val="1"/>
        <c:lblAlgn val="ctr"/>
        <c:lblOffset val="100"/>
        <c:noMultiLvlLbl val="0"/>
      </c:catAx>
      <c:valAx>
        <c:axId val="138876032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829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направлений в области национальной безопасности и правоохранительной деятельности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59648160862544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6362772078148E-2"/>
                  <c:y val="-3.12306900102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05631250443938E-2"/>
                  <c:y val="-3.099245400567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44671357098757E-2"/>
                  <c:y val="-3.1328749793391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02149305814836E-2"/>
                  <c:y val="-3.027615669222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126</c:v>
                </c:pt>
                <c:pt idx="1">
                  <c:v>126</c:v>
                </c:pt>
                <c:pt idx="2">
                  <c:v>126</c:v>
                </c:pt>
                <c:pt idx="3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935680"/>
        <c:axId val="139134080"/>
        <c:axId val="0"/>
      </c:bar3DChart>
      <c:catAx>
        <c:axId val="138935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134080"/>
        <c:crosses val="autoZero"/>
        <c:auto val="1"/>
        <c:lblAlgn val="ctr"/>
        <c:lblOffset val="100"/>
        <c:noMultiLvlLbl val="0"/>
      </c:catAx>
      <c:valAx>
        <c:axId val="139134080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93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направлений в области национальной экономики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142101697261325E-2"/>
                  <c:y val="-2.3964204012989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36706486164562E-2"/>
                  <c:y val="-4.7139673543563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86902548168602E-2"/>
                  <c:y val="-2.76441481185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824859168654451E-3"/>
                  <c:y val="-2.7230483684146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41874.400000000001</c:v>
                </c:pt>
                <c:pt idx="1">
                  <c:v>29406.2</c:v>
                </c:pt>
                <c:pt idx="2">
                  <c:v>28406.2</c:v>
                </c:pt>
                <c:pt idx="3">
                  <c:v>28406.2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738496"/>
        <c:axId val="139740288"/>
        <c:axId val="0"/>
      </c:bar3DChart>
      <c:catAx>
        <c:axId val="139738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740288"/>
        <c:crosses val="autoZero"/>
        <c:auto val="1"/>
        <c:lblAlgn val="ctr"/>
        <c:lblOffset val="100"/>
        <c:noMultiLvlLbl val="0"/>
      </c:catAx>
      <c:valAx>
        <c:axId val="13974028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73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29 406,2</a:t>
            </a:r>
          </a:p>
        </c:rich>
      </c:tx>
      <c:layout>
        <c:manualLayout>
          <c:xMode val="edge"/>
          <c:yMode val="edge"/>
          <c:x val="0.28893463002318737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1.422333002426259E-2"/>
                  <c:y val="-3.292245306077102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654,2;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70%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8446660048525073E-3"/>
                  <c:y val="7.054771692034218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752,0;</a:t>
                    </a:r>
                    <a:endParaRPr lang="ru-RU" smtClean="0"/>
                  </a:p>
                  <a:p>
                    <a:r>
                      <a:rPr lang="en-US" smtClean="0"/>
                      <a:t>30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Сельское хозяйство и рыболовство</c:v>
                </c:pt>
                <c:pt idx="1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20654.2</c:v>
                </c:pt>
                <c:pt idx="1">
                  <c:v>8752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790234328802175"/>
          <c:y val="0.25342406399288969"/>
          <c:w val="0.32231600162705931"/>
          <c:h val="0.47849461170980995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752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,0</a:t>
            </a:r>
          </a:p>
        </c:rich>
      </c:tx>
      <c:layout>
        <c:manualLayout>
          <c:xMode val="edge"/>
          <c:yMode val="edge"/>
          <c:x val="0.28324529801348236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800997021836284E-2"/>
                  <c:y val="-0.1410954338406843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067996029115046E-2"/>
                  <c:y val="-0.1175795282005702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обеспечение деятельности  (оказание услуг) муниципальных учреждений (Управление капитального строительства Гулькевичского района)</c:v>
                </c:pt>
                <c:pt idx="1">
                  <c:v>мероприятия по подготовке градостроительной и землеустроительной документации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8452</c:v>
                </c:pt>
                <c:pt idx="1">
                  <c:v>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18522793763655887"/>
          <c:w val="0.36214132569499441"/>
          <c:h val="0.69484094359885928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здравоохранение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774486805655474"/>
          <c:y val="2.607945226379829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160042466084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967046466603918E-2"/>
                  <c:y val="-2.7239482015486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79051507938099E-2"/>
                  <c:y val="-2.2964425118561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86902548168602E-2"/>
                  <c:y val="-1.9378170652629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56499368922685E-2"/>
                  <c:y val="-2.0184104461481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76379</c:v>
                </c:pt>
                <c:pt idx="1">
                  <c:v>75307.600000000006</c:v>
                </c:pt>
                <c:pt idx="2">
                  <c:v>75807.600000000006</c:v>
                </c:pt>
                <c:pt idx="3">
                  <c:v>75307.600000000006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806208"/>
        <c:axId val="139807744"/>
        <c:axId val="0"/>
      </c:bar3DChart>
      <c:catAx>
        <c:axId val="139806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807744"/>
        <c:crosses val="autoZero"/>
        <c:auto val="1"/>
        <c:lblAlgn val="ctr"/>
        <c:lblOffset val="100"/>
        <c:noMultiLvlLbl val="0"/>
      </c:catAx>
      <c:valAx>
        <c:axId val="13980774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80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61661809656477"/>
          <c:y val="0.20052804116772857"/>
          <c:w val="0.78606175762047348"/>
          <c:h val="0.7650889031653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1989978321497041"/>
                  <c:y val="5.713676741231652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146988416291828"/>
                  <c:y val="-0.2278001719615694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0992672229201501E-2"/>
                  <c:y val="9.103738876034707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87253363111601"/>
                  <c:y val="2.88977553218724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3984573888751203E-2"/>
                  <c:y val="-1.426351178371485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5845699005903401E-2"/>
                  <c:y val="-8.827883858315259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0076792542764071"/>
                  <c:y val="-0.1828164035904842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9238816769646677"/>
                  <c:y val="-7.618255781563722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2541620494209096"/>
                  <c:y val="-3.012165314965004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прибыль</c:v>
                </c:pt>
                <c:pt idx="1">
                  <c:v>НДФЛ</c:v>
                </c:pt>
                <c:pt idx="2">
                  <c:v>ЕНВД</c:v>
                </c:pt>
                <c:pt idx="3">
                  <c:v>ЕСХН</c:v>
                </c:pt>
                <c:pt idx="4">
                  <c:v>УСН</c:v>
                </c:pt>
                <c:pt idx="5">
                  <c:v>Гос. пошлина</c:v>
                </c:pt>
                <c:pt idx="6">
                  <c:v>Аренда земли и имущества</c:v>
                </c:pt>
                <c:pt idx="7">
                  <c:v>Штрафы</c:v>
                </c:pt>
                <c:pt idx="8">
                  <c:v>Иные доходы*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6.7</c:v>
                </c:pt>
                <c:pt idx="1">
                  <c:v>283.7</c:v>
                </c:pt>
                <c:pt idx="2">
                  <c:v>25.5</c:v>
                </c:pt>
                <c:pt idx="3">
                  <c:v>20.7</c:v>
                </c:pt>
                <c:pt idx="4">
                  <c:v>8.5</c:v>
                </c:pt>
                <c:pt idx="5">
                  <c:v>14.1</c:v>
                </c:pt>
                <c:pt idx="6">
                  <c:v>36.200000000000003</c:v>
                </c:pt>
                <c:pt idx="7">
                  <c:v>7.9</c:v>
                </c:pt>
                <c:pt idx="8">
                  <c:v>20.3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75 307,6</a:t>
            </a:r>
          </a:p>
        </c:rich>
      </c:tx>
      <c:layout>
        <c:manualLayout>
          <c:xMode val="edge"/>
          <c:yMode val="edge"/>
          <c:x val="0.27328896699649857"/>
          <c:y val="0.50559197126245237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4.2669990072787614E-3"/>
                  <c:y val="-3.0570677332148279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42 724,2;</a:t>
                    </a:r>
                    <a:endParaRPr lang="ru-RU" dirty="0" smtClean="0"/>
                  </a:p>
                  <a:p>
                    <a: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57%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4646741759876144E-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19 426,5;</a:t>
                    </a:r>
                    <a:endParaRPr lang="ru-RU" dirty="0" smtClean="0"/>
                  </a:p>
                  <a:p>
                    <a:r>
                      <a:rPr lang="en-US" dirty="0" smtClean="0"/>
                      <a:t>26%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6893320097050407E-3"/>
                  <c:y val="2.35159056401140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13 156,9;</a:t>
                    </a:r>
                    <a:endParaRPr lang="ru-RU" dirty="0" smtClean="0"/>
                  </a:p>
                  <a:p>
                    <a:r>
                      <a:rPr lang="en-US" dirty="0" smtClean="0"/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Стационарная медицинская помощь</c:v>
                </c:pt>
                <c:pt idx="1">
                  <c:v>Амбулаторная помощь</c:v>
                </c:pt>
                <c:pt idx="2">
                  <c:v>Другие вопросы в области здравоохранения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42724.2</c:v>
                </c:pt>
                <c:pt idx="1">
                  <c:v>19426.5</c:v>
                </c:pt>
                <c:pt idx="2">
                  <c:v>13156.9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807701922008671"/>
          <c:y val="0.2252049772247528"/>
          <c:w val="0.36214132569499441"/>
          <c:h val="0.61488686442247154"/>
        </c:manualLayout>
      </c:layout>
      <c:overlay val="0"/>
      <c:txPr>
        <a:bodyPr/>
        <a:lstStyle/>
        <a:p>
          <a:pPr>
            <a:defRPr kern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муниципального долга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819789909382425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4555279562444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353669610630957E-2"/>
                  <c:y val="-4.136853544451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04301634070044E-2"/>
                  <c:y val="-3.3170660116579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83621287258257E-2"/>
                  <c:y val="-3.1534604801190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18377113286769E-2"/>
                  <c:y val="-3.1929319644857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19461.2</c:v>
                </c:pt>
                <c:pt idx="1">
                  <c:v>20417.2</c:v>
                </c:pt>
                <c:pt idx="2">
                  <c:v>20417.2</c:v>
                </c:pt>
                <c:pt idx="3">
                  <c:v>20417.2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222528"/>
        <c:axId val="149224064"/>
        <c:axId val="0"/>
      </c:bar3DChart>
      <c:catAx>
        <c:axId val="149222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224064"/>
        <c:crosses val="autoZero"/>
        <c:auto val="1"/>
        <c:lblAlgn val="ctr"/>
        <c:lblOffset val="100"/>
        <c:noMultiLvlLbl val="0"/>
      </c:catAx>
      <c:valAx>
        <c:axId val="14922406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22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2400" b="0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08205530675622"/>
          <c:y val="1.396900859950396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617858873863191E-2"/>
          <c:y val="0.23517865298917404"/>
          <c:w val="0.87382727694862272"/>
          <c:h val="0.608572364550933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8894221224964E-2"/>
                  <c:y val="-2.267603979326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39645868127585E-2"/>
                  <c:y val="-2.5845374041630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058652863707311E-2"/>
                  <c:y val="-2.3855159556391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28249684461183E-3"/>
                  <c:y val="-2.1395380037543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за 2016 год</c:v>
                </c:pt>
                <c:pt idx="1">
                  <c:v>проект бюджета на 2017 год</c:v>
                </c:pt>
                <c:pt idx="2">
                  <c:v>первый год планового периода 2018 год</c:v>
                </c:pt>
                <c:pt idx="3">
                  <c:v>второй год планового периода 2019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23304.7</c:v>
                </c:pt>
                <c:pt idx="1">
                  <c:v>16851.400000000001</c:v>
                </c:pt>
                <c:pt idx="2">
                  <c:v>1516.6</c:v>
                </c:pt>
                <c:pt idx="3">
                  <c:v>1516.6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640320"/>
        <c:axId val="149641856"/>
        <c:axId val="0"/>
      </c:bar3DChart>
      <c:catAx>
        <c:axId val="14964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641856"/>
        <c:crosses val="autoZero"/>
        <c:auto val="1"/>
        <c:lblAlgn val="ctr"/>
        <c:lblOffset val="100"/>
        <c:noMultiLvlLbl val="0"/>
      </c:catAx>
      <c:valAx>
        <c:axId val="14964185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64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57420760170546"/>
          <c:y val="3.1664852876569755E-2"/>
          <c:w val="0.88065237742254499"/>
          <c:h val="0.7089708575633358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Ожидаемый факт 2016 -400,9 млн.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755267045992486E-3"/>
                  <c:y val="-7.1327296135940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024204017412991E-2"/>
                  <c:y val="-4.792680283735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601307660388346E-2"/>
                  <c:y val="-3.4654909223806837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162547911509279E-2"/>
                  <c:y val="2.37901268725592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668052849276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724573793732861E-3"/>
                  <c:y val="-2.409359148305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212611849279608E-2"/>
                  <c:y val="-2.3876295836034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Гос. пошлина</c:v>
                </c:pt>
                <c:pt idx="6">
                  <c:v>Аренда земли и имущества</c:v>
                </c:pt>
                <c:pt idx="7">
                  <c:v>Иные доходы*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6.2</c:v>
                </c:pt>
                <c:pt idx="1">
                  <c:v>256.3</c:v>
                </c:pt>
                <c:pt idx="2">
                  <c:v>8</c:v>
                </c:pt>
                <c:pt idx="3">
                  <c:v>25.5</c:v>
                </c:pt>
                <c:pt idx="4">
                  <c:v>25</c:v>
                </c:pt>
                <c:pt idx="5">
                  <c:v>13.4</c:v>
                </c:pt>
                <c:pt idx="6">
                  <c:v>37.6</c:v>
                </c:pt>
                <c:pt idx="7">
                  <c:v>28.9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Проект на 2017г. - 423,6 млн.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191393899153515E-3"/>
                  <c:y val="-9.5203591971974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772965881752985E-2"/>
                  <c:y val="-1.1895250760113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852350865861378E-3"/>
                  <c:y val="-8.8042201811833587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132806226346736E-3"/>
                  <c:y val="-1.190817610463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0211297408711E-3"/>
                  <c:y val="-1.1903680332627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485944674842955E-2"/>
                  <c:y val="-4.30844817368335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8454939623497019E-3"/>
                  <c:y val="-1.4269767675361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9950574938111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прибыль</c:v>
                </c:pt>
                <c:pt idx="1">
                  <c:v>НДФЛ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Гос. пошлина</c:v>
                </c:pt>
                <c:pt idx="6">
                  <c:v>Аренда земли и имущества</c:v>
                </c:pt>
                <c:pt idx="7">
                  <c:v>Иные доходы*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6.7</c:v>
                </c:pt>
                <c:pt idx="1">
                  <c:v>283.7</c:v>
                </c:pt>
                <c:pt idx="2">
                  <c:v>8.5</c:v>
                </c:pt>
                <c:pt idx="3">
                  <c:v>25.5</c:v>
                </c:pt>
                <c:pt idx="4">
                  <c:v>20.7</c:v>
                </c:pt>
                <c:pt idx="5">
                  <c:v>14.1</c:v>
                </c:pt>
                <c:pt idx="6">
                  <c:v>38</c:v>
                </c:pt>
                <c:pt idx="7">
                  <c:v>26.4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6057216"/>
        <c:axId val="96058752"/>
        <c:axId val="0"/>
      </c:bar3DChart>
      <c:catAx>
        <c:axId val="96057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62000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058752"/>
        <c:crosses val="autoZero"/>
        <c:auto val="0"/>
        <c:lblAlgn val="ctr"/>
        <c:lblOffset val="100"/>
        <c:noMultiLvlLbl val="0"/>
      </c:catAx>
      <c:valAx>
        <c:axId val="960587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605721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4904746828843824"/>
          <c:y val="1.4274076123535573E-2"/>
          <c:w val="0.50102778836871198"/>
          <c:h val="0.27252695543135153"/>
        </c:manualLayout>
      </c:layout>
      <c:overlay val="1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5742544613689E-2"/>
                  <c:y val="-3.057086249675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57122466618586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409135331479177E-2"/>
                  <c:y val="-5.6438358700885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441205214486526E-2"/>
                  <c:y val="-4.232863015220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2016 года</c:v>
                </c:pt>
                <c:pt idx="1">
                  <c:v>Проект на 2017 год</c:v>
                </c:pt>
                <c:pt idx="2">
                  <c:v>Проект на 2018 год</c:v>
                </c:pt>
                <c:pt idx="3">
                  <c:v>Проект на 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256.3</c:v>
                </c:pt>
                <c:pt idx="1">
                  <c:v>283.7</c:v>
                </c:pt>
                <c:pt idx="2" formatCode="0.0">
                  <c:v>294.39999999999998</c:v>
                </c:pt>
                <c:pt idx="3">
                  <c:v>305.39999999999998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681216"/>
        <c:axId val="100682752"/>
        <c:axId val="0"/>
      </c:bar3DChart>
      <c:catAx>
        <c:axId val="100681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682752"/>
        <c:crosses val="autoZero"/>
        <c:auto val="1"/>
        <c:lblAlgn val="ctr"/>
        <c:lblOffset val="100"/>
        <c:noMultiLvlLbl val="0"/>
      </c:catAx>
      <c:valAx>
        <c:axId val="10068275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681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924934894239595E-2"/>
                  <c:y val="-4.468040588082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409017642107564E-2"/>
                  <c:y val="-4.232863015220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451895175488976E-2"/>
                  <c:y val="-4.468040588082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46550194987751E-2"/>
                  <c:y val="-4.468022071621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Ожидаемое исполнение 2016 года</c:v>
                </c:pt>
                <c:pt idx="1">
                  <c:v>Проект на 2017 год</c:v>
                </c:pt>
                <c:pt idx="2">
                  <c:v>Проект на 2018 год</c:v>
                </c:pt>
                <c:pt idx="3">
                  <c:v>Проект на 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25.5</c:v>
                </c:pt>
                <c:pt idx="1">
                  <c:v>25.5</c:v>
                </c:pt>
                <c:pt idx="2" formatCode="0.0">
                  <c:v>25.5</c:v>
                </c:pt>
                <c:pt idx="3">
                  <c:v>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375424"/>
        <c:axId val="104376960"/>
        <c:axId val="0"/>
      </c:bar3DChart>
      <c:catAx>
        <c:axId val="104375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376960"/>
        <c:crosses val="autoZero"/>
        <c:auto val="1"/>
        <c:lblAlgn val="ctr"/>
        <c:lblOffset val="100"/>
        <c:noMultiLvlLbl val="0"/>
      </c:catAx>
      <c:valAx>
        <c:axId val="1043769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375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F8B19-6E96-4BB1-822D-CF2F680573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849884-2B88-4E3B-AD7F-94F6EF7CBBC4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При составлении проекта бюджета</a:t>
          </a:r>
        </a:p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на 2017 год учтены: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3A15A4-1B3A-4F7E-9D71-8848263E1383}" type="parTrans" cxnId="{DACF9EB2-BBD6-4E08-B272-3F694E30A93D}">
      <dgm:prSet/>
      <dgm:spPr/>
      <dgm:t>
        <a:bodyPr/>
        <a:lstStyle/>
        <a:p>
          <a:endParaRPr lang="ru-RU"/>
        </a:p>
      </dgm:t>
    </dgm:pt>
    <dgm:pt modelId="{19DBA2DE-4554-4BD4-8933-521D55F7BA4D}" type="sibTrans" cxnId="{DACF9EB2-BBD6-4E08-B272-3F694E30A93D}">
      <dgm:prSet/>
      <dgm:spPr/>
      <dgm:t>
        <a:bodyPr/>
        <a:lstStyle/>
        <a:p>
          <a:endParaRPr lang="ru-RU"/>
        </a:p>
      </dgm:t>
    </dgm:pt>
    <dgm:pt modelId="{4D562468-8251-406D-8FB0-FF0FB270DFE8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Бюджетное послание Президента Российской Федерации Федеральному Собранию Российской Федерации;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6367923-3DE8-489E-8210-C18986D8C7F2}" type="parTrans" cxnId="{9E32DB45-5242-42A2-9404-5FF6D8E4B797}">
      <dgm:prSet/>
      <dgm:spPr/>
      <dgm:t>
        <a:bodyPr/>
        <a:lstStyle/>
        <a:p>
          <a:endParaRPr lang="ru-RU"/>
        </a:p>
      </dgm:t>
    </dgm:pt>
    <dgm:pt modelId="{1E99C7A6-DC21-4D2D-83D6-244FAF61B709}" type="sibTrans" cxnId="{9E32DB45-5242-42A2-9404-5FF6D8E4B797}">
      <dgm:prSet/>
      <dgm:spPr/>
      <dgm:t>
        <a:bodyPr/>
        <a:lstStyle/>
        <a:p>
          <a:endParaRPr lang="ru-RU"/>
        </a:p>
      </dgm:t>
    </dgm:pt>
    <dgm:pt modelId="{E18BAD38-FBE4-44C0-B019-613575564D70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Указы Президента Российской Федерации от 7 мая 2012 года;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B0296DC-FCC5-4698-BD2E-9E02EF6E050D}" type="parTrans" cxnId="{FBFDAD79-AFB6-4905-8A5D-C35FBD8A69CB}">
      <dgm:prSet/>
      <dgm:spPr/>
      <dgm:t>
        <a:bodyPr/>
        <a:lstStyle/>
        <a:p>
          <a:endParaRPr lang="ru-RU"/>
        </a:p>
      </dgm:t>
    </dgm:pt>
    <dgm:pt modelId="{99EF5A55-7C46-4A0E-8F2B-3F9B897020C0}" type="sibTrans" cxnId="{FBFDAD79-AFB6-4905-8A5D-C35FBD8A69CB}">
      <dgm:prSet/>
      <dgm:spPr/>
      <dgm:t>
        <a:bodyPr/>
        <a:lstStyle/>
        <a:p>
          <a:endParaRPr lang="ru-RU"/>
        </a:p>
      </dgm:t>
    </dgm:pt>
    <dgm:pt modelId="{DB19FC69-091A-4ED2-9D51-ED8CE585FBFB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Послание главы администрации (губернатора) Краснодарского края депутатам Законодательного собрания Краснодарского края;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F69B8D0-4481-4DCB-9139-8F84D7A5F1E1}" type="parTrans" cxnId="{72C6F01E-DBC2-4B78-8B69-760C8A7A5E8B}">
      <dgm:prSet/>
      <dgm:spPr/>
      <dgm:t>
        <a:bodyPr/>
        <a:lstStyle/>
        <a:p>
          <a:endParaRPr lang="ru-RU"/>
        </a:p>
      </dgm:t>
    </dgm:pt>
    <dgm:pt modelId="{6C745954-BAC4-4198-900F-5B85346D224B}" type="sibTrans" cxnId="{72C6F01E-DBC2-4B78-8B69-760C8A7A5E8B}">
      <dgm:prSet/>
      <dgm:spPr/>
      <dgm:t>
        <a:bodyPr/>
        <a:lstStyle/>
        <a:p>
          <a:endParaRPr lang="ru-RU"/>
        </a:p>
      </dgm:t>
    </dgm:pt>
    <dgm:pt modelId="{BFC82B8A-F267-413E-A7A6-555D19E324BB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муниципального образования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 до 2019 года;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800812A-5A8F-411F-9659-04F0B6657AD9}" type="parTrans" cxnId="{4BB20516-80C2-4E0F-98DB-CA6977CC9E84}">
      <dgm:prSet/>
      <dgm:spPr/>
      <dgm:t>
        <a:bodyPr/>
        <a:lstStyle/>
        <a:p>
          <a:endParaRPr lang="ru-RU"/>
        </a:p>
      </dgm:t>
    </dgm:pt>
    <dgm:pt modelId="{B85FAE46-650D-44E1-895A-09AB1F90444F}" type="sibTrans" cxnId="{4BB20516-80C2-4E0F-98DB-CA6977CC9E84}">
      <dgm:prSet/>
      <dgm:spPr/>
      <dgm:t>
        <a:bodyPr/>
        <a:lstStyle/>
        <a:p>
          <a:endParaRPr lang="ru-RU"/>
        </a:p>
      </dgm:t>
    </dgm:pt>
    <dgm:pt modelId="{DB759B31-EC05-4C93-8C1F-F324E4535911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муниципального образования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район на 2017-2019 годы.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B4A5FC8-4BBC-41BF-B83E-6A63E78AA8A4}" type="parTrans" cxnId="{B47185AA-37AC-4FC1-8005-21422CF7D718}">
      <dgm:prSet/>
      <dgm:spPr/>
      <dgm:t>
        <a:bodyPr/>
        <a:lstStyle/>
        <a:p>
          <a:endParaRPr lang="ru-RU"/>
        </a:p>
      </dgm:t>
    </dgm:pt>
    <dgm:pt modelId="{533619A5-B05B-4173-ABC1-710B525C993C}" type="sibTrans" cxnId="{B47185AA-37AC-4FC1-8005-21422CF7D718}">
      <dgm:prSet/>
      <dgm:spPr/>
      <dgm:t>
        <a:bodyPr/>
        <a:lstStyle/>
        <a:p>
          <a:endParaRPr lang="ru-RU"/>
        </a:p>
      </dgm:t>
    </dgm:pt>
    <dgm:pt modelId="{B8177D9F-0BFC-413B-A836-0D2290DE1A54}" type="pres">
      <dgm:prSet presAssocID="{C1DF8B19-6E96-4BB1-822D-CF2F680573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736B44-518A-4A17-BA28-74AEFB5001C1}" type="pres">
      <dgm:prSet presAssocID="{71849884-2B88-4E3B-AD7F-94F6EF7CBBC4}" presName="parentText" presStyleLbl="node1" presStyleIdx="0" presStyleCnt="1" custScaleY="104228" custLinFactNeighborY="-45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C29A3-D4DA-4406-B294-39917A21B282}" type="pres">
      <dgm:prSet presAssocID="{71849884-2B88-4E3B-AD7F-94F6EF7CBBC4}" presName="childText" presStyleLbl="revTx" presStyleIdx="0" presStyleCnt="1" custScaleY="108859" custLinFactNeighborX="-1014" custLinFactNeighborY="10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B20516-80C2-4E0F-98DB-CA6977CC9E84}" srcId="{71849884-2B88-4E3B-AD7F-94F6EF7CBBC4}" destId="{BFC82B8A-F267-413E-A7A6-555D19E324BB}" srcOrd="3" destOrd="0" parTransId="{7800812A-5A8F-411F-9659-04F0B6657AD9}" sibTransId="{B85FAE46-650D-44E1-895A-09AB1F90444F}"/>
    <dgm:cxn modelId="{95D17A5E-8C6F-44C5-B654-79A71D853506}" type="presOf" srcId="{BFC82B8A-F267-413E-A7A6-555D19E324BB}" destId="{2FEC29A3-D4DA-4406-B294-39917A21B282}" srcOrd="0" destOrd="3" presId="urn:microsoft.com/office/officeart/2005/8/layout/vList2"/>
    <dgm:cxn modelId="{B919F5D2-8BB7-4235-8DCE-7085352B8CDA}" type="presOf" srcId="{DB19FC69-091A-4ED2-9D51-ED8CE585FBFB}" destId="{2FEC29A3-D4DA-4406-B294-39917A21B282}" srcOrd="0" destOrd="2" presId="urn:microsoft.com/office/officeart/2005/8/layout/vList2"/>
    <dgm:cxn modelId="{125B7394-0320-4E89-9CB4-5F4CCD60186F}" type="presOf" srcId="{4D562468-8251-406D-8FB0-FF0FB270DFE8}" destId="{2FEC29A3-D4DA-4406-B294-39917A21B282}" srcOrd="0" destOrd="0" presId="urn:microsoft.com/office/officeart/2005/8/layout/vList2"/>
    <dgm:cxn modelId="{F301CAA0-74CA-4285-BABD-81F4080327C2}" type="presOf" srcId="{E18BAD38-FBE4-44C0-B019-613575564D70}" destId="{2FEC29A3-D4DA-4406-B294-39917A21B282}" srcOrd="0" destOrd="1" presId="urn:microsoft.com/office/officeart/2005/8/layout/vList2"/>
    <dgm:cxn modelId="{B47185AA-37AC-4FC1-8005-21422CF7D718}" srcId="{71849884-2B88-4E3B-AD7F-94F6EF7CBBC4}" destId="{DB759B31-EC05-4C93-8C1F-F324E4535911}" srcOrd="4" destOrd="0" parTransId="{4B4A5FC8-4BBC-41BF-B83E-6A63E78AA8A4}" sibTransId="{533619A5-B05B-4173-ABC1-710B525C993C}"/>
    <dgm:cxn modelId="{FBFDAD79-AFB6-4905-8A5D-C35FBD8A69CB}" srcId="{71849884-2B88-4E3B-AD7F-94F6EF7CBBC4}" destId="{E18BAD38-FBE4-44C0-B019-613575564D70}" srcOrd="1" destOrd="0" parTransId="{7B0296DC-FCC5-4698-BD2E-9E02EF6E050D}" sibTransId="{99EF5A55-7C46-4A0E-8F2B-3F9B897020C0}"/>
    <dgm:cxn modelId="{9A640471-7E6B-4EBE-8002-F4662C4642F7}" type="presOf" srcId="{DB759B31-EC05-4C93-8C1F-F324E4535911}" destId="{2FEC29A3-D4DA-4406-B294-39917A21B282}" srcOrd="0" destOrd="4" presId="urn:microsoft.com/office/officeart/2005/8/layout/vList2"/>
    <dgm:cxn modelId="{DACF9EB2-BBD6-4E08-B272-3F694E30A93D}" srcId="{C1DF8B19-6E96-4BB1-822D-CF2F68057397}" destId="{71849884-2B88-4E3B-AD7F-94F6EF7CBBC4}" srcOrd="0" destOrd="0" parTransId="{433A15A4-1B3A-4F7E-9D71-8848263E1383}" sibTransId="{19DBA2DE-4554-4BD4-8933-521D55F7BA4D}"/>
    <dgm:cxn modelId="{9E32DB45-5242-42A2-9404-5FF6D8E4B797}" srcId="{71849884-2B88-4E3B-AD7F-94F6EF7CBBC4}" destId="{4D562468-8251-406D-8FB0-FF0FB270DFE8}" srcOrd="0" destOrd="0" parTransId="{96367923-3DE8-489E-8210-C18986D8C7F2}" sibTransId="{1E99C7A6-DC21-4D2D-83D6-244FAF61B709}"/>
    <dgm:cxn modelId="{7F5D8706-252C-4B2F-B627-F2896B92FE56}" type="presOf" srcId="{C1DF8B19-6E96-4BB1-822D-CF2F68057397}" destId="{B8177D9F-0BFC-413B-A836-0D2290DE1A54}" srcOrd="0" destOrd="0" presId="urn:microsoft.com/office/officeart/2005/8/layout/vList2"/>
    <dgm:cxn modelId="{CAF91E5A-F442-4767-819A-DDEE4DD32C6E}" type="presOf" srcId="{71849884-2B88-4E3B-AD7F-94F6EF7CBBC4}" destId="{B6736B44-518A-4A17-BA28-74AEFB5001C1}" srcOrd="0" destOrd="0" presId="urn:microsoft.com/office/officeart/2005/8/layout/vList2"/>
    <dgm:cxn modelId="{72C6F01E-DBC2-4B78-8B69-760C8A7A5E8B}" srcId="{71849884-2B88-4E3B-AD7F-94F6EF7CBBC4}" destId="{DB19FC69-091A-4ED2-9D51-ED8CE585FBFB}" srcOrd="2" destOrd="0" parTransId="{2F69B8D0-4481-4DCB-9139-8F84D7A5F1E1}" sibTransId="{6C745954-BAC4-4198-900F-5B85346D224B}"/>
    <dgm:cxn modelId="{D6897B66-E4B9-46D7-8C05-BBB510C7F56F}" type="presParOf" srcId="{B8177D9F-0BFC-413B-A836-0D2290DE1A54}" destId="{B6736B44-518A-4A17-BA28-74AEFB5001C1}" srcOrd="0" destOrd="0" presId="urn:microsoft.com/office/officeart/2005/8/layout/vList2"/>
    <dgm:cxn modelId="{1F4234D2-CC00-4972-AB5D-04940F7F0E24}" type="presParOf" srcId="{B8177D9F-0BFC-413B-A836-0D2290DE1A54}" destId="{2FEC29A3-D4DA-4406-B294-39917A21B28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F8B19-6E96-4BB1-822D-CF2F680573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849884-2B88-4E3B-AD7F-94F6EF7CBBC4}">
      <dgm:prSet phldrT="[Текст]"/>
      <dgm:spPr/>
      <dgm:t>
        <a:bodyPr/>
        <a:lstStyle/>
        <a:p>
          <a:pPr algn="ctr">
            <a:lnSpc>
              <a:spcPct val="100000"/>
            </a:lnSpc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Основные приоритеты бюджетной и налоговой политики муниципального образования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район на 2017 год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3A15A4-1B3A-4F7E-9D71-8848263E1383}" type="parTrans" cxnId="{DACF9EB2-BBD6-4E08-B272-3F694E30A93D}">
      <dgm:prSet/>
      <dgm:spPr/>
      <dgm:t>
        <a:bodyPr/>
        <a:lstStyle/>
        <a:p>
          <a:endParaRPr lang="ru-RU"/>
        </a:p>
      </dgm:t>
    </dgm:pt>
    <dgm:pt modelId="{19DBA2DE-4554-4BD4-8933-521D55F7BA4D}" type="sibTrans" cxnId="{DACF9EB2-BBD6-4E08-B272-3F694E30A93D}">
      <dgm:prSet/>
      <dgm:spPr/>
      <dgm:t>
        <a:bodyPr/>
        <a:lstStyle/>
        <a:p>
          <a:endParaRPr lang="ru-RU"/>
        </a:p>
      </dgm:t>
    </dgm:pt>
    <dgm:pt modelId="{4D562468-8251-406D-8FB0-FF0FB270DFE8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Формирование и гарантированное исполнение бюджетных расходов исходя из государственных приоритетов, направленных на повышение уровня и качества жизни населения района за счет обеспечения граждан доступными и качественными муниципальными услугами;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6367923-3DE8-489E-8210-C18986D8C7F2}" type="parTrans" cxnId="{9E32DB45-5242-42A2-9404-5FF6D8E4B797}">
      <dgm:prSet/>
      <dgm:spPr/>
      <dgm:t>
        <a:bodyPr/>
        <a:lstStyle/>
        <a:p>
          <a:endParaRPr lang="ru-RU"/>
        </a:p>
      </dgm:t>
    </dgm:pt>
    <dgm:pt modelId="{1E99C7A6-DC21-4D2D-83D6-244FAF61B709}" type="sibTrans" cxnId="{9E32DB45-5242-42A2-9404-5FF6D8E4B797}">
      <dgm:prSet/>
      <dgm:spPr/>
      <dgm:t>
        <a:bodyPr/>
        <a:lstStyle/>
        <a:p>
          <a:endParaRPr lang="ru-RU"/>
        </a:p>
      </dgm:t>
    </dgm:pt>
    <dgm:pt modelId="{E18BAD38-FBE4-44C0-B019-613575564D70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Обеспечение социальной и экономической стабильности района;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B0296DC-FCC5-4698-BD2E-9E02EF6E050D}" type="parTrans" cxnId="{FBFDAD79-AFB6-4905-8A5D-C35FBD8A69CB}">
      <dgm:prSet/>
      <dgm:spPr/>
      <dgm:t>
        <a:bodyPr/>
        <a:lstStyle/>
        <a:p>
          <a:endParaRPr lang="ru-RU"/>
        </a:p>
      </dgm:t>
    </dgm:pt>
    <dgm:pt modelId="{99EF5A55-7C46-4A0E-8F2B-3F9B897020C0}" type="sibTrans" cxnId="{FBFDAD79-AFB6-4905-8A5D-C35FBD8A69CB}">
      <dgm:prSet/>
      <dgm:spPr/>
      <dgm:t>
        <a:bodyPr/>
        <a:lstStyle/>
        <a:p>
          <a:endParaRPr lang="ru-RU"/>
        </a:p>
      </dgm:t>
    </dgm:pt>
    <dgm:pt modelId="{DB19FC69-091A-4ED2-9D51-ED8CE585FBFB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Создание условий для динамичного развития и модернизации экономики;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F69B8D0-4481-4DCB-9139-8F84D7A5F1E1}" type="parTrans" cxnId="{72C6F01E-DBC2-4B78-8B69-760C8A7A5E8B}">
      <dgm:prSet/>
      <dgm:spPr/>
      <dgm:t>
        <a:bodyPr/>
        <a:lstStyle/>
        <a:p>
          <a:endParaRPr lang="ru-RU"/>
        </a:p>
      </dgm:t>
    </dgm:pt>
    <dgm:pt modelId="{6C745954-BAC4-4198-900F-5B85346D224B}" type="sibTrans" cxnId="{72C6F01E-DBC2-4B78-8B69-760C8A7A5E8B}">
      <dgm:prSet/>
      <dgm:spPr/>
      <dgm:t>
        <a:bodyPr/>
        <a:lstStyle/>
        <a:p>
          <a:endParaRPr lang="ru-RU"/>
        </a:p>
      </dgm:t>
    </dgm:pt>
    <dgm:pt modelId="{BFC82B8A-F267-413E-A7A6-555D19E324BB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Повышение эффективности и прозрачности муниципального управления;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800812A-5A8F-411F-9659-04F0B6657AD9}" type="parTrans" cxnId="{4BB20516-80C2-4E0F-98DB-CA6977CC9E84}">
      <dgm:prSet/>
      <dgm:spPr/>
      <dgm:t>
        <a:bodyPr/>
        <a:lstStyle/>
        <a:p>
          <a:endParaRPr lang="ru-RU"/>
        </a:p>
      </dgm:t>
    </dgm:pt>
    <dgm:pt modelId="{B85FAE46-650D-44E1-895A-09AB1F90444F}" type="sibTrans" cxnId="{4BB20516-80C2-4E0F-98DB-CA6977CC9E84}">
      <dgm:prSet/>
      <dgm:spPr/>
      <dgm:t>
        <a:bodyPr/>
        <a:lstStyle/>
        <a:p>
          <a:endParaRPr lang="ru-RU"/>
        </a:p>
      </dgm:t>
    </dgm:pt>
    <dgm:pt modelId="{DB759B31-EC05-4C93-8C1F-F324E4535911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 бюджета.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B4A5FC8-4BBC-41BF-B83E-6A63E78AA8A4}" type="parTrans" cxnId="{B47185AA-37AC-4FC1-8005-21422CF7D718}">
      <dgm:prSet/>
      <dgm:spPr/>
      <dgm:t>
        <a:bodyPr/>
        <a:lstStyle/>
        <a:p>
          <a:endParaRPr lang="ru-RU"/>
        </a:p>
      </dgm:t>
    </dgm:pt>
    <dgm:pt modelId="{533619A5-B05B-4173-ABC1-710B525C993C}" type="sibTrans" cxnId="{B47185AA-37AC-4FC1-8005-21422CF7D718}">
      <dgm:prSet/>
      <dgm:spPr/>
      <dgm:t>
        <a:bodyPr/>
        <a:lstStyle/>
        <a:p>
          <a:endParaRPr lang="ru-RU"/>
        </a:p>
      </dgm:t>
    </dgm:pt>
    <dgm:pt modelId="{E67090B2-37B0-433D-89B9-DE8939C78D91}">
      <dgm:prSet phldrT="[Текст]" custT="1"/>
      <dgm:spPr/>
      <dgm:t>
        <a:bodyPr/>
        <a:lstStyle/>
        <a:p>
          <a:pPr algn="just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Увеличение доходного потенциала и повышение уровня собственных доходов бюджета;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2351D8B-A2C8-4154-A546-EB5ECABEBDE5}" type="parTrans" cxnId="{65EC532A-5312-4154-AD5B-59BCAD01ADC0}">
      <dgm:prSet/>
      <dgm:spPr/>
      <dgm:t>
        <a:bodyPr/>
        <a:lstStyle/>
        <a:p>
          <a:endParaRPr lang="ru-RU"/>
        </a:p>
      </dgm:t>
    </dgm:pt>
    <dgm:pt modelId="{71298FDC-6D35-4EFC-94E7-D327EC96E571}" type="sibTrans" cxnId="{65EC532A-5312-4154-AD5B-59BCAD01ADC0}">
      <dgm:prSet/>
      <dgm:spPr/>
      <dgm:t>
        <a:bodyPr/>
        <a:lstStyle/>
        <a:p>
          <a:endParaRPr lang="ru-RU"/>
        </a:p>
      </dgm:t>
    </dgm:pt>
    <dgm:pt modelId="{B8177D9F-0BFC-413B-A836-0D2290DE1A54}" type="pres">
      <dgm:prSet presAssocID="{C1DF8B19-6E96-4BB1-822D-CF2F680573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736B44-518A-4A17-BA28-74AEFB5001C1}" type="pres">
      <dgm:prSet presAssocID="{71849884-2B88-4E3B-AD7F-94F6EF7CBBC4}" presName="parentText" presStyleLbl="node1" presStyleIdx="0" presStyleCnt="1" custScaleY="103665" custLinFactNeighborY="-45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C29A3-D4DA-4406-B294-39917A21B282}" type="pres">
      <dgm:prSet presAssocID="{71849884-2B88-4E3B-AD7F-94F6EF7CBBC4}" presName="childText" presStyleLbl="revTx" presStyleIdx="0" presStyleCnt="1" custScaleY="100766" custLinFactNeighborY="11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24D66B-114B-4586-9FB9-8B8F64EF2B95}" type="presOf" srcId="{71849884-2B88-4E3B-AD7F-94F6EF7CBBC4}" destId="{B6736B44-518A-4A17-BA28-74AEFB5001C1}" srcOrd="0" destOrd="0" presId="urn:microsoft.com/office/officeart/2005/8/layout/vList2"/>
    <dgm:cxn modelId="{71FE1DEB-EB68-4B01-8447-6D88DDBB525A}" type="presOf" srcId="{DB759B31-EC05-4C93-8C1F-F324E4535911}" destId="{2FEC29A3-D4DA-4406-B294-39917A21B282}" srcOrd="0" destOrd="5" presId="urn:microsoft.com/office/officeart/2005/8/layout/vList2"/>
    <dgm:cxn modelId="{EE6CF145-AB88-464D-A870-50C436377016}" type="presOf" srcId="{E67090B2-37B0-433D-89B9-DE8939C78D91}" destId="{2FEC29A3-D4DA-4406-B294-39917A21B282}" srcOrd="0" destOrd="4" presId="urn:microsoft.com/office/officeart/2005/8/layout/vList2"/>
    <dgm:cxn modelId="{E77EBF3C-C6F4-432D-9FFE-F81ED5FA0EBF}" type="presOf" srcId="{DB19FC69-091A-4ED2-9D51-ED8CE585FBFB}" destId="{2FEC29A3-D4DA-4406-B294-39917A21B282}" srcOrd="0" destOrd="2" presId="urn:microsoft.com/office/officeart/2005/8/layout/vList2"/>
    <dgm:cxn modelId="{4BB20516-80C2-4E0F-98DB-CA6977CC9E84}" srcId="{71849884-2B88-4E3B-AD7F-94F6EF7CBBC4}" destId="{BFC82B8A-F267-413E-A7A6-555D19E324BB}" srcOrd="3" destOrd="0" parTransId="{7800812A-5A8F-411F-9659-04F0B6657AD9}" sibTransId="{B85FAE46-650D-44E1-895A-09AB1F90444F}"/>
    <dgm:cxn modelId="{B1EBA059-1A82-484A-B332-7D58691568FD}" type="presOf" srcId="{E18BAD38-FBE4-44C0-B019-613575564D70}" destId="{2FEC29A3-D4DA-4406-B294-39917A21B282}" srcOrd="0" destOrd="1" presId="urn:microsoft.com/office/officeart/2005/8/layout/vList2"/>
    <dgm:cxn modelId="{65EC532A-5312-4154-AD5B-59BCAD01ADC0}" srcId="{71849884-2B88-4E3B-AD7F-94F6EF7CBBC4}" destId="{E67090B2-37B0-433D-89B9-DE8939C78D91}" srcOrd="4" destOrd="0" parTransId="{62351D8B-A2C8-4154-A546-EB5ECABEBDE5}" sibTransId="{71298FDC-6D35-4EFC-94E7-D327EC96E571}"/>
    <dgm:cxn modelId="{B47185AA-37AC-4FC1-8005-21422CF7D718}" srcId="{71849884-2B88-4E3B-AD7F-94F6EF7CBBC4}" destId="{DB759B31-EC05-4C93-8C1F-F324E4535911}" srcOrd="5" destOrd="0" parTransId="{4B4A5FC8-4BBC-41BF-B83E-6A63E78AA8A4}" sibTransId="{533619A5-B05B-4173-ABC1-710B525C993C}"/>
    <dgm:cxn modelId="{891DF0D7-880C-4D29-86B0-58C48598B277}" type="presOf" srcId="{4D562468-8251-406D-8FB0-FF0FB270DFE8}" destId="{2FEC29A3-D4DA-4406-B294-39917A21B282}" srcOrd="0" destOrd="0" presId="urn:microsoft.com/office/officeart/2005/8/layout/vList2"/>
    <dgm:cxn modelId="{FBFDAD79-AFB6-4905-8A5D-C35FBD8A69CB}" srcId="{71849884-2B88-4E3B-AD7F-94F6EF7CBBC4}" destId="{E18BAD38-FBE4-44C0-B019-613575564D70}" srcOrd="1" destOrd="0" parTransId="{7B0296DC-FCC5-4698-BD2E-9E02EF6E050D}" sibTransId="{99EF5A55-7C46-4A0E-8F2B-3F9B897020C0}"/>
    <dgm:cxn modelId="{C9FCF141-0BDB-4ADE-9692-7D06F79CDEED}" type="presOf" srcId="{BFC82B8A-F267-413E-A7A6-555D19E324BB}" destId="{2FEC29A3-D4DA-4406-B294-39917A21B282}" srcOrd="0" destOrd="3" presId="urn:microsoft.com/office/officeart/2005/8/layout/vList2"/>
    <dgm:cxn modelId="{09EC42B8-5C85-4991-B006-EE9F69B927EE}" type="presOf" srcId="{C1DF8B19-6E96-4BB1-822D-CF2F68057397}" destId="{B8177D9F-0BFC-413B-A836-0D2290DE1A54}" srcOrd="0" destOrd="0" presId="urn:microsoft.com/office/officeart/2005/8/layout/vList2"/>
    <dgm:cxn modelId="{DACF9EB2-BBD6-4E08-B272-3F694E30A93D}" srcId="{C1DF8B19-6E96-4BB1-822D-CF2F68057397}" destId="{71849884-2B88-4E3B-AD7F-94F6EF7CBBC4}" srcOrd="0" destOrd="0" parTransId="{433A15A4-1B3A-4F7E-9D71-8848263E1383}" sibTransId="{19DBA2DE-4554-4BD4-8933-521D55F7BA4D}"/>
    <dgm:cxn modelId="{9E32DB45-5242-42A2-9404-5FF6D8E4B797}" srcId="{71849884-2B88-4E3B-AD7F-94F6EF7CBBC4}" destId="{4D562468-8251-406D-8FB0-FF0FB270DFE8}" srcOrd="0" destOrd="0" parTransId="{96367923-3DE8-489E-8210-C18986D8C7F2}" sibTransId="{1E99C7A6-DC21-4D2D-83D6-244FAF61B709}"/>
    <dgm:cxn modelId="{72C6F01E-DBC2-4B78-8B69-760C8A7A5E8B}" srcId="{71849884-2B88-4E3B-AD7F-94F6EF7CBBC4}" destId="{DB19FC69-091A-4ED2-9D51-ED8CE585FBFB}" srcOrd="2" destOrd="0" parTransId="{2F69B8D0-4481-4DCB-9139-8F84D7A5F1E1}" sibTransId="{6C745954-BAC4-4198-900F-5B85346D224B}"/>
    <dgm:cxn modelId="{30A1B1DC-3979-422B-AAE9-E03EDD0B885B}" type="presParOf" srcId="{B8177D9F-0BFC-413B-A836-0D2290DE1A54}" destId="{B6736B44-518A-4A17-BA28-74AEFB5001C1}" srcOrd="0" destOrd="0" presId="urn:microsoft.com/office/officeart/2005/8/layout/vList2"/>
    <dgm:cxn modelId="{BB74BD53-8209-4F20-8B75-AD000EFC4590}" type="presParOf" srcId="{B8177D9F-0BFC-413B-A836-0D2290DE1A54}" destId="{2FEC29A3-D4DA-4406-B294-39917A21B28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AE29D1-62F4-4B0D-9013-90F3F0DB41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243E8-DEDA-4611-919C-1A16126C0CDC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Управление образования – 62 учреждения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9E6BD97B-CB0E-4F78-BA47-8347935A371C}" type="parTrans" cxnId="{0DE1066B-23EB-4230-8B20-8F0D0A28E392}">
      <dgm:prSet/>
      <dgm:spPr/>
      <dgm:t>
        <a:bodyPr/>
        <a:lstStyle/>
        <a:p>
          <a:endParaRPr lang="ru-RU"/>
        </a:p>
      </dgm:t>
    </dgm:pt>
    <dgm:pt modelId="{C6B7CFE8-3186-47B8-ADB9-2A36DD41E387}" type="sibTrans" cxnId="{0DE1066B-23EB-4230-8B20-8F0D0A28E392}">
      <dgm:prSet/>
      <dgm:spPr/>
      <dgm:t>
        <a:bodyPr/>
        <a:lstStyle/>
        <a:p>
          <a:endParaRPr lang="ru-RU"/>
        </a:p>
      </dgm:t>
    </dgm:pt>
    <dgm:pt modelId="{149E0783-E691-470A-A468-FB2B8BF5AA7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дошкольного образования – 32 детских сада;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FD83A09-1866-4537-B8D3-4D4C13060FDA}" type="parTrans" cxnId="{A4E4788F-510A-447F-A8A8-920CC209F4CB}">
      <dgm:prSet/>
      <dgm:spPr/>
      <dgm:t>
        <a:bodyPr/>
        <a:lstStyle/>
        <a:p>
          <a:endParaRPr lang="ru-RU"/>
        </a:p>
      </dgm:t>
    </dgm:pt>
    <dgm:pt modelId="{71463C3E-5777-407B-90AC-49195B7A6FDA}" type="sibTrans" cxnId="{A4E4788F-510A-447F-A8A8-920CC209F4CB}">
      <dgm:prSet/>
      <dgm:spPr/>
      <dgm:t>
        <a:bodyPr/>
        <a:lstStyle/>
        <a:p>
          <a:endParaRPr lang="ru-RU"/>
        </a:p>
      </dgm:t>
    </dgm:pt>
    <dgm:pt modelId="{7704B5FE-BB0F-4A6F-820B-1BA28F52DE9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общего образования детей – 24 школ;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965F05-0082-48C6-B7AF-8D9C34727A76}" type="parTrans" cxnId="{5C7C3EFB-0846-4C38-9254-68FDFD29FEA0}">
      <dgm:prSet/>
      <dgm:spPr/>
      <dgm:t>
        <a:bodyPr/>
        <a:lstStyle/>
        <a:p>
          <a:endParaRPr lang="ru-RU"/>
        </a:p>
      </dgm:t>
    </dgm:pt>
    <dgm:pt modelId="{A272F1A4-AB86-4795-8A3F-6D7BDA346E8A}" type="sibTrans" cxnId="{5C7C3EFB-0846-4C38-9254-68FDFD29FEA0}">
      <dgm:prSet/>
      <dgm:spPr/>
      <dgm:t>
        <a:bodyPr/>
        <a:lstStyle/>
        <a:p>
          <a:endParaRPr lang="ru-RU"/>
        </a:p>
      </dgm:t>
    </dgm:pt>
    <dgm:pt modelId="{187431F7-D3D2-45F1-A37C-D4E68BC2774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учреждения дополнительного образования – 3 (спортшкола, внешкольный центр, УДО казачьей направленности);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DCE6E6-B381-4DDF-8FE6-2E07AA778C30}" type="parTrans" cxnId="{A7AFBC55-7F2D-4BB1-A0EA-8C87B6C77E3E}">
      <dgm:prSet/>
      <dgm:spPr/>
      <dgm:t>
        <a:bodyPr/>
        <a:lstStyle/>
        <a:p>
          <a:endParaRPr lang="ru-RU"/>
        </a:p>
      </dgm:t>
    </dgm:pt>
    <dgm:pt modelId="{73E86E81-6E7A-4C72-8B0A-0F8987D2CD6F}" type="sibTrans" cxnId="{A7AFBC55-7F2D-4BB1-A0EA-8C87B6C77E3E}">
      <dgm:prSet/>
      <dgm:spPr/>
      <dgm:t>
        <a:bodyPr/>
        <a:lstStyle/>
        <a:p>
          <a:endParaRPr lang="ru-RU"/>
        </a:p>
      </dgm:t>
    </dgm:pt>
    <dgm:pt modelId="{179F2D1D-BBAF-4283-9464-D939CDAE4A0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методический центр, централизованная бухгалтерия;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95357AB-77E3-4DD4-B741-1F69A38A2B54}" type="parTrans" cxnId="{A2FD788E-5F09-44C8-8AB9-F37152813F17}">
      <dgm:prSet/>
      <dgm:spPr/>
      <dgm:t>
        <a:bodyPr/>
        <a:lstStyle/>
        <a:p>
          <a:endParaRPr lang="ru-RU"/>
        </a:p>
      </dgm:t>
    </dgm:pt>
    <dgm:pt modelId="{E1BD6D04-31E8-41A4-8096-F97CC7600668}" type="sibTrans" cxnId="{A2FD788E-5F09-44C8-8AB9-F37152813F17}">
      <dgm:prSet/>
      <dgm:spPr/>
      <dgm:t>
        <a:bodyPr/>
        <a:lstStyle/>
        <a:p>
          <a:endParaRPr lang="ru-RU"/>
        </a:p>
      </dgm:t>
    </dgm:pt>
    <dgm:pt modelId="{89937A24-7F48-47A1-92A0-B5C5EBF87F01}" type="pres">
      <dgm:prSet presAssocID="{E9AE29D1-62F4-4B0D-9013-90F3F0DB41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68FDB-929F-4143-8336-6FFC9D7410AF}" type="pres">
      <dgm:prSet presAssocID="{B30243E8-DEDA-4611-919C-1A16126C0CDC}" presName="root1" presStyleCnt="0"/>
      <dgm:spPr/>
    </dgm:pt>
    <dgm:pt modelId="{619AD098-A9CC-4A4E-9722-983B224C1012}" type="pres">
      <dgm:prSet presAssocID="{B30243E8-DEDA-4611-919C-1A16126C0CDC}" presName="LevelOneTextNode" presStyleLbl="node0" presStyleIdx="0" presStyleCnt="1" custAng="5400000" custScaleX="166556" custScaleY="62071" custLinFactNeighborX="-35414" custLinFactNeighborY="-2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CD159-0B1E-40EA-AF9B-F2DE1BA3FF85}" type="pres">
      <dgm:prSet presAssocID="{B30243E8-DEDA-4611-919C-1A16126C0CDC}" presName="level2hierChild" presStyleCnt="0"/>
      <dgm:spPr/>
    </dgm:pt>
    <dgm:pt modelId="{A306F9C5-07FF-4964-9A3D-3F1634BBDB3E}" type="pres">
      <dgm:prSet presAssocID="{DFD83A09-1866-4537-B8D3-4D4C13060FDA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5DF38CF-31A3-4E3B-8A3F-873E674925DE}" type="pres">
      <dgm:prSet presAssocID="{DFD83A09-1866-4537-B8D3-4D4C13060FD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777D3F3-9FA9-4446-8DB0-5C517060DAB7}" type="pres">
      <dgm:prSet presAssocID="{149E0783-E691-470A-A468-FB2B8BF5AA74}" presName="root2" presStyleCnt="0"/>
      <dgm:spPr/>
    </dgm:pt>
    <dgm:pt modelId="{71636D87-063C-471D-9954-F9BCD4BE732E}" type="pres">
      <dgm:prSet presAssocID="{149E0783-E691-470A-A468-FB2B8BF5AA74}" presName="LevelTwoTextNode" presStyleLbl="node2" presStyleIdx="0" presStyleCnt="4" custLinFactNeighborX="26797" custLinFactNeighborY="-12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45C6C-F7CD-4AFD-9B0C-F487354E15A7}" type="pres">
      <dgm:prSet presAssocID="{149E0783-E691-470A-A468-FB2B8BF5AA74}" presName="level3hierChild" presStyleCnt="0"/>
      <dgm:spPr/>
    </dgm:pt>
    <dgm:pt modelId="{22455721-1CEA-4DCC-BB51-DA13421A4086}" type="pres">
      <dgm:prSet presAssocID="{BD965F05-0082-48C6-B7AF-8D9C34727A7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CCCC4F9-5163-423D-A3A9-78CF073C6687}" type="pres">
      <dgm:prSet presAssocID="{BD965F05-0082-48C6-B7AF-8D9C34727A7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9F58AB8-51C0-4275-A219-1D53F2B77A4A}" type="pres">
      <dgm:prSet presAssocID="{7704B5FE-BB0F-4A6F-820B-1BA28F52DE90}" presName="root2" presStyleCnt="0"/>
      <dgm:spPr/>
    </dgm:pt>
    <dgm:pt modelId="{B1FBD795-EC2E-4185-B9AF-2D0D4F7745C9}" type="pres">
      <dgm:prSet presAssocID="{7704B5FE-BB0F-4A6F-820B-1BA28F52DE90}" presName="LevelTwoTextNode" presStyleLbl="node2" presStyleIdx="1" presStyleCnt="4" custLinFactNeighborX="26797" custLinFactNeighborY="-17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B4810-87D2-43CC-9A08-8DD8DB49C1A8}" type="pres">
      <dgm:prSet presAssocID="{7704B5FE-BB0F-4A6F-820B-1BA28F52DE90}" presName="level3hierChild" presStyleCnt="0"/>
      <dgm:spPr/>
    </dgm:pt>
    <dgm:pt modelId="{828790FD-8358-4B8B-8254-885ACBEEAB44}" type="pres">
      <dgm:prSet presAssocID="{8ADCE6E6-B381-4DDF-8FE6-2E07AA778C3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1824FCA-B59B-4FB6-A5F9-0DA1462D5B7D}" type="pres">
      <dgm:prSet presAssocID="{8ADCE6E6-B381-4DDF-8FE6-2E07AA778C3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E157FB6-4149-4BFA-B7EC-E8C9A90033AF}" type="pres">
      <dgm:prSet presAssocID="{187431F7-D3D2-45F1-A37C-D4E68BC27743}" presName="root2" presStyleCnt="0"/>
      <dgm:spPr/>
    </dgm:pt>
    <dgm:pt modelId="{233C79C4-884B-4FF9-9DBC-E95C3D5CE3F9}" type="pres">
      <dgm:prSet presAssocID="{187431F7-D3D2-45F1-A37C-D4E68BC27743}" presName="LevelTwoTextNode" presStyleLbl="node2" presStyleIdx="2" presStyleCnt="4" custLinFactNeighborX="26797" custLinFactNeighborY="-15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DE1B6-20FC-4807-A0D7-2CAED6C13A2A}" type="pres">
      <dgm:prSet presAssocID="{187431F7-D3D2-45F1-A37C-D4E68BC27743}" presName="level3hierChild" presStyleCnt="0"/>
      <dgm:spPr/>
    </dgm:pt>
    <dgm:pt modelId="{A9169F2B-4A21-4597-A16C-B0A4E44828E3}" type="pres">
      <dgm:prSet presAssocID="{B95357AB-77E3-4DD4-B741-1F69A38A2B54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73A7513-3D4C-461B-8E41-03812DFCED96}" type="pres">
      <dgm:prSet presAssocID="{B95357AB-77E3-4DD4-B741-1F69A38A2B5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AC2DC55-FDA5-42C1-A606-6E703BEFE43D}" type="pres">
      <dgm:prSet presAssocID="{179F2D1D-BBAF-4283-9464-D939CDAE4A0A}" presName="root2" presStyleCnt="0"/>
      <dgm:spPr/>
    </dgm:pt>
    <dgm:pt modelId="{6C38FCE9-9D06-4704-97AB-E74987D5F528}" type="pres">
      <dgm:prSet presAssocID="{179F2D1D-BBAF-4283-9464-D939CDAE4A0A}" presName="LevelTwoTextNode" presStyleLbl="node2" presStyleIdx="3" presStyleCnt="4" custLinFactNeighborX="26797" custLinFactNeighborY="-7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44563F-2176-48F5-9B53-B4113B921258}" type="pres">
      <dgm:prSet presAssocID="{179F2D1D-BBAF-4283-9464-D939CDAE4A0A}" presName="level3hierChild" presStyleCnt="0"/>
      <dgm:spPr/>
    </dgm:pt>
  </dgm:ptLst>
  <dgm:cxnLst>
    <dgm:cxn modelId="{0448F442-42E2-4CA0-911D-85DAF07D0C5B}" type="presOf" srcId="{B95357AB-77E3-4DD4-B741-1F69A38A2B54}" destId="{A9169F2B-4A21-4597-A16C-B0A4E44828E3}" srcOrd="0" destOrd="0" presId="urn:microsoft.com/office/officeart/2008/layout/HorizontalMultiLevelHierarchy"/>
    <dgm:cxn modelId="{9CA2F5F2-90E6-4DAE-967F-DD029EE0B546}" type="presOf" srcId="{8ADCE6E6-B381-4DDF-8FE6-2E07AA778C30}" destId="{41824FCA-B59B-4FB6-A5F9-0DA1462D5B7D}" srcOrd="1" destOrd="0" presId="urn:microsoft.com/office/officeart/2008/layout/HorizontalMultiLevelHierarchy"/>
    <dgm:cxn modelId="{617AB620-8745-40B1-9505-E91570DAF40D}" type="presOf" srcId="{7704B5FE-BB0F-4A6F-820B-1BA28F52DE90}" destId="{B1FBD795-EC2E-4185-B9AF-2D0D4F7745C9}" srcOrd="0" destOrd="0" presId="urn:microsoft.com/office/officeart/2008/layout/HorizontalMultiLevelHierarchy"/>
    <dgm:cxn modelId="{7A42083C-CC9F-446B-B9DC-37EF67ACD161}" type="presOf" srcId="{BD965F05-0082-48C6-B7AF-8D9C34727A76}" destId="{5CCCC4F9-5163-423D-A3A9-78CF073C6687}" srcOrd="1" destOrd="0" presId="urn:microsoft.com/office/officeart/2008/layout/HorizontalMultiLevelHierarchy"/>
    <dgm:cxn modelId="{1C8498BF-DA2D-4F17-9288-CB3F659B94F9}" type="presOf" srcId="{179F2D1D-BBAF-4283-9464-D939CDAE4A0A}" destId="{6C38FCE9-9D06-4704-97AB-E74987D5F528}" srcOrd="0" destOrd="0" presId="urn:microsoft.com/office/officeart/2008/layout/HorizontalMultiLevelHierarchy"/>
    <dgm:cxn modelId="{0093A8E8-C8B9-477D-A6E8-F22F877355BA}" type="presOf" srcId="{187431F7-D3D2-45F1-A37C-D4E68BC27743}" destId="{233C79C4-884B-4FF9-9DBC-E95C3D5CE3F9}" srcOrd="0" destOrd="0" presId="urn:microsoft.com/office/officeart/2008/layout/HorizontalMultiLevelHierarchy"/>
    <dgm:cxn modelId="{0DE1066B-23EB-4230-8B20-8F0D0A28E392}" srcId="{E9AE29D1-62F4-4B0D-9013-90F3F0DB41F9}" destId="{B30243E8-DEDA-4611-919C-1A16126C0CDC}" srcOrd="0" destOrd="0" parTransId="{9E6BD97B-CB0E-4F78-BA47-8347935A371C}" sibTransId="{C6B7CFE8-3186-47B8-ADB9-2A36DD41E387}"/>
    <dgm:cxn modelId="{A4E4788F-510A-447F-A8A8-920CC209F4CB}" srcId="{B30243E8-DEDA-4611-919C-1A16126C0CDC}" destId="{149E0783-E691-470A-A468-FB2B8BF5AA74}" srcOrd="0" destOrd="0" parTransId="{DFD83A09-1866-4537-B8D3-4D4C13060FDA}" sibTransId="{71463C3E-5777-407B-90AC-49195B7A6FDA}"/>
    <dgm:cxn modelId="{2F778D6B-DC3A-4872-A06B-76FAD40D4404}" type="presOf" srcId="{149E0783-E691-470A-A468-FB2B8BF5AA74}" destId="{71636D87-063C-471D-9954-F9BCD4BE732E}" srcOrd="0" destOrd="0" presId="urn:microsoft.com/office/officeart/2008/layout/HorizontalMultiLevelHierarchy"/>
    <dgm:cxn modelId="{86346529-C03F-483B-8575-9C0DF2061F1F}" type="presOf" srcId="{BD965F05-0082-48C6-B7AF-8D9C34727A76}" destId="{22455721-1CEA-4DCC-BB51-DA13421A4086}" srcOrd="0" destOrd="0" presId="urn:microsoft.com/office/officeart/2008/layout/HorizontalMultiLevelHierarchy"/>
    <dgm:cxn modelId="{5C7C3EFB-0846-4C38-9254-68FDFD29FEA0}" srcId="{B30243E8-DEDA-4611-919C-1A16126C0CDC}" destId="{7704B5FE-BB0F-4A6F-820B-1BA28F52DE90}" srcOrd="1" destOrd="0" parTransId="{BD965F05-0082-48C6-B7AF-8D9C34727A76}" sibTransId="{A272F1A4-AB86-4795-8A3F-6D7BDA346E8A}"/>
    <dgm:cxn modelId="{85EE82DC-627D-4787-828A-85DEE3067BFE}" type="presOf" srcId="{B30243E8-DEDA-4611-919C-1A16126C0CDC}" destId="{619AD098-A9CC-4A4E-9722-983B224C1012}" srcOrd="0" destOrd="0" presId="urn:microsoft.com/office/officeart/2008/layout/HorizontalMultiLevelHierarchy"/>
    <dgm:cxn modelId="{5BC31A5C-A800-40AF-8E32-0734ED11D2CA}" type="presOf" srcId="{DFD83A09-1866-4537-B8D3-4D4C13060FDA}" destId="{F5DF38CF-31A3-4E3B-8A3F-873E674925DE}" srcOrd="1" destOrd="0" presId="urn:microsoft.com/office/officeart/2008/layout/HorizontalMultiLevelHierarchy"/>
    <dgm:cxn modelId="{A2FD788E-5F09-44C8-8AB9-F37152813F17}" srcId="{B30243E8-DEDA-4611-919C-1A16126C0CDC}" destId="{179F2D1D-BBAF-4283-9464-D939CDAE4A0A}" srcOrd="3" destOrd="0" parTransId="{B95357AB-77E3-4DD4-B741-1F69A38A2B54}" sibTransId="{E1BD6D04-31E8-41A4-8096-F97CC7600668}"/>
    <dgm:cxn modelId="{902A1455-0C17-4B6B-A20F-60977F8343C1}" type="presOf" srcId="{E9AE29D1-62F4-4B0D-9013-90F3F0DB41F9}" destId="{89937A24-7F48-47A1-92A0-B5C5EBF87F01}" srcOrd="0" destOrd="0" presId="urn:microsoft.com/office/officeart/2008/layout/HorizontalMultiLevelHierarchy"/>
    <dgm:cxn modelId="{FC70269A-2D6D-4398-BB56-20B308E0EA1A}" type="presOf" srcId="{8ADCE6E6-B381-4DDF-8FE6-2E07AA778C30}" destId="{828790FD-8358-4B8B-8254-885ACBEEAB44}" srcOrd="0" destOrd="0" presId="urn:microsoft.com/office/officeart/2008/layout/HorizontalMultiLevelHierarchy"/>
    <dgm:cxn modelId="{A25F7CF0-A6D0-4A47-B34D-EFA5515AB5DB}" type="presOf" srcId="{B95357AB-77E3-4DD4-B741-1F69A38A2B54}" destId="{973A7513-3D4C-461B-8E41-03812DFCED96}" srcOrd="1" destOrd="0" presId="urn:microsoft.com/office/officeart/2008/layout/HorizontalMultiLevelHierarchy"/>
    <dgm:cxn modelId="{EEFE885F-814C-4089-A6E5-95359E739DF7}" type="presOf" srcId="{DFD83A09-1866-4537-B8D3-4D4C13060FDA}" destId="{A306F9C5-07FF-4964-9A3D-3F1634BBDB3E}" srcOrd="0" destOrd="0" presId="urn:microsoft.com/office/officeart/2008/layout/HorizontalMultiLevelHierarchy"/>
    <dgm:cxn modelId="{A7AFBC55-7F2D-4BB1-A0EA-8C87B6C77E3E}" srcId="{B30243E8-DEDA-4611-919C-1A16126C0CDC}" destId="{187431F7-D3D2-45F1-A37C-D4E68BC27743}" srcOrd="2" destOrd="0" parTransId="{8ADCE6E6-B381-4DDF-8FE6-2E07AA778C30}" sibTransId="{73E86E81-6E7A-4C72-8B0A-0F8987D2CD6F}"/>
    <dgm:cxn modelId="{D8E8FC79-4DE3-47D7-9465-4787884AC493}" type="presParOf" srcId="{89937A24-7F48-47A1-92A0-B5C5EBF87F01}" destId="{8F968FDB-929F-4143-8336-6FFC9D7410AF}" srcOrd="0" destOrd="0" presId="urn:microsoft.com/office/officeart/2008/layout/HorizontalMultiLevelHierarchy"/>
    <dgm:cxn modelId="{36B4549A-43E7-44E5-87BC-67F27B7058C5}" type="presParOf" srcId="{8F968FDB-929F-4143-8336-6FFC9D7410AF}" destId="{619AD098-A9CC-4A4E-9722-983B224C1012}" srcOrd="0" destOrd="0" presId="urn:microsoft.com/office/officeart/2008/layout/HorizontalMultiLevelHierarchy"/>
    <dgm:cxn modelId="{D1313F82-BB6F-43F7-A723-25ECD0099929}" type="presParOf" srcId="{8F968FDB-929F-4143-8336-6FFC9D7410AF}" destId="{1ADCD159-0B1E-40EA-AF9B-F2DE1BA3FF85}" srcOrd="1" destOrd="0" presId="urn:microsoft.com/office/officeart/2008/layout/HorizontalMultiLevelHierarchy"/>
    <dgm:cxn modelId="{1D498069-E24F-485B-91CE-2C456F325BFD}" type="presParOf" srcId="{1ADCD159-0B1E-40EA-AF9B-F2DE1BA3FF85}" destId="{A306F9C5-07FF-4964-9A3D-3F1634BBDB3E}" srcOrd="0" destOrd="0" presId="urn:microsoft.com/office/officeart/2008/layout/HorizontalMultiLevelHierarchy"/>
    <dgm:cxn modelId="{F484F429-6EA7-4AC9-A3B8-0AAAF7649B3C}" type="presParOf" srcId="{A306F9C5-07FF-4964-9A3D-3F1634BBDB3E}" destId="{F5DF38CF-31A3-4E3B-8A3F-873E674925DE}" srcOrd="0" destOrd="0" presId="urn:microsoft.com/office/officeart/2008/layout/HorizontalMultiLevelHierarchy"/>
    <dgm:cxn modelId="{CFA20A7E-76DE-4065-A63A-81A604A30DD0}" type="presParOf" srcId="{1ADCD159-0B1E-40EA-AF9B-F2DE1BA3FF85}" destId="{F777D3F3-9FA9-4446-8DB0-5C517060DAB7}" srcOrd="1" destOrd="0" presId="urn:microsoft.com/office/officeart/2008/layout/HorizontalMultiLevelHierarchy"/>
    <dgm:cxn modelId="{E4472BCC-CA92-4F64-8F05-E66D05C5CB41}" type="presParOf" srcId="{F777D3F3-9FA9-4446-8DB0-5C517060DAB7}" destId="{71636D87-063C-471D-9954-F9BCD4BE732E}" srcOrd="0" destOrd="0" presId="urn:microsoft.com/office/officeart/2008/layout/HorizontalMultiLevelHierarchy"/>
    <dgm:cxn modelId="{A70EFEFD-7CAD-4CB4-A868-ED48E50E94D2}" type="presParOf" srcId="{F777D3F3-9FA9-4446-8DB0-5C517060DAB7}" destId="{D6045C6C-F7CD-4AFD-9B0C-F487354E15A7}" srcOrd="1" destOrd="0" presId="urn:microsoft.com/office/officeart/2008/layout/HorizontalMultiLevelHierarchy"/>
    <dgm:cxn modelId="{9592E93B-2211-487A-8514-F5003FFAD944}" type="presParOf" srcId="{1ADCD159-0B1E-40EA-AF9B-F2DE1BA3FF85}" destId="{22455721-1CEA-4DCC-BB51-DA13421A4086}" srcOrd="2" destOrd="0" presId="urn:microsoft.com/office/officeart/2008/layout/HorizontalMultiLevelHierarchy"/>
    <dgm:cxn modelId="{1A279251-E967-4A76-BF4A-336A54AB5287}" type="presParOf" srcId="{22455721-1CEA-4DCC-BB51-DA13421A4086}" destId="{5CCCC4F9-5163-423D-A3A9-78CF073C6687}" srcOrd="0" destOrd="0" presId="urn:microsoft.com/office/officeart/2008/layout/HorizontalMultiLevelHierarchy"/>
    <dgm:cxn modelId="{C52821D5-D77C-4FAF-93A8-79DB644B1574}" type="presParOf" srcId="{1ADCD159-0B1E-40EA-AF9B-F2DE1BA3FF85}" destId="{69F58AB8-51C0-4275-A219-1D53F2B77A4A}" srcOrd="3" destOrd="0" presId="urn:microsoft.com/office/officeart/2008/layout/HorizontalMultiLevelHierarchy"/>
    <dgm:cxn modelId="{6523669F-48A6-43FF-B635-354AAB61DE16}" type="presParOf" srcId="{69F58AB8-51C0-4275-A219-1D53F2B77A4A}" destId="{B1FBD795-EC2E-4185-B9AF-2D0D4F7745C9}" srcOrd="0" destOrd="0" presId="urn:microsoft.com/office/officeart/2008/layout/HorizontalMultiLevelHierarchy"/>
    <dgm:cxn modelId="{F3270D22-4EF8-48B2-B802-484FEF7A7E41}" type="presParOf" srcId="{69F58AB8-51C0-4275-A219-1D53F2B77A4A}" destId="{A48B4810-87D2-43CC-9A08-8DD8DB49C1A8}" srcOrd="1" destOrd="0" presId="urn:microsoft.com/office/officeart/2008/layout/HorizontalMultiLevelHierarchy"/>
    <dgm:cxn modelId="{C903B299-FBE6-4CC4-9913-0244E4F7F556}" type="presParOf" srcId="{1ADCD159-0B1E-40EA-AF9B-F2DE1BA3FF85}" destId="{828790FD-8358-4B8B-8254-885ACBEEAB44}" srcOrd="4" destOrd="0" presId="urn:microsoft.com/office/officeart/2008/layout/HorizontalMultiLevelHierarchy"/>
    <dgm:cxn modelId="{B97C5F85-2694-4E86-9F63-F9AD150EFFD9}" type="presParOf" srcId="{828790FD-8358-4B8B-8254-885ACBEEAB44}" destId="{41824FCA-B59B-4FB6-A5F9-0DA1462D5B7D}" srcOrd="0" destOrd="0" presId="urn:microsoft.com/office/officeart/2008/layout/HorizontalMultiLevelHierarchy"/>
    <dgm:cxn modelId="{16132C9E-0DA8-4427-8E3E-3C393F8E0B50}" type="presParOf" srcId="{1ADCD159-0B1E-40EA-AF9B-F2DE1BA3FF85}" destId="{EE157FB6-4149-4BFA-B7EC-E8C9A90033AF}" srcOrd="5" destOrd="0" presId="urn:microsoft.com/office/officeart/2008/layout/HorizontalMultiLevelHierarchy"/>
    <dgm:cxn modelId="{618CA0A2-8107-4C44-B140-EB23102BF2C8}" type="presParOf" srcId="{EE157FB6-4149-4BFA-B7EC-E8C9A90033AF}" destId="{233C79C4-884B-4FF9-9DBC-E95C3D5CE3F9}" srcOrd="0" destOrd="0" presId="urn:microsoft.com/office/officeart/2008/layout/HorizontalMultiLevelHierarchy"/>
    <dgm:cxn modelId="{7907C456-F1DB-4604-A112-C7E642A2AA7E}" type="presParOf" srcId="{EE157FB6-4149-4BFA-B7EC-E8C9A90033AF}" destId="{571DE1B6-20FC-4807-A0D7-2CAED6C13A2A}" srcOrd="1" destOrd="0" presId="urn:microsoft.com/office/officeart/2008/layout/HorizontalMultiLevelHierarchy"/>
    <dgm:cxn modelId="{54ABEC27-E5AF-421B-8BDB-802BAD1CA991}" type="presParOf" srcId="{1ADCD159-0B1E-40EA-AF9B-F2DE1BA3FF85}" destId="{A9169F2B-4A21-4597-A16C-B0A4E44828E3}" srcOrd="6" destOrd="0" presId="urn:microsoft.com/office/officeart/2008/layout/HorizontalMultiLevelHierarchy"/>
    <dgm:cxn modelId="{67D3871E-49C1-4267-A732-5BC423FA8D99}" type="presParOf" srcId="{A9169F2B-4A21-4597-A16C-B0A4E44828E3}" destId="{973A7513-3D4C-461B-8E41-03812DFCED96}" srcOrd="0" destOrd="0" presId="urn:microsoft.com/office/officeart/2008/layout/HorizontalMultiLevelHierarchy"/>
    <dgm:cxn modelId="{D619279F-72CD-4BC8-B5CE-43BA4AE0715E}" type="presParOf" srcId="{1ADCD159-0B1E-40EA-AF9B-F2DE1BA3FF85}" destId="{BAC2DC55-FDA5-42C1-A606-6E703BEFE43D}" srcOrd="7" destOrd="0" presId="urn:microsoft.com/office/officeart/2008/layout/HorizontalMultiLevelHierarchy"/>
    <dgm:cxn modelId="{0BE71075-0375-416B-9E7D-AD03496A79C0}" type="presParOf" srcId="{BAC2DC55-FDA5-42C1-A606-6E703BEFE43D}" destId="{6C38FCE9-9D06-4704-97AB-E74987D5F528}" srcOrd="0" destOrd="0" presId="urn:microsoft.com/office/officeart/2008/layout/HorizontalMultiLevelHierarchy"/>
    <dgm:cxn modelId="{F7A839DF-0088-4B1F-A236-F930408828A1}" type="presParOf" srcId="{BAC2DC55-FDA5-42C1-A606-6E703BEFE43D}" destId="{F144563F-2176-48F5-9B53-B4113B92125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87B76B-D642-4E48-B9A3-C69B361E85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6EC517-AB7F-4AF5-87C0-51277F0AAC4D}">
      <dgm:prSet phldrT="[Текст]" custT="1"/>
      <dgm:spPr/>
      <dgm:t>
        <a:bodyPr/>
        <a:lstStyle/>
        <a:p>
          <a:r>
            <a:rPr lang="ru-RU" sz="2400" dirty="0" smtClean="0"/>
            <a:t>Другие общегосударственные расходы</a:t>
          </a:r>
          <a:r>
            <a:rPr lang="ru-RU" sz="1300" dirty="0" smtClean="0"/>
            <a:t> –   </a:t>
          </a:r>
        </a:p>
        <a:p>
          <a:r>
            <a:rPr lang="ru-RU" sz="1800" dirty="0" smtClean="0"/>
            <a:t>57 641,1 тыс. рублей</a:t>
          </a:r>
          <a:endParaRPr lang="ru-RU" sz="1800" dirty="0"/>
        </a:p>
      </dgm:t>
    </dgm:pt>
    <dgm:pt modelId="{84611F1A-F1CB-4119-BA80-D547D19CAFC9}" type="parTrans" cxnId="{458E6DEA-F741-40F6-AEBD-95182CAACBB6}">
      <dgm:prSet/>
      <dgm:spPr/>
      <dgm:t>
        <a:bodyPr/>
        <a:lstStyle/>
        <a:p>
          <a:endParaRPr lang="ru-RU"/>
        </a:p>
      </dgm:t>
    </dgm:pt>
    <dgm:pt modelId="{70FC7D57-392F-4A4F-82F4-27E6476BB9EB}" type="sibTrans" cxnId="{458E6DEA-F741-40F6-AEBD-95182CAACBB6}">
      <dgm:prSet/>
      <dgm:spPr/>
      <dgm:t>
        <a:bodyPr/>
        <a:lstStyle/>
        <a:p>
          <a:endParaRPr lang="ru-RU"/>
        </a:p>
      </dgm:t>
    </dgm:pt>
    <dgm:pt modelId="{E8BFDF3B-A3A6-424C-BBFA-AAB4DC8CD917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обеспечение деятельности централизованных бухгалтерий муниципального образования  на 2017  год-  10 173,0тыс. рублей, на обеспечение деятельности (оказание услуг) муниципальных учреждений;</a:t>
          </a:r>
          <a:endParaRPr lang="ru-RU" dirty="0"/>
        </a:p>
      </dgm:t>
    </dgm:pt>
    <dgm:pt modelId="{C3A9054F-F480-4E97-8FDE-5543B09DEB06}" type="parTrans" cxnId="{B0AAB7BC-2D64-4E88-B0BA-CF0E18921363}">
      <dgm:prSet/>
      <dgm:spPr/>
      <dgm:t>
        <a:bodyPr/>
        <a:lstStyle/>
        <a:p>
          <a:endParaRPr lang="ru-RU"/>
        </a:p>
      </dgm:t>
    </dgm:pt>
    <dgm:pt modelId="{5B1904FF-2ABE-4096-9A14-9873EE5447BA}" type="sibTrans" cxnId="{B0AAB7BC-2D64-4E88-B0BA-CF0E18921363}">
      <dgm:prSet/>
      <dgm:spPr/>
      <dgm:t>
        <a:bodyPr/>
        <a:lstStyle/>
        <a:p>
          <a:endParaRPr lang="ru-RU"/>
        </a:p>
      </dgm:t>
    </dgm:pt>
    <dgm:pt modelId="{4F86D4E4-1CBA-4B95-BE6A-839CC3A310F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реализация функций по распоряжению  имуществом, находящимся в муниципальной собственности  на 2016  год- 730,0 тыс. рублей</a:t>
          </a:r>
          <a:endParaRPr lang="ru-RU" dirty="0"/>
        </a:p>
      </dgm:t>
    </dgm:pt>
    <dgm:pt modelId="{8B994540-0F93-4EEE-BD72-1817DA1C7F87}" type="parTrans" cxnId="{55DA0CA3-ACB9-4CAF-8CE9-18525927DA33}">
      <dgm:prSet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  <dgm:t>
        <a:bodyPr/>
        <a:lstStyle/>
        <a:p>
          <a:endParaRPr lang="ru-RU"/>
        </a:p>
      </dgm:t>
    </dgm:pt>
    <dgm:pt modelId="{CDB9DD01-7CAC-4ADA-955E-FA92045C2948}" type="sibTrans" cxnId="{55DA0CA3-ACB9-4CAF-8CE9-18525927DA33}">
      <dgm:prSet/>
      <dgm:spPr/>
      <dgm:t>
        <a:bodyPr/>
        <a:lstStyle/>
        <a:p>
          <a:endParaRPr lang="ru-RU"/>
        </a:p>
      </dgm:t>
    </dgm:pt>
    <dgm:pt modelId="{36187A92-54B6-4C8A-A6E5-9BA6B84E45D3}">
      <dgm:prSet custRadScaleRad="110044" custRadScaleInc="13122"/>
      <dgm:spPr/>
      <dgm:t>
        <a:bodyPr/>
        <a:lstStyle/>
        <a:p>
          <a:endParaRPr lang="ru-RU"/>
        </a:p>
      </dgm:t>
    </dgm:pt>
    <dgm:pt modelId="{0629139D-AAEB-4559-8A23-4C1718FB313B}" type="parTrans" cxnId="{D2EAAA19-17C2-42FC-B0E2-D51E0AB064F8}">
      <dgm:prSet/>
      <dgm:spPr/>
      <dgm:t>
        <a:bodyPr/>
        <a:lstStyle/>
        <a:p>
          <a:endParaRPr lang="ru-RU"/>
        </a:p>
      </dgm:t>
    </dgm:pt>
    <dgm:pt modelId="{DA3EC99B-DB0C-436A-BADB-810AC147D728}" type="sibTrans" cxnId="{D2EAAA19-17C2-42FC-B0E2-D51E0AB064F8}">
      <dgm:prSet/>
      <dgm:spPr/>
      <dgm:t>
        <a:bodyPr/>
        <a:lstStyle/>
        <a:p>
          <a:endParaRPr lang="ru-RU"/>
        </a:p>
      </dgm:t>
    </dgm:pt>
    <dgm:pt modelId="{53EB5B71-6A15-4C1C-B42B-894AF633B869}" type="pres">
      <dgm:prSet presAssocID="{A987B76B-D642-4E48-B9A3-C69B361E85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F0C4F-74A2-426D-BC3B-D8D67902D4DA}" type="pres">
      <dgm:prSet presAssocID="{096EC517-AB7F-4AF5-87C0-51277F0AAC4D}" presName="centerShape" presStyleLbl="node0" presStyleIdx="0" presStyleCnt="1" custScaleX="100922" custScaleY="95820" custLinFactNeighborX="237" custLinFactNeighborY="-10583"/>
      <dgm:spPr/>
      <dgm:t>
        <a:bodyPr/>
        <a:lstStyle/>
        <a:p>
          <a:endParaRPr lang="ru-RU"/>
        </a:p>
      </dgm:t>
    </dgm:pt>
    <dgm:pt modelId="{34A68858-AF97-433C-9573-6D0D470333BC}" type="pres">
      <dgm:prSet presAssocID="{8B994540-0F93-4EEE-BD72-1817DA1C7F87}" presName="parTrans" presStyleLbl="bgSibTrans2D1" presStyleIdx="0" presStyleCnt="2" custFlipHor="1" custScaleX="13146" custScaleY="14697"/>
      <dgm:spPr/>
      <dgm:t>
        <a:bodyPr/>
        <a:lstStyle/>
        <a:p>
          <a:endParaRPr lang="ru-RU"/>
        </a:p>
      </dgm:t>
    </dgm:pt>
    <dgm:pt modelId="{BF76D8AC-3421-4384-87F9-258419A00935}" type="pres">
      <dgm:prSet presAssocID="{4F86D4E4-1CBA-4B95-BE6A-839CC3A310F6}" presName="node" presStyleLbl="node1" presStyleIdx="0" presStyleCnt="2" custRadScaleRad="105336" custRadScaleInc="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7A670-437B-4A94-8B28-63AC2A30C588}" type="pres">
      <dgm:prSet presAssocID="{C3A9054F-F480-4E97-8FDE-5543B09DEB06}" presName="parTrans" presStyleLbl="bgSibTrans2D1" presStyleIdx="1" presStyleCnt="2" custFlipHor="1" custScaleX="8610" custScaleY="6136"/>
      <dgm:spPr/>
      <dgm:t>
        <a:bodyPr/>
        <a:lstStyle/>
        <a:p>
          <a:endParaRPr lang="ru-RU"/>
        </a:p>
      </dgm:t>
    </dgm:pt>
    <dgm:pt modelId="{99022412-CABF-4917-9D36-1579A2653F37}" type="pres">
      <dgm:prSet presAssocID="{E8BFDF3B-A3A6-424C-BBFA-AAB4DC8CD917}" presName="node" presStyleLbl="node1" presStyleIdx="1" presStyleCnt="2" custRadScaleRad="105336" custRadScaleInc="-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A6374-E0B6-40C1-B588-AD06493715F8}" type="presOf" srcId="{4F86D4E4-1CBA-4B95-BE6A-839CC3A310F6}" destId="{BF76D8AC-3421-4384-87F9-258419A00935}" srcOrd="0" destOrd="0" presId="urn:microsoft.com/office/officeart/2005/8/layout/radial4"/>
    <dgm:cxn modelId="{34AD003A-B361-4B37-AFC4-410E5FA81B71}" type="presOf" srcId="{C3A9054F-F480-4E97-8FDE-5543B09DEB06}" destId="{A907A670-437B-4A94-8B28-63AC2A30C588}" srcOrd="0" destOrd="0" presId="urn:microsoft.com/office/officeart/2005/8/layout/radial4"/>
    <dgm:cxn modelId="{0271D573-36E1-426A-B9F4-AF2CAC3C41FF}" type="presOf" srcId="{096EC517-AB7F-4AF5-87C0-51277F0AAC4D}" destId="{482F0C4F-74A2-426D-BC3B-D8D67902D4DA}" srcOrd="0" destOrd="0" presId="urn:microsoft.com/office/officeart/2005/8/layout/radial4"/>
    <dgm:cxn modelId="{D2EAAA19-17C2-42FC-B0E2-D51E0AB064F8}" srcId="{A987B76B-D642-4E48-B9A3-C69B361E8504}" destId="{36187A92-54B6-4C8A-A6E5-9BA6B84E45D3}" srcOrd="1" destOrd="0" parTransId="{0629139D-AAEB-4559-8A23-4C1718FB313B}" sibTransId="{DA3EC99B-DB0C-436A-BADB-810AC147D728}"/>
    <dgm:cxn modelId="{55DA0CA3-ACB9-4CAF-8CE9-18525927DA33}" srcId="{096EC517-AB7F-4AF5-87C0-51277F0AAC4D}" destId="{4F86D4E4-1CBA-4B95-BE6A-839CC3A310F6}" srcOrd="0" destOrd="0" parTransId="{8B994540-0F93-4EEE-BD72-1817DA1C7F87}" sibTransId="{CDB9DD01-7CAC-4ADA-955E-FA92045C2948}"/>
    <dgm:cxn modelId="{458E6DEA-F741-40F6-AEBD-95182CAACBB6}" srcId="{A987B76B-D642-4E48-B9A3-C69B361E8504}" destId="{096EC517-AB7F-4AF5-87C0-51277F0AAC4D}" srcOrd="0" destOrd="0" parTransId="{84611F1A-F1CB-4119-BA80-D547D19CAFC9}" sibTransId="{70FC7D57-392F-4A4F-82F4-27E6476BB9EB}"/>
    <dgm:cxn modelId="{1343FCCE-E4BF-4DAC-BCA9-373495C41985}" type="presOf" srcId="{A987B76B-D642-4E48-B9A3-C69B361E8504}" destId="{53EB5B71-6A15-4C1C-B42B-894AF633B869}" srcOrd="0" destOrd="0" presId="urn:microsoft.com/office/officeart/2005/8/layout/radial4"/>
    <dgm:cxn modelId="{F3DFB400-C967-4F20-A84B-8520BD23F302}" type="presOf" srcId="{8B994540-0F93-4EEE-BD72-1817DA1C7F87}" destId="{34A68858-AF97-433C-9573-6D0D470333BC}" srcOrd="0" destOrd="0" presId="urn:microsoft.com/office/officeart/2005/8/layout/radial4"/>
    <dgm:cxn modelId="{B0AAB7BC-2D64-4E88-B0BA-CF0E18921363}" srcId="{096EC517-AB7F-4AF5-87C0-51277F0AAC4D}" destId="{E8BFDF3B-A3A6-424C-BBFA-AAB4DC8CD917}" srcOrd="1" destOrd="0" parTransId="{C3A9054F-F480-4E97-8FDE-5543B09DEB06}" sibTransId="{5B1904FF-2ABE-4096-9A14-9873EE5447BA}"/>
    <dgm:cxn modelId="{7E364B28-6A75-4759-AE05-1A200BC8F37C}" type="presOf" srcId="{E8BFDF3B-A3A6-424C-BBFA-AAB4DC8CD917}" destId="{99022412-CABF-4917-9D36-1579A2653F37}" srcOrd="0" destOrd="0" presId="urn:microsoft.com/office/officeart/2005/8/layout/radial4"/>
    <dgm:cxn modelId="{ECF5CA33-93DB-44AF-B6A1-5C10BDB95BF4}" type="presParOf" srcId="{53EB5B71-6A15-4C1C-B42B-894AF633B869}" destId="{482F0C4F-74A2-426D-BC3B-D8D67902D4DA}" srcOrd="0" destOrd="0" presId="urn:microsoft.com/office/officeart/2005/8/layout/radial4"/>
    <dgm:cxn modelId="{2945EF16-9864-49E1-926F-6E7D2E2D1E44}" type="presParOf" srcId="{53EB5B71-6A15-4C1C-B42B-894AF633B869}" destId="{34A68858-AF97-433C-9573-6D0D470333BC}" srcOrd="1" destOrd="0" presId="urn:microsoft.com/office/officeart/2005/8/layout/radial4"/>
    <dgm:cxn modelId="{D3E82A4E-01BC-4A06-AB58-89A0A14CEC38}" type="presParOf" srcId="{53EB5B71-6A15-4C1C-B42B-894AF633B869}" destId="{BF76D8AC-3421-4384-87F9-258419A00935}" srcOrd="2" destOrd="0" presId="urn:microsoft.com/office/officeart/2005/8/layout/radial4"/>
    <dgm:cxn modelId="{A677DC76-5A93-44C1-9258-96B651CC82E8}" type="presParOf" srcId="{53EB5B71-6A15-4C1C-B42B-894AF633B869}" destId="{A907A670-437B-4A94-8B28-63AC2A30C588}" srcOrd="3" destOrd="0" presId="urn:microsoft.com/office/officeart/2005/8/layout/radial4"/>
    <dgm:cxn modelId="{6ECBE3F6-5B84-4072-B48B-230397AFB2EF}" type="presParOf" srcId="{53EB5B71-6A15-4C1C-B42B-894AF633B869}" destId="{99022412-CABF-4917-9D36-1579A2653F3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87B76B-D642-4E48-B9A3-C69B361E85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6EC517-AB7F-4AF5-87C0-51277F0AAC4D}">
      <dgm:prSet phldrT="[Текст]" custT="1"/>
      <dgm:spPr/>
      <dgm:t>
        <a:bodyPr/>
        <a:lstStyle/>
        <a:p>
          <a:r>
            <a:rPr lang="ru-RU" sz="2200" dirty="0" smtClean="0"/>
            <a:t>Сельское хозяйство и рыболовство</a:t>
          </a:r>
          <a:r>
            <a:rPr lang="ru-RU" sz="2000" dirty="0" smtClean="0"/>
            <a:t> – 20 654,2  </a:t>
          </a:r>
          <a:r>
            <a:rPr lang="ru-RU" sz="1800" dirty="0" smtClean="0"/>
            <a:t>тыс. рублей</a:t>
          </a:r>
          <a:endParaRPr lang="ru-RU" sz="1800" dirty="0"/>
        </a:p>
      </dgm:t>
    </dgm:pt>
    <dgm:pt modelId="{84611F1A-F1CB-4119-BA80-D547D19CAFC9}" type="parTrans" cxnId="{458E6DEA-F741-40F6-AEBD-95182CAACBB6}">
      <dgm:prSet/>
      <dgm:spPr/>
      <dgm:t>
        <a:bodyPr/>
        <a:lstStyle/>
        <a:p>
          <a:endParaRPr lang="ru-RU"/>
        </a:p>
      </dgm:t>
    </dgm:pt>
    <dgm:pt modelId="{70FC7D57-392F-4A4F-82F4-27E6476BB9EB}" type="sibTrans" cxnId="{458E6DEA-F741-40F6-AEBD-95182CAACBB6}">
      <dgm:prSet/>
      <dgm:spPr/>
      <dgm:t>
        <a:bodyPr/>
        <a:lstStyle/>
        <a:p>
          <a:endParaRPr lang="ru-RU"/>
        </a:p>
      </dgm:t>
    </dgm:pt>
    <dgm:pt modelId="{4F86D4E4-1CBA-4B95-BE6A-839CC3A310F6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обеспечению осуществления отдельных государственных полномочий  по поддержке сельскохозяйственного производства в Краснодарском крае в части возмещения части процентной ставки по долгосрочным, среднесрочным и краткосрочным кредитам, взятым малыми формами хозяйствования 2 251,5 тыс. рублей</a:t>
          </a:r>
          <a:endParaRPr lang="ru-RU" dirty="0"/>
        </a:p>
      </dgm:t>
    </dgm:pt>
    <dgm:pt modelId="{8B994540-0F93-4EEE-BD72-1817DA1C7F87}" type="parTrans" cxnId="{55DA0CA3-ACB9-4CAF-8CE9-18525927DA33}">
      <dgm:prSet/>
      <dgm:spPr>
        <a:solidFill>
          <a:schemeClr val="accent1">
            <a:tint val="60000"/>
            <a:hueOff val="0"/>
            <a:satOff val="0"/>
            <a:lumOff val="0"/>
          </a:schemeClr>
        </a:solidFill>
      </dgm:spPr>
      <dgm:t>
        <a:bodyPr/>
        <a:lstStyle/>
        <a:p>
          <a:endParaRPr lang="ru-RU"/>
        </a:p>
      </dgm:t>
    </dgm:pt>
    <dgm:pt modelId="{CDB9DD01-7CAC-4ADA-955E-FA92045C2948}" type="sibTrans" cxnId="{55DA0CA3-ACB9-4CAF-8CE9-18525927DA33}">
      <dgm:prSet/>
      <dgm:spPr/>
      <dgm:t>
        <a:bodyPr/>
        <a:lstStyle/>
        <a:p>
          <a:endParaRPr lang="ru-RU"/>
        </a:p>
      </dgm:t>
    </dgm:pt>
    <dgm:pt modelId="{5FBC9FFB-63A2-4E1F-9AF2-48BCE3CB9319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обеспечение деятельности муниципальных учреждений  в сфере сельского хозяйства на 2017 год –  2 280,3  тыс. рублей</a:t>
          </a:r>
          <a:endParaRPr lang="ru-RU" dirty="0"/>
        </a:p>
      </dgm:t>
    </dgm:pt>
    <dgm:pt modelId="{EF67E558-7F11-4916-AE0E-99237FF2FA9F}" type="parTrans" cxnId="{0335660A-A4FA-4973-B454-4402FD36AE57}">
      <dgm:prSet/>
      <dgm:spPr/>
      <dgm:t>
        <a:bodyPr/>
        <a:lstStyle/>
        <a:p>
          <a:endParaRPr lang="ru-RU"/>
        </a:p>
      </dgm:t>
    </dgm:pt>
    <dgm:pt modelId="{E94542F6-34E4-4CDF-A0C1-FCAA294788FB}" type="sibTrans" cxnId="{0335660A-A4FA-4973-B454-4402FD36AE57}">
      <dgm:prSet/>
      <dgm:spPr/>
      <dgm:t>
        <a:bodyPr/>
        <a:lstStyle/>
        <a:p>
          <a:endParaRPr lang="ru-RU"/>
        </a:p>
      </dgm:t>
    </dgm:pt>
    <dgm:pt modelId="{36187A92-54B6-4C8A-A6E5-9BA6B84E45D3}">
      <dgm:prSet custRadScaleRad="110044" custRadScaleInc="13122"/>
      <dgm:spPr/>
      <dgm:t>
        <a:bodyPr/>
        <a:lstStyle/>
        <a:p>
          <a:endParaRPr lang="ru-RU"/>
        </a:p>
      </dgm:t>
    </dgm:pt>
    <dgm:pt modelId="{0629139D-AAEB-4559-8A23-4C1718FB313B}" type="parTrans" cxnId="{D2EAAA19-17C2-42FC-B0E2-D51E0AB064F8}">
      <dgm:prSet/>
      <dgm:spPr/>
      <dgm:t>
        <a:bodyPr/>
        <a:lstStyle/>
        <a:p>
          <a:endParaRPr lang="ru-RU"/>
        </a:p>
      </dgm:t>
    </dgm:pt>
    <dgm:pt modelId="{DA3EC99B-DB0C-436A-BADB-810AC147D728}" type="sibTrans" cxnId="{D2EAAA19-17C2-42FC-B0E2-D51E0AB064F8}">
      <dgm:prSet/>
      <dgm:spPr/>
      <dgm:t>
        <a:bodyPr/>
        <a:lstStyle/>
        <a:p>
          <a:endParaRPr lang="ru-RU"/>
        </a:p>
      </dgm:t>
    </dgm:pt>
    <dgm:pt modelId="{53EB5B71-6A15-4C1C-B42B-894AF633B869}" type="pres">
      <dgm:prSet presAssocID="{A987B76B-D642-4E48-B9A3-C69B361E85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F0C4F-74A2-426D-BC3B-D8D67902D4DA}" type="pres">
      <dgm:prSet presAssocID="{096EC517-AB7F-4AF5-87C0-51277F0AAC4D}" presName="centerShape" presStyleLbl="node0" presStyleIdx="0" presStyleCnt="1" custScaleX="95072" custScaleY="90942" custLinFactNeighborX="-317" custLinFactNeighborY="-19773"/>
      <dgm:spPr/>
      <dgm:t>
        <a:bodyPr/>
        <a:lstStyle/>
        <a:p>
          <a:endParaRPr lang="ru-RU"/>
        </a:p>
      </dgm:t>
    </dgm:pt>
    <dgm:pt modelId="{34A68858-AF97-433C-9573-6D0D470333BC}" type="pres">
      <dgm:prSet presAssocID="{8B994540-0F93-4EEE-BD72-1817DA1C7F87}" presName="parTrans" presStyleLbl="bgSibTrans2D1" presStyleIdx="0" presStyleCnt="2" custFlipHor="1" custScaleX="13146" custScaleY="14697"/>
      <dgm:spPr/>
      <dgm:t>
        <a:bodyPr/>
        <a:lstStyle/>
        <a:p>
          <a:endParaRPr lang="ru-RU"/>
        </a:p>
      </dgm:t>
    </dgm:pt>
    <dgm:pt modelId="{BF76D8AC-3421-4384-87F9-258419A00935}" type="pres">
      <dgm:prSet presAssocID="{4F86D4E4-1CBA-4B95-BE6A-839CC3A310F6}" presName="node" presStyleLbl="node1" presStyleIdx="0" presStyleCnt="2" custScaleY="124682" custRadScaleRad="106973" custRadScaleInc="7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9D21A-87F6-4BEC-84F4-9B2575B5253A}" type="pres">
      <dgm:prSet presAssocID="{EF67E558-7F11-4916-AE0E-99237FF2FA9F}" presName="parTrans" presStyleLbl="bgSibTrans2D1" presStyleIdx="1" presStyleCnt="2" custFlipVert="1" custFlipHor="0" custScaleX="3697" custScaleY="17999"/>
      <dgm:spPr/>
      <dgm:t>
        <a:bodyPr/>
        <a:lstStyle/>
        <a:p>
          <a:endParaRPr lang="ru-RU"/>
        </a:p>
      </dgm:t>
    </dgm:pt>
    <dgm:pt modelId="{302B172E-A29D-4A38-9CD0-F796CCDD7D98}" type="pres">
      <dgm:prSet presAssocID="{5FBC9FFB-63A2-4E1F-9AF2-48BCE3CB9319}" presName="node" presStyleLbl="node1" presStyleIdx="1" presStyleCnt="2" custRadScaleRad="111408" custRadScaleInc="-10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EAAA19-17C2-42FC-B0E2-D51E0AB064F8}" srcId="{A987B76B-D642-4E48-B9A3-C69B361E8504}" destId="{36187A92-54B6-4C8A-A6E5-9BA6B84E45D3}" srcOrd="1" destOrd="0" parTransId="{0629139D-AAEB-4559-8A23-4C1718FB313B}" sibTransId="{DA3EC99B-DB0C-436A-BADB-810AC147D728}"/>
    <dgm:cxn modelId="{55DA0CA3-ACB9-4CAF-8CE9-18525927DA33}" srcId="{096EC517-AB7F-4AF5-87C0-51277F0AAC4D}" destId="{4F86D4E4-1CBA-4B95-BE6A-839CC3A310F6}" srcOrd="0" destOrd="0" parTransId="{8B994540-0F93-4EEE-BD72-1817DA1C7F87}" sibTransId="{CDB9DD01-7CAC-4ADA-955E-FA92045C2948}"/>
    <dgm:cxn modelId="{460400DA-F901-4DA1-B1DB-CE1D9C8EA292}" type="presOf" srcId="{EF67E558-7F11-4916-AE0E-99237FF2FA9F}" destId="{C5C9D21A-87F6-4BEC-84F4-9B2575B5253A}" srcOrd="0" destOrd="0" presId="urn:microsoft.com/office/officeart/2005/8/layout/radial4"/>
    <dgm:cxn modelId="{458E6DEA-F741-40F6-AEBD-95182CAACBB6}" srcId="{A987B76B-D642-4E48-B9A3-C69B361E8504}" destId="{096EC517-AB7F-4AF5-87C0-51277F0AAC4D}" srcOrd="0" destOrd="0" parTransId="{84611F1A-F1CB-4119-BA80-D547D19CAFC9}" sibTransId="{70FC7D57-392F-4A4F-82F4-27E6476BB9EB}"/>
    <dgm:cxn modelId="{3AF447F0-8F9E-419C-A6F6-9E283AE511E6}" type="presOf" srcId="{8B994540-0F93-4EEE-BD72-1817DA1C7F87}" destId="{34A68858-AF97-433C-9573-6D0D470333BC}" srcOrd="0" destOrd="0" presId="urn:microsoft.com/office/officeart/2005/8/layout/radial4"/>
    <dgm:cxn modelId="{0335660A-A4FA-4973-B454-4402FD36AE57}" srcId="{096EC517-AB7F-4AF5-87C0-51277F0AAC4D}" destId="{5FBC9FFB-63A2-4E1F-9AF2-48BCE3CB9319}" srcOrd="1" destOrd="0" parTransId="{EF67E558-7F11-4916-AE0E-99237FF2FA9F}" sibTransId="{E94542F6-34E4-4CDF-A0C1-FCAA294788FB}"/>
    <dgm:cxn modelId="{A8E2A74F-A343-446C-861E-B6DDA159E297}" type="presOf" srcId="{A987B76B-D642-4E48-B9A3-C69B361E8504}" destId="{53EB5B71-6A15-4C1C-B42B-894AF633B869}" srcOrd="0" destOrd="0" presId="urn:microsoft.com/office/officeart/2005/8/layout/radial4"/>
    <dgm:cxn modelId="{16B27355-5AAA-47A2-8841-A1EB92CB3F68}" type="presOf" srcId="{5FBC9FFB-63A2-4E1F-9AF2-48BCE3CB9319}" destId="{302B172E-A29D-4A38-9CD0-F796CCDD7D98}" srcOrd="0" destOrd="0" presId="urn:microsoft.com/office/officeart/2005/8/layout/radial4"/>
    <dgm:cxn modelId="{7B4509B1-93D4-4298-80A0-A186C39CA8A3}" type="presOf" srcId="{096EC517-AB7F-4AF5-87C0-51277F0AAC4D}" destId="{482F0C4F-74A2-426D-BC3B-D8D67902D4DA}" srcOrd="0" destOrd="0" presId="urn:microsoft.com/office/officeart/2005/8/layout/radial4"/>
    <dgm:cxn modelId="{4C402D1F-FD7E-4945-82DE-32C4C54E64D7}" type="presOf" srcId="{4F86D4E4-1CBA-4B95-BE6A-839CC3A310F6}" destId="{BF76D8AC-3421-4384-87F9-258419A00935}" srcOrd="0" destOrd="0" presId="urn:microsoft.com/office/officeart/2005/8/layout/radial4"/>
    <dgm:cxn modelId="{79F5D003-F29A-44F0-8285-131B9CB15BEE}" type="presParOf" srcId="{53EB5B71-6A15-4C1C-B42B-894AF633B869}" destId="{482F0C4F-74A2-426D-BC3B-D8D67902D4DA}" srcOrd="0" destOrd="0" presId="urn:microsoft.com/office/officeart/2005/8/layout/radial4"/>
    <dgm:cxn modelId="{2DB3B800-F49C-4A5A-81B7-AB9D6BDBD64D}" type="presParOf" srcId="{53EB5B71-6A15-4C1C-B42B-894AF633B869}" destId="{34A68858-AF97-433C-9573-6D0D470333BC}" srcOrd="1" destOrd="0" presId="urn:microsoft.com/office/officeart/2005/8/layout/radial4"/>
    <dgm:cxn modelId="{76186B6F-3F68-4695-A197-4C5701BF10AC}" type="presParOf" srcId="{53EB5B71-6A15-4C1C-B42B-894AF633B869}" destId="{BF76D8AC-3421-4384-87F9-258419A00935}" srcOrd="2" destOrd="0" presId="urn:microsoft.com/office/officeart/2005/8/layout/radial4"/>
    <dgm:cxn modelId="{C14F0F10-2B50-414D-B11D-AC8AAB230563}" type="presParOf" srcId="{53EB5B71-6A15-4C1C-B42B-894AF633B869}" destId="{C5C9D21A-87F6-4BEC-84F4-9B2575B5253A}" srcOrd="3" destOrd="0" presId="urn:microsoft.com/office/officeart/2005/8/layout/radial4"/>
    <dgm:cxn modelId="{CE1CAB52-C2D9-48FD-B70C-42D57B8162C8}" type="presParOf" srcId="{53EB5B71-6A15-4C1C-B42B-894AF633B869}" destId="{302B172E-A29D-4A38-9CD0-F796CCDD7D98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36B44-518A-4A17-BA28-74AEFB5001C1}">
      <dsp:nvSpPr>
        <dsp:cNvPr id="0" name=""/>
        <dsp:cNvSpPr/>
      </dsp:nvSpPr>
      <dsp:spPr>
        <a:xfrm>
          <a:off x="0" y="0"/>
          <a:ext cx="8928992" cy="19852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При составлении проекта бюджета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на 2017 год учтены: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914" y="96914"/>
        <a:ext cx="8735164" cy="1791465"/>
      </dsp:txXfrm>
    </dsp:sp>
    <dsp:sp modelId="{2FEC29A3-D4DA-4406-B294-39917A21B282}">
      <dsp:nvSpPr>
        <dsp:cNvPr id="0" name=""/>
        <dsp:cNvSpPr/>
      </dsp:nvSpPr>
      <dsp:spPr>
        <a:xfrm>
          <a:off x="0" y="2244463"/>
          <a:ext cx="8928992" cy="4164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Бюджетное послание Президента Российской Федерации Федеральному Собранию Российской Федерации;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Указы Президента Российской Федерации от 7 мая 2012 года;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Послание главы администрации (губернатора) Краснодарского края депутатам Законодательного собрания Краснодарского края;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Прогноз социально-экономического развития муниципального образования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 до 2019 года;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муниципального образования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 на 2017-2019 годы.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44463"/>
        <a:ext cx="8928992" cy="4164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36B44-518A-4A17-BA28-74AEFB5001C1}">
      <dsp:nvSpPr>
        <dsp:cNvPr id="0" name=""/>
        <dsp:cNvSpPr/>
      </dsp:nvSpPr>
      <dsp:spPr>
        <a:xfrm>
          <a:off x="0" y="0"/>
          <a:ext cx="8928992" cy="1018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Основные приоритеты бюджетной и налоговой политики муниципального образования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район на 2017 год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735" y="49735"/>
        <a:ext cx="8829522" cy="919349"/>
      </dsp:txXfrm>
    </dsp:sp>
    <dsp:sp modelId="{2FEC29A3-D4DA-4406-B294-39917A21B282}">
      <dsp:nvSpPr>
        <dsp:cNvPr id="0" name=""/>
        <dsp:cNvSpPr/>
      </dsp:nvSpPr>
      <dsp:spPr>
        <a:xfrm>
          <a:off x="0" y="1303222"/>
          <a:ext cx="8928992" cy="4905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Формирование и гарантированное исполнение бюджетных расходов исходя из государственных приоритетов, направленных на повышение уровня и качества жизни населения района за счет обеспечения граждан доступными и качественными муниципальными услугами;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Обеспечение социальной и экономической стабильности района;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Создание условий для динамичного развития и модернизации экономики;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и прозрачности муниципального управления;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Увеличение доходного потенциала и повышение уровня собственных доходов бюджета;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 бюджета.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03222"/>
        <a:ext cx="8928992" cy="4905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69F2B-4A21-4597-A16C-B0A4E44828E3}">
      <dsp:nvSpPr>
        <dsp:cNvPr id="0" name=""/>
        <dsp:cNvSpPr/>
      </dsp:nvSpPr>
      <dsp:spPr>
        <a:xfrm>
          <a:off x="2854736" y="2700279"/>
          <a:ext cx="2041795" cy="208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0897" y="0"/>
              </a:lnTo>
              <a:lnTo>
                <a:pt x="1020897" y="2088607"/>
              </a:lnTo>
              <a:lnTo>
                <a:pt x="2041795" y="20886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802612" y="3671563"/>
        <a:ext cx="146041" cy="146041"/>
      </dsp:txXfrm>
    </dsp:sp>
    <dsp:sp modelId="{828790FD-8358-4B8B-8254-885ACBEEAB44}">
      <dsp:nvSpPr>
        <dsp:cNvPr id="0" name=""/>
        <dsp:cNvSpPr/>
      </dsp:nvSpPr>
      <dsp:spPr>
        <a:xfrm>
          <a:off x="2854736" y="2700279"/>
          <a:ext cx="2041795" cy="648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0897" y="0"/>
              </a:lnTo>
              <a:lnTo>
                <a:pt x="1020897" y="648453"/>
              </a:lnTo>
              <a:lnTo>
                <a:pt x="2041795" y="6484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22076" y="2970949"/>
        <a:ext cx="107114" cy="107114"/>
      </dsp:txXfrm>
    </dsp:sp>
    <dsp:sp modelId="{22455721-1CEA-4DCC-BB51-DA13421A4086}">
      <dsp:nvSpPr>
        <dsp:cNvPr id="0" name=""/>
        <dsp:cNvSpPr/>
      </dsp:nvSpPr>
      <dsp:spPr>
        <a:xfrm>
          <a:off x="2854736" y="1980584"/>
          <a:ext cx="2041795" cy="719695"/>
        </a:xfrm>
        <a:custGeom>
          <a:avLst/>
          <a:gdLst/>
          <a:ahLst/>
          <a:cxnLst/>
          <a:rect l="0" t="0" r="0" b="0"/>
          <a:pathLst>
            <a:path>
              <a:moveTo>
                <a:pt x="0" y="719695"/>
              </a:moveTo>
              <a:lnTo>
                <a:pt x="1020897" y="719695"/>
              </a:lnTo>
              <a:lnTo>
                <a:pt x="1020897" y="0"/>
              </a:lnTo>
              <a:lnTo>
                <a:pt x="204179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821510" y="2286308"/>
        <a:ext cx="108246" cy="108246"/>
      </dsp:txXfrm>
    </dsp:sp>
    <dsp:sp modelId="{A306F9C5-07FF-4964-9A3D-3F1634BBDB3E}">
      <dsp:nvSpPr>
        <dsp:cNvPr id="0" name=""/>
        <dsp:cNvSpPr/>
      </dsp:nvSpPr>
      <dsp:spPr>
        <a:xfrm>
          <a:off x="2854736" y="684440"/>
          <a:ext cx="2041795" cy="2015838"/>
        </a:xfrm>
        <a:custGeom>
          <a:avLst/>
          <a:gdLst/>
          <a:ahLst/>
          <a:cxnLst/>
          <a:rect l="0" t="0" r="0" b="0"/>
          <a:pathLst>
            <a:path>
              <a:moveTo>
                <a:pt x="0" y="2015838"/>
              </a:moveTo>
              <a:lnTo>
                <a:pt x="1020897" y="2015838"/>
              </a:lnTo>
              <a:lnTo>
                <a:pt x="1020897" y="0"/>
              </a:lnTo>
              <a:lnTo>
                <a:pt x="204179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803902" y="1620629"/>
        <a:ext cx="143461" cy="143461"/>
      </dsp:txXfrm>
    </dsp:sp>
    <dsp:sp modelId="{619AD098-A9CC-4A4E-9722-983B224C1012}">
      <dsp:nvSpPr>
        <dsp:cNvPr id="0" name=""/>
        <dsp:cNvSpPr/>
      </dsp:nvSpPr>
      <dsp:spPr>
        <a:xfrm>
          <a:off x="189138" y="1800177"/>
          <a:ext cx="3530990" cy="1800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Управление образования – 62 учреждения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138" y="1800177"/>
        <a:ext cx="3530990" cy="1800204"/>
      </dsp:txXfrm>
    </dsp:sp>
    <dsp:sp modelId="{71636D87-063C-471D-9954-F9BCD4BE732E}">
      <dsp:nvSpPr>
        <dsp:cNvPr id="0" name=""/>
        <dsp:cNvSpPr/>
      </dsp:nvSpPr>
      <dsp:spPr>
        <a:xfrm>
          <a:off x="4896531" y="144020"/>
          <a:ext cx="3545155" cy="1080840"/>
        </a:xfrm>
        <a:prstGeom prst="rect">
          <a:avLst/>
        </a:prstGeom>
        <a:gradFill rotWithShape="0">
          <a:gsLst>
            <a:gs pos="100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дошкольного образования – 32 детских сада;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144020"/>
        <a:ext cx="3545155" cy="1080840"/>
      </dsp:txXfrm>
    </dsp:sp>
    <dsp:sp modelId="{B1FBD795-EC2E-4185-B9AF-2D0D4F7745C9}">
      <dsp:nvSpPr>
        <dsp:cNvPr id="0" name=""/>
        <dsp:cNvSpPr/>
      </dsp:nvSpPr>
      <dsp:spPr>
        <a:xfrm>
          <a:off x="4896531" y="1440164"/>
          <a:ext cx="3545155" cy="1080840"/>
        </a:xfrm>
        <a:prstGeom prst="rect">
          <a:avLst/>
        </a:prstGeom>
        <a:gradFill rotWithShape="0">
          <a:gsLst>
            <a:gs pos="100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общего образования детей – 24 школ;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1440164"/>
        <a:ext cx="3545155" cy="1080840"/>
      </dsp:txXfrm>
    </dsp:sp>
    <dsp:sp modelId="{233C79C4-884B-4FF9-9DBC-E95C3D5CE3F9}">
      <dsp:nvSpPr>
        <dsp:cNvPr id="0" name=""/>
        <dsp:cNvSpPr/>
      </dsp:nvSpPr>
      <dsp:spPr>
        <a:xfrm>
          <a:off x="4896531" y="2808313"/>
          <a:ext cx="3545155" cy="1080840"/>
        </a:xfrm>
        <a:prstGeom prst="rect">
          <a:avLst/>
        </a:prstGeom>
        <a:gradFill rotWithShape="0">
          <a:gsLst>
            <a:gs pos="100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учреждения дополнительного образования – 3 (спортшкола, внешкольный центр, УДО казачьей направленности);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2808313"/>
        <a:ext cx="3545155" cy="1080840"/>
      </dsp:txXfrm>
    </dsp:sp>
    <dsp:sp modelId="{6C38FCE9-9D06-4704-97AB-E74987D5F528}">
      <dsp:nvSpPr>
        <dsp:cNvPr id="0" name=""/>
        <dsp:cNvSpPr/>
      </dsp:nvSpPr>
      <dsp:spPr>
        <a:xfrm>
          <a:off x="4896531" y="4248467"/>
          <a:ext cx="3545155" cy="1080840"/>
        </a:xfrm>
        <a:prstGeom prst="rect">
          <a:avLst/>
        </a:prstGeom>
        <a:gradFill rotWithShape="0">
          <a:gsLst>
            <a:gs pos="100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методический центр, централизованная бухгалтерия;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531" y="4248467"/>
        <a:ext cx="3545155" cy="1080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F0C4F-74A2-426D-BC3B-D8D67902D4DA}">
      <dsp:nvSpPr>
        <dsp:cNvPr id="0" name=""/>
        <dsp:cNvSpPr/>
      </dsp:nvSpPr>
      <dsp:spPr>
        <a:xfrm>
          <a:off x="3060459" y="1807076"/>
          <a:ext cx="2844197" cy="2700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Другие общегосударственные расходы</a:t>
          </a:r>
          <a:r>
            <a:rPr lang="ru-RU" sz="1300" kern="1200" dirty="0" smtClean="0"/>
            <a:t> –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57 641,1 тыс. рублей</a:t>
          </a:r>
          <a:endParaRPr lang="ru-RU" sz="1800" kern="1200" dirty="0"/>
        </a:p>
      </dsp:txBody>
      <dsp:txXfrm>
        <a:off x="3476982" y="2202542"/>
        <a:ext cx="2011151" cy="1909479"/>
      </dsp:txXfrm>
    </dsp:sp>
    <dsp:sp modelId="{34A68858-AF97-433C-9573-6D0D470333BC}">
      <dsp:nvSpPr>
        <dsp:cNvPr id="0" name=""/>
        <dsp:cNvSpPr/>
      </dsp:nvSpPr>
      <dsp:spPr>
        <a:xfrm rot="8979266" flipH="1">
          <a:off x="2156198" y="1814795"/>
          <a:ext cx="267953" cy="118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6D8AC-3421-4384-87F9-258419A00935}">
      <dsp:nvSpPr>
        <dsp:cNvPr id="0" name=""/>
        <dsp:cNvSpPr/>
      </dsp:nvSpPr>
      <dsp:spPr>
        <a:xfrm>
          <a:off x="72008" y="288010"/>
          <a:ext cx="2677302" cy="21418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реализация функций по распоряжению  имуществом, находящимся в муниципальной собственности  на 2016  год- 730,0 тыс. рублей</a:t>
          </a:r>
          <a:endParaRPr lang="ru-RU" sz="1400" kern="1200" dirty="0"/>
        </a:p>
      </dsp:txBody>
      <dsp:txXfrm>
        <a:off x="134740" y="350742"/>
        <a:ext cx="2551838" cy="2016377"/>
      </dsp:txXfrm>
    </dsp:sp>
    <dsp:sp modelId="{A907A670-437B-4A94-8B28-63AC2A30C588}">
      <dsp:nvSpPr>
        <dsp:cNvPr id="0" name=""/>
        <dsp:cNvSpPr/>
      </dsp:nvSpPr>
      <dsp:spPr>
        <a:xfrm rot="1838516" flipH="1">
          <a:off x="6567512" y="1846302"/>
          <a:ext cx="172991" cy="492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22412-CABF-4917-9D36-1579A2653F37}">
      <dsp:nvSpPr>
        <dsp:cNvPr id="0" name=""/>
        <dsp:cNvSpPr/>
      </dsp:nvSpPr>
      <dsp:spPr>
        <a:xfrm>
          <a:off x="6179681" y="288010"/>
          <a:ext cx="2677302" cy="21418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деятельности централизованных бухгалтерий муниципального образования  на 2017  год-  10 173,0тыс. рублей, на обеспечение деятельности (оказание услуг) муниципальных учреждений;</a:t>
          </a:r>
          <a:endParaRPr lang="ru-RU" sz="1400" kern="1200" dirty="0"/>
        </a:p>
      </dsp:txBody>
      <dsp:txXfrm>
        <a:off x="6242413" y="350742"/>
        <a:ext cx="2551838" cy="20163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F0C4F-74A2-426D-BC3B-D8D67902D4DA}">
      <dsp:nvSpPr>
        <dsp:cNvPr id="0" name=""/>
        <dsp:cNvSpPr/>
      </dsp:nvSpPr>
      <dsp:spPr>
        <a:xfrm>
          <a:off x="3100671" y="1341960"/>
          <a:ext cx="2679331" cy="2562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Сельское хозяйство и рыболовство</a:t>
          </a:r>
          <a:r>
            <a:rPr lang="ru-RU" sz="2000" kern="1200" dirty="0" smtClean="0"/>
            <a:t> – 20 654,2  </a:t>
          </a:r>
          <a:r>
            <a:rPr lang="ru-RU" sz="1800" kern="1200" dirty="0" smtClean="0"/>
            <a:t>тыс. рублей</a:t>
          </a:r>
          <a:endParaRPr lang="ru-RU" sz="1800" kern="1200" dirty="0"/>
        </a:p>
      </dsp:txBody>
      <dsp:txXfrm>
        <a:off x="3493050" y="1717294"/>
        <a:ext cx="1894573" cy="1812271"/>
      </dsp:txXfrm>
    </dsp:sp>
    <dsp:sp modelId="{34A68858-AF97-433C-9573-6D0D470333BC}">
      <dsp:nvSpPr>
        <dsp:cNvPr id="0" name=""/>
        <dsp:cNvSpPr/>
      </dsp:nvSpPr>
      <dsp:spPr>
        <a:xfrm rot="9479601" flipH="1">
          <a:off x="2151018" y="1687218"/>
          <a:ext cx="237847" cy="118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6D8AC-3421-4384-87F9-258419A00935}">
      <dsp:nvSpPr>
        <dsp:cNvPr id="0" name=""/>
        <dsp:cNvSpPr/>
      </dsp:nvSpPr>
      <dsp:spPr>
        <a:xfrm>
          <a:off x="92563" y="72013"/>
          <a:ext cx="2677302" cy="26704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обеспечению осуществления отдельных государственных полномочий  по поддержке сельскохозяйственного производства в Краснодарском крае в части возмещения части процентной ставки по долгосрочным, среднесрочным и краткосрочным кредитам, взятым малыми формами хозяйствования 2 251,5 тыс. рублей</a:t>
          </a:r>
          <a:endParaRPr lang="ru-RU" sz="1300" kern="1200" dirty="0"/>
        </a:p>
      </dsp:txBody>
      <dsp:txXfrm>
        <a:off x="170779" y="150229"/>
        <a:ext cx="2520870" cy="2514059"/>
      </dsp:txXfrm>
    </dsp:sp>
    <dsp:sp modelId="{C5C9D21A-87F6-4BEC-84F4-9B2575B5253A}">
      <dsp:nvSpPr>
        <dsp:cNvPr id="0" name=""/>
        <dsp:cNvSpPr/>
      </dsp:nvSpPr>
      <dsp:spPr>
        <a:xfrm rot="1545195" flipV="1">
          <a:off x="6578242" y="1502453"/>
          <a:ext cx="71894" cy="1445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B172E-A29D-4A38-9CD0-F796CCDD7D98}">
      <dsp:nvSpPr>
        <dsp:cNvPr id="0" name=""/>
        <dsp:cNvSpPr/>
      </dsp:nvSpPr>
      <dsp:spPr>
        <a:xfrm>
          <a:off x="6151292" y="81341"/>
          <a:ext cx="2677302" cy="21418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обеспечение деятельности муниципальных учреждений  в сфере сельского хозяйства на 2017 год –  2 280,3  тыс. рублей</a:t>
          </a:r>
          <a:endParaRPr lang="ru-RU" sz="1300" kern="1200" dirty="0"/>
        </a:p>
      </dsp:txBody>
      <dsp:txXfrm>
        <a:off x="6214024" y="144073"/>
        <a:ext cx="2551838" cy="2016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0.02083</cdr:x>
      <cdr:y>0.01266</cdr:y>
    </cdr:from>
    <cdr:to>
      <cdr:x>0.97917</cdr:x>
      <cdr:y>0.1734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72008"/>
          <a:ext cx="331236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Структура поступления налоговых</a:t>
          </a:r>
        </a:p>
        <a:p xmlns:a="http://schemas.openxmlformats.org/drawingml/2006/main">
          <a:pPr algn="ctr"/>
          <a:r>
            <a:rPr lang="ru-RU" sz="1600" b="1" dirty="0" smtClean="0"/>
            <a:t>платежей (по основным</a:t>
          </a:r>
        </a:p>
        <a:p xmlns:a="http://schemas.openxmlformats.org/drawingml/2006/main">
          <a:pPr algn="ctr"/>
          <a:r>
            <a:rPr lang="ru-RU" sz="1600" b="1" dirty="0" smtClean="0"/>
            <a:t>видам отгрузки); 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0.12845</cdr:x>
      <cdr:y>0.18218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870432"/>
          <a:ext cx="105708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млн.рублей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0.72581</cdr:x>
      <cdr:y>0.17635</cdr:y>
    </cdr:from>
    <cdr:to>
      <cdr:x>0.94355</cdr:x>
      <cdr:y>0.23202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80720" y="1140490"/>
          <a:ext cx="194421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ВСЕГО: 1 402,6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0.79839</cdr:x>
      <cdr:y>0</cdr:y>
    </cdr:from>
    <cdr:to>
      <cdr:x>0.96649</cdr:x>
      <cdr:y>0.06576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7128818" y="0"/>
          <a:ext cx="150098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Всего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– 423,6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928992" cy="112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noAutofit/>
        </a:bodyPr>
        <a:lstStyle xmlns:a="http://schemas.openxmlformats.org/drawingml/2006/main"/>
        <a:p xmlns:a="http://schemas.openxmlformats.org/drawingml/2006/main">
          <a:pPr algn="ctr" rtl="0"/>
          <a:r>
            <a:rPr lang="ru-RU" sz="20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Муниципальная программа «Подготовка градостроительной  и землеустроительной документации на территории муниципального образования </a:t>
          </a:r>
          <a:r>
            <a:rPr lang="ru-RU" sz="2000" b="0" i="0" u="none" strike="noStrike" baseline="0" dirty="0" err="1" smtClean="0">
              <a:effectLst/>
              <a:latin typeface="Times New Roman" pitchFamily="18" charset="0"/>
              <a:cs typeface="Times New Roman" pitchFamily="18" charset="0"/>
            </a:rPr>
            <a:t>Гулькевичский</a:t>
          </a:r>
          <a:r>
            <a:rPr lang="ru-RU" sz="20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 район»</a:t>
          </a:r>
          <a:endParaRPr lang="ru-RU" sz="2000" b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0.43773</cdr:x>
      <cdr:y>0.16118</cdr:y>
    </cdr:from>
    <cdr:to>
      <cdr:x>0.55259</cdr:x>
      <cdr:y>0.21827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60440" y="1052435"/>
          <a:ext cx="1039209" cy="372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928992" cy="112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noAutofit/>
        </a:bodyPr>
        <a:lstStyle xmlns:a="http://schemas.openxmlformats.org/drawingml/2006/main"/>
        <a:p xmlns:a="http://schemas.openxmlformats.org/drawingml/2006/main">
          <a:pPr algn="ctr" rtl="0"/>
          <a:r>
            <a:rPr lang="ru-RU" sz="24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Муниципальная программа «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Развитие здравоохранения</a:t>
          </a:r>
          <a:r>
            <a:rPr lang="ru-RU" sz="2400" b="0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»</a:t>
          </a:r>
          <a:endParaRPr lang="ru-RU" sz="2400" b="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0.12845</cdr:x>
      <cdr:y>0.18218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870432"/>
          <a:ext cx="105708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млн.рублей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0.74194</cdr:x>
      <cdr:y>0.17635</cdr:y>
    </cdr:from>
    <cdr:to>
      <cdr:x>0.94355</cdr:x>
      <cdr:y>0.23202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24736" y="1140490"/>
          <a:ext cx="18002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ВСЕГО: 274,0</a:t>
          </a: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0.01006</cdr:x>
      <cdr:y>0.13459</cdr:y>
    </cdr:from>
    <cdr:to>
      <cdr:x>0.12611</cdr:x>
      <cdr:y>0.18263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89826" y="862307"/>
          <a:ext cx="103624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0.77419</cdr:x>
      <cdr:y>0.12064</cdr:y>
    </cdr:from>
    <cdr:to>
      <cdr:x>0.99194</cdr:x>
      <cdr:y>0.17569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12768" y="780449"/>
          <a:ext cx="1944216" cy="356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ВСЕГО: 131 698,0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48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9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50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51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2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53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0.47481</cdr:x>
      <cdr:y>0.12222</cdr:y>
    </cdr:from>
    <cdr:to>
      <cdr:x>0.57586</cdr:x>
      <cdr:y>0.17931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6710" y="792088"/>
          <a:ext cx="914400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0.4077</cdr:x>
      <cdr:y>0.12222</cdr:y>
    </cdr:from>
    <cdr:to>
      <cdr:x>0.52256</cdr:x>
      <cdr:y>0.17931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89352" y="792088"/>
          <a:ext cx="1039405" cy="369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0.57554</cdr:x>
      <cdr:y>0.45551</cdr:y>
    </cdr:from>
    <cdr:to>
      <cdr:x>0.67658</cdr:x>
      <cdr:y>0.59661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08161" y="29520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0.05508</cdr:x>
      <cdr:y>0.20683</cdr:y>
    </cdr:from>
    <cdr:to>
      <cdr:x>0.26643</cdr:x>
      <cdr:y>0.2735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5399" y="1296143"/>
          <a:ext cx="1171856" cy="417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0.1875</cdr:x>
      <cdr:y>0.85395</cdr:y>
    </cdr:from>
    <cdr:to>
      <cdr:x>0.5</cdr:x>
      <cdr:y>0.96028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4874333"/>
          <a:ext cx="1800200" cy="606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2016 год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0.08</cdr:y>
    </cdr:from>
    <cdr:to>
      <cdr:x>0.17742</cdr:x>
      <cdr:y>0.14667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32048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D241D-F1DF-4598-903A-63E8A3257136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43ED-F738-4D37-B86F-FA9097E41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62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679F9-E3E6-4DE6-9FE2-DCA4834E3E95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8837E-27BB-4526-AA15-0DFFB9730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93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6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CF58-3C40-4203-BDD6-B9369FBF2F1E}" type="datetime1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CB70-7D78-4C7B-A3D6-FCF29EEFEFF0}" type="datetime1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18A-AD78-46C2-A80C-2D2753A2DA35}" type="datetime1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1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B201-78FD-4D97-94C2-C6EFACA23F6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7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2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2F40-C063-467E-851C-B969E51C7D1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488-B43A-403E-BA5C-48187767CCF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5D22-733F-4DBD-9F2E-83374D7EB70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C763-CE85-4AD9-B2A4-B0D3E6A5EDA0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DC0-CFF8-463C-99BF-DFEC0DE945F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6FB4-B39B-4A76-8931-34ACDC90EB1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7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F45D-9D95-45E9-8E6A-BD37955CEB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6C5A-C51B-4AC7-9FAE-88C285A0311A}" type="datetime1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15D-C1DB-47B7-966F-37B4BD0E138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94B0C-845F-43EC-B11D-76DFA48E8D4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374B-2AF7-4B21-B59A-DBF724D5D9D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2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F894-72A2-4EDD-BFE7-C68AAC7BB71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23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9D0C-5BB6-457C-8AC3-2203B5CBF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523EF-A092-4727-8EB9-2E250FE600B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FBC1-40F2-4B82-A070-49AF8532849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1116-E9CC-496E-8629-61167796093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F2A9-A095-40F5-8F96-747879C3E84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D610-7DA6-45F5-900E-D8DCF02183B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F038-124B-497C-800D-1F3483C26E3D}" type="datetime1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84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06D8-8916-443B-8C78-6079CF513DB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4F5-C55F-4383-8764-207936FDD30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038E-F72F-46EB-88EE-F9BE1E11798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8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8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F352-4C27-41BA-AA2B-EDA76D2ECE0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99CC-1DAE-407A-A4CA-26284A7AEAC6}" type="datetime1">
              <a:rPr lang="ru-RU" smtClean="0"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3782-94B3-4B00-9D18-BD3F946453CC}" type="datetime1">
              <a:rPr lang="ru-RU" smtClean="0"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5730-ECE5-4BE2-A4A3-3D478FC4ED56}" type="datetime1">
              <a:rPr lang="ru-RU" smtClean="0"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4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B0B8-F2F8-4A88-9C86-61C4CDC51463}" type="datetime1">
              <a:rPr lang="ru-RU" smtClean="0"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0556-C2D1-49CE-9BFD-4707B381198E}" type="datetime1">
              <a:rPr lang="ru-RU" smtClean="0"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BC20-3329-4955-9BA9-E457BF061397}" type="datetime1">
              <a:rPr lang="ru-RU" smtClean="0"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8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50D7B-66F0-4530-9114-A59C21342AA2}" type="datetime1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Слайд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DDD0-6EE1-4F24-88B4-11F6C71AB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9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7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A50661-9043-4619-9A28-6F1A35C6B68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35" y="617227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7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0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8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D1BDC6-BC7C-4A65-BF28-C307181B5C2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09.12.2016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41" y="617228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Слайд</a:t>
            </a: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8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929496-F715-47B8-95C1-A12B6CCCC53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9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5904656"/>
          </a:xfrm>
          <a:noFill/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 </a:t>
            </a:r>
            <a:r>
              <a:rPr lang="ru-RU" sz="6000" b="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2017 год</a:t>
            </a:r>
            <a:endParaRPr lang="ru-RU" sz="6000" b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87924175"/>
              </p:ext>
            </p:extLst>
          </p:nvPr>
        </p:nvGraphicFramePr>
        <p:xfrm>
          <a:off x="19888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439675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Структура доходной части бюджета МО Гулькевичский район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5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9596146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другие вопросы в области национальной экономики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1038310"/>
              </p:ext>
            </p:extLst>
          </p:nvPr>
        </p:nvGraphicFramePr>
        <p:xfrm>
          <a:off x="179512" y="377280"/>
          <a:ext cx="8784976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0336148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7061" y="53622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здравоохранение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44402970"/>
              </p:ext>
            </p:extLst>
          </p:nvPr>
        </p:nvGraphicFramePr>
        <p:xfrm>
          <a:off x="323528" y="1700808"/>
          <a:ext cx="849694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предоставлению мер социальной поддержки жертвам политических репрессий, труженикам тыла, ветеранам труда, ветеранам военной службы, достигшим возраста, дающего право на пенсию по старости, в бесплатном изготовлении и ремонте зубных протезов (кроме изготовленных из драгоценных металлов) в сложных клинических случаях зубопротезирования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2 825,2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05132"/>
              </p:ext>
            </p:extLst>
          </p:nvPr>
        </p:nvGraphicFramePr>
        <p:xfrm>
          <a:off x="325893" y="3861048"/>
          <a:ext cx="8506247" cy="277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82985"/>
              </a:tblGrid>
              <a:tr h="27763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обеспечению осуществления отдельных государственных полномочий по предоставлению мер социальной поддержки отдельным группам населения в обеспечении лекарственными препаратами  и  медицинскими изделиями, кроме групп населения, получающих инсулины,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таблетированные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сахароснижающие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препараты, средства самоконтроля и диагностические средства, либо перенесших пересадки органов и тканей, получающих иммунодепрессанты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16 601,3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54027"/>
            <a:ext cx="84969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амбулаторную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помощь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19 426,5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2017 году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98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66347750"/>
              </p:ext>
            </p:extLst>
          </p:nvPr>
        </p:nvGraphicFramePr>
        <p:xfrm>
          <a:off x="179512" y="377280"/>
          <a:ext cx="871296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24206070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8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04664"/>
            <a:ext cx="7344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00808"/>
            <a:ext cx="892899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Дефицит бюджета –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(-9,1)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900" b="1" dirty="0">
                <a:latin typeface="Times New Roman" pitchFamily="18" charset="0"/>
                <a:ea typeface="Times New Roman"/>
                <a:cs typeface="Times New Roman" pitchFamily="18" charset="0"/>
              </a:rPr>
              <a:t>. руб.</a:t>
            </a:r>
          </a:p>
          <a:p>
            <a:pPr marL="45720" indent="0">
              <a:buNone/>
            </a:pPr>
            <a:r>
              <a:rPr lang="ru-RU" sz="19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Источники внутреннего финансирования дефицита бюджета – </a:t>
            </a:r>
            <a:r>
              <a:rPr lang="ru-RU" sz="19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9,1 </a:t>
            </a:r>
            <a:r>
              <a:rPr lang="ru-RU" sz="1900" b="1" dirty="0">
                <a:latin typeface="Times New Roman" pitchFamily="18" charset="0"/>
                <a:ea typeface="Times New Roman"/>
                <a:cs typeface="Times New Roman" pitchFamily="18" charset="0"/>
              </a:rPr>
              <a:t>млн. руб.</a:t>
            </a:r>
          </a:p>
          <a:p>
            <a:endParaRPr lang="ru-RU" sz="19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Привлечение кредитов –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32,0</a:t>
            </a:r>
            <a:r>
              <a:rPr lang="ru-RU" sz="19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900" b="1" dirty="0">
                <a:latin typeface="Times New Roman" pitchFamily="18" charset="0"/>
                <a:ea typeface="Times New Roman"/>
                <a:cs typeface="Times New Roman" pitchFamily="18" charset="0"/>
              </a:rPr>
              <a:t>млн. руб.</a:t>
            </a:r>
          </a:p>
          <a:p>
            <a:pPr marL="914400" lvl="3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45720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бюджетный кредит –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45720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от кредитных организаций –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32,0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Погашение кредитов –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(-39,5)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914400" lvl="3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45720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бюджетный кредит –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0 млн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45720" indent="0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от кредитных организаций –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(-39,5)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Предоставление бюджетных кредитов поселениям – (-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1,0)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45720" indent="0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государственных и муниципальных гарантий – (-0,6) млн.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700808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</a:t>
            </a:r>
            <a:r>
              <a:rPr lang="ru-RU" sz="9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9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9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97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9497"/>
            <a:ext cx="8208911" cy="84123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налоговых и неналоговых доходов в бюджет МО Гулькевичский район по доходам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54471976"/>
              </p:ext>
            </p:extLst>
          </p:nvPr>
        </p:nvGraphicFramePr>
        <p:xfrm>
          <a:off x="179512" y="1052736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54" y="332656"/>
            <a:ext cx="7776864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налоговых и неналоговых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доходов бюджета МО Гулькевичский район на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90912344"/>
              </p:ext>
            </p:extLst>
          </p:nvPr>
        </p:nvGraphicFramePr>
        <p:xfrm>
          <a:off x="107504" y="1241626"/>
          <a:ext cx="892899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39552" y="1268789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изменения бюджетных назначений на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 в сравнении с ожидаемым исполнением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2016 года</a:t>
            </a: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23555" y="1268789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41731446"/>
              </p:ext>
            </p:extLst>
          </p:nvPr>
        </p:nvGraphicFramePr>
        <p:xfrm>
          <a:off x="107504" y="1412790"/>
          <a:ext cx="8967313" cy="533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96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1610"/>
            <a:ext cx="8208911" cy="503094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налога на доходы физических лиц (НДФЛ)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62946857"/>
              </p:ext>
            </p:extLst>
          </p:nvPr>
        </p:nvGraphicFramePr>
        <p:xfrm>
          <a:off x="395536" y="836712"/>
          <a:ext cx="84969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1" y="836712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1610"/>
            <a:ext cx="9144000" cy="791126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единого налога на вмененный доход для отдельных видов деятельности (ЕНВД)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53046490"/>
              </p:ext>
            </p:extLst>
          </p:nvPr>
        </p:nvGraphicFramePr>
        <p:xfrm>
          <a:off x="395536" y="1052736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0401" y="991910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3" y="261610"/>
            <a:ext cx="9144000" cy="503094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единого сельскохозяйственного налога (ЕСХН)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5683181"/>
              </p:ext>
            </p:extLst>
          </p:nvPr>
        </p:nvGraphicFramePr>
        <p:xfrm>
          <a:off x="251520" y="692696"/>
          <a:ext cx="864096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836712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70054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 от сдачи в аренду земли и имущества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75267014"/>
              </p:ext>
            </p:extLst>
          </p:nvPr>
        </p:nvGraphicFramePr>
        <p:xfrm>
          <a:off x="179512" y="836712"/>
          <a:ext cx="878497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52844" y="987772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7495713"/>
              </p:ext>
            </p:extLst>
          </p:nvPr>
        </p:nvGraphicFramePr>
        <p:xfrm>
          <a:off x="107504" y="1196752"/>
          <a:ext cx="8928993" cy="55038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20282"/>
                <a:gridCol w="1224134"/>
                <a:gridCol w="936104"/>
                <a:gridCol w="1008112"/>
                <a:gridCol w="936104"/>
                <a:gridCol w="792088"/>
                <a:gridCol w="792088"/>
                <a:gridCol w="720081"/>
              </a:tblGrid>
              <a:tr h="3404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2016 года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2017 год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2018 год</a:t>
                      </a:r>
                    </a:p>
                    <a:p>
                      <a:pPr algn="ctr"/>
                      <a:endParaRPr lang="ru-RU" sz="14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2019 год</a:t>
                      </a:r>
                    </a:p>
                    <a:p>
                      <a:pPr algn="ctr"/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Динамика,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907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2017/ 2016</a:t>
                      </a:r>
                      <a:endParaRPr lang="ru-RU" sz="14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2018/ 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2019/ 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65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1031,9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988,1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933,8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94,5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2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111,5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132,7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62,9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100,7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4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47,4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35,8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894,5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852,6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855,1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856,9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100,3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3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5" y="206607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других уровней бюджетной системы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2554" y="883715"/>
            <a:ext cx="110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11212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29155817"/>
              </p:ext>
            </p:extLst>
          </p:nvPr>
        </p:nvGraphicFramePr>
        <p:xfrm>
          <a:off x="107504" y="1257130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3967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других уровней бюджетной системы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2017г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814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4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34730712"/>
              </p:ext>
            </p:extLst>
          </p:nvPr>
        </p:nvGraphicFramePr>
        <p:xfrm>
          <a:off x="107504" y="332656"/>
          <a:ext cx="89289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3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22679852"/>
              </p:ext>
            </p:extLst>
          </p:nvPr>
        </p:nvGraphicFramePr>
        <p:xfrm>
          <a:off x="107504" y="1268762"/>
          <a:ext cx="8928994" cy="5472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080120"/>
                <a:gridCol w="864096"/>
                <a:gridCol w="1008112"/>
                <a:gridCol w="936104"/>
                <a:gridCol w="648072"/>
                <a:gridCol w="648072"/>
                <a:gridCol w="648074"/>
              </a:tblGrid>
              <a:tr h="3402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2016 года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2017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2018 год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2019 год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Динамика,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436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2017/ 2016</a:t>
                      </a:r>
                      <a:endParaRPr lang="ru-RU" sz="14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2018/ 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2019/ 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0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-7,6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3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кредитов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кредитных организаций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16,6р.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3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кредитов предоставленных кредитными организациями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-75,0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-39,5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-13,6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-105,0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-4,1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Исполнение муниципальной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гарантии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Предоставление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Возврат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Изменение остатков средств на счетах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4582" y="258649"/>
            <a:ext cx="8240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бюджета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2698" y="966535"/>
            <a:ext cx="1280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1490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3762589"/>
              </p:ext>
            </p:extLst>
          </p:nvPr>
        </p:nvGraphicFramePr>
        <p:xfrm>
          <a:off x="135328" y="1412776"/>
          <a:ext cx="8928994" cy="525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080120"/>
                <a:gridCol w="936104"/>
                <a:gridCol w="864096"/>
                <a:gridCol w="1008112"/>
                <a:gridCol w="720080"/>
                <a:gridCol w="792088"/>
                <a:gridCol w="792090"/>
              </a:tblGrid>
              <a:tr h="59449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2016 года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2017 год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2018 год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на 2019 год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Динамика,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5230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2017/ 2016</a:t>
                      </a:r>
                      <a:endParaRPr lang="ru-RU" sz="1400" b="0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2018/ 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2019/ 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61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-7,5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-7,6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5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кредитов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кредитных организаций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16р.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6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кредитов предоставленных кредитными организациями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-75,0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-39,5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-13,6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-105,0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Получение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Погашение бюджетных кредитов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-4,1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1812" y="258649"/>
            <a:ext cx="7603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муниципальных внутренних заимствований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8178" y="108187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7187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3957"/>
            <a:ext cx="8208911" cy="864096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муниципального долга муниципального образования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81985514"/>
              </p:ext>
            </p:extLst>
          </p:nvPr>
        </p:nvGraphicFramePr>
        <p:xfrm>
          <a:off x="179512" y="1268760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84159" y="1340768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1444351"/>
              </p:ext>
            </p:extLst>
          </p:nvPr>
        </p:nvGraphicFramePr>
        <p:xfrm>
          <a:off x="179510" y="1389549"/>
          <a:ext cx="8792896" cy="5351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732"/>
                <a:gridCol w="1416582"/>
                <a:gridCol w="1296144"/>
                <a:gridCol w="1368152"/>
                <a:gridCol w="1224136"/>
                <a:gridCol w="720080"/>
                <a:gridCol w="720080"/>
                <a:gridCol w="655990"/>
              </a:tblGrid>
              <a:tr h="8529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 на 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01.01.2017г.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4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</a:t>
                      </a:r>
                      <a:endParaRPr lang="ru-RU" sz="14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ного</a:t>
                      </a:r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долга на 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01.01.2018г.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4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</a:t>
                      </a:r>
                      <a:endParaRPr lang="ru-RU" sz="14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ного</a:t>
                      </a:r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долга на 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01.01.2019г.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cap="none" spc="50" dirty="0" smtClean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4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</a:t>
                      </a:r>
                      <a:endParaRPr lang="ru-RU" sz="14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ного</a:t>
                      </a:r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долга на 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01.01.2019г.</a:t>
                      </a:r>
                    </a:p>
                    <a:p>
                      <a:pPr algn="ctr"/>
                      <a:endParaRPr lang="ru-RU" sz="1400" b="1" cap="none" spc="50" dirty="0">
                        <a:ln w="13500">
                          <a:solidFill>
                            <a:schemeClr val="bg1"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Динамика,</a:t>
                      </a:r>
                      <a:r>
                        <a:rPr lang="ru-RU" sz="1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6964">
                <a:tc v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2017/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2018/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</a:t>
                      </a:r>
                    </a:p>
                    <a:p>
                      <a:pPr algn="ctr"/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74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158,7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150,6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138,0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09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Кредиты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кредитных организаций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158,1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150,6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138,0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9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гарантия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4046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муниципального долга муниципального образования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296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0352" y="1081772"/>
            <a:ext cx="1149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1463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56862762"/>
              </p:ext>
            </p:extLst>
          </p:nvPr>
        </p:nvGraphicFramePr>
        <p:xfrm>
          <a:off x="107504" y="211921"/>
          <a:ext cx="8917315" cy="655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38876415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97310287"/>
              </p:ext>
            </p:extLst>
          </p:nvPr>
        </p:nvGraphicFramePr>
        <p:xfrm>
          <a:off x="211327" y="1484784"/>
          <a:ext cx="8784976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48"/>
                <a:gridCol w="1219337"/>
                <a:gridCol w="1004160"/>
                <a:gridCol w="1004160"/>
                <a:gridCol w="1128871"/>
              </a:tblGrid>
              <a:tr h="1185548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год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год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6487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счет собственных средств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4,3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4,2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4,6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5418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счет поступлений от других источников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9,6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10,0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9,5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9,5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35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Всего: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13,9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14,2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13,9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14,1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11327" y="332656"/>
            <a:ext cx="8784976" cy="1009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Расходы бюджета МО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район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расчете на 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жителя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9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13084273"/>
              </p:ext>
            </p:extLst>
          </p:nvPr>
        </p:nvGraphicFramePr>
        <p:xfrm>
          <a:off x="0" y="103909"/>
          <a:ext cx="9061149" cy="663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31" y="692696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0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384668"/>
              </p:ext>
            </p:extLst>
          </p:nvPr>
        </p:nvGraphicFramePr>
        <p:xfrm>
          <a:off x="107504" y="980728"/>
          <a:ext cx="5760640" cy="570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439675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капитальные вложения за счет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собственных средств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323189"/>
              </p:ext>
            </p:extLst>
          </p:nvPr>
        </p:nvGraphicFramePr>
        <p:xfrm>
          <a:off x="4932040" y="980728"/>
          <a:ext cx="4104456" cy="569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44468" y="5877271"/>
            <a:ext cx="1667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0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77874565"/>
              </p:ext>
            </p:extLst>
          </p:nvPr>
        </p:nvGraphicFramePr>
        <p:xfrm>
          <a:off x="107504" y="272286"/>
          <a:ext cx="8928992" cy="64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789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43116291"/>
              </p:ext>
            </p:extLst>
          </p:nvPr>
        </p:nvGraphicFramePr>
        <p:xfrm>
          <a:off x="107504" y="332656"/>
          <a:ext cx="8928992" cy="6261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332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5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11316029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57836480"/>
              </p:ext>
            </p:extLst>
          </p:nvPr>
        </p:nvGraphicFramePr>
        <p:xfrm>
          <a:off x="179512" y="377280"/>
          <a:ext cx="8784976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8792" cy="7639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учреждений подведомственных управлению образования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2128480"/>
              </p:ext>
            </p:extLst>
          </p:nvPr>
        </p:nvGraphicFramePr>
        <p:xfrm>
          <a:off x="107504" y="105273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6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61430004"/>
              </p:ext>
            </p:extLst>
          </p:nvPr>
        </p:nvGraphicFramePr>
        <p:xfrm>
          <a:off x="395536" y="1196752"/>
          <a:ext cx="849694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 предоставления общедоступного и бесплатного дошкольного, начального общего, основного общего, среднего (полного) общего образования по основным общеобразовательным программам на территории муниципального района  (подготовка учреждений образования к осенне-зимнему периоду, установка приборов учета тепловой энергии)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1 523,0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1431"/>
              </p:ext>
            </p:extLst>
          </p:nvPr>
        </p:nvGraphicFramePr>
        <p:xfrm>
          <a:off x="395536" y="2420888"/>
          <a:ext cx="84969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обеспечение деятельности (оказание услуг) муниципальных учреждений: 32 детских дошкольных учреждений, 24 школ, центра детского творчества, учреждения казачьей направленности и спортивной школы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109 421,2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59285"/>
              </p:ext>
            </p:extLst>
          </p:nvPr>
        </p:nvGraphicFramePr>
        <p:xfrm>
          <a:off x="395536" y="3212976"/>
          <a:ext cx="849694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368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предоставления общедоступного и бесплатного дошкольного, начального общего, основного общего, среднего (полного) общего образования по основным общеобразовательным программам на территории муниципального района (проведение капитального и текущего ремонта учреждений образования, приобретение стройматериалов, ремонт и строительство теневых навесов)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3 201,5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237609"/>
            <a:ext cx="84969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Подпрограмма «Развитие дошкольного, общего и дополнительного 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2017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– 809 521,3 тыс. рублей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249794"/>
              </p:ext>
            </p:extLst>
          </p:nvPr>
        </p:nvGraphicFramePr>
        <p:xfrm>
          <a:off x="395536" y="4653136"/>
          <a:ext cx="849694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военно-патриотического воспитания обучающихся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68,9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380842"/>
              </p:ext>
            </p:extLst>
          </p:nvPr>
        </p:nvGraphicFramePr>
        <p:xfrm>
          <a:off x="395536" y="5589240"/>
          <a:ext cx="849694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124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организацию предоставления общедоступного и бесплатного начального общего, основного общего, среднего общего образования по основным общеобразовательным программам в муниципальных общеобразовательных  организациях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(капитальный ремонт зданий  и сооружений образовательных организаций для создания новых мест в общеобразовательных организациях)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452,0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01667"/>
              </p:ext>
            </p:extLst>
          </p:nvPr>
        </p:nvGraphicFramePr>
        <p:xfrm>
          <a:off x="395536" y="5013176"/>
          <a:ext cx="84969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автобусов и микроавтобусов для образовательных организаций, оплата расходов по их регистрации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10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58973"/>
              </p:ext>
            </p:extLst>
          </p:nvPr>
        </p:nvGraphicFramePr>
        <p:xfrm>
          <a:off x="323528" y="2996952"/>
          <a:ext cx="84969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субсидий бюджетным, автономным учреждениям и иным некоммерческим организациям на выполнение муниципального задания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627 432,3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687581"/>
              </p:ext>
            </p:extLst>
          </p:nvPr>
        </p:nvGraphicFramePr>
        <p:xfrm>
          <a:off x="323528" y="310165"/>
          <a:ext cx="8496944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отдельных государственных полномочий по обеспечению выплаты компенсации части родительской платы за присмотр и уход за детьми, посещающими  организации, реализующие  общеобразовательную программу дошкольного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8 824,0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9355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231527"/>
              </p:ext>
            </p:extLst>
          </p:nvPr>
        </p:nvGraphicFramePr>
        <p:xfrm>
          <a:off x="323528" y="1340768"/>
          <a:ext cx="849694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584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осуществления отдельных государственных полномочий  по предоставлению мер социальной поддержки в виде компенсации расходов на оплату жилых помещений, отопления и освещения  педагогическим работникам муниципальных образовательных организаций, расположенных на территории Краснодарского края, проживающим и работающим в сельских населенных пунктах, рабочих поселках (поселках городского типа) на территории Краснодарского края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6 702,1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11897"/>
              </p:ext>
            </p:extLst>
          </p:nvPr>
        </p:nvGraphicFramePr>
        <p:xfrm>
          <a:off x="323528" y="3573016"/>
          <a:ext cx="84969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отдельных государственных полномочий по обеспечению льготным питанием учащихся из многодетных семей в муниципальных общеобразовательных организациях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2 777,4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913930"/>
              </p:ext>
            </p:extLst>
          </p:nvPr>
        </p:nvGraphicFramePr>
        <p:xfrm>
          <a:off x="323528" y="4365104"/>
          <a:ext cx="849694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материально-техническому обеспечению пунктов проведения экзаменов для государственной итоговой аттестации по образовательным программам основного общего и среднего общего образования и выплате педагогическим работникам, участвующим в проведении единого государственного экзамена, компенсации за работу по подготовке и проведению единого государственного экзамена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1 075,8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784273"/>
              </p:ext>
            </p:extLst>
          </p:nvPr>
        </p:nvGraphicFramePr>
        <p:xfrm>
          <a:off x="323528" y="6021288"/>
          <a:ext cx="84969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и реализация финансово-экономических механизмов, обеспечивающих равную доступность жителей района к качественным услугам дополнительного образования детей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47 043,1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3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992454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94790590"/>
              </p:ext>
            </p:extLst>
          </p:nvPr>
        </p:nvGraphicFramePr>
        <p:xfrm>
          <a:off x="107504" y="1268760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007905"/>
            <a:ext cx="712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502" y="250775"/>
            <a:ext cx="68458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/>
              <a:t>Расходы бюджета МО </a:t>
            </a:r>
            <a:r>
              <a:rPr lang="ru-RU" dirty="0" err="1"/>
              <a:t>Гулькевичский</a:t>
            </a:r>
            <a:r>
              <a:rPr lang="ru-RU" dirty="0"/>
              <a:t> район</a:t>
            </a:r>
          </a:p>
          <a:p>
            <a:pPr algn="ctr">
              <a:defRPr sz="216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/>
              <a:t>на </a:t>
            </a:r>
            <a:r>
              <a:rPr lang="ru-RU" dirty="0" smtClean="0"/>
              <a:t>одного получателя услуг в области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8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6248963"/>
              </p:ext>
            </p:extLst>
          </p:nvPr>
        </p:nvGraphicFramePr>
        <p:xfrm>
          <a:off x="395536" y="2348880"/>
          <a:ext cx="849694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3"/>
                <a:gridCol w="2880321"/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функций органов местного самоуправления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3 718,1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241649"/>
              </p:ext>
            </p:extLst>
          </p:nvPr>
        </p:nvGraphicFramePr>
        <p:xfrm>
          <a:off x="387007" y="4365104"/>
          <a:ext cx="8515550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230"/>
                <a:gridCol w="2880320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деятельности (оказание услуг) муниципальных учреждений (централизованной бухгалтерии и методического центра)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20 463,5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404664"/>
            <a:ext cx="849694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 и прочие мероприятия в области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2017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24 181,6 тыс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74677881"/>
              </p:ext>
            </p:extLst>
          </p:nvPr>
        </p:nvGraphicFramePr>
        <p:xfrm>
          <a:off x="179512" y="1772815"/>
          <a:ext cx="8784977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847"/>
                <a:gridCol w="1642052"/>
                <a:gridCol w="1231539"/>
                <a:gridCol w="1231539"/>
              </a:tblGrid>
              <a:tr h="4751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050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2017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2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охваченных дошкольным образованием, в общей численности детей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81,4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обучающихся по программам общего образования в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общеобразовательных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организациях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10 029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10 283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детей и молодежи в возрасте 5 – 18 лет, охваченных образовательными программами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дополнительного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45,6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Отдельные целевые показатели муниципальной программы «Развитие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09979813"/>
              </p:ext>
            </p:extLst>
          </p:nvPr>
        </p:nvGraphicFramePr>
        <p:xfrm>
          <a:off x="179512" y="377280"/>
          <a:ext cx="8784976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89352865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3967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граждан»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3" y="332656"/>
            <a:ext cx="882097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Основными задачами по повышению эффективности бюджетных расходов являются: </a:t>
            </a:r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98" y="1196752"/>
            <a:ext cx="8928993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Достижение уровня доходов местного бюджета, достаточного для гарантированного финансового обеспечения всех действующих обязательств государства, на оказание населению доступных и качественных бюджетных услуг;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снижению долговой нагрузки, повышению поступлений налоговых и неналоговых доходов и сокращению кредиторской задолженности бюджета МО </a:t>
            </a:r>
            <a:r>
              <a:rPr lang="ru-RU" sz="15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Совершенствование организации и методологии прогнозирования кассового исполнения бюджета МО </a:t>
            </a:r>
            <a:r>
              <a:rPr lang="ru-RU" sz="15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 с установлением ответственности главных распорядителей средств бюджета МО </a:t>
            </a:r>
            <a:r>
              <a:rPr lang="ru-RU" sz="15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 за качество и соблюдение показателей кассового плана;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результативности использования бюджетных средств на базе современных принципов эффективного управления муниципальными финансами, повышение качества финансового менеджмента главных администраторов бюджетных средств, муниципальных учреждений;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Оптимизация расходов в соответствии с «дорожными картами» в отраслях социальной сферы МО </a:t>
            </a:r>
            <a:r>
              <a:rPr lang="ru-RU" sz="15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 в целях повышения эффективности расходов в данных отраслях, оптимизации сети муниципальных учреждений МО </a:t>
            </a:r>
            <a:r>
              <a:rPr lang="ru-RU" sz="155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Недопущение возникновения кредиторской задолженности по принятым бюджетным обязательствам, в первую очередь, по выплате заработной платы работникам бюджетной сферы и социальным выплатам гражданам;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Осуществление совершенствования муниципального финансового контроля с целью его ориентации на оценку эффективности бюджетных расходов;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повышения качества финансового менеджмента в секторе муниципального управления;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5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открытости и прозрачности управления общественными финансами.</a:t>
            </a:r>
            <a:endParaRPr lang="ru-RU" sz="15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6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738350"/>
              </p:ext>
            </p:extLst>
          </p:nvPr>
        </p:nvGraphicFramePr>
        <p:xfrm>
          <a:off x="179512" y="1772815"/>
          <a:ext cx="8712968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1488"/>
                <a:gridCol w="1407184"/>
                <a:gridCol w="1442852"/>
                <a:gridCol w="1221444"/>
              </a:tblGrid>
              <a:tr h="6013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44526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2017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9598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социально ориентированных некоммерческих организаций, которым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оказана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государственная поддержка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форме субсидий</a:t>
                      </a:r>
                      <a:endParaRPr lang="ru-RU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6 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менее 6 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9673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получателей ежемесячных денежных выплат к пенсиям (дополнительное пенсионное обеспечение)</a:t>
                      </a:r>
                      <a:endParaRPr lang="ru-RU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394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получателей ежемесячных денежных выплат почетным гражданам</a:t>
                      </a:r>
                      <a:endParaRPr lang="ru-RU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Социальная поддержка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граждан»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76775742"/>
              </p:ext>
            </p:extLst>
          </p:nvPr>
        </p:nvGraphicFramePr>
        <p:xfrm>
          <a:off x="107504" y="493912"/>
          <a:ext cx="8928992" cy="624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1556446"/>
              </p:ext>
            </p:extLst>
          </p:nvPr>
        </p:nvGraphicFramePr>
        <p:xfrm>
          <a:off x="395536" y="1135052"/>
          <a:ext cx="849694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отдыха детей в профильных лагерях, организованных муниципальными образовательными организациями, осуществляющими организацию отдыха и оздоровления обучающихся в каникулярное время, с дневным пребыванием, с обязательной организацией их питания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7326"/>
              </p:ext>
            </p:extLst>
          </p:nvPr>
        </p:nvGraphicFramePr>
        <p:xfrm>
          <a:off x="395536" y="2204864"/>
          <a:ext cx="8496944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ГСМ для подвоза в профильные смены, страхование детей, находящихся в трудной жизненной ситуации, во время перевозки к местам отдыха и обратно в летний период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400,0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493586"/>
              </p:ext>
            </p:extLst>
          </p:nvPr>
        </p:nvGraphicFramePr>
        <p:xfrm>
          <a:off x="384876" y="3068960"/>
          <a:ext cx="8496944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новогодних подарков для детей-сирот и детей, оставшихся без попечения родителей, для детей из семей, находящихся в трудной жизненной ситуации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237609"/>
            <a:ext cx="849694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«Дети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района» 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652665"/>
              </p:ext>
            </p:extLst>
          </p:nvPr>
        </p:nvGraphicFramePr>
        <p:xfrm>
          <a:off x="395536" y="3933056"/>
          <a:ext cx="8496944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осуществление информирования населения </a:t>
                      </a:r>
                      <a:r>
                        <a:rPr lang="ru-RU" sz="15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о мероприятиях по реализации семейной политики и </a:t>
                      </a:r>
                      <a:r>
                        <a:rPr lang="ru-RU" sz="15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детствосбережения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5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Гулькевичском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00612"/>
              </p:ext>
            </p:extLst>
          </p:nvPr>
        </p:nvGraphicFramePr>
        <p:xfrm>
          <a:off x="395536" y="4797152"/>
          <a:ext cx="849694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вручение нагрудных знаков главы муниципального образования </a:t>
                      </a:r>
                      <a:r>
                        <a:rPr lang="ru-RU" sz="15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«Материнская  благодать»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14797"/>
              </p:ext>
            </p:extLst>
          </p:nvPr>
        </p:nvGraphicFramePr>
        <p:xfrm>
          <a:off x="395536" y="5445224"/>
          <a:ext cx="8496944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 и проведение социально значимых мероприятий, направленных на поддержку семьи и детей, укрепление семейных ценностей и традиций, в том числе: международный день защиты детей; день семьи; день матери; краевой конкурс замещаемых семей; праздник  «Святых Петра и </a:t>
                      </a:r>
                      <a:r>
                        <a:rPr lang="ru-RU" sz="15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Февронии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113,7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7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14616"/>
              </p:ext>
            </p:extLst>
          </p:nvPr>
        </p:nvGraphicFramePr>
        <p:xfrm>
          <a:off x="323528" y="764704"/>
          <a:ext cx="8496944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родителей, в соответствии с Законом Краснодарского края «Об обеспечении дополнительных гарантий прав на имущество и жилое помещение детей-сирот и детей, оставшихся без попечения родителей, в Краснодарском крае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16 109,4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707441"/>
              </p:ext>
            </p:extLst>
          </p:nvPr>
        </p:nvGraphicFramePr>
        <p:xfrm>
          <a:off x="323528" y="2564904"/>
          <a:ext cx="8496944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 осуществления отдельных государственных полномочий по выплате единовременного пособия детям-сиротам и детям, оставшимся без попечения родителей, и лицам из их числа  на государственную регистрацию права собственности (права пожизненного наследуемого владения), в том числе на оплату услуг, необходимых для ее осуществления, за исключением жилых помещений, приобретенных за счет средств краевого бюджета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10,4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63013"/>
              </p:ext>
            </p:extLst>
          </p:nvPr>
        </p:nvGraphicFramePr>
        <p:xfrm>
          <a:off x="323528" y="4365104"/>
          <a:ext cx="8496944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отдыха детей в каникулярное время на базе муниципальных учреждений, осуществляющих организацию отдыха детей в Краснодарском крае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1 224,0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076556"/>
              </p:ext>
            </p:extLst>
          </p:nvPr>
        </p:nvGraphicFramePr>
        <p:xfrm>
          <a:off x="323528" y="5229200"/>
          <a:ext cx="8496944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 выплате ежемесячных  денежных  средств  на содержание детей-сирот и детей, оставшихся без попечения родителей, находящихся под опекой (попечительством), включая предварительную опеку  (попечительство), переданных на воспитание в приемную семью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49 171,0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984167"/>
              </p:ext>
            </p:extLst>
          </p:nvPr>
        </p:nvGraphicFramePr>
        <p:xfrm>
          <a:off x="323528" y="289756"/>
          <a:ext cx="8496944" cy="40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402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мероприятий туристической направленности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7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145403"/>
              </p:ext>
            </p:extLst>
          </p:nvPr>
        </p:nvGraphicFramePr>
        <p:xfrm>
          <a:off x="323528" y="1196752"/>
          <a:ext cx="849694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920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выплате денежных средств на обеспечение бесплатного проезда на городском, пригородном, в сельской местности на внутрирайонном транспорте (кроме такси)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 или на патронатное воспитание (за исключением детей, обучающихся в федеральных образовательных организациях)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102,3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662853"/>
              </p:ext>
            </p:extLst>
          </p:nvPr>
        </p:nvGraphicFramePr>
        <p:xfrm>
          <a:off x="323528" y="3212976"/>
          <a:ext cx="849694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выплате ежемесячных денежных средств на содержание детей, нуждающихся в особой заботе государства, переданных на патронатное воспитание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574,1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96433"/>
              </p:ext>
            </p:extLst>
          </p:nvPr>
        </p:nvGraphicFramePr>
        <p:xfrm>
          <a:off x="323528" y="4293096"/>
          <a:ext cx="849694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выплате ежемесячного вознаграждения, причитающегося патронатным воспитателям за оказание услуг по осуществлению патронатного воспитания и </a:t>
                      </a:r>
                      <a:r>
                        <a:rPr lang="ru-RU" sz="15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постинтернатного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сопровождения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721,1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448705"/>
              </p:ext>
            </p:extLst>
          </p:nvPr>
        </p:nvGraphicFramePr>
        <p:xfrm>
          <a:off x="323528" y="5373216"/>
          <a:ext cx="8496944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234440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оплате проезда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 или на патронатное воспитание, к месту лечения и обратно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56,3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74977"/>
              </p:ext>
            </p:extLst>
          </p:nvPr>
        </p:nvGraphicFramePr>
        <p:xfrm>
          <a:off x="323528" y="332656"/>
          <a:ext cx="8496944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выплате ежемесячного вознаграждения, причитающегося приемным родителям за оказание услуг по воспитанию приемных детей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35 587,0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6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55647"/>
              </p:ext>
            </p:extLst>
          </p:nvPr>
        </p:nvGraphicFramePr>
        <p:xfrm>
          <a:off x="323528" y="1916832"/>
          <a:ext cx="849694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выплате единовременного пособия на ремонт жилых помещений, принадлежащих детям-сиротам и детям, оставшимся без попечения родителей, и лицам из их числа на праве собственности, по окончании пребывания в образовательных и иных организациях, в том числе в организациях социального обслуживания граждан, приемных семьях, семьях опекунов (попечителей), а также по окончании службы в Вооруженных Силах Российской Федерации или по возвращении из учреждений, исполняющих наказание в виде лишения свободы, при их возвращении в указанные жилые помещения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462,0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568401"/>
              </p:ext>
            </p:extLst>
          </p:nvPr>
        </p:nvGraphicFramePr>
        <p:xfrm>
          <a:off x="323528" y="4365104"/>
          <a:ext cx="8496944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выявлению обстоятельств, свидетельствующих о необходимости оказания детям-сиротам и детям, оставшимся без попечения родителей, лицам из числа детей-сирот и детей, оставшихся без попечения родителей, содействия в преодолении трудной жизненной ситуации, и осуществлению контроля за использованием детьми-сиротами и детьми, оставшимися без попечения родителей, лицами из числа детей-сирот и детей, оставшихся без попечения родителей, предоставленных им жилых помещений специализированного жилищного фонда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662,0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-1999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72328"/>
              </p:ext>
            </p:extLst>
          </p:nvPr>
        </p:nvGraphicFramePr>
        <p:xfrm>
          <a:off x="323528" y="1268760"/>
          <a:ext cx="849694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организации оздоровления и отдыха детей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506,4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66407"/>
              </p:ext>
            </p:extLst>
          </p:nvPr>
        </p:nvGraphicFramePr>
        <p:xfrm>
          <a:off x="323528" y="404664"/>
          <a:ext cx="8496944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осуществления отдельных государственных полномочий по организации и осуществлению деятельности по опеке и попечительству в отношении несовершеннолетних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3 853,4 тыс.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2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93180437"/>
              </p:ext>
            </p:extLst>
          </p:nvPr>
        </p:nvGraphicFramePr>
        <p:xfrm>
          <a:off x="193272" y="1268760"/>
          <a:ext cx="8784975" cy="544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847"/>
                <a:gridCol w="1368825"/>
                <a:gridCol w="1422662"/>
                <a:gridCol w="1313641"/>
              </a:tblGrid>
              <a:tr h="4204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94895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 ожидаемое исполнение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2017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9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оздоровленных детей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7 920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7 930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2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предоставленных жилых помещений детям-сиротам и детям, оставшимся без попечения родителей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76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детей-сирот и детей, оставшихся без попечения родителей, охваченных различными формами оздоровления и занятости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265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265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05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детей, посещающих лагеря с дневным пребыванием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на базе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общеобразовательных школ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1 260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1 290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05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Количество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детей, посещающих лагеря труда и отдыха на базе общеобразовательных школ в летний период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240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260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83050136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98490228"/>
              </p:ext>
            </p:extLst>
          </p:nvPr>
        </p:nvGraphicFramePr>
        <p:xfrm>
          <a:off x="400267" y="1412776"/>
          <a:ext cx="84969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и ликвидацию  чрезвычайных ситуаций, стихийных бедствий и их последствий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845,0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527254"/>
              </p:ext>
            </p:extLst>
          </p:nvPr>
        </p:nvGraphicFramePr>
        <p:xfrm>
          <a:off x="395536" y="2708920"/>
          <a:ext cx="8496944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44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гражданской обороне и защите населения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210,0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49096"/>
              </p:ext>
            </p:extLst>
          </p:nvPr>
        </p:nvGraphicFramePr>
        <p:xfrm>
          <a:off x="395536" y="3140968"/>
          <a:ext cx="8496944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пожарной безопасности объектов социальной сферы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4 700,0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5536" y="237609"/>
            <a:ext cx="8496944" cy="1103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 безопасности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18 488,9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919888"/>
              </p:ext>
            </p:extLst>
          </p:nvPr>
        </p:nvGraphicFramePr>
        <p:xfrm>
          <a:off x="395536" y="4293096"/>
          <a:ext cx="8496944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8 961,8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805868"/>
              </p:ext>
            </p:extLst>
          </p:nvPr>
        </p:nvGraphicFramePr>
        <p:xfrm>
          <a:off x="395536" y="4869160"/>
          <a:ext cx="8496944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районного штаба по взаимодействию в области организации участия граждан в охране общественного порядка, профилактике безнадзорности и правонарушений несовершеннолетних на территории муниципального образования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392673"/>
              </p:ext>
            </p:extLst>
          </p:nvPr>
        </p:nvGraphicFramePr>
        <p:xfrm>
          <a:off x="395536" y="6021288"/>
          <a:ext cx="84969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(аварийно- спасательный отряд)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3 520,6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614798"/>
              </p:ext>
            </p:extLst>
          </p:nvPr>
        </p:nvGraphicFramePr>
        <p:xfrm>
          <a:off x="395536" y="2060848"/>
          <a:ext cx="84969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профилактика терроризма и экстремизма, обеспечение инженерно-технической защищенности муниципальных учреждений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45771"/>
              </p:ext>
            </p:extLst>
          </p:nvPr>
        </p:nvGraphicFramePr>
        <p:xfrm>
          <a:off x="395536" y="3645024"/>
          <a:ext cx="84969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872208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предупреждение детского дорожно-транспортного травматизма на территории муниципального образования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51,5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9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2328306"/>
              </p:ext>
            </p:extLst>
          </p:nvPr>
        </p:nvGraphicFramePr>
        <p:xfrm>
          <a:off x="179512" y="1340768"/>
          <a:ext cx="8712968" cy="5367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774"/>
                <a:gridCol w="1282306"/>
                <a:gridCol w="1221444"/>
                <a:gridCol w="1221444"/>
              </a:tblGrid>
              <a:tr h="4635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0524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2017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9167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преступности (количество совершенных преступлений на 10 тыс. человек населения района)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тыс.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86,0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85,9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0305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преступлений, совершенных несовершеннолетними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067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объектов, обеспеченных средствами противопожарной защиты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5436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 и воспитанников образовательных учреждений, охваченных мероприятиями по профилактике детского дорожно-транспортного травматизма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332656"/>
            <a:ext cx="87849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 безопасности населения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89818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муниципальном образовании Гулькевичский район проживает 98,8 тыс. человек. Ожидается, что к 2019 году численность населения района сократится незначительно и составит 98,4 тыс. человек. Из общей численности населения в экономике занято 39,0%.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Важнейшим показателем экономического развития муниципального образования является объем отгруженных товаров, работ и услуг, выполненных собственными силами, который характеризует конечный результат производственной деятельности всех субъектов экономики за год.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17327"/>
              </p:ext>
            </p:extLst>
          </p:nvPr>
        </p:nvGraphicFramePr>
        <p:xfrm>
          <a:off x="107504" y="2348880"/>
          <a:ext cx="8856986" cy="439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119"/>
                <a:gridCol w="1088974"/>
                <a:gridCol w="1016375"/>
                <a:gridCol w="1161571"/>
                <a:gridCol w="1088974"/>
                <a:gridCol w="1088973"/>
              </a:tblGrid>
              <a:tr h="10698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 отчет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 оценка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прогноз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 прогноз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прогноз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85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товаров, работ и услуг,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выполненный собственными силами – ВСЕГО,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27740,0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29192,4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32898,1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35887,8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39460,4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2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-в расчете на одного жителя, тыс.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279,6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295,5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333,7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364,3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401,0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2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организаций,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2355,6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2326,7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2520,8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2747,2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3015,0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89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оплаты труда, млн.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4827,2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4538,9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4725,7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4956,0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5258,0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3181" y="13542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83617535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4262859"/>
              </p:ext>
            </p:extLst>
          </p:nvPr>
        </p:nvGraphicFramePr>
        <p:xfrm>
          <a:off x="340618" y="1484784"/>
          <a:ext cx="856895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0338"/>
                <a:gridCol w="251861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жизни подрастающего поколения путем создания условий для развития творческих способностей, социализации, предоставления возможности саморазвития  через регулярные занятия творчеством  (музыкальная школа)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49 508,0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72959"/>
              </p:ext>
            </p:extLst>
          </p:nvPr>
        </p:nvGraphicFramePr>
        <p:xfrm>
          <a:off x="340618" y="2636912"/>
          <a:ext cx="856895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и приумножение культурного наследия муниципального образования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(музей)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2 866,1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619187"/>
              </p:ext>
            </p:extLst>
          </p:nvPr>
        </p:nvGraphicFramePr>
        <p:xfrm>
          <a:off x="340618" y="4149080"/>
          <a:ext cx="85689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расширение доступа различных категорий населения муниципального образования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к достижениям культуры, искусства и кинематографии (Зодиак)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7 330,9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40618" y="260896"/>
            <a:ext cx="856895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«Развитие культуры» в 2017 году – 87 171,9 тыс.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53298"/>
              </p:ext>
            </p:extLst>
          </p:nvPr>
        </p:nvGraphicFramePr>
        <p:xfrm>
          <a:off x="340618" y="3284984"/>
          <a:ext cx="85689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 для свободного и оперативного доступа населения муниципального образования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к информационным ресурсам и знаниям (библиотека)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12 432,7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414150"/>
              </p:ext>
            </p:extLst>
          </p:nvPr>
        </p:nvGraphicFramePr>
        <p:xfrm>
          <a:off x="340618" y="5013176"/>
          <a:ext cx="85689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единого культурного пространства и создание современных, эффективно действующих учреждений культуры (РОМЦ)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6 568,5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108395"/>
              </p:ext>
            </p:extLst>
          </p:nvPr>
        </p:nvGraphicFramePr>
        <p:xfrm>
          <a:off x="340618" y="5877272"/>
          <a:ext cx="85689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52028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управления в сфере культуры и искусства и создание условий для сохранения и развития культуры муниципального образования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8 465,7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1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0512745"/>
              </p:ext>
            </p:extLst>
          </p:nvPr>
        </p:nvGraphicFramePr>
        <p:xfrm>
          <a:off x="179512" y="1196752"/>
          <a:ext cx="8784977" cy="5587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1152128"/>
                <a:gridCol w="1224136"/>
                <a:gridCol w="1080121"/>
              </a:tblGrid>
              <a:tr h="3943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3803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2017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815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Среднегодовой контингент обучающихся по программам дополнительного образования детей в муниципальных образовательных учреждениях культуры  муниципального образования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endParaRPr lang="ru-RU" sz="16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1 285</a:t>
                      </a:r>
                      <a:endParaRPr lang="ru-RU" sz="18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1 290</a:t>
                      </a:r>
                      <a:endParaRPr lang="ru-RU" sz="18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08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Посещаемость МБУК «Музей»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чел. в </a:t>
                      </a:r>
                      <a:r>
                        <a:rPr lang="ru-RU" sz="1600" kern="50" dirty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12</a:t>
                      </a:r>
                      <a:r>
                        <a:rPr lang="ru-RU" sz="1800" kern="50" baseline="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 582</a:t>
                      </a:r>
                      <a:endParaRPr lang="ru-RU" sz="18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13 284</a:t>
                      </a:r>
                      <a:endParaRPr lang="ru-RU" sz="18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24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Число пользователей МБУК «МЦРБ» 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чел.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/>
                          <a:ea typeface="Lucida Sans Unicode"/>
                        </a:rPr>
                        <a:t>12 692</a:t>
                      </a:r>
                      <a:endParaRPr lang="ru-RU" sz="18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/>
                          <a:ea typeface="Lucida Sans Unicode"/>
                        </a:rPr>
                        <a:t>12 692</a:t>
                      </a:r>
                      <a:endParaRPr lang="ru-RU" sz="18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92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1600" kern="50" baseline="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 числа зрителей киносеансов в МАУК «ЦДК «Зодиак» (по сравнению с предыдущим годом)</a:t>
                      </a:r>
                      <a:endParaRPr lang="ru-RU" sz="16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%</a:t>
                      </a:r>
                      <a:endParaRPr lang="ru-RU" sz="16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1,4</a:t>
                      </a:r>
                      <a:endParaRPr lang="ru-RU" sz="18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1,5</a:t>
                      </a:r>
                      <a:endParaRPr lang="ru-RU" sz="1800" kern="50" dirty="0"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23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обучающихся в муниципальных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учреждениях культуры, ежегодно удостоенных стипендий, премий, грантов различного уровня 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чел.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20</a:t>
                      </a:r>
                      <a:endParaRPr lang="ru-RU" sz="18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20</a:t>
                      </a:r>
                      <a:endParaRPr lang="ru-RU" sz="18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4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Число </a:t>
                      </a: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работников учреждений культуры, </a:t>
                      </a: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удостоенных премии </a:t>
                      </a:r>
                      <a:r>
                        <a:rPr lang="ru-RU" sz="1600" kern="50" dirty="0" smtClean="0">
                          <a:effectLst/>
                          <a:latin typeface="Times New Roman"/>
                          <a:ea typeface="Lucida Sans Unicode"/>
                        </a:rPr>
                        <a:t>лучший работник культуры</a:t>
                      </a:r>
                      <a:r>
                        <a:rPr lang="ru-RU" sz="1600" kern="50" baseline="0" dirty="0" smtClean="0">
                          <a:effectLst/>
                          <a:latin typeface="Times New Roman"/>
                          <a:ea typeface="Lucida Sans Unicode"/>
                        </a:rPr>
                        <a:t> и учреждений дополнительного образования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Times New Roman"/>
                          <a:ea typeface="Lucida Sans Unicode"/>
                        </a:rPr>
                        <a:t>чел.</a:t>
                      </a:r>
                      <a:endParaRPr lang="ru-RU" sz="16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Lucida Sans Unicode"/>
                        </a:rPr>
                        <a:t>10</a:t>
                      </a:r>
                      <a:endParaRPr lang="ru-RU" sz="18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  <a:latin typeface="Times New Roman"/>
                          <a:ea typeface="Lucida Sans Unicode"/>
                        </a:rPr>
                        <a:t>10</a:t>
                      </a:r>
                      <a:endParaRPr lang="ru-RU" sz="1800" kern="50" dirty="0">
                        <a:effectLst/>
                        <a:latin typeface="Calibri"/>
                        <a:ea typeface="Lucida Sans Unicode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культуры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80641809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25921010"/>
              </p:ext>
            </p:extLst>
          </p:nvPr>
        </p:nvGraphicFramePr>
        <p:xfrm>
          <a:off x="315233" y="1628800"/>
          <a:ext cx="8496944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физической культуры и массового спорта в муниципальном образовании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создание условий, обеспечивающих возможность для населения вести здоровый образ жизни, систематически заниматься физической культурой и спортом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1 500,0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53073"/>
              </p:ext>
            </p:extLst>
          </p:nvPr>
        </p:nvGraphicFramePr>
        <p:xfrm>
          <a:off x="323528" y="2996952"/>
          <a:ext cx="851555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(оказание услуг) муниципальных учреждений подведомственных отделу физической культуры и спорта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32 866,3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54027"/>
            <a:ext cx="84969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"Развитие физической культуры и спорта"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2017 году – 35 870,4 тыс. рублей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93655"/>
              </p:ext>
            </p:extLst>
          </p:nvPr>
        </p:nvGraphicFramePr>
        <p:xfrm>
          <a:off x="323528" y="4005064"/>
          <a:ext cx="851555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1798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отдельных государственных полномочий по предоставлению мер социальной поддержки отдельных категорий работников муниципальных физкультурно-спортивных организаций, осуществляющих подготовку спортивного резерва, и образовательных учреждений дополнительного образования детей Краснодарского края отраслей «Образование» и «Физическая культура и спорт»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187,5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67903"/>
              </p:ext>
            </p:extLst>
          </p:nvPr>
        </p:nvGraphicFramePr>
        <p:xfrm>
          <a:off x="323528" y="5877272"/>
          <a:ext cx="8515550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на обеспечение функций органов местного самоуправления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1 316,6 </a:t>
                      </a:r>
                      <a:r>
                        <a:rPr lang="ru-RU" sz="20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4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63808791"/>
              </p:ext>
            </p:extLst>
          </p:nvPr>
        </p:nvGraphicFramePr>
        <p:xfrm>
          <a:off x="179512" y="1340768"/>
          <a:ext cx="8784976" cy="531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  <a:gridCol w="1152128"/>
                <a:gridCol w="1296144"/>
                <a:gridCol w="1080120"/>
              </a:tblGrid>
              <a:tr h="38880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7444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2017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62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Освоение средств бюджета муниципального образования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Times New Roman"/>
                        </a:rPr>
                        <a:t>Гулькевичский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 район, предусмотренных для отдела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физической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культуры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спорта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14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проведенных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физкультурно-спортивных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мероприятий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2 300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2 300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26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спортсменов, проходящих спортивную подготовку в муниципальных бюджетных учреждениях  муниципального образования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Гулькевичский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район, подведомственных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отделу физической культуры и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спорта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1 216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1 256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937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04792588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47513325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27326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жилищно-коммунального хозяйства в муниципальном образовании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04194656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5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6596784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27326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«Экономическое развитие и инновационная экономика в муниципальном образовании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68696816"/>
              </p:ext>
            </p:extLst>
          </p:nvPr>
        </p:nvGraphicFramePr>
        <p:xfrm>
          <a:off x="107505" y="197351"/>
          <a:ext cx="554461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96474075"/>
              </p:ext>
            </p:extLst>
          </p:nvPr>
        </p:nvGraphicFramePr>
        <p:xfrm>
          <a:off x="5292080" y="197351"/>
          <a:ext cx="385192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5" y="5301208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В прогнозном периоде 2017-2019 годов среднегодовой темп роста объема отгруженных товаров, работ и услуг, выполненных собственными силами составляет более 110%.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При этом опережающими темпами в ближайшие три года будет расти отгрузка предприятий промышленного производства – в среднем 109,5%, розничной торговли – 109,3%, строительства – 140,7% ежегодно.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97747180"/>
              </p:ext>
            </p:extLst>
          </p:nvPr>
        </p:nvGraphicFramePr>
        <p:xfrm>
          <a:off x="198131" y="1412776"/>
          <a:ext cx="8766357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8958"/>
                <a:gridCol w="1224136"/>
                <a:gridCol w="1224136"/>
                <a:gridCol w="1159127"/>
              </a:tblGrid>
              <a:tr h="31591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75439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2017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6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субъектов малого и среднего предпринимательства, получивших поддержку на ранней стадии их деятельности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923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Количество субъектов малого и среднего предпринимательства, получивших поддержку на уплату процентов по кредитам, привлеченным в российских кредитных организациях на приобретение оборудования в целях создания и (или) развития либо модернизации производства товаров (работ, услуг)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1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Количество субъектов малого и среднего предпринимательства, получивших поддержку на уплату первого взноса при заключении договора финансовой аренды (лизинга)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6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Количество планируемых</a:t>
                      </a: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 к подписанию соглашений о реализации инвестиционных проектов на территории муниципального образования </a:t>
                      </a:r>
                      <a:r>
                        <a:rPr lang="ru-RU" sz="1500" baseline="0" dirty="0" err="1" smtClean="0">
                          <a:effectLst/>
                          <a:latin typeface="Times New Roman"/>
                          <a:ea typeface="Times New Roman"/>
                        </a:rPr>
                        <a:t>Гулькевичский</a:t>
                      </a: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 район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0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Разработка новых инвестиционных проектов для презентации инвестиционного потенциала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1081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«Экономическое развитие и инновационная экономика в муниципальном образовании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8987778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224213"/>
            <a:ext cx="8640959" cy="1080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2017 году – 8 090,2 тыс.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303" y="1268760"/>
            <a:ext cx="878497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расходы на обеспечение функций органов местного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самоуправления –                                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1 301,0тыс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обеспечение деятельности (оказание услуг) муниципальных учреждений «Комплексный молодежный центр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3 930,3тыс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проведение мероприятий, конкурсов, фестивалей, акций, военно-спортивных конкурсов, направленных на гражданское 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патриотическое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молодежи -                     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310,0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мероприятия, направленные на формирование и развитие клубов по месту жительства обеспечение спортивным и игровым инвентарём, оснащение малыми архитектурными формами дворовых игровых и спортивных площадок по месту жительства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              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100,0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формирование здорового образа жизни  молодежи; проведение туристических лагерей, фестивалей, походов, профильных смен, чемпионатов, конкурсов и др. –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750,0 тыс. 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проведение мероприятий конкурсов фестивалей, акций; разработка и распространение листовок буклетов изготовление передвижной съемной  растяжки; создание видео роликов, направленных на профилактику незаконного потребления и незаконного  оборота наркотиков –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143,3 тыс. 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занятости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несовершеннолетних –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1 200,0 тыс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мероприятия, направленные  на обеспечение спортивным и игровым инвентарем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   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355,6 тыс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82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88565971"/>
              </p:ext>
            </p:extLst>
          </p:nvPr>
        </p:nvGraphicFramePr>
        <p:xfrm>
          <a:off x="198131" y="1484783"/>
          <a:ext cx="8766357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965"/>
                <a:gridCol w="1152128"/>
                <a:gridCol w="1224136"/>
                <a:gridCol w="1152128"/>
              </a:tblGrid>
              <a:tr h="35687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7596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2017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4317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молодых людей, участвующих в мероприятиях, направленных на гражданское и патриотическое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воспитание молодежи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10 100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10 200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7863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 творческой и интеллектуальной направленности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5 500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6 000</a:t>
                      </a:r>
                      <a:endParaRPr lang="ru-RU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38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мероприятиях, направленных на формирование здорового образа жизни, профилактики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безнадзорности и правонарушений в молодежной среде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15 000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15 500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974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организации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занятости несовершеннолетних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1081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Молодежь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2839909"/>
              </p:ext>
            </p:extLst>
          </p:nvPr>
        </p:nvGraphicFramePr>
        <p:xfrm>
          <a:off x="198131" y="476673"/>
          <a:ext cx="8766357" cy="6048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965"/>
                <a:gridCol w="1224136"/>
                <a:gridCol w="1080120"/>
                <a:gridCol w="1224136"/>
              </a:tblGrid>
              <a:tr h="251521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молодых людей, участвующих в мероприятиях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направленных на содействие экономической самостоятельности молодых граждан, социальное обслуживание молодежи, организацию трудового воспитания, профессионального самоопределения и занятости молодежи, вовлечение молодежи в предпринимательскую и инновационную деятельность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9983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людей, участвующих в мероприятиях, направленных на противодействие незаконному потреблению и обороту наркотических средств в молодежной среде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2 600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2 700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5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молодых людей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участвующих в мероприятиях, направленных на информационное обеспечение реализации государственной молодежной политики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11 000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11 000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602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молодых людей, участвующих в мероприятиях, направленных на обеспечение спортивным и игровым инвентарем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58212471"/>
              </p:ext>
            </p:extLst>
          </p:nvPr>
        </p:nvGraphicFramePr>
        <p:xfrm>
          <a:off x="179512" y="404664"/>
          <a:ext cx="878497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67085" y="404664"/>
            <a:ext cx="835292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«Казачество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района»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2017 году – 640,0 тыс.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882" y="1988840"/>
            <a:ext cx="86293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осуществление мероприятий, влияющих на процесс возрождения и становления казачества на территории МО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90,0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деятельности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РКО: работы, услуги по содержанию имущества (ремонт, коммунальные услуги); приобретение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горючесмазочных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материалов для осуществления проверок деятельности хуторских казачьих обществ и дружины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Гулькевисчского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РКО на постоянной основе по охране общественного порядка на территории муниципального образования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90,0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проведение ежегодных экскурсий для учащихся классов казачьей направленности по памятным местам и музеям Краснодарского края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проведение мероприятий, посвященных празднованию «День призывника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100,0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оказание услуг по поощрению казаков-дружинников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районного казачьего общества, участвующих в охране общественного порядка на территории муниципального образования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310,0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442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6519654"/>
              </p:ext>
            </p:extLst>
          </p:nvPr>
        </p:nvGraphicFramePr>
        <p:xfrm>
          <a:off x="198131" y="1484784"/>
          <a:ext cx="8766357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957"/>
                <a:gridCol w="1152128"/>
                <a:gridCol w="1296144"/>
                <a:gridCol w="1152128"/>
              </a:tblGrid>
              <a:tr h="42187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2178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2017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3065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наркологических больных находящихся на диспансерным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наблюдением, на 100 тыс. населения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3696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наркологических больных впервые взятых на диспансерный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учет в отчетном году на 100 тыс. населения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813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членов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казачьих мобильных групп, принимающих участие в мероприятиях по предупреждению незаконного распространения наркотических средств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515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рейдов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проведенных членами казачьих мобильных групп, принимающих участие в мероприятиях по предупреждению незаконного распространения наркотических средств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1009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«Казачество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85569956"/>
              </p:ext>
            </p:extLst>
          </p:nvPr>
        </p:nvGraphicFramePr>
        <p:xfrm>
          <a:off x="179512" y="332656"/>
          <a:ext cx="878497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тыс.рублей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58" y="5301208"/>
            <a:ext cx="8640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Расходы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мероприятия по установке и замене узлов учета по всем видам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топливно-энергетических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ресурсов, в том числе тепловой энергии и замена светильников (ламп накаливания) на энергосберегающие, в том числе на светодиодные в муниципальных учреждениях.</a:t>
            </a:r>
          </a:p>
        </p:txBody>
      </p:sp>
    </p:spTree>
    <p:extLst>
      <p:ext uri="{BB962C8B-B14F-4D97-AF65-F5344CB8AC3E}">
        <p14:creationId xmlns:p14="http://schemas.microsoft.com/office/powerpoint/2010/main" val="24058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9434438"/>
              </p:ext>
            </p:extLst>
          </p:nvPr>
        </p:nvGraphicFramePr>
        <p:xfrm>
          <a:off x="173239" y="211921"/>
          <a:ext cx="8791249" cy="5665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57" y="5733256"/>
            <a:ext cx="8640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Расходы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капитальный ремонт и ремонт автомобильных дорог местного значения вне границ населенных пунктов в границах муниципального образования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21703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9002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развития муниципального образования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94610"/>
              </p:ext>
            </p:extLst>
          </p:nvPr>
        </p:nvGraphicFramePr>
        <p:xfrm>
          <a:off x="179512" y="1268760"/>
          <a:ext cx="8784978" cy="531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6"/>
                <a:gridCol w="1008112"/>
                <a:gridCol w="1080120"/>
                <a:gridCol w="1080120"/>
                <a:gridCol w="1080120"/>
                <a:gridCol w="1080120"/>
              </a:tblGrid>
              <a:tr h="8174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 год отчет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год</a:t>
                      </a:r>
                      <a:r>
                        <a:rPr lang="ru-RU" sz="1400" baseline="0" dirty="0" smtClean="0"/>
                        <a:t>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2018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 прогноз</a:t>
                      </a:r>
                      <a:endParaRPr lang="ru-RU" sz="1400" dirty="0"/>
                    </a:p>
                  </a:txBody>
                  <a:tcPr/>
                </a:tc>
              </a:tr>
              <a:tr h="10284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Среднегодовой уровень регистрируемой безработицы (в процентах к численности трудоспособного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 в трудоспособном возрасте)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88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 предприятий по полному кругу организаций, млн.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2355,6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2326,7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2520,8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2747,2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3015,0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88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по полному кругу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организаций, млн.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4827,2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4538,9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4725,7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4956,0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5258,0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88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полному кругу организаций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21458,8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21880,0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22682,2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24811,2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8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предпринимательства,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единиц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3240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8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(среднегодовая), тыс. человек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8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занятых в экономике, тыс. человек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9628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5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7993570"/>
              </p:ext>
            </p:extLst>
          </p:nvPr>
        </p:nvGraphicFramePr>
        <p:xfrm>
          <a:off x="173239" y="260648"/>
          <a:ext cx="8791249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61372493"/>
              </p:ext>
            </p:extLst>
          </p:nvPr>
        </p:nvGraphicFramePr>
        <p:xfrm>
          <a:off x="311318" y="1844824"/>
          <a:ext cx="849694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1286"/>
                <a:gridCol w="2585658"/>
              </a:tblGrid>
              <a:tr h="2177413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строительство, капитальный ремонт, реконструкция, проектирование, модернизация и техническое перевооружение общественной инфраструктуры, приобретение объектов недвижимости, а так же движимого имущества, необходимого для обеспечения функционирования объектов общественной инфраструктуры для решения вопросов местного значения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970,2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768673"/>
              </p:ext>
            </p:extLst>
          </p:nvPr>
        </p:nvGraphicFramePr>
        <p:xfrm>
          <a:off x="311318" y="4293096"/>
          <a:ext cx="851555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детского дошкольного учреждения детский сад на 100 мест по адресу: «Краснодарский край,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с. Майкопское, ул. Базарная 5»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4 292,8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11318" y="404664"/>
            <a:ext cx="849694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общественной инфраструктуры муниципального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значения» в 2017 году – 12 917,8 тыс. рублей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164833"/>
              </p:ext>
            </p:extLst>
          </p:nvPr>
        </p:nvGraphicFramePr>
        <p:xfrm>
          <a:off x="311318" y="5373216"/>
          <a:ext cx="85155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8423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вынос сетей газопровода, с территории участка, предназначенного для строительства ДДУ в с. Майкопском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124,4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51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5079485"/>
              </p:ext>
            </p:extLst>
          </p:nvPr>
        </p:nvGraphicFramePr>
        <p:xfrm>
          <a:off x="323528" y="2708920"/>
          <a:ext cx="849694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 ПСД по объекту «Строительство школы»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2 050,0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692606"/>
              </p:ext>
            </p:extLst>
          </p:nvPr>
        </p:nvGraphicFramePr>
        <p:xfrm>
          <a:off x="323528" y="3645024"/>
          <a:ext cx="8515550" cy="78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78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инженерно-геологические изыскания по объекту «Строительство школы»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3514"/>
              </p:ext>
            </p:extLst>
          </p:nvPr>
        </p:nvGraphicFramePr>
        <p:xfrm>
          <a:off x="323528" y="4509120"/>
          <a:ext cx="8515550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услуги по проведению санитарно-гигиенических исследований по строительству школы в ЗМР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39874"/>
              </p:ext>
            </p:extLst>
          </p:nvPr>
        </p:nvGraphicFramePr>
        <p:xfrm>
          <a:off x="323528" y="5373216"/>
          <a:ext cx="8515550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здания спортивного комплекса «Молодость» с. Соколовское,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Гулькевичского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4000,0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5510"/>
              </p:ext>
            </p:extLst>
          </p:nvPr>
        </p:nvGraphicFramePr>
        <p:xfrm>
          <a:off x="323528" y="1628800"/>
          <a:ext cx="8515550" cy="986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9864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технологическое присоединение электрических сетей и оборудования объекта строительство ДДУ на 100 мест в с. Майкопское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886,8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706888"/>
              </p:ext>
            </p:extLst>
          </p:nvPr>
        </p:nvGraphicFramePr>
        <p:xfrm>
          <a:off x="323528" y="476672"/>
          <a:ext cx="8515550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1080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ПСД по выносу сетей газопровода, с территории участка, предназначенного для строительства ДДУ в с. Майкопском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23,6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7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81284187"/>
              </p:ext>
            </p:extLst>
          </p:nvPr>
        </p:nvGraphicFramePr>
        <p:xfrm>
          <a:off x="179512" y="260648"/>
          <a:ext cx="8784976" cy="645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74695912"/>
              </p:ext>
            </p:extLst>
          </p:nvPr>
        </p:nvGraphicFramePr>
        <p:xfrm>
          <a:off x="311318" y="1844825"/>
          <a:ext cx="8496944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1286"/>
                <a:gridCol w="2585658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выполнению работ по техническому обслуживанию газопроводов и газового оборудования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1 900,0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491217"/>
              </p:ext>
            </p:extLst>
          </p:nvPr>
        </p:nvGraphicFramePr>
        <p:xfrm>
          <a:off x="311318" y="3140968"/>
          <a:ext cx="851555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газопровода с. Майкопское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2 000,0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11318" y="404664"/>
            <a:ext cx="849694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«Газификация  муниципального образования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2017 году – 4 320,0 тыс. рублей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98621"/>
              </p:ext>
            </p:extLst>
          </p:nvPr>
        </p:nvGraphicFramePr>
        <p:xfrm>
          <a:off x="311318" y="4221088"/>
          <a:ext cx="8515550" cy="84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8423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проектирование подводящего газопровода высокого давления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х.Вербовый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х. Лебедев, х. Орлов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777813"/>
              </p:ext>
            </p:extLst>
          </p:nvPr>
        </p:nvGraphicFramePr>
        <p:xfrm>
          <a:off x="311318" y="5157192"/>
          <a:ext cx="8515550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262"/>
                <a:gridCol w="2592288"/>
              </a:tblGrid>
              <a:tr h="1368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госэкспертиза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результатов инженерных изысканий и проектной документации по объекту: подводящий газопровод высокого давления х. Вербовый,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х.Лебедев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х.Орлов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73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3681487"/>
              </p:ext>
            </p:extLst>
          </p:nvPr>
        </p:nvGraphicFramePr>
        <p:xfrm>
          <a:off x="198131" y="2204864"/>
          <a:ext cx="8766357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957"/>
                <a:gridCol w="1152128"/>
                <a:gridCol w="1296144"/>
                <a:gridCol w="1152128"/>
              </a:tblGrid>
              <a:tr h="55905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42522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2017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0075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 построенных газопроводов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км.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11,2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413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газифицированных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населенных пунктов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1729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«Газификация  муниципального образования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62791079"/>
              </p:ext>
            </p:extLst>
          </p:nvPr>
        </p:nvGraphicFramePr>
        <p:xfrm>
          <a:off x="80110" y="211921"/>
          <a:ext cx="904761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39754342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353" y="130805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Информационное общество муниципального образования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83514599"/>
              </p:ext>
            </p:extLst>
          </p:nvPr>
        </p:nvGraphicFramePr>
        <p:xfrm>
          <a:off x="80110" y="211921"/>
          <a:ext cx="904761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1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42938481"/>
              </p:ext>
            </p:extLst>
          </p:nvPr>
        </p:nvGraphicFramePr>
        <p:xfrm>
          <a:off x="323528" y="1772816"/>
          <a:ext cx="84969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педагогов и школьников в научно-практических семинарах, конференциях и творческих конкурсах, направленных на формирование гуманистического мировоззрения и воспитания активной гражданской позиции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986729"/>
              </p:ext>
            </p:extLst>
          </p:nvPr>
        </p:nvGraphicFramePr>
        <p:xfrm>
          <a:off x="323528" y="3284984"/>
          <a:ext cx="8496944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936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 фестивалей культуры разных народов в общеобразовательных учреждениях с многонациональным составом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37610"/>
            <a:ext cx="8784976" cy="1463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гражданского общества в муниципальном образовании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район»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2017 году – 80,0 тыс.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85208"/>
              </p:ext>
            </p:extLst>
          </p:nvPr>
        </p:nvGraphicFramePr>
        <p:xfrm>
          <a:off x="323528" y="4293096"/>
          <a:ext cx="84969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862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подготовка, издание и распространение среди населения материалов (брошюр, буклетов, листовок)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антиэкстремистской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направленности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10,0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83308"/>
              </p:ext>
            </p:extLst>
          </p:nvPr>
        </p:nvGraphicFramePr>
        <p:xfrm>
          <a:off x="323528" y="5301208"/>
          <a:ext cx="84969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592288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и проведение фольклорных праздников национальных культур, соревнований, конкурсов, фестивалей, с целью формирования у граждан уважительного отношения к традициям и обычаям различных народов и национальностей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7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6640954"/>
              </p:ext>
            </p:extLst>
          </p:nvPr>
        </p:nvGraphicFramePr>
        <p:xfrm>
          <a:off x="395536" y="2204864"/>
          <a:ext cx="8496944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3"/>
                <a:gridCol w="2880321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прибыли прибыльных предприятий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108,3%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783528"/>
              </p:ext>
            </p:extLst>
          </p:nvPr>
        </p:nvGraphicFramePr>
        <p:xfrm>
          <a:off x="375148" y="3717032"/>
          <a:ext cx="851555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230"/>
                <a:gridCol w="2880320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фонда оплаты труда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104,1%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63863" y="548680"/>
            <a:ext cx="84249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 основных макроэкономических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показателей на 2017 год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13312"/>
              </p:ext>
            </p:extLst>
          </p:nvPr>
        </p:nvGraphicFramePr>
        <p:xfrm>
          <a:off x="395536" y="5085184"/>
          <a:ext cx="8496944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2006"/>
                <a:gridCol w="2904938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индекса потребительских цен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106,0%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1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8229599"/>
              </p:ext>
            </p:extLst>
          </p:nvPr>
        </p:nvGraphicFramePr>
        <p:xfrm>
          <a:off x="80110" y="211921"/>
          <a:ext cx="904761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9484491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Противодействие незаконному обороту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наркотиков»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83224174"/>
              </p:ext>
            </p:extLst>
          </p:nvPr>
        </p:nvGraphicFramePr>
        <p:xfrm>
          <a:off x="107504" y="211921"/>
          <a:ext cx="8928992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7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03084236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Повышение безопасности дорожного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движения»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6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41725881"/>
              </p:ext>
            </p:extLst>
          </p:nvPr>
        </p:nvGraphicFramePr>
        <p:xfrm>
          <a:off x="107504" y="211921"/>
          <a:ext cx="8928992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80423453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273268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«Подготовка градостроительной  и землеустроительной документации на территории муниципального образования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2017 году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01090707"/>
              </p:ext>
            </p:extLst>
          </p:nvPr>
        </p:nvGraphicFramePr>
        <p:xfrm>
          <a:off x="198131" y="2204865"/>
          <a:ext cx="8766357" cy="432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957"/>
                <a:gridCol w="1152128"/>
                <a:gridCol w="1296144"/>
                <a:gridCol w="1152128"/>
              </a:tblGrid>
              <a:tr h="43430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96020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2017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55129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сельских поселений, генпланы которых требуют изменений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6751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утвержденных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генпланов поселений с учетом изменений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6751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городских и сельских поселений,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утвердивших правила землепользования и застройки с учетом внесенных изменений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1729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«Подготовка градостроительной  и землеустроительной документации на территории муниципального образования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7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4761093"/>
              </p:ext>
            </p:extLst>
          </p:nvPr>
        </p:nvGraphicFramePr>
        <p:xfrm>
          <a:off x="107504" y="211921"/>
          <a:ext cx="8928992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5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19941610"/>
              </p:ext>
            </p:extLst>
          </p:nvPr>
        </p:nvGraphicFramePr>
        <p:xfrm>
          <a:off x="107504" y="1052736"/>
          <a:ext cx="8928992" cy="561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27326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«Развитие здравоохранения»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2017 году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0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001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46033987"/>
              </p:ext>
            </p:extLst>
          </p:nvPr>
        </p:nvGraphicFramePr>
        <p:xfrm>
          <a:off x="198131" y="1844822"/>
          <a:ext cx="8766357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957"/>
                <a:gridCol w="1152128"/>
                <a:gridCol w="1296144"/>
                <a:gridCol w="1152128"/>
              </a:tblGrid>
              <a:tr h="47773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измерения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 показателей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85623"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 год ожидаемое исполнение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на 2017 год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4064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мероприятий по дезинфекции очагов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7426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трудовых договоров заключенных с врачами-специалистами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7426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работников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МУЗ ЦРБ получивших дополнительное профессиональное образование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9512" y="258980"/>
            <a:ext cx="8784976" cy="1369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Отдельные целевые показатели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муниципальной программы «Развитие здравоохранения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1610"/>
            <a:ext cx="8208911" cy="1016443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 доходов муниципального образования </a:t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45311652"/>
              </p:ext>
            </p:extLst>
          </p:nvPr>
        </p:nvGraphicFramePr>
        <p:xfrm>
          <a:off x="395536" y="1309312"/>
          <a:ext cx="799288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9512" y="1279913"/>
            <a:ext cx="1008085" cy="28800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060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54803526"/>
              </p:ext>
            </p:extLst>
          </p:nvPr>
        </p:nvGraphicFramePr>
        <p:xfrm>
          <a:off x="33874" y="377280"/>
          <a:ext cx="9049238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223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3177582"/>
              </p:ext>
            </p:extLst>
          </p:nvPr>
        </p:nvGraphicFramePr>
        <p:xfrm>
          <a:off x="107504" y="272286"/>
          <a:ext cx="8928992" cy="64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6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67762640"/>
              </p:ext>
            </p:extLst>
          </p:nvPr>
        </p:nvGraphicFramePr>
        <p:xfrm>
          <a:off x="107504" y="377280"/>
          <a:ext cx="8928992" cy="63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4"/>
            <a:ext cx="1992454" cy="2763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42899503"/>
              </p:ext>
            </p:extLst>
          </p:nvPr>
        </p:nvGraphicFramePr>
        <p:xfrm>
          <a:off x="107504" y="272287"/>
          <a:ext cx="8928992" cy="646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3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924" y="130805"/>
            <a:ext cx="6768752" cy="648072"/>
          </a:xfrm>
        </p:spPr>
        <p:txBody>
          <a:bodyPr/>
          <a:lstStyle/>
          <a:p>
            <a:pPr marL="0" indent="0" algn="ctr">
              <a:buNone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другие общегосударственные вопросы в 2017 году</a:t>
            </a:r>
            <a:endParaRPr lang="ru-RU" sz="2400" b="0" dirty="0">
              <a:solidFill>
                <a:prstClr val="blac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4605707"/>
              </p:ext>
            </p:extLst>
          </p:nvPr>
        </p:nvGraphicFramePr>
        <p:xfrm>
          <a:off x="107504" y="836712"/>
          <a:ext cx="8928992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44208" y="4221085"/>
            <a:ext cx="2520280" cy="235456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обеспечение деятельности многофункционального центра муниципального образования  на </a:t>
            </a:r>
            <a:r>
              <a:rPr lang="ru-RU" sz="1200" dirty="0" smtClean="0"/>
              <a:t>2017  </a:t>
            </a:r>
            <a:r>
              <a:rPr lang="ru-RU" sz="1200" dirty="0"/>
              <a:t>год </a:t>
            </a:r>
            <a:r>
              <a:rPr lang="ru-RU" sz="1200" dirty="0" smtClean="0"/>
              <a:t>-  13 675,9 </a:t>
            </a:r>
            <a:r>
              <a:rPr lang="ru-RU" sz="1200" dirty="0"/>
              <a:t>тыс. </a:t>
            </a:r>
            <a:r>
              <a:rPr lang="ru-RU" sz="1200" dirty="0" smtClean="0"/>
              <a:t>рублей, </a:t>
            </a:r>
            <a:r>
              <a:rPr lang="ru-RU" sz="1200" dirty="0"/>
              <a:t>на обеспечение деятельности (оказание услуг) муниципальных учреждений;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221087"/>
            <a:ext cx="2664752" cy="235456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/>
              <a:t>обеспечение деятельности учреждения по обеспечению хозяйственного обслуживания органов управления </a:t>
            </a:r>
          </a:p>
          <a:p>
            <a:pPr algn="ctr"/>
            <a:r>
              <a:rPr lang="ru-RU" sz="1200" dirty="0" smtClean="0"/>
              <a:t>администрации </a:t>
            </a:r>
            <a:r>
              <a:rPr lang="ru-RU" sz="1200" dirty="0"/>
              <a:t>муниципального образования  на </a:t>
            </a:r>
            <a:r>
              <a:rPr lang="ru-RU" sz="1200" dirty="0" smtClean="0"/>
              <a:t>2017  </a:t>
            </a:r>
            <a:r>
              <a:rPr lang="ru-RU" sz="1200" dirty="0"/>
              <a:t>год – </a:t>
            </a:r>
            <a:r>
              <a:rPr lang="ru-RU" sz="1200" dirty="0" smtClean="0"/>
              <a:t>33 062,2 </a:t>
            </a:r>
            <a:r>
              <a:rPr lang="ru-RU" sz="1200" dirty="0"/>
              <a:t>тыс. </a:t>
            </a:r>
            <a:r>
              <a:rPr lang="ru-RU" sz="1200" dirty="0" smtClean="0"/>
              <a:t>рублей, </a:t>
            </a:r>
            <a:r>
              <a:rPr lang="ru-RU" sz="1200" dirty="0"/>
              <a:t>на обеспечение деятельности (оказание услуг) муниципальных учреждений;</a:t>
            </a:r>
          </a:p>
        </p:txBody>
      </p:sp>
      <p:sp>
        <p:nvSpPr>
          <p:cNvPr id="7" name="Стрелка вниз 6"/>
          <p:cNvSpPr/>
          <p:nvPr/>
        </p:nvSpPr>
        <p:spPr>
          <a:xfrm rot="3239783">
            <a:off x="3070922" y="4706608"/>
            <a:ext cx="484632" cy="802934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86151">
            <a:off x="5454749" y="4880177"/>
            <a:ext cx="865554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904119">
            <a:off x="5543658" y="2792017"/>
            <a:ext cx="740444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2860411">
            <a:off x="2868722" y="2817006"/>
            <a:ext cx="781045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54226401"/>
              </p:ext>
            </p:extLst>
          </p:nvPr>
        </p:nvGraphicFramePr>
        <p:xfrm>
          <a:off x="179512" y="377280"/>
          <a:ext cx="8784976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66254841"/>
              </p:ext>
            </p:extLst>
          </p:nvPr>
        </p:nvGraphicFramePr>
        <p:xfrm>
          <a:off x="179512" y="377280"/>
          <a:ext cx="8784976" cy="629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12742" y="-4103"/>
            <a:ext cx="158417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Гулькевичский район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86187776"/>
              </p:ext>
            </p:extLst>
          </p:nvPr>
        </p:nvGraphicFramePr>
        <p:xfrm>
          <a:off x="179512" y="211921"/>
          <a:ext cx="8784976" cy="652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59" y="1340838"/>
            <a:ext cx="1036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0926447"/>
              </p:ext>
            </p:extLst>
          </p:nvPr>
        </p:nvGraphicFramePr>
        <p:xfrm>
          <a:off x="107504" y="1270672"/>
          <a:ext cx="8928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544" y="27326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направлений в области национальной экономики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997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924" y="130805"/>
            <a:ext cx="6768752" cy="648072"/>
          </a:xfrm>
        </p:spPr>
        <p:txBody>
          <a:bodyPr/>
          <a:lstStyle/>
          <a:p>
            <a:pPr marL="0" indent="0" algn="ctr">
              <a:buNone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b="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сельское хозяйство и рыболовство в 2017 году</a:t>
            </a:r>
            <a:endParaRPr lang="ru-RU" sz="2400" b="0" dirty="0">
              <a:solidFill>
                <a:prstClr val="blac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3854498"/>
              </p:ext>
            </p:extLst>
          </p:nvPr>
        </p:nvGraphicFramePr>
        <p:xfrm>
          <a:off x="107504" y="836712"/>
          <a:ext cx="8928992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2051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ФУ МО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Гулькевичский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3283" y="3212976"/>
            <a:ext cx="2763213" cy="343304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обеспечению осуществления отдельных государственных полномочий  по поддержке сельскохозяйственного производства в Краснодарском крае в части предоставления субсидий гражданам, ведущим личное подсобное хозяйство,  крестьянским (фермерским) хозяйствам, индивидуальным предпринимателям, осуществляющим  деятельность в области сельскохозяйственного производства, сельскохозяйственным потребительским кооперативам </a:t>
            </a:r>
            <a:r>
              <a:rPr lang="ru-RU" sz="1200" dirty="0" smtClean="0"/>
              <a:t>15 797,2 </a:t>
            </a:r>
            <a:r>
              <a:rPr lang="ru-RU" sz="1200" dirty="0"/>
              <a:t>тыс.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3717033"/>
            <a:ext cx="2638784" cy="302433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/>
              <a:t>обеспечению осуществления отдельных государственных полномочий  по предупреждению и ликвидации болезней животных, их лечению, защите населения от болезней, общих для человека и животных, в части регулирования численности безнадзорности животных на территории муниципальных образований Краснодарского края </a:t>
            </a:r>
            <a:r>
              <a:rPr lang="ru-RU" sz="1200" dirty="0" smtClean="0"/>
              <a:t>325,2 </a:t>
            </a:r>
            <a:r>
              <a:rPr lang="ru-RU" sz="1200" dirty="0"/>
              <a:t>тыс. рублей</a:t>
            </a:r>
          </a:p>
        </p:txBody>
      </p:sp>
      <p:sp>
        <p:nvSpPr>
          <p:cNvPr id="7" name="Стрелка вниз 6"/>
          <p:cNvSpPr/>
          <p:nvPr/>
        </p:nvSpPr>
        <p:spPr>
          <a:xfrm rot="3239783">
            <a:off x="3012168" y="3948568"/>
            <a:ext cx="484632" cy="726212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86151">
            <a:off x="5344608" y="4061225"/>
            <a:ext cx="865554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200417">
            <a:off x="5060851" y="2258874"/>
            <a:ext cx="1196629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281739">
            <a:off x="2873155" y="2294888"/>
            <a:ext cx="1066235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15340</TotalTime>
  <Words>7094</Words>
  <Application>Microsoft Office PowerPoint</Application>
  <PresentationFormat>Экран (4:3)</PresentationFormat>
  <Paragraphs>1397</Paragraphs>
  <Slides>107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107</vt:i4>
      </vt:variant>
    </vt:vector>
  </HeadingPairs>
  <TitlesOfParts>
    <vt:vector size="110" baseType="lpstr">
      <vt:lpstr>Тема Office</vt:lpstr>
      <vt:lpstr>3_Воздушный поток</vt:lpstr>
      <vt:lpstr>1_Воздушный поток</vt:lpstr>
      <vt:lpstr>ПРОЕКТ бюджета муниципального образования Гулькевичский район на 2017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доходов муниципального образования  Гулькевичский район</vt:lpstr>
      <vt:lpstr>Презентация PowerPoint</vt:lpstr>
      <vt:lpstr>Поступления налоговых и неналоговых доходов в бюджет МО Гулькевичский район по доходам</vt:lpstr>
      <vt:lpstr>Структура налоговых и неналоговых доходов бюджета МО Гулькевичский район на 2017 год</vt:lpstr>
      <vt:lpstr>Динамика изменения бюджетных назначений на 2017 год в сравнении с ожидаемым исполнением 2016 года</vt:lpstr>
      <vt:lpstr>Поступления налога на доходы физических лиц (НДФЛ)</vt:lpstr>
      <vt:lpstr>Поступления единого налога на вмененный доход для отдельных видов деятельности (ЕНВД)</vt:lpstr>
      <vt:lpstr>Поступления единого сельскохозяйственного налога (ЕСХН)  </vt:lpstr>
      <vt:lpstr>Поступления от сдачи в аренду земли и имущества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муниципального долга муниципального образования  Гулькевичский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учреждений подведомственных управлению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на другие общегосударственные вопросы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на сельское хозяйство и рыболовство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waso</dc:creator>
  <cp:lastModifiedBy>П.А. Прохоров</cp:lastModifiedBy>
  <cp:revision>848</cp:revision>
  <cp:lastPrinted>2015-11-20T08:39:58Z</cp:lastPrinted>
  <dcterms:created xsi:type="dcterms:W3CDTF">2010-07-07T11:58:04Z</dcterms:created>
  <dcterms:modified xsi:type="dcterms:W3CDTF">2016-12-09T06:00:20Z</dcterms:modified>
</cp:coreProperties>
</file>