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drawings/drawing7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ppt/drawings/drawing8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6.xml" ContentType="application/vnd.openxmlformats-officedocument.drawingml.chart+xml"/>
  <Override PartName="/ppt/theme/themeOverride16.xml" ContentType="application/vnd.openxmlformats-officedocument.themeOverride+xml"/>
  <Override PartName="/ppt/drawings/drawing9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drawings/drawing10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28.xml" ContentType="application/vnd.openxmlformats-officedocument.drawingml.chart+xml"/>
  <Override PartName="/ppt/theme/themeOverride18.xml" ContentType="application/vnd.openxmlformats-officedocument.themeOverride+xml"/>
  <Override PartName="/ppt/drawings/drawing11.xml" ContentType="application/vnd.openxmlformats-officedocument.drawingml.chartshapes+xml"/>
  <Override PartName="/ppt/charts/chart29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30.xml" ContentType="application/vnd.openxmlformats-officedocument.drawingml.chart+xml"/>
  <Override PartName="/ppt/theme/themeOverride20.xml" ContentType="application/vnd.openxmlformats-officedocument.themeOverride+xml"/>
  <Override PartName="/ppt/drawings/drawing13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31.xml" ContentType="application/vnd.openxmlformats-officedocument.drawingml.chart+xml"/>
  <Override PartName="/ppt/theme/themeOverride21.xml" ContentType="application/vnd.openxmlformats-officedocument.themeOverride+xml"/>
  <Override PartName="/ppt/drawings/drawing14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32.xml" ContentType="application/vnd.openxmlformats-officedocument.drawingml.chart+xml"/>
  <Override PartName="/ppt/theme/themeOverride22.xml" ContentType="application/vnd.openxmlformats-officedocument.themeOverride+xml"/>
  <Override PartName="/ppt/drawings/drawing15.xml" ContentType="application/vnd.openxmlformats-officedocument.drawingml.chartshapes+xml"/>
  <Override PartName="/ppt/notesSlides/notesSlide4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3.xml" ContentType="application/vnd.openxmlformats-officedocument.drawingml.chart+xml"/>
  <Override PartName="/ppt/theme/themeOverride23.xml" ContentType="application/vnd.openxmlformats-officedocument.themeOverride+xml"/>
  <Override PartName="/ppt/drawings/drawing16.xml" ContentType="application/vnd.openxmlformats-officedocument.drawingml.chartshape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4.xml" ContentType="application/vnd.openxmlformats-officedocument.drawingml.chart+xml"/>
  <Override PartName="/ppt/theme/themeOverride24.xml" ContentType="application/vnd.openxmlformats-officedocument.themeOverride+xml"/>
  <Override PartName="/ppt/drawings/drawing17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35.xml" ContentType="application/vnd.openxmlformats-officedocument.drawingml.chart+xml"/>
  <Override PartName="/ppt/drawings/drawing18.xml" ContentType="application/vnd.openxmlformats-officedocument.drawingml.chartshape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36.xml" ContentType="application/vnd.openxmlformats-officedocument.drawingml.chart+xml"/>
  <Override PartName="/ppt/theme/themeOverride25.xml" ContentType="application/vnd.openxmlformats-officedocument.themeOverride+xml"/>
  <Override PartName="/ppt/drawings/drawing19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37.xml" ContentType="application/vnd.openxmlformats-officedocument.drawingml.chart+xml"/>
  <Override PartName="/ppt/theme/themeOverride26.xml" ContentType="application/vnd.openxmlformats-officedocument.themeOverride+xml"/>
  <Override PartName="/ppt/drawings/drawing20.xml" ContentType="application/vnd.openxmlformats-officedocument.drawingml.chartshape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38.xml" ContentType="application/vnd.openxmlformats-officedocument.drawingml.chart+xml"/>
  <Override PartName="/ppt/theme/themeOverride27.xml" ContentType="application/vnd.openxmlformats-officedocument.themeOverride+xml"/>
  <Override PartName="/ppt/drawings/drawing21.xml" ContentType="application/vnd.openxmlformats-officedocument.drawingml.chartshape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39.xml" ContentType="application/vnd.openxmlformats-officedocument.drawingml.chart+xml"/>
  <Override PartName="/ppt/theme/themeOverride28.xml" ContentType="application/vnd.openxmlformats-officedocument.themeOverride+xml"/>
  <Override PartName="/ppt/drawings/drawing22.xml" ContentType="application/vnd.openxmlformats-officedocument.drawingml.chartshape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40.xml" ContentType="application/vnd.openxmlformats-officedocument.drawingml.chart+xml"/>
  <Override PartName="/ppt/theme/themeOverride29.xml" ContentType="application/vnd.openxmlformats-officedocument.themeOverride+xml"/>
  <Override PartName="/ppt/drawings/drawing23.xml" ContentType="application/vnd.openxmlformats-officedocument.drawingml.chartshapes+xml"/>
  <Override PartName="/ppt/notesSlides/notesSlide67.xml" ContentType="application/vnd.openxmlformats-officedocument.presentationml.notesSlide+xml"/>
  <Override PartName="/ppt/charts/chart41.xml" ContentType="application/vnd.openxmlformats-officedocument.drawingml.chart+xml"/>
  <Override PartName="/ppt/theme/themeOverride30.xml" ContentType="application/vnd.openxmlformats-officedocument.themeOverride+xml"/>
  <Override PartName="/ppt/drawings/drawing24.xml" ContentType="application/vnd.openxmlformats-officedocument.drawingml.chartshapes+xml"/>
  <Override PartName="/ppt/notesSlides/notesSlide68.xml" ContentType="application/vnd.openxmlformats-officedocument.presentationml.notesSlide+xml"/>
  <Override PartName="/ppt/charts/chart42.xml" ContentType="application/vnd.openxmlformats-officedocument.drawingml.chart+xml"/>
  <Override PartName="/ppt/theme/themeOverride31.xml" ContentType="application/vnd.openxmlformats-officedocument.themeOverride+xml"/>
  <Override PartName="/ppt/drawings/drawing25.xml" ContentType="application/vnd.openxmlformats-officedocument.drawingml.chartshapes+xml"/>
  <Override PartName="/ppt/notesSlides/notesSlide69.xml" ContentType="application/vnd.openxmlformats-officedocument.presentationml.notesSlide+xml"/>
  <Override PartName="/ppt/charts/chart43.xml" ContentType="application/vnd.openxmlformats-officedocument.drawingml.chart+xml"/>
  <Override PartName="/ppt/theme/themeOverride32.xml" ContentType="application/vnd.openxmlformats-officedocument.themeOverride+xml"/>
  <Override PartName="/ppt/drawings/drawing26.xml" ContentType="application/vnd.openxmlformats-officedocument.drawingml.chartshapes+xml"/>
  <Override PartName="/ppt/notesSlides/notesSlide70.xml" ContentType="application/vnd.openxmlformats-officedocument.presentationml.notesSlide+xml"/>
  <Override PartName="/ppt/charts/chart44.xml" ContentType="application/vnd.openxmlformats-officedocument.drawingml.chart+xml"/>
  <Override PartName="/ppt/theme/themeOverride33.xml" ContentType="application/vnd.openxmlformats-officedocument.themeOverride+xml"/>
  <Override PartName="/ppt/drawings/drawing27.xml" ContentType="application/vnd.openxmlformats-officedocument.drawingml.chartshape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45.xml" ContentType="application/vnd.openxmlformats-officedocument.drawingml.chart+xml"/>
  <Override PartName="/ppt/theme/themeOverride34.xml" ContentType="application/vnd.openxmlformats-officedocument.themeOverride+xml"/>
  <Override PartName="/ppt/drawings/drawing28.xml" ContentType="application/vnd.openxmlformats-officedocument.drawingml.chartshape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46.xml" ContentType="application/vnd.openxmlformats-officedocument.drawingml.chart+xml"/>
  <Override PartName="/ppt/theme/themeOverride35.xml" ContentType="application/vnd.openxmlformats-officedocument.themeOverride+xml"/>
  <Override PartName="/ppt/drawings/drawing29.xml" ContentType="application/vnd.openxmlformats-officedocument.drawingml.chartshapes+xml"/>
  <Override PartName="/ppt/notesSlides/notesSlide78.xml" ContentType="application/vnd.openxmlformats-officedocument.presentationml.notesSlide+xml"/>
  <Override PartName="/ppt/charts/chart47.xml" ContentType="application/vnd.openxmlformats-officedocument.drawingml.chart+xml"/>
  <Override PartName="/ppt/theme/themeOverride36.xml" ContentType="application/vnd.openxmlformats-officedocument.themeOverride+xml"/>
  <Override PartName="/ppt/drawings/drawing30.xml" ContentType="application/vnd.openxmlformats-officedocument.drawingml.chartshapes+xml"/>
  <Override PartName="/ppt/notesSlides/notesSlide79.xml" ContentType="application/vnd.openxmlformats-officedocument.presentationml.notesSlide+xml"/>
  <Override PartName="/ppt/charts/chart48.xml" ContentType="application/vnd.openxmlformats-officedocument.drawingml.chart+xml"/>
  <Override PartName="/ppt/theme/themeOverride37.xml" ContentType="application/vnd.openxmlformats-officedocument.themeOverride+xml"/>
  <Override PartName="/ppt/drawings/drawing31.xml" ContentType="application/vnd.openxmlformats-officedocument.drawingml.chartshape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49.xml" ContentType="application/vnd.openxmlformats-officedocument.drawingml.chart+xml"/>
  <Override PartName="/ppt/theme/themeOverride38.xml" ContentType="application/vnd.openxmlformats-officedocument.themeOverride+xml"/>
  <Override PartName="/ppt/drawings/drawing32.xml" ContentType="application/vnd.openxmlformats-officedocument.drawingml.chartshape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charts/chart50.xml" ContentType="application/vnd.openxmlformats-officedocument.drawingml.chart+xml"/>
  <Override PartName="/ppt/theme/themeOverride39.xml" ContentType="application/vnd.openxmlformats-officedocument.themeOverride+xml"/>
  <Override PartName="/ppt/drawings/drawing33.xml" ContentType="application/vnd.openxmlformats-officedocument.drawingml.chartshapes+xml"/>
  <Override PartName="/ppt/notesSlides/notesSlide84.xml" ContentType="application/vnd.openxmlformats-officedocument.presentationml.notesSlide+xml"/>
  <Override PartName="/ppt/charts/chart51.xml" ContentType="application/vnd.openxmlformats-officedocument.drawingml.chart+xml"/>
  <Override PartName="/ppt/theme/themeOverride40.xml" ContentType="application/vnd.openxmlformats-officedocument.themeOverride+xml"/>
  <Override PartName="/ppt/drawings/drawing34.xml" ContentType="application/vnd.openxmlformats-officedocument.drawingml.chartshapes+xml"/>
  <Override PartName="/ppt/notesSlides/notesSlide85.xml" ContentType="application/vnd.openxmlformats-officedocument.presentationml.notesSlide+xml"/>
  <Override PartName="/ppt/charts/chart52.xml" ContentType="application/vnd.openxmlformats-officedocument.drawingml.chart+xml"/>
  <Override PartName="/ppt/theme/themeOverride41.xml" ContentType="application/vnd.openxmlformats-officedocument.themeOverride+xml"/>
  <Override PartName="/ppt/drawings/drawing35.xml" ContentType="application/vnd.openxmlformats-officedocument.drawingml.chartshapes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rts/chart53.xml" ContentType="application/vnd.openxmlformats-officedocument.drawingml.chart+xml"/>
  <Override PartName="/ppt/theme/themeOverride42.xml" ContentType="application/vnd.openxmlformats-officedocument.themeOverride+xml"/>
  <Override PartName="/ppt/drawings/drawing36.xml" ContentType="application/vnd.openxmlformats-officedocument.drawingml.chartshapes+xml"/>
  <Override PartName="/ppt/notesSlides/notesSlide88.xml" ContentType="application/vnd.openxmlformats-officedocument.presentationml.notesSlide+xml"/>
  <Override PartName="/ppt/charts/chart54.xml" ContentType="application/vnd.openxmlformats-officedocument.drawingml.chart+xml"/>
  <Override PartName="/ppt/theme/themeOverride43.xml" ContentType="application/vnd.openxmlformats-officedocument.themeOverride+xml"/>
  <Override PartName="/ppt/drawings/drawing37.xml" ContentType="application/vnd.openxmlformats-officedocument.drawingml.chartshapes+xml"/>
  <Override PartName="/ppt/notesSlides/notesSlide89.xml" ContentType="application/vnd.openxmlformats-officedocument.presentationml.notesSlide+xml"/>
  <Override PartName="/ppt/charts/chart55.xml" ContentType="application/vnd.openxmlformats-officedocument.drawingml.chart+xml"/>
  <Override PartName="/ppt/theme/themeOverride44.xml" ContentType="application/vnd.openxmlformats-officedocument.themeOverride+xml"/>
  <Override PartName="/ppt/drawings/drawing38.xml" ContentType="application/vnd.openxmlformats-officedocument.drawingml.chartshapes+xml"/>
  <Override PartName="/ppt/notesSlides/notesSlide90.xml" ContentType="application/vnd.openxmlformats-officedocument.presentationml.notesSlide+xml"/>
  <Override PartName="/ppt/charts/chart56.xml" ContentType="application/vnd.openxmlformats-officedocument.drawingml.chart+xml"/>
  <Override PartName="/ppt/theme/themeOverride45.xml" ContentType="application/vnd.openxmlformats-officedocument.themeOverride+xml"/>
  <Override PartName="/ppt/drawings/drawing39.xml" ContentType="application/vnd.openxmlformats-officedocument.drawingml.chartshapes+xml"/>
  <Override PartName="/ppt/notesSlides/notesSlide91.xml" ContentType="application/vnd.openxmlformats-officedocument.presentationml.notesSlide+xml"/>
  <Override PartName="/ppt/charts/chart57.xml" ContentType="application/vnd.openxmlformats-officedocument.drawingml.chart+xml"/>
  <Override PartName="/ppt/theme/themeOverride46.xml" ContentType="application/vnd.openxmlformats-officedocument.themeOverride+xml"/>
  <Override PartName="/ppt/drawings/drawing40.xml" ContentType="application/vnd.openxmlformats-officedocument.drawingml.chartshapes+xml"/>
  <Override PartName="/ppt/notesSlides/notesSlide92.xml" ContentType="application/vnd.openxmlformats-officedocument.presentationml.notesSlide+xml"/>
  <Override PartName="/ppt/charts/chart58.xml" ContentType="application/vnd.openxmlformats-officedocument.drawingml.chart+xml"/>
  <Override PartName="/ppt/theme/themeOverride47.xml" ContentType="application/vnd.openxmlformats-officedocument.themeOverride+xml"/>
  <Override PartName="/ppt/drawings/drawing41.xml" ContentType="application/vnd.openxmlformats-officedocument.drawingml.chartshapes+xml"/>
  <Override PartName="/ppt/notesSlides/notesSlide93.xml" ContentType="application/vnd.openxmlformats-officedocument.presentationml.notesSlide+xml"/>
  <Override PartName="/ppt/charts/chart59.xml" ContentType="application/vnd.openxmlformats-officedocument.drawingml.chart+xml"/>
  <Override PartName="/ppt/theme/themeOverride48.xml" ContentType="application/vnd.openxmlformats-officedocument.themeOverride+xml"/>
  <Override PartName="/ppt/drawings/drawing42.xml" ContentType="application/vnd.openxmlformats-officedocument.drawingml.chartshapes+xml"/>
  <Override PartName="/ppt/notesSlides/notesSlide94.xml" ContentType="application/vnd.openxmlformats-officedocument.presentationml.notesSlide+xml"/>
  <Override PartName="/ppt/charts/chart60.xml" ContentType="application/vnd.openxmlformats-officedocument.drawingml.chart+xml"/>
  <Override PartName="/ppt/theme/themeOverride49.xml" ContentType="application/vnd.openxmlformats-officedocument.themeOverride+xml"/>
  <Override PartName="/ppt/drawings/drawing43.xml" ContentType="application/vnd.openxmlformats-officedocument.drawingml.chartshapes+xml"/>
  <Override PartName="/ppt/notesSlides/notesSlide95.xml" ContentType="application/vnd.openxmlformats-officedocument.presentationml.notesSlide+xml"/>
  <Override PartName="/ppt/charts/chart61.xml" ContentType="application/vnd.openxmlformats-officedocument.drawingml.chart+xml"/>
  <Override PartName="/ppt/theme/themeOverride50.xml" ContentType="application/vnd.openxmlformats-officedocument.themeOverride+xml"/>
  <Override PartName="/ppt/drawings/drawing44.xml" ContentType="application/vnd.openxmlformats-officedocument.drawingml.chartshapes+xml"/>
  <Override PartName="/ppt/notesSlides/notesSlide96.xml" ContentType="application/vnd.openxmlformats-officedocument.presentationml.notesSlide+xml"/>
  <Override PartName="/ppt/charts/chart62.xml" ContentType="application/vnd.openxmlformats-officedocument.drawingml.chart+xml"/>
  <Override PartName="/ppt/theme/themeOverride51.xml" ContentType="application/vnd.openxmlformats-officedocument.themeOverride+xml"/>
  <Override PartName="/ppt/drawings/drawing45.xml" ContentType="application/vnd.openxmlformats-officedocument.drawingml.chartshapes+xml"/>
  <Override PartName="/ppt/notesSlides/notesSlide97.xml" ContentType="application/vnd.openxmlformats-officedocument.presentationml.notesSlide+xml"/>
  <Override PartName="/ppt/charts/chart63.xml" ContentType="application/vnd.openxmlformats-officedocument.drawingml.chart+xml"/>
  <Override PartName="/ppt/theme/themeOverride52.xml" ContentType="application/vnd.openxmlformats-officedocument.themeOverride+xml"/>
  <Override PartName="/ppt/drawings/drawing46.xml" ContentType="application/vnd.openxmlformats-officedocument.drawingml.chartshapes+xml"/>
  <Override PartName="/ppt/notesSlides/notesSlide98.xml" ContentType="application/vnd.openxmlformats-officedocument.presentationml.notesSlide+xml"/>
  <Override PartName="/ppt/charts/chart64.xml" ContentType="application/vnd.openxmlformats-officedocument.drawingml.chart+xml"/>
  <Override PartName="/ppt/theme/themeOverride53.xml" ContentType="application/vnd.openxmlformats-officedocument.themeOverride+xml"/>
  <Override PartName="/ppt/drawings/drawing47.xml" ContentType="application/vnd.openxmlformats-officedocument.drawingml.chartshapes+xml"/>
  <Override PartName="/ppt/notesSlides/notesSlide99.xml" ContentType="application/vnd.openxmlformats-officedocument.presentationml.notesSlide+xml"/>
  <Override PartName="/ppt/charts/chart65.xml" ContentType="application/vnd.openxmlformats-officedocument.drawingml.chart+xml"/>
  <Override PartName="/ppt/theme/themeOverride54.xml" ContentType="application/vnd.openxmlformats-officedocument.themeOverride+xml"/>
  <Override PartName="/ppt/drawings/drawing48.xml" ContentType="application/vnd.openxmlformats-officedocument.drawingml.chartshapes+xml"/>
  <Override PartName="/ppt/notesSlides/notesSlide10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1.xml" ContentType="application/vnd.openxmlformats-officedocument.presentationml.notesSlide+xml"/>
  <Override PartName="/ppt/charts/chart66.xml" ContentType="application/vnd.openxmlformats-officedocument.drawingml.chart+xml"/>
  <Override PartName="/ppt/theme/themeOverride55.xml" ContentType="application/vnd.openxmlformats-officedocument.themeOverride+xml"/>
  <Override PartName="/ppt/drawings/drawing49.xml" ContentType="application/vnd.openxmlformats-officedocument.drawingml.chartshapes+xml"/>
  <Override PartName="/ppt/notesSlides/notesSlide102.xml" ContentType="application/vnd.openxmlformats-officedocument.presentationml.notesSlide+xml"/>
  <Override PartName="/ppt/charts/chart67.xml" ContentType="application/vnd.openxmlformats-officedocument.drawingml.chart+xml"/>
  <Override PartName="/ppt/theme/themeOverride56.xml" ContentType="application/vnd.openxmlformats-officedocument.themeOverride+xml"/>
  <Override PartName="/ppt/drawings/drawing50.xml" ContentType="application/vnd.openxmlformats-officedocument.drawingml.chartshapes+xml"/>
  <Override PartName="/ppt/notesSlides/notesSlide103.xml" ContentType="application/vnd.openxmlformats-officedocument.presentationml.notesSlide+xml"/>
  <Override PartName="/ppt/charts/chart68.xml" ContentType="application/vnd.openxmlformats-officedocument.drawingml.chart+xml"/>
  <Override PartName="/ppt/theme/themeOverride57.xml" ContentType="application/vnd.openxmlformats-officedocument.themeOverride+xml"/>
  <Override PartName="/ppt/drawings/drawing51.xml" ContentType="application/vnd.openxmlformats-officedocument.drawingml.chartshapes+xml"/>
  <Override PartName="/ppt/notesSlides/notesSlide104.xml" ContentType="application/vnd.openxmlformats-officedocument.presentationml.notesSlide+xml"/>
  <Override PartName="/ppt/charts/chart69.xml" ContentType="application/vnd.openxmlformats-officedocument.drawingml.chart+xml"/>
  <Override PartName="/ppt/theme/themeOverride58.xml" ContentType="application/vnd.openxmlformats-officedocument.themeOverride+xml"/>
  <Override PartName="/ppt/drawings/drawing52.xml" ContentType="application/vnd.openxmlformats-officedocument.drawingml.chartshapes+xml"/>
  <Override PartName="/ppt/notesSlides/notesSlide10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6.xml" ContentType="application/vnd.openxmlformats-officedocument.presentationml.notesSlide+xml"/>
  <Override PartName="/ppt/charts/chart70.xml" ContentType="application/vnd.openxmlformats-officedocument.drawingml.chart+xml"/>
  <Override PartName="/ppt/theme/themeOverride59.xml" ContentType="application/vnd.openxmlformats-officedocument.themeOverride+xml"/>
  <Override PartName="/ppt/drawings/drawing53.xml" ContentType="application/vnd.openxmlformats-officedocument.drawingml.chartshapes+xml"/>
  <Override PartName="/ppt/notesSlides/notesSlide107.xml" ContentType="application/vnd.openxmlformats-officedocument.presentationml.notesSlide+xml"/>
  <Override PartName="/ppt/charts/chart71.xml" ContentType="application/vnd.openxmlformats-officedocument.drawingml.chart+xml"/>
  <Override PartName="/ppt/theme/themeOverride60.xml" ContentType="application/vnd.openxmlformats-officedocument.themeOverride+xml"/>
  <Override PartName="/ppt/drawings/drawing54.xml" ContentType="application/vnd.openxmlformats-officedocument.drawingml.chartshapes+xml"/>
  <Override PartName="/ppt/notesSlides/notesSlide108.xml" ContentType="application/vnd.openxmlformats-officedocument.presentationml.notesSlide+xml"/>
  <Override PartName="/ppt/charts/chart72.xml" ContentType="application/vnd.openxmlformats-officedocument.drawingml.chart+xml"/>
  <Override PartName="/ppt/theme/themeOverride61.xml" ContentType="application/vnd.openxmlformats-officedocument.themeOverride+xml"/>
  <Override PartName="/ppt/drawings/drawing55.xml" ContentType="application/vnd.openxmlformats-officedocument.drawingml.chartshapes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114"/>
  </p:notesMasterIdLst>
  <p:handoutMasterIdLst>
    <p:handoutMasterId r:id="rId115"/>
  </p:handoutMasterIdLst>
  <p:sldIdLst>
    <p:sldId id="506" r:id="rId4"/>
    <p:sldId id="643" r:id="rId5"/>
    <p:sldId id="679" r:id="rId6"/>
    <p:sldId id="644" r:id="rId7"/>
    <p:sldId id="678" r:id="rId8"/>
    <p:sldId id="646" r:id="rId9"/>
    <p:sldId id="676" r:id="rId10"/>
    <p:sldId id="647" r:id="rId11"/>
    <p:sldId id="648" r:id="rId12"/>
    <p:sldId id="649" r:id="rId13"/>
    <p:sldId id="665" r:id="rId14"/>
    <p:sldId id="666" r:id="rId15"/>
    <p:sldId id="667" r:id="rId16"/>
    <p:sldId id="668" r:id="rId17"/>
    <p:sldId id="669" r:id="rId18"/>
    <p:sldId id="650" r:id="rId19"/>
    <p:sldId id="651" r:id="rId20"/>
    <p:sldId id="677" r:id="rId21"/>
    <p:sldId id="652" r:id="rId22"/>
    <p:sldId id="653" r:id="rId23"/>
    <p:sldId id="654" r:id="rId24"/>
    <p:sldId id="655" r:id="rId25"/>
    <p:sldId id="656" r:id="rId26"/>
    <p:sldId id="657" r:id="rId27"/>
    <p:sldId id="658" r:id="rId28"/>
    <p:sldId id="659" r:id="rId29"/>
    <p:sldId id="660" r:id="rId30"/>
    <p:sldId id="661" r:id="rId31"/>
    <p:sldId id="662" r:id="rId32"/>
    <p:sldId id="663" r:id="rId33"/>
    <p:sldId id="664" r:id="rId34"/>
    <p:sldId id="597" r:id="rId35"/>
    <p:sldId id="675" r:id="rId36"/>
    <p:sldId id="598" r:id="rId37"/>
    <p:sldId id="641" r:id="rId38"/>
    <p:sldId id="640" r:id="rId39"/>
    <p:sldId id="633" r:id="rId40"/>
    <p:sldId id="477" r:id="rId41"/>
    <p:sldId id="599" r:id="rId42"/>
    <p:sldId id="478" r:id="rId43"/>
    <p:sldId id="514" r:id="rId44"/>
    <p:sldId id="578" r:id="rId45"/>
    <p:sldId id="579" r:id="rId46"/>
    <p:sldId id="642" r:id="rId47"/>
    <p:sldId id="511" r:id="rId48"/>
    <p:sldId id="487" r:id="rId49"/>
    <p:sldId id="481" r:id="rId50"/>
    <p:sldId id="442" r:id="rId51"/>
    <p:sldId id="515" r:id="rId52"/>
    <p:sldId id="443" r:id="rId53"/>
    <p:sldId id="483" r:id="rId54"/>
    <p:sldId id="533" r:id="rId55"/>
    <p:sldId id="534" r:id="rId56"/>
    <p:sldId id="600" r:id="rId57"/>
    <p:sldId id="670" r:id="rId58"/>
    <p:sldId id="488" r:id="rId59"/>
    <p:sldId id="484" r:id="rId60"/>
    <p:sldId id="538" r:id="rId61"/>
    <p:sldId id="536" r:id="rId62"/>
    <p:sldId id="535" r:id="rId63"/>
    <p:sldId id="472" r:id="rId64"/>
    <p:sldId id="490" r:id="rId65"/>
    <p:sldId id="450" r:id="rId66"/>
    <p:sldId id="473" r:id="rId67"/>
    <p:sldId id="491" r:id="rId68"/>
    <p:sldId id="452" r:id="rId69"/>
    <p:sldId id="542" r:id="rId70"/>
    <p:sldId id="454" r:id="rId71"/>
    <p:sldId id="601" r:id="rId72"/>
    <p:sldId id="456" r:id="rId73"/>
    <p:sldId id="457" r:id="rId74"/>
    <p:sldId id="494" r:id="rId75"/>
    <p:sldId id="544" r:id="rId76"/>
    <p:sldId id="458" r:id="rId77"/>
    <p:sldId id="547" r:id="rId78"/>
    <p:sldId id="548" r:id="rId79"/>
    <p:sldId id="460" r:id="rId80"/>
    <p:sldId id="462" r:id="rId81"/>
    <p:sldId id="550" r:id="rId82"/>
    <p:sldId id="602" r:id="rId83"/>
    <p:sldId id="465" r:id="rId84"/>
    <p:sldId id="604" r:id="rId85"/>
    <p:sldId id="467" r:id="rId86"/>
    <p:sldId id="552" r:id="rId87"/>
    <p:sldId id="553" r:id="rId88"/>
    <p:sldId id="554" r:id="rId89"/>
    <p:sldId id="556" r:id="rId90"/>
    <p:sldId id="605" r:id="rId91"/>
    <p:sldId id="606" r:id="rId92"/>
    <p:sldId id="607" r:id="rId93"/>
    <p:sldId id="608" r:id="rId94"/>
    <p:sldId id="609" r:id="rId95"/>
    <p:sldId id="671" r:id="rId96"/>
    <p:sldId id="672" r:id="rId97"/>
    <p:sldId id="673" r:id="rId98"/>
    <p:sldId id="480" r:id="rId99"/>
    <p:sldId id="576" r:id="rId100"/>
    <p:sldId id="559" r:id="rId101"/>
    <p:sldId id="561" r:id="rId102"/>
    <p:sldId id="565" r:id="rId103"/>
    <p:sldId id="562" r:id="rId104"/>
    <p:sldId id="610" r:id="rId105"/>
    <p:sldId id="564" r:id="rId106"/>
    <p:sldId id="566" r:id="rId107"/>
    <p:sldId id="567" r:id="rId108"/>
    <p:sldId id="569" r:id="rId109"/>
    <p:sldId id="518" r:id="rId110"/>
    <p:sldId id="570" r:id="rId111"/>
    <p:sldId id="520" r:id="rId112"/>
    <p:sldId id="674" r:id="rId1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9510" autoAdjust="0"/>
  </p:normalViewPr>
  <p:slideViewPr>
    <p:cSldViewPr>
      <p:cViewPr>
        <p:scale>
          <a:sx n="71" d="100"/>
          <a:sy n="71" d="100"/>
        </p:scale>
        <p:origin x="-107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viewProps" Target="view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1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1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1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2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2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2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2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_____Microsoft_Excel36.xlsx"/><Relationship Id="rId1" Type="http://schemas.openxmlformats.org/officeDocument/2006/relationships/themeOverride" Target="../theme/themeOverride2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2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_____Microsoft_Excel38.xlsx"/><Relationship Id="rId1" Type="http://schemas.openxmlformats.org/officeDocument/2006/relationships/themeOverride" Target="../theme/themeOverride2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2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2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3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3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_____Microsoft_Excel43.xlsx"/><Relationship Id="rId1" Type="http://schemas.openxmlformats.org/officeDocument/2006/relationships/themeOverride" Target="../theme/themeOverride3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_____Microsoft_Excel44.xlsx"/><Relationship Id="rId1" Type="http://schemas.openxmlformats.org/officeDocument/2006/relationships/themeOverride" Target="../theme/themeOverride3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_____Microsoft_Excel45.xlsx"/><Relationship Id="rId1" Type="http://schemas.openxmlformats.org/officeDocument/2006/relationships/themeOverride" Target="../theme/themeOverride3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package" Target="../embeddings/_____Microsoft_Excel46.xlsx"/><Relationship Id="rId1" Type="http://schemas.openxmlformats.org/officeDocument/2006/relationships/themeOverride" Target="../theme/themeOverride3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_____Microsoft_Excel47.xlsx"/><Relationship Id="rId1" Type="http://schemas.openxmlformats.org/officeDocument/2006/relationships/themeOverride" Target="../theme/themeOverride3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package" Target="../embeddings/_____Microsoft_Excel48.xlsx"/><Relationship Id="rId1" Type="http://schemas.openxmlformats.org/officeDocument/2006/relationships/themeOverride" Target="../theme/themeOverride3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package" Target="../embeddings/_____Microsoft_Excel49.xlsx"/><Relationship Id="rId1" Type="http://schemas.openxmlformats.org/officeDocument/2006/relationships/themeOverride" Target="../theme/themeOverride3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package" Target="../embeddings/_____Microsoft_Excel50.xlsx"/><Relationship Id="rId1" Type="http://schemas.openxmlformats.org/officeDocument/2006/relationships/themeOverride" Target="../theme/themeOverride3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package" Target="../embeddings/_____Microsoft_Excel51.xlsx"/><Relationship Id="rId1" Type="http://schemas.openxmlformats.org/officeDocument/2006/relationships/themeOverride" Target="../theme/themeOverride4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5.xml"/><Relationship Id="rId2" Type="http://schemas.openxmlformats.org/officeDocument/2006/relationships/package" Target="../embeddings/_____Microsoft_Excel52.xlsx"/><Relationship Id="rId1" Type="http://schemas.openxmlformats.org/officeDocument/2006/relationships/themeOverride" Target="../theme/themeOverride4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package" Target="../embeddings/_____Microsoft_Excel53.xlsx"/><Relationship Id="rId1" Type="http://schemas.openxmlformats.org/officeDocument/2006/relationships/themeOverride" Target="../theme/themeOverride4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package" Target="../embeddings/_____Microsoft_Excel54.xlsx"/><Relationship Id="rId1" Type="http://schemas.openxmlformats.org/officeDocument/2006/relationships/themeOverride" Target="../theme/themeOverride4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package" Target="../embeddings/_____Microsoft_Excel55.xlsx"/><Relationship Id="rId1" Type="http://schemas.openxmlformats.org/officeDocument/2006/relationships/themeOverride" Target="../theme/themeOverride4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9.xml"/><Relationship Id="rId2" Type="http://schemas.openxmlformats.org/officeDocument/2006/relationships/package" Target="../embeddings/_____Microsoft_Excel56.xlsx"/><Relationship Id="rId1" Type="http://schemas.openxmlformats.org/officeDocument/2006/relationships/themeOverride" Target="../theme/themeOverride4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0.xml"/><Relationship Id="rId2" Type="http://schemas.openxmlformats.org/officeDocument/2006/relationships/package" Target="../embeddings/_____Microsoft_Excel57.xlsx"/><Relationship Id="rId1" Type="http://schemas.openxmlformats.org/officeDocument/2006/relationships/themeOverride" Target="../theme/themeOverride4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1.xml"/><Relationship Id="rId2" Type="http://schemas.openxmlformats.org/officeDocument/2006/relationships/package" Target="../embeddings/_____Microsoft_Excel58.xlsx"/><Relationship Id="rId1" Type="http://schemas.openxmlformats.org/officeDocument/2006/relationships/themeOverride" Target="../theme/themeOverride4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2.xml"/><Relationship Id="rId2" Type="http://schemas.openxmlformats.org/officeDocument/2006/relationships/package" Target="../embeddings/_____Microsoft_Excel59.xlsx"/><Relationship Id="rId1" Type="http://schemas.openxmlformats.org/officeDocument/2006/relationships/themeOverride" Target="../theme/themeOverride48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package" Target="../embeddings/_____Microsoft_Excel60.xlsx"/><Relationship Id="rId1" Type="http://schemas.openxmlformats.org/officeDocument/2006/relationships/themeOverride" Target="../theme/themeOverride4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package" Target="../embeddings/_____Microsoft_Excel61.xlsx"/><Relationship Id="rId1" Type="http://schemas.openxmlformats.org/officeDocument/2006/relationships/themeOverride" Target="../theme/themeOverride5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5.xml"/><Relationship Id="rId2" Type="http://schemas.openxmlformats.org/officeDocument/2006/relationships/package" Target="../embeddings/_____Microsoft_Excel62.xlsx"/><Relationship Id="rId1" Type="http://schemas.openxmlformats.org/officeDocument/2006/relationships/themeOverride" Target="../theme/themeOverride5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6.xml"/><Relationship Id="rId2" Type="http://schemas.openxmlformats.org/officeDocument/2006/relationships/package" Target="../embeddings/_____Microsoft_Excel63.xlsx"/><Relationship Id="rId1" Type="http://schemas.openxmlformats.org/officeDocument/2006/relationships/themeOverride" Target="../theme/themeOverride5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7.xml"/><Relationship Id="rId2" Type="http://schemas.openxmlformats.org/officeDocument/2006/relationships/package" Target="../embeddings/_____Microsoft_Excel64.xlsx"/><Relationship Id="rId1" Type="http://schemas.openxmlformats.org/officeDocument/2006/relationships/themeOverride" Target="../theme/themeOverride5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8.xml"/><Relationship Id="rId2" Type="http://schemas.openxmlformats.org/officeDocument/2006/relationships/package" Target="../embeddings/_____Microsoft_Excel65.xlsx"/><Relationship Id="rId1" Type="http://schemas.openxmlformats.org/officeDocument/2006/relationships/themeOverride" Target="../theme/themeOverride5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9.xml"/><Relationship Id="rId2" Type="http://schemas.openxmlformats.org/officeDocument/2006/relationships/package" Target="../embeddings/_____Microsoft_Excel66.xlsx"/><Relationship Id="rId1" Type="http://schemas.openxmlformats.org/officeDocument/2006/relationships/themeOverride" Target="../theme/themeOverride5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0.xml"/><Relationship Id="rId2" Type="http://schemas.openxmlformats.org/officeDocument/2006/relationships/package" Target="../embeddings/_____Microsoft_Excel67.xlsx"/><Relationship Id="rId1" Type="http://schemas.openxmlformats.org/officeDocument/2006/relationships/themeOverride" Target="../theme/themeOverride5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1.xml"/><Relationship Id="rId2" Type="http://schemas.openxmlformats.org/officeDocument/2006/relationships/package" Target="../embeddings/_____Microsoft_Excel68.xlsx"/><Relationship Id="rId1" Type="http://schemas.openxmlformats.org/officeDocument/2006/relationships/themeOverride" Target="../theme/themeOverride5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2.xml"/><Relationship Id="rId2" Type="http://schemas.openxmlformats.org/officeDocument/2006/relationships/package" Target="../embeddings/_____Microsoft_Excel69.xlsx"/><Relationship Id="rId1" Type="http://schemas.openxmlformats.org/officeDocument/2006/relationships/themeOverride" Target="../theme/themeOverride5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3.xml"/><Relationship Id="rId2" Type="http://schemas.openxmlformats.org/officeDocument/2006/relationships/package" Target="../embeddings/_____Microsoft_Excel70.xlsx"/><Relationship Id="rId1" Type="http://schemas.openxmlformats.org/officeDocument/2006/relationships/themeOverride" Target="../theme/themeOverride5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4.xml"/><Relationship Id="rId2" Type="http://schemas.openxmlformats.org/officeDocument/2006/relationships/package" Target="../embeddings/_____Microsoft_Excel71.xlsx"/><Relationship Id="rId1" Type="http://schemas.openxmlformats.org/officeDocument/2006/relationships/themeOverride" Target="../theme/themeOverride6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5.xml"/><Relationship Id="rId2" Type="http://schemas.openxmlformats.org/officeDocument/2006/relationships/package" Target="../embeddings/_____Microsoft_Excel72.xlsx"/><Relationship Id="rId1" Type="http://schemas.openxmlformats.org/officeDocument/2006/relationships/themeOverride" Target="../theme/themeOverride6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Численость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</a:t>
            </a:r>
          </a:p>
          <a:p>
            <a:pPr>
              <a:defRPr sz="1400"/>
            </a:pP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(среднегодовая) чел.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320601632498348"/>
          <c:y val="3.71067444747854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02693527879617"/>
          <c:y val="0.17206032626415202"/>
          <c:w val="0.66006309756432291"/>
          <c:h val="0.7049004082546459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5875"/>
          </c:spPr>
          <c:invertIfNegative val="0"/>
          <c:dLbls>
            <c:dLbl>
              <c:idx val="0"/>
              <c:layout>
                <c:manualLayout>
                  <c:x val="-2.8964646629677279E-2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1536474160825E-2"/>
                  <c:y val="-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8449082999492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63091900464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0322229991874536E-2"/>
                  <c:y val="3.0941981105413238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99219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5645984868783609E-2"/>
                  <c:y val="6.188396221082647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99224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99151</c:v>
                </c:pt>
                <c:pt idx="1">
                  <c:v>99090</c:v>
                </c:pt>
                <c:pt idx="2">
                  <c:v>99206</c:v>
                </c:pt>
                <c:pt idx="3">
                  <c:v>99213</c:v>
                </c:pt>
                <c:pt idx="4">
                  <c:v>99219</c:v>
                </c:pt>
                <c:pt idx="5">
                  <c:v>99224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38"/>
        <c:shape val="box"/>
        <c:axId val="135277952"/>
        <c:axId val="135279744"/>
        <c:axId val="0"/>
      </c:bar3DChart>
      <c:catAx>
        <c:axId val="135277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279744"/>
        <c:crosses val="autoZero"/>
        <c:auto val="1"/>
        <c:lblAlgn val="ctr"/>
        <c:lblOffset val="100"/>
        <c:noMultiLvlLbl val="0"/>
      </c:catAx>
      <c:valAx>
        <c:axId val="13527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27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6082856890545"/>
          <c:y val="0.16300792967448061"/>
          <c:w val="0.81351217386102403"/>
          <c:h val="0.71193015590860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110346713613019E-2"/>
                  <c:y val="-8.1732238084657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10431319596963E-2"/>
                  <c:y val="-4.18211633892530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613293679619665E-2"/>
                  <c:y val="-9.13376522978928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159386848754698"/>
                  <c:y val="-2.65653353331111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73</c:v>
                </c:pt>
                <c:pt idx="1">
                  <c:v>3.1</c:v>
                </c:pt>
                <c:pt idx="2">
                  <c:v>10.9</c:v>
                </c:pt>
                <c:pt idx="3">
                  <c:v>5.4</c:v>
                </c:pt>
                <c:pt idx="4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982049762558761E-3"/>
          <c:y val="0.18103877777512589"/>
          <c:w val="0.99020170598328583"/>
          <c:h val="0.80420016393959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1242967305626958E-3"/>
                  <c:y val="-0.268994337573689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8858866108893882"/>
                  <c:y val="8.0932858429078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301032079056742E-2"/>
                  <c:y val="1.86519964676961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16.2</c:v>
                </c:pt>
                <c:pt idx="1">
                  <c:v>80.3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7172294246508117E-2"/>
                  <c:y val="-9.700109810665159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2319381417259459E-2"/>
                  <c:y val="1.74664570281240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0043135888127124E-2"/>
                  <c:y val="-1.144726053907272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2488876683952681E-2"/>
                  <c:y val="4.8169394205994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843177818952015E-2"/>
                  <c:y val="8.21003225144366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795204206701047E-2"/>
                  <c:y val="-6.885273812628527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614432625765647E-2"/>
                  <c:y val="-0.100786933782638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0984518745229025"/>
                  <c:y val="7.105886528736826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1">
                  <c:v>Налог на прибыль, доходы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Имущественные налоги</c:v>
                </c:pt>
                <c:pt idx="5">
                  <c:v>Гос пошлина</c:v>
                </c:pt>
                <c:pt idx="6">
                  <c:v>Доходы от использования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1">
                  <c:v>401.7</c:v>
                </c:pt>
                <c:pt idx="2">
                  <c:v>37.4</c:v>
                </c:pt>
                <c:pt idx="3">
                  <c:v>78.099999999999994</c:v>
                </c:pt>
                <c:pt idx="4">
                  <c:v>118.2</c:v>
                </c:pt>
                <c:pt idx="5">
                  <c:v>10.9</c:v>
                </c:pt>
                <c:pt idx="6">
                  <c:v>58.4</c:v>
                </c:pt>
                <c:pt idx="7">
                  <c:v>6.1</c:v>
                </c:pt>
                <c:pt idx="8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62978299331995E-2"/>
                  <c:y val="-4.001781277659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14624466327957E-2"/>
                  <c:y val="-3.76798398249207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20053406066402E-2"/>
                  <c:y val="-5.4032211744503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86942132800211E-2"/>
                  <c:y val="-4.184124758654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на 2018 год</c:v>
                </c:pt>
                <c:pt idx="2">
                  <c:v>Проект на 2019 год</c:v>
                </c:pt>
                <c:pt idx="3">
                  <c:v>Проект на  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1455.9</c:v>
                </c:pt>
                <c:pt idx="1">
                  <c:v>1435.3</c:v>
                </c:pt>
                <c:pt idx="2" formatCode="0.0">
                  <c:v>1397.6</c:v>
                </c:pt>
                <c:pt idx="3">
                  <c:v>1426.8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932736"/>
        <c:axId val="152934272"/>
        <c:axId val="0"/>
      </c:bar3DChart>
      <c:catAx>
        <c:axId val="15293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934272"/>
        <c:crosses val="autoZero"/>
        <c:auto val="1"/>
        <c:lblAlgn val="ctr"/>
        <c:lblOffset val="100"/>
        <c:noMultiLvlLbl val="0"/>
      </c:catAx>
      <c:valAx>
        <c:axId val="1529342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93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0" dirty="0" smtClean="0">
                <a:effectLst/>
                <a:latin typeface="Times New Roman" pitchFamily="18" charset="0"/>
                <a:cs typeface="Times New Roman" pitchFamily="18" charset="0"/>
              </a:rPr>
              <a:t>35,4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0884729205715494"/>
          <c:y val="0.4938340184423952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8090843848891341E-2"/>
                  <c:y val="-7.054790208495352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986,1;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68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6472228892130005E-3"/>
                  <c:y val="-1.3030033699959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449,3; </a:t>
                    </a:r>
                    <a:endParaRPr lang="ru-RU" dirty="0" smtClean="0"/>
                  </a:p>
                  <a:p>
                    <a:r>
                      <a:rPr lang="en-US" dirty="0" smtClean="0"/>
                      <a:t>32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986.1</c:v>
                </c:pt>
                <c:pt idx="1">
                  <c:v>449.2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77229411785782"/>
          <c:y val="0.23981668703477388"/>
          <c:w val="0.31715472474384565"/>
          <c:h val="0.49426378550531425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30397564112464E-2"/>
                  <c:y val="-2.3515905640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57122466618586E-2"/>
                  <c:y val="-5.1734992408250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46550194987751E-2"/>
                  <c:y val="-3.527404362478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5860233985301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2017 года</c:v>
                </c:pt>
                <c:pt idx="1">
                  <c:v>Проект на 2018 год</c:v>
                </c:pt>
                <c:pt idx="2">
                  <c:v>Проект на 2019 год</c:v>
                </c:pt>
                <c:pt idx="3">
                  <c:v>Проект на 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441.4</c:v>
                </c:pt>
                <c:pt idx="1">
                  <c:v>449.2</c:v>
                </c:pt>
                <c:pt idx="2" formatCode="0.0">
                  <c:v>461.4</c:v>
                </c:pt>
                <c:pt idx="3">
                  <c:v>478.4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899392"/>
        <c:axId val="153900928"/>
        <c:axId val="0"/>
      </c:bar3DChart>
      <c:catAx>
        <c:axId val="15389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900928"/>
        <c:crosses val="autoZero"/>
        <c:auto val="1"/>
        <c:lblAlgn val="ctr"/>
        <c:lblOffset val="100"/>
        <c:noMultiLvlLbl val="0"/>
      </c:catAx>
      <c:valAx>
        <c:axId val="1539009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89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30591851801415"/>
          <c:y val="0.20052795203847745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146988416291828"/>
                  <c:y val="-0.227800171961569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9609228006923966E-3"/>
                  <c:y val="7.2563767536731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87253363111601"/>
                  <c:y val="2.88977553218724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4671176768889475E-2"/>
                  <c:y val="9.787004554031806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802016621809046E-2"/>
                  <c:y val="-6.74960752704399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Аренда </a:t>
                    </a:r>
                    <a:r>
                      <a:rPr lang="ru-RU" dirty="0"/>
                      <a:t>земли и имущества; </a:t>
                    </a:r>
                    <a:r>
                      <a:rPr lang="ru-RU" dirty="0" smtClean="0"/>
                      <a:t>39,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; </a:t>
                    </a:r>
                    <a:r>
                      <a:rPr lang="ru-RU" dirty="0"/>
                      <a:t>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9389149413506022E-2"/>
                  <c:y val="-0.1265681190135828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108784507814544"/>
                  <c:y val="-6.92548850473349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УСН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3.9</c:v>
                </c:pt>
                <c:pt idx="1">
                  <c:v>310</c:v>
                </c:pt>
                <c:pt idx="2">
                  <c:v>24.7</c:v>
                </c:pt>
                <c:pt idx="3">
                  <c:v>21.7</c:v>
                </c:pt>
                <c:pt idx="4">
                  <c:v>14.3</c:v>
                </c:pt>
                <c:pt idx="5">
                  <c:v>10.9</c:v>
                </c:pt>
                <c:pt idx="6">
                  <c:v>39.4</c:v>
                </c:pt>
                <c:pt idx="7">
                  <c:v>6.1</c:v>
                </c:pt>
                <c:pt idx="8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25398700814829E-2"/>
          <c:y val="4.5938922314745619E-2"/>
          <c:w val="0.88065237742254499"/>
          <c:h val="0.7089708575633358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Ожидаемый факт 2017 -441,4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3999834543363E-3"/>
                  <c:y val="-7.1328069202554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243493338094478E-2"/>
                  <c:y val="8.785747786456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30219858187503E-2"/>
                  <c:y val="2.228512125130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91476195239234E-3"/>
                  <c:y val="2.3789090732839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668052849276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724573793732861E-3"/>
                  <c:y val="-2.409359148305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657774112090158E-2"/>
                  <c:y val="2.138523429848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3.6</c:v>
                </c:pt>
                <c:pt idx="1">
                  <c:v>288.8</c:v>
                </c:pt>
                <c:pt idx="2">
                  <c:v>9.1999999999999993</c:v>
                </c:pt>
                <c:pt idx="3">
                  <c:v>23.7</c:v>
                </c:pt>
                <c:pt idx="4">
                  <c:v>22.6</c:v>
                </c:pt>
                <c:pt idx="5">
                  <c:v>19.2</c:v>
                </c:pt>
                <c:pt idx="6">
                  <c:v>37.700000000000003</c:v>
                </c:pt>
                <c:pt idx="7">
                  <c:v>36.6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Проект на 2018г. - 449,3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9896390462187E-2"/>
                  <c:y val="-7.2573655301599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72965881752985E-2"/>
                  <c:y val="-1.189525076011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6322190272682E-2"/>
                  <c:y val="-8.9097718100522186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29598462687082E-2"/>
                  <c:y val="-9.6450061798177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2063751785003E-2"/>
                  <c:y val="-1.190363333366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485944674842955E-2"/>
                  <c:y val="-4.30844817368335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626161994337483E-2"/>
                  <c:y val="-2.10589584548032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9950574938111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3.9</c:v>
                </c:pt>
                <c:pt idx="1">
                  <c:v>310</c:v>
                </c:pt>
                <c:pt idx="2">
                  <c:v>14.3</c:v>
                </c:pt>
                <c:pt idx="3">
                  <c:v>24.7</c:v>
                </c:pt>
                <c:pt idx="4">
                  <c:v>21.7</c:v>
                </c:pt>
                <c:pt idx="5">
                  <c:v>10.9</c:v>
                </c:pt>
                <c:pt idx="6">
                  <c:v>39.5</c:v>
                </c:pt>
                <c:pt idx="7">
                  <c:v>24.3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4220800"/>
        <c:axId val="154247168"/>
        <c:axId val="0"/>
      </c:bar3DChart>
      <c:catAx>
        <c:axId val="154220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247168"/>
        <c:crosses val="autoZero"/>
        <c:auto val="0"/>
        <c:lblAlgn val="ctr"/>
        <c:lblOffset val="100"/>
        <c:noMultiLvlLbl val="0"/>
      </c:catAx>
      <c:valAx>
        <c:axId val="1542471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22080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4904746828843824"/>
          <c:y val="1.4274076123535573E-2"/>
          <c:w val="0.50102778836871198"/>
          <c:h val="0.24084378390168174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5742544613689E-2"/>
                  <c:y val="-2.351609080472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0397564112464E-2"/>
                  <c:y val="-2.3515905640114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14480311980402E-2"/>
                  <c:y val="-3.527404362478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409135331479177E-2"/>
                  <c:y val="-3.057067733214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2017 года</c:v>
                </c:pt>
                <c:pt idx="1">
                  <c:v>Проект на 2018 год</c:v>
                </c:pt>
                <c:pt idx="2">
                  <c:v>Проект на 2019 год</c:v>
                </c:pt>
                <c:pt idx="3">
                  <c:v>Проект на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288.8</c:v>
                </c:pt>
                <c:pt idx="1">
                  <c:v>310</c:v>
                </c:pt>
                <c:pt idx="2">
                  <c:v>317.2</c:v>
                </c:pt>
                <c:pt idx="3">
                  <c:v>326.3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024576"/>
        <c:axId val="154026368"/>
        <c:axId val="0"/>
      </c:bar3DChart>
      <c:catAx>
        <c:axId val="15402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026368"/>
        <c:crosses val="autoZero"/>
        <c:auto val="1"/>
        <c:lblAlgn val="ctr"/>
        <c:lblOffset val="100"/>
        <c:noMultiLvlLbl val="0"/>
      </c:catAx>
      <c:valAx>
        <c:axId val="15402636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02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24934894239595E-2"/>
                  <c:y val="-4.4680405880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09017642107564E-2"/>
                  <c:y val="-4.23286301522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09135331479177E-2"/>
                  <c:y val="-5.643835870088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25170272982851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2017 года</c:v>
                </c:pt>
                <c:pt idx="1">
                  <c:v>Проект на 2018 год</c:v>
                </c:pt>
                <c:pt idx="2">
                  <c:v>Проект на 2019 год</c:v>
                </c:pt>
                <c:pt idx="3">
                  <c:v>Проект на 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23.7</c:v>
                </c:pt>
                <c:pt idx="1">
                  <c:v>24.7</c:v>
                </c:pt>
                <c:pt idx="2" formatCode="0.0">
                  <c:v>25.7</c:v>
                </c:pt>
                <c:pt idx="3">
                  <c:v>26.7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188416"/>
        <c:axId val="154190208"/>
        <c:axId val="0"/>
      </c:bar3DChart>
      <c:catAx>
        <c:axId val="15418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190208"/>
        <c:crosses val="autoZero"/>
        <c:auto val="1"/>
        <c:lblAlgn val="ctr"/>
        <c:lblOffset val="100"/>
        <c:noMultiLvlLbl val="0"/>
      </c:catAx>
      <c:valAx>
        <c:axId val="1541902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18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активное</a:t>
            </a:r>
          </a:p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(возраст от 15 до 72 лет) чел.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4042156691584542E-2"/>
          <c:y val="1.889670988937737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702881052432082"/>
          <c:y val="0.15321821880902123"/>
          <c:w val="0.62094522566275712"/>
          <c:h val="0.728105111336835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50391226371672992"/>
                  <c:y val="-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149451648229562"/>
                  <c:y val="-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29524761798953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435575941297527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057641743509980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637714857079372"/>
                  <c:y val="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59246</c:v>
                </c:pt>
                <c:pt idx="1">
                  <c:v>55848</c:v>
                </c:pt>
                <c:pt idx="2">
                  <c:v>55173</c:v>
                </c:pt>
                <c:pt idx="3">
                  <c:v>54585</c:v>
                </c:pt>
                <c:pt idx="4">
                  <c:v>53990</c:v>
                </c:pt>
                <c:pt idx="5">
                  <c:v>53310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38"/>
        <c:shape val="box"/>
        <c:axId val="135308800"/>
        <c:axId val="135310336"/>
        <c:axId val="0"/>
      </c:bar3DChart>
      <c:catAx>
        <c:axId val="135308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310336"/>
        <c:crosses val="autoZero"/>
        <c:auto val="1"/>
        <c:lblAlgn val="ctr"/>
        <c:lblOffset val="100"/>
        <c:noMultiLvlLbl val="0"/>
      </c:catAx>
      <c:valAx>
        <c:axId val="13531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30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25068849621947E-2"/>
                  <c:y val="-3.292245306077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39504553694576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621353724924872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239617458945392E-2"/>
                  <c:y val="-3.0570677332148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2017 года</c:v>
                </c:pt>
                <c:pt idx="1">
                  <c:v>Проект на 2018 год</c:v>
                </c:pt>
                <c:pt idx="2">
                  <c:v>Прект на 2019 год</c:v>
                </c:pt>
                <c:pt idx="3">
                  <c:v>Проект на 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22.6</c:v>
                </c:pt>
                <c:pt idx="1">
                  <c:v>21.7</c:v>
                </c:pt>
                <c:pt idx="2" formatCode="0.0">
                  <c:v>24</c:v>
                </c:pt>
                <c:pt idx="3">
                  <c:v>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795200"/>
        <c:axId val="153801088"/>
        <c:axId val="0"/>
      </c:bar3DChart>
      <c:catAx>
        <c:axId val="15379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801088"/>
        <c:crosses val="autoZero"/>
        <c:auto val="1"/>
        <c:lblAlgn val="ctr"/>
        <c:lblOffset val="100"/>
        <c:noMultiLvlLbl val="0"/>
      </c:catAx>
      <c:valAx>
        <c:axId val="15380108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7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30162185369235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51777486117361E-2"/>
                  <c:y val="-3.05706773321482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9,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51895175488976E-2"/>
                  <c:y val="-3.527404362478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6550194987751E-2"/>
                  <c:y val="-3.2922267896159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2017 года</c:v>
                </c:pt>
                <c:pt idx="1">
                  <c:v>Проект на 2018 год</c:v>
                </c:pt>
                <c:pt idx="2">
                  <c:v>Проект на 2019 год</c:v>
                </c:pt>
                <c:pt idx="3">
                  <c:v>Проект на 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37.700000000000003</c:v>
                </c:pt>
                <c:pt idx="1">
                  <c:v>39.4</c:v>
                </c:pt>
                <c:pt idx="2">
                  <c:v>41.3</c:v>
                </c:pt>
                <c:pt idx="3" formatCode="General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622592"/>
        <c:axId val="154501504"/>
        <c:axId val="0"/>
      </c:bar3DChart>
      <c:catAx>
        <c:axId val="154622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501504"/>
        <c:crosses val="autoZero"/>
        <c:auto val="1"/>
        <c:lblAlgn val="ctr"/>
        <c:lblOffset val="100"/>
        <c:noMultiLvlLbl val="0"/>
      </c:catAx>
      <c:valAx>
        <c:axId val="15450150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62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en-US" sz="2400" b="0" dirty="0" smtClean="0">
                <a:effectLst/>
                <a:latin typeface="Times New Roman" pitchFamily="18" charset="0"/>
                <a:cs typeface="Times New Roman" pitchFamily="18" charset="0"/>
              </a:rPr>
              <a:t>986,1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89594614935256"/>
          <c:y val="0.5220531052105321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83044446674383"/>
          <c:y val="0.10555253120023698"/>
          <c:w val="0.5548065223935692"/>
          <c:h val="0.8944474687997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994851826499043E-4"/>
                  <c:y val="2.3514053994000668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133,1;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4831869039640762E-2"/>
                  <c:y val="-0.123585712698589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28,0; </a:t>
                    </a:r>
                    <a:endParaRPr lang="ru-RU" dirty="0" smtClean="0"/>
                  </a:p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825,0; </a:t>
                    </a:r>
                    <a:endParaRPr lang="ru-RU" dirty="0" smtClean="0"/>
                  </a:p>
                  <a:p>
                    <a:r>
                      <a:rPr lang="en-US" dirty="0" smtClean="0"/>
                      <a:t>84%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133.1</c:v>
                </c:pt>
                <c:pt idx="1">
                  <c:v>28</c:v>
                </c:pt>
                <c:pt idx="2">
                  <c:v>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124826632166317"/>
          <c:y val="0.23981668703477391"/>
          <c:w val="0.2360817436055492"/>
          <c:h val="0.49426378550531425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80812332327375E-2"/>
                  <c:y val="-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82690265744609E-2"/>
                  <c:y val="-2.743522324679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51257146291578E-2"/>
                  <c:y val="-3.978126658766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413127138878923E-2"/>
                  <c:y val="-2.302599093927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2017 года</c:v>
                </c:pt>
                <c:pt idx="1">
                  <c:v>Проект на 2018 год</c:v>
                </c:pt>
                <c:pt idx="2">
                  <c:v>Проект на 2019 год</c:v>
                </c:pt>
                <c:pt idx="3">
                  <c:v>Проект на 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150.6</c:v>
                </c:pt>
                <c:pt idx="1">
                  <c:v>148</c:v>
                </c:pt>
                <c:pt idx="2">
                  <c:v>143</c:v>
                </c:pt>
                <c:pt idx="3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489792"/>
        <c:axId val="155491328"/>
        <c:axId val="0"/>
      </c:bar3DChart>
      <c:catAx>
        <c:axId val="15548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491328"/>
        <c:crosses val="autoZero"/>
        <c:auto val="1"/>
        <c:lblAlgn val="ctr"/>
        <c:lblOffset val="100"/>
        <c:noMultiLvlLbl val="0"/>
      </c:catAx>
      <c:valAx>
        <c:axId val="155491328"/>
        <c:scaling>
          <c:orientation val="minMax"/>
          <c:max val="16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4897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Объем консолидированного бюджета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 по расходам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68700724377236E-2"/>
                  <c:y val="-1.583646124171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99451404374523E-2"/>
                  <c:y val="-1.5972960108320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30538508508446E-2"/>
                  <c:y val="-2.584083683108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693685823591515E-3"/>
                  <c:y val="-1.936911291445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1944223</c:v>
                </c:pt>
                <c:pt idx="1">
                  <c:v>1739757.9</c:v>
                </c:pt>
                <c:pt idx="2">
                  <c:v>1699783.7</c:v>
                </c:pt>
                <c:pt idx="3">
                  <c:v>1728727.6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312512"/>
        <c:axId val="155314048"/>
        <c:axId val="0"/>
      </c:bar3DChart>
      <c:catAx>
        <c:axId val="15531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314048"/>
        <c:crosses val="autoZero"/>
        <c:auto val="1"/>
        <c:lblAlgn val="ctr"/>
        <c:lblOffset val="100"/>
        <c:noMultiLvlLbl val="0"/>
      </c:catAx>
      <c:valAx>
        <c:axId val="1553140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31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Объем расходов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2030970084605E-2"/>
                  <c:y val="-2.7457928990391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84242790571E-2"/>
                  <c:y val="-3.34051617313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54734020274039E-2"/>
                  <c:y val="-4.5209949745540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451730705935584E-3"/>
                  <c:y val="-3.486440324601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1459357.5</c:v>
                </c:pt>
                <c:pt idx="1">
                  <c:v>1432756.4</c:v>
                </c:pt>
                <c:pt idx="2">
                  <c:v>1392624.5</c:v>
                </c:pt>
                <c:pt idx="3">
                  <c:v>1421792.7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939968"/>
        <c:axId val="155941504"/>
        <c:axId val="0"/>
      </c:bar3DChart>
      <c:catAx>
        <c:axId val="15593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941504"/>
        <c:crosses val="autoZero"/>
        <c:auto val="1"/>
        <c:lblAlgn val="ctr"/>
        <c:lblOffset val="100"/>
        <c:noMultiLvlLbl val="0"/>
      </c:catAx>
      <c:valAx>
        <c:axId val="1559415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93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Условно-утверждённые расходы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38882809801223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4.336395096987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1685017014691E-2"/>
                  <c:y val="-4.713966871608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51496269630762E-2"/>
                  <c:y val="-3.552527872021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14546</c:v>
                </c:pt>
                <c:pt idx="1">
                  <c:v>29407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674496"/>
        <c:axId val="155676032"/>
        <c:axId val="0"/>
      </c:bar3DChart>
      <c:catAx>
        <c:axId val="15567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676032"/>
        <c:crosses val="autoZero"/>
        <c:auto val="1"/>
        <c:lblAlgn val="ctr"/>
        <c:lblOffset val="100"/>
        <c:noMultiLvlLbl val="0"/>
      </c:catAx>
      <c:valAx>
        <c:axId val="155676032"/>
        <c:scaling>
          <c:orientation val="minMax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67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Расходы бюджета МО Гулькевичский район</a:t>
            </a:r>
          </a:p>
          <a:p>
            <a:pPr>
              <a:defRPr/>
            </a:pPr>
            <a:r>
              <a:rPr lang="ru-RU"/>
              <a:t>на социально-культурную сферу</a:t>
            </a:r>
          </a:p>
        </c:rich>
      </c:tx>
      <c:layout>
        <c:manualLayout>
          <c:xMode val="edge"/>
          <c:yMode val="edge"/>
          <c:x val="0.25026494984245373"/>
          <c:y val="1.53754622062448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940935.8</c:v>
                </c:pt>
                <c:pt idx="1">
                  <c:v>909885.6</c:v>
                </c:pt>
                <c:pt idx="2">
                  <c:v>870652.1</c:v>
                </c:pt>
                <c:pt idx="3">
                  <c:v>877533.5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37297.300000000003</c:v>
                </c:pt>
                <c:pt idx="1">
                  <c:v>44299.5</c:v>
                </c:pt>
                <c:pt idx="2">
                  <c:v>44042.2</c:v>
                </c:pt>
                <c:pt idx="3">
                  <c:v>44266.5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79334.5</c:v>
                </c:pt>
                <c:pt idx="1">
                  <c:v>78069.899999999994</c:v>
                </c:pt>
                <c:pt idx="2">
                  <c:v>72570.2</c:v>
                </c:pt>
                <c:pt idx="3">
                  <c:v>73070.2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103564.1</c:v>
                </c:pt>
                <c:pt idx="1">
                  <c:v>116713.2</c:v>
                </c:pt>
                <c:pt idx="2">
                  <c:v>125017.9</c:v>
                </c:pt>
                <c:pt idx="3">
                  <c:v>130407.7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39392.5</c:v>
                </c:pt>
                <c:pt idx="1">
                  <c:v>40470.1</c:v>
                </c:pt>
                <c:pt idx="2">
                  <c:v>31564.1</c:v>
                </c:pt>
                <c:pt idx="3">
                  <c:v>31564.1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56336128"/>
        <c:axId val="156337664"/>
        <c:axId val="0"/>
      </c:bar3DChart>
      <c:catAx>
        <c:axId val="156336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56337664"/>
        <c:crosses val="autoZero"/>
        <c:auto val="1"/>
        <c:lblAlgn val="ctr"/>
        <c:lblOffset val="100"/>
        <c:noMultiLvlLbl val="0"/>
      </c:catAx>
      <c:valAx>
        <c:axId val="15633766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56336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4 381,3</a:t>
            </a:r>
          </a:p>
        </c:rich>
      </c:tx>
      <c:layout>
        <c:manualLayout>
          <c:xMode val="edge"/>
          <c:yMode val="edge"/>
          <c:x val="0.25228654247652138"/>
          <c:y val="0.5032403806984409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4.0480571603155206E-2"/>
                  <c:y val="-0.10404862356679574"/>
                </c:manualLayout>
              </c:layout>
              <c:tx>
                <c:rich>
                  <a:bodyPr/>
                  <a:lstStyle/>
                  <a:p>
                    <a:pPr>
                      <a:defRPr sz="16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211,9; 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6471690735661407E-3"/>
                  <c:y val="8.1033588860496986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Коммунальное хозяйство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211.9</c:v>
                </c:pt>
                <c:pt idx="1">
                  <c:v>4169.3999999999996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1836045994887"/>
          <c:y val="0.29079185860441126"/>
          <c:w val="0.2995177619153428"/>
          <c:h val="0.47952107335405975"/>
        </c:manualLayout>
      </c:layout>
      <c:overlay val="0"/>
      <c:txPr>
        <a:bodyPr/>
        <a:lstStyle/>
        <a:p>
          <a:pPr>
            <a:defRPr sz="1600"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16 386,5</a:t>
            </a:r>
          </a:p>
        </c:rich>
      </c:tx>
      <c:layout>
        <c:manualLayout>
          <c:xMode val="edge"/>
          <c:yMode val="edge"/>
          <c:x val="0.36663348321921346"/>
          <c:y val="0.5055919951428202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3.3965524298469759E-3"/>
                  <c:y val="5.9291333255426324E-3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8238246432657576E-3"/>
                  <c:y val="-1.46936716957689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108769590903155"/>
                  <c:y val="-8.0642890970899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99,6; </a:t>
                    </a:r>
                    <a:endParaRPr lang="ru-RU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Коммунальное хозяйство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5850</c:v>
                </c:pt>
                <c:pt idx="1">
                  <c:v>8386.9</c:v>
                </c:pt>
                <c:pt idx="2">
                  <c:v>99.6</c:v>
                </c:pt>
                <c:pt idx="3">
                  <c:v>2050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</a:t>
            </a:r>
          </a:p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одного</a:t>
            </a:r>
          </a:p>
          <a:p>
            <a:pPr>
              <a:defRPr/>
            </a:pP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руб.</a:t>
            </a:r>
          </a:p>
          <a:p>
            <a:pPr>
              <a:defRPr/>
            </a:pP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618721282400224"/>
          <c:y val="2.07493285059829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22305916116567"/>
          <c:y val="0.17318772859660472"/>
          <c:w val="0.56171775662393886"/>
          <c:h val="0.741742744739465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6913868746921427"/>
                  <c:y val="3.1797433821903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823504816889468"/>
                  <c:y val="6.3594867643807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2369382682108205"/>
                  <c:y val="-6.3594867643807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34604854691455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527899011420782"/>
                  <c:y val="9.5392301465711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39279700333344786"/>
                  <c:y val="3.1797433821903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21458.799999999999</c:v>
                </c:pt>
                <c:pt idx="1">
                  <c:v>22571.4</c:v>
                </c:pt>
                <c:pt idx="2">
                  <c:v>23604.9</c:v>
                </c:pt>
                <c:pt idx="3">
                  <c:v>23971.3</c:v>
                </c:pt>
                <c:pt idx="4">
                  <c:v>24691.3</c:v>
                </c:pt>
                <c:pt idx="5">
                  <c:v>25645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38"/>
        <c:shape val="box"/>
        <c:axId val="140393856"/>
        <c:axId val="140399744"/>
        <c:axId val="0"/>
      </c:bar3DChart>
      <c:catAx>
        <c:axId val="140393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0399744"/>
        <c:crosses val="autoZero"/>
        <c:auto val="1"/>
        <c:lblAlgn val="ctr"/>
        <c:lblOffset val="100"/>
        <c:noMultiLvlLbl val="0"/>
      </c:catAx>
      <c:valAx>
        <c:axId val="14039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39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Гулькевичский район на 2018 год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90527665384851"/>
          <c:y val="2.171204092225998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46131612616519"/>
          <c:y val="0.2645552918866906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5.1833062455426099E-2"/>
                  <c:y val="3.91955699507382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73240428482857E-2"/>
                  <c:y val="-5.24392995084337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3710465862216034E-3"/>
                  <c:y val="4.25383936107984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932752991603173E-4"/>
                  <c:y val="0.152369610317278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8830156864291064E-2"/>
                  <c:y val="3.31748073032787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116650121312687E-3"/>
                  <c:y val="-5.55486404113502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87928402220543"/>
                  <c:y val="-2.13148109864306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 рамках муниципальных программ</c:v>
                </c:pt>
                <c:pt idx="1">
                  <c:v>Не 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1212.0999999999999</c:v>
                </c:pt>
                <c:pt idx="1">
                  <c:v>220.7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  <a:p>
            <a:pPr>
              <a:defRPr sz="2400"/>
            </a:pP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251932372648E-2"/>
                  <c:y val="-4.735525341572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4519593804472E-2"/>
                  <c:y val="-3.9157220956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5.7476735079716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04880013102681E-3"/>
                  <c:y val="-4.589817111265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1184436.3999999999</c:v>
                </c:pt>
                <c:pt idx="1">
                  <c:v>1212033.8999999999</c:v>
                </c:pt>
                <c:pt idx="2">
                  <c:v>1170831.8999999999</c:v>
                </c:pt>
                <c:pt idx="3">
                  <c:v>1189269.3999999999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110656"/>
        <c:axId val="157112192"/>
        <c:axId val="0"/>
      </c:bar3DChart>
      <c:catAx>
        <c:axId val="15711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112192"/>
        <c:crosses val="autoZero"/>
        <c:auto val="1"/>
        <c:lblAlgn val="ctr"/>
        <c:lblOffset val="100"/>
        <c:noMultiLvlLbl val="0"/>
      </c:catAx>
      <c:valAx>
        <c:axId val="1571121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11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1322740980325852"/>
          <c:w val="0.87382727694862272"/>
          <c:h val="0.64247116004681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54813763862304E-2"/>
                  <c:y val="-2.1047253054633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33287740342147E-2"/>
                  <c:y val="-2.5028289532237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26677910104706E-2"/>
                  <c:y val="-2.341483261496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49179599353E-2"/>
                  <c:y val="-2.018410446148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870961</c:v>
                </c:pt>
                <c:pt idx="1">
                  <c:v>846978.6</c:v>
                </c:pt>
                <c:pt idx="2">
                  <c:v>829924.2</c:v>
                </c:pt>
                <c:pt idx="3">
                  <c:v>836799.9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771456"/>
        <c:axId val="156772992"/>
        <c:axId val="0"/>
      </c:bar3DChart>
      <c:catAx>
        <c:axId val="15677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772992"/>
        <c:crosses val="autoZero"/>
        <c:auto val="1"/>
        <c:lblAlgn val="ctr"/>
        <c:lblOffset val="100"/>
        <c:noMultiLvlLbl val="0"/>
      </c:catAx>
      <c:valAx>
        <c:axId val="1567729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77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E67C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ECCF3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A7EA52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5DCEAF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5.5440748518982026E-3"/>
                  <c:y val="-0.41013628115394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53850289035985E-3"/>
                  <c:y val="-0.29079083805503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478939616028323E-3"/>
                  <c:y val="-9.1009517461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Дошкольное образование</c:v>
                </c:pt>
                <c:pt idx="1">
                  <c:v>Обшее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71512.600000000006</c:v>
                </c:pt>
                <c:pt idx="1">
                  <c:v>46575.8</c:v>
                </c:pt>
                <c:pt idx="2">
                  <c:v>8941.1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55044096"/>
        <c:axId val="157483008"/>
        <c:axId val="0"/>
      </c:bar3DChart>
      <c:catAx>
        <c:axId val="155044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7483008"/>
        <c:crosses val="autoZero"/>
        <c:auto val="1"/>
        <c:lblAlgn val="ctr"/>
        <c:lblOffset val="100"/>
        <c:noMultiLvlLbl val="0"/>
      </c:catAx>
      <c:valAx>
        <c:axId val="15748300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550440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«Социальная поддержка граждан»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175097120356389"/>
          <c:y val="1.5964581256575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051986081902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72327846996991E-2"/>
                  <c:y val="-4.5359523626951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30768712401718E-2"/>
                  <c:y val="-4.5143938927305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8090102921168E-2"/>
                  <c:y val="-4.5503299137284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82496844612897E-3"/>
                  <c:y val="-4.390259845558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5876.8</c:v>
                </c:pt>
                <c:pt idx="1">
                  <c:v>5876.8</c:v>
                </c:pt>
                <c:pt idx="2">
                  <c:v>5876.8</c:v>
                </c:pt>
                <c:pt idx="3">
                  <c:v>5876.8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196288"/>
        <c:axId val="157197824"/>
        <c:axId val="0"/>
      </c:bar3DChart>
      <c:catAx>
        <c:axId val="15719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197824"/>
        <c:crosses val="autoZero"/>
        <c:auto val="1"/>
        <c:lblAlgn val="ctr"/>
        <c:lblOffset val="100"/>
        <c:noMultiLvlLbl val="0"/>
      </c:catAx>
      <c:valAx>
        <c:axId val="1571978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19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5 876,8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4 379,3</a:t>
                    </a:r>
                    <a:r>
                      <a:rPr lang="en-US"/>
                      <a:t>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75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6660048525073E-3"/>
                  <c:y val="0"/>
                </c:manualLayout>
              </c:layout>
              <c:spPr/>
              <c:txPr>
                <a:bodyPr rot="600000"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1 237,5; </a:t>
                    </a:r>
                    <a:endParaRPr lang="ru-RU" smtClean="0"/>
                  </a:p>
                  <a:p>
                    <a:r>
                      <a:rPr lang="en-US" smtClean="0"/>
                      <a:t>21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доплат к пенсиям (дополнительное пенсионное обеспечение)</c:v>
                </c:pt>
                <c:pt idx="1">
                  <c:v>обеспечение денежных выплат почетным гражданам</c:v>
                </c:pt>
                <c:pt idx="2">
                  <c:v>мероприятия по государственной поддержке общественно-полезных программ социально ориентированных некоммерческих организаций, направленных на развитие общественных инициатив по решению социальных проблем в Гулькевичском районе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4379.3</c:v>
                </c:pt>
                <c:pt idx="1">
                  <c:v>260</c:v>
                </c:pt>
                <c:pt idx="2">
                  <c:v>1237.5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3.9429322667851714E-2"/>
          <c:w val="0.39627731775322461"/>
          <c:h val="0.8782650075917490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«Дети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220231082859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763600639355485E-2"/>
                  <c:y val="-3.489756470473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12122846565434E-2"/>
                  <c:y val="-2.684852842501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2017159383724E-2"/>
                  <c:y val="-3.1273369512326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45663026688895E-2"/>
                  <c:y val="-2.032827442082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107346</c:v>
                </c:pt>
                <c:pt idx="1">
                  <c:v>123080.8</c:v>
                </c:pt>
                <c:pt idx="2">
                  <c:v>142097.29999999999</c:v>
                </c:pt>
                <c:pt idx="3">
                  <c:v>153439.9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14688"/>
        <c:axId val="157720576"/>
        <c:axId val="0"/>
      </c:bar3DChart>
      <c:catAx>
        <c:axId val="15771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720576"/>
        <c:crosses val="autoZero"/>
        <c:auto val="1"/>
        <c:lblAlgn val="ctr"/>
        <c:lblOffset val="100"/>
        <c:noMultiLvlLbl val="0"/>
      </c:catAx>
      <c:valAx>
        <c:axId val="15772057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71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«Обеспечение  безопасности населения»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424725043147283E-2"/>
          <c:y val="0.2331831363739785"/>
          <c:w val="0.87382727694862272"/>
          <c:h val="0.6185242881619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43277270267488E-2"/>
                  <c:y val="-2.939525663378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8783128039542E-2"/>
                  <c:y val="-3.117493032780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06505011987E-2"/>
                  <c:y val="-3.153413340607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893320097049106E-3"/>
                  <c:y val="-2.793801719900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27364.400000000001</c:v>
                </c:pt>
                <c:pt idx="1">
                  <c:v>20852.3</c:v>
                </c:pt>
                <c:pt idx="2">
                  <c:v>16056.1</c:v>
                </c:pt>
                <c:pt idx="3">
                  <c:v>16056.1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118272"/>
        <c:axId val="158119808"/>
        <c:axId val="0"/>
      </c:bar3DChart>
      <c:catAx>
        <c:axId val="15811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119808"/>
        <c:crosses val="autoZero"/>
        <c:auto val="1"/>
        <c:lblAlgn val="ctr"/>
        <c:lblOffset val="100"/>
        <c:noMultiLvlLbl val="0"/>
      </c:catAx>
      <c:valAx>
        <c:axId val="15811980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11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6528715504876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4500611043216E-2"/>
                  <c:y val="-1.542593377087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70239507438242E-2"/>
                  <c:y val="-2.917935767072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80907497733227E-2"/>
                  <c:y val="-2.5547729698269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67996029115046E-2"/>
                  <c:y val="-2.594244454193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86774.1</c:v>
                </c:pt>
                <c:pt idx="1">
                  <c:v>93590.7</c:v>
                </c:pt>
                <c:pt idx="2">
                  <c:v>83437</c:v>
                </c:pt>
                <c:pt idx="3">
                  <c:v>83665.3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704000"/>
        <c:axId val="158705536"/>
        <c:axId val="0"/>
      </c:bar3DChart>
      <c:catAx>
        <c:axId val="15870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705536"/>
        <c:crosses val="autoZero"/>
        <c:auto val="1"/>
        <c:lblAlgn val="ctr"/>
        <c:lblOffset val="100"/>
        <c:noMultiLvlLbl val="0"/>
      </c:catAx>
      <c:valAx>
        <c:axId val="15870553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70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5846859309539"/>
          <c:y val="0.22341315833470562"/>
          <c:w val="0.87382727694862272"/>
          <c:h val="0.62650657879023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04742483810044E-2"/>
                  <c:y val="-1.542593377087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76611917672229E-2"/>
                  <c:y val="-1.720592172829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25022130157582E-2"/>
                  <c:y val="-2.9538560749002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339980145575228E-3"/>
                  <c:y val="-2.793801719900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38564.5</c:v>
                </c:pt>
                <c:pt idx="1">
                  <c:v>38420.1</c:v>
                </c:pt>
                <c:pt idx="2">
                  <c:v>31564.1</c:v>
                </c:pt>
                <c:pt idx="3">
                  <c:v>31564.1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483008"/>
        <c:axId val="159484544"/>
        <c:axId val="0"/>
      </c:bar3DChart>
      <c:catAx>
        <c:axId val="15948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484544"/>
        <c:crosses val="autoZero"/>
        <c:auto val="1"/>
        <c:lblAlgn val="ctr"/>
        <c:lblOffset val="100"/>
        <c:noMultiLvlLbl val="0"/>
      </c:catAx>
      <c:valAx>
        <c:axId val="1594845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48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Доля в общей структуре отгруженных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товаров, работ и услуг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9128740385267437E-4"/>
          <c:y val="4.759738369435744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6424798399023488E-2"/>
                  <c:y val="8.50144639343870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8324082316971996E-2"/>
                  <c:y val="1.33951361241156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3.2067144054701034E-2"/>
                  <c:y val="-0.1183237024296878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87153086886454E-3"/>
                  <c:y val="-0.108173165944524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Рынок товаров и услуг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24.5</c:v>
                </c:pt>
                <c:pt idx="1">
                  <c:v>36.799999999999997</c:v>
                </c:pt>
                <c:pt idx="2">
                  <c:v>1</c:v>
                </c:pt>
                <c:pt idx="3">
                  <c:v>3.1</c:v>
                </c:pt>
                <c:pt idx="4">
                  <c:v>34.5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358691747093031"/>
          <c:y val="0.22709238354669453"/>
          <c:w val="0.33018282961344847"/>
          <c:h val="0.58873162241232457"/>
        </c:manualLayout>
      </c:layout>
      <c:overlay val="0"/>
      <c:txPr>
        <a:bodyPr/>
        <a:lstStyle/>
        <a:p>
          <a:pPr defTabSz="360000">
            <a:defRPr sz="1400" kern="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84450622130736"/>
          <c:y val="1.16702072932056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440746819753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36023501942408E-2"/>
                  <c:y val="-2.565653722283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41580990090355E-2"/>
                  <c:y val="-3.531769229461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0232633532522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10849432030321E-2"/>
                  <c:y val="-3.112055278188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5477.5</c:v>
                </c:pt>
                <c:pt idx="1">
                  <c:v>1021</c:v>
                </c:pt>
                <c:pt idx="2">
                  <c:v>1021</c:v>
                </c:pt>
                <c:pt idx="3">
                  <c:v>1021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166464"/>
        <c:axId val="159168000"/>
        <c:axId val="0"/>
      </c:bar3DChart>
      <c:catAx>
        <c:axId val="159166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168000"/>
        <c:crosses val="autoZero"/>
        <c:auto val="1"/>
        <c:lblAlgn val="ctr"/>
        <c:lblOffset val="100"/>
        <c:noMultiLvlLbl val="0"/>
      </c:catAx>
      <c:valAx>
        <c:axId val="1591680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16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1021,0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3.6980658063082594E-2"/>
                  <c:y val="-5.408658297226234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852,0;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83%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8490553020990501E-2"/>
                  <c:y val="-2.1164500240713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69,0; </a:t>
                    </a:r>
                    <a:endParaRPr lang="ru-RU" dirty="0" smtClean="0"/>
                  </a:p>
                  <a:p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100,0; </a:t>
                    </a:r>
                    <a:endParaRPr lang="ru-RU" smtClean="0"/>
                  </a:p>
                  <a:p>
                    <a:r>
                      <a:rPr lang="en-US" smtClean="0"/>
                      <a:t>10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оплата взносов в некоммерческую организацию «Фонд капитального ремонта многоквартирных домов, расположенных на территории Краснодарского края», согласно Закону Краснодарского края от 01 июля 2014 года №2735-КЗ «Об организации проведения капитального ремон</c:v>
                </c:pt>
                <c:pt idx="1">
                  <c:v>оплату услуг управляющей компании за содержание и ремонт общего имущества многоквартирных домов, находящихся в собственности муниципального образования Гулькевичский район</c:v>
                </c:pt>
                <c:pt idx="2">
                  <c:v>проектирование напорного канализационного коллектора от инвестиционной площадки в северо- восточной части  г. Гулькевичи до очистных сооружений, протяженностью 6 км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852</c:v>
                </c:pt>
                <c:pt idx="1">
                  <c:v>69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36336016428278"/>
          <c:y val="0.10582157538051327"/>
          <c:w val="0.443179812458114"/>
          <c:h val="0.89417842461948671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инновационная экономика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2749767452553248"/>
          <c:y val="9.725172744338072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03088548408773E-2"/>
          <c:y val="0.23517872187338376"/>
          <c:w val="0.87382727694862272"/>
          <c:h val="0.62996774458847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63386946077057E-2"/>
                  <c:y val="-2.565653722283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08073966280615E-2"/>
                  <c:y val="-2.364748500140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11026461540703E-2"/>
                  <c:y val="-2.206159265861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49558245806E-2"/>
                  <c:y val="-2.139538003754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718.2</c:v>
                </c:pt>
                <c:pt idx="1">
                  <c:v>472</c:v>
                </c:pt>
                <c:pt idx="2">
                  <c:v>472</c:v>
                </c:pt>
                <c:pt idx="3">
                  <c:v>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744768"/>
        <c:axId val="159746304"/>
        <c:axId val="0"/>
      </c:bar3DChart>
      <c:catAx>
        <c:axId val="159744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746304"/>
        <c:crosses val="autoZero"/>
        <c:auto val="1"/>
        <c:lblAlgn val="ctr"/>
        <c:lblOffset val="100"/>
        <c:noMultiLvlLbl val="0"/>
      </c:catAx>
      <c:valAx>
        <c:axId val="1597463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74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472,0</a:t>
            </a:r>
          </a:p>
        </c:rich>
      </c:tx>
      <c:layout>
        <c:manualLayout>
          <c:xMode val="edge"/>
          <c:yMode val="edge"/>
          <c:x val="0.28182296501105614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5.6894440044296156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172,0;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1117770068558689E-3"/>
                  <c:y val="-9.40654742065696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300,0; </a:t>
                    </a:r>
                    <a:endParaRPr lang="ru-RU" dirty="0" smtClean="0"/>
                  </a:p>
                  <a:p>
                    <a:r>
                      <a:rPr lang="en-US" dirty="0" smtClean="0"/>
                      <a:t>64%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поддержка и развитие малого и среднего предпринимательсва в муниципальном образовании Гулькевичский район</c:v>
                </c:pt>
                <c:pt idx="1">
                  <c:v>обеспечение участия муниципального образования Гулькевичский район в международных, национальных и иных конгрессно-выставочных мероприятиях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172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5936044143243341"/>
          <c:w val="0.39627731775322461"/>
          <c:h val="0.73246639262304181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024257184413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28616856779146E-2"/>
                  <c:y val="-4.510734216848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22917672171217E-2"/>
                  <c:y val="-4.6988052740147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7407665086393E-2"/>
                  <c:y val="-4.734704179389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824859168654451E-3"/>
                  <c:y val="-4.668082917282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8909.7000000000007</c:v>
                </c:pt>
                <c:pt idx="1">
                  <c:v>8840.2000000000007</c:v>
                </c:pt>
                <c:pt idx="2">
                  <c:v>8840.2000000000007</c:v>
                </c:pt>
                <c:pt idx="3">
                  <c:v>8840.2000000000007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366976"/>
        <c:axId val="160368512"/>
        <c:axId val="0"/>
      </c:bar3DChart>
      <c:catAx>
        <c:axId val="16036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368512"/>
        <c:crosses val="autoZero"/>
        <c:auto val="1"/>
        <c:lblAlgn val="ctr"/>
        <c:lblOffset val="100"/>
        <c:noMultiLvlLbl val="0"/>
      </c:catAx>
      <c:valAx>
        <c:axId val="1603685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36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</a:p>
        </c:rich>
      </c:tx>
      <c:layout>
        <c:manualLayout>
          <c:xMode val="edge"/>
          <c:yMode val="edge"/>
          <c:x val="0.22140663787812281"/>
          <c:y val="7.9429233278039324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2132404231955E-2"/>
                  <c:y val="-2.856020467713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5986748284799E-2"/>
                  <c:y val="-2.655116864409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102203580293E-2"/>
                  <c:y val="-3.299202387474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2474E-2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640</c:v>
                </c:pt>
                <c:pt idx="1">
                  <c:v>640</c:v>
                </c:pt>
                <c:pt idx="2">
                  <c:v>640</c:v>
                </c:pt>
                <c:pt idx="3">
                  <c:v>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043200"/>
        <c:axId val="161044736"/>
        <c:axId val="0"/>
      </c:bar3DChart>
      <c:catAx>
        <c:axId val="16104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44736"/>
        <c:crosses val="autoZero"/>
        <c:auto val="1"/>
        <c:lblAlgn val="ctr"/>
        <c:lblOffset val="100"/>
        <c:noMultiLvlLbl val="0"/>
      </c:catAx>
      <c:valAx>
        <c:axId val="16104473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4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на территории муниципального образования </a:t>
            </a:r>
            <a:r>
              <a:rPr lang="ru-RU" sz="20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69587480282101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829753729527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02608146295238E-2"/>
                  <c:y val="-2.694418929978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42672574480914E-2"/>
                  <c:y val="-4.4268751046440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78508760697E-2"/>
                  <c:y val="-4.4207138174005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151115967888E-2"/>
                  <c:y val="-4.471334171007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964544"/>
        <c:axId val="159995008"/>
        <c:axId val="0"/>
      </c:bar3DChart>
      <c:catAx>
        <c:axId val="159964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  <c:crossAx val="159995008"/>
        <c:crosses val="autoZero"/>
        <c:auto val="1"/>
        <c:lblAlgn val="ctr"/>
        <c:lblOffset val="100"/>
        <c:noMultiLvlLbl val="0"/>
      </c:catAx>
      <c:valAx>
        <c:axId val="15999500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96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«Ремонт и содержание автомобильных дорог местного значения на территории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98093888599E-2"/>
          <c:y val="0.29794623492878025"/>
          <c:w val="0.87382727694862272"/>
          <c:h val="0.60876698551464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28965679393249E-2"/>
                  <c:y val="-1.63151409330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4037166960008E-2"/>
                  <c:y val="-2.753615795384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69474064492997E-2"/>
                  <c:y val="-2.7853525756833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232874873628E-2"/>
                  <c:y val="-2.465866633859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11510.2</c:v>
                </c:pt>
                <c:pt idx="1">
                  <c:v>2849.7</c:v>
                </c:pt>
                <c:pt idx="2">
                  <c:v>3225.3</c:v>
                </c:pt>
                <c:pt idx="3">
                  <c:v>3216.2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878976"/>
        <c:axId val="160880512"/>
        <c:axId val="0"/>
      </c:bar3DChart>
      <c:catAx>
        <c:axId val="16087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880512"/>
        <c:crosses val="autoZero"/>
        <c:auto val="1"/>
        <c:lblAlgn val="ctr"/>
        <c:lblOffset val="100"/>
        <c:noMultiLvlLbl val="0"/>
      </c:catAx>
      <c:valAx>
        <c:axId val="1608805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87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общественной инфраструктуры муниципального значения»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173279701211963E-2"/>
          <c:y val="0.23716029055448271"/>
          <c:w val="0.87382727694862272"/>
          <c:h val="0.59323495891218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1311151578123E-2"/>
                  <c:y val="-2.843847562505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91456947698787E-2"/>
                  <c:y val="-3.107254624642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92566027876129E-2"/>
                  <c:y val="-3.575008519652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2328748736386E-2"/>
                  <c:y val="-3.368851650690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4459.1000000000004</c:v>
                </c:pt>
                <c:pt idx="1">
                  <c:v>10536.5</c:v>
                </c:pt>
                <c:pt idx="2">
                  <c:v>1000</c:v>
                </c:pt>
                <c:pt idx="3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937088"/>
        <c:axId val="160938624"/>
        <c:axId val="0"/>
      </c:bar3DChart>
      <c:catAx>
        <c:axId val="16093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938624"/>
        <c:crosses val="autoZero"/>
        <c:auto val="1"/>
        <c:lblAlgn val="ctr"/>
        <c:lblOffset val="100"/>
        <c:noMultiLvlLbl val="0"/>
      </c:catAx>
      <c:valAx>
        <c:axId val="1609386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93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«Газификация 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688432621366777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159483123287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327323375726949E-2"/>
                  <c:y val="-4.698338282959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55017384225069E-2"/>
                  <c:y val="-3.907069541344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862441513786E-2"/>
                  <c:y val="-3.965826660919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035475111251E-2"/>
                  <c:y val="-3.935735330166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4929.3</c:v>
                </c:pt>
                <c:pt idx="1">
                  <c:v>6050</c:v>
                </c:pt>
                <c:pt idx="2">
                  <c:v>6050</c:v>
                </c:pt>
                <c:pt idx="3">
                  <c:v>6050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573120"/>
        <c:axId val="161579008"/>
        <c:axId val="0"/>
      </c:bar3DChart>
      <c:catAx>
        <c:axId val="16157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579008"/>
        <c:crosses val="autoZero"/>
        <c:auto val="1"/>
        <c:lblAlgn val="ctr"/>
        <c:lblOffset val="100"/>
        <c:noMultiLvlLbl val="0"/>
      </c:catAx>
      <c:valAx>
        <c:axId val="16157900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57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00000000014E-2"/>
          <c:y val="0.30476202362887955"/>
          <c:w val="0.86307684562826348"/>
          <c:h val="0.524401121394387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037466425299149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108919581098643E-2"/>
                  <c:y val="4.24179310596994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150693002375368E-2"/>
                  <c:y val="2.23252268735260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0840567820723172E-2"/>
                  <c:y val="4.465045374705201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8579202060271242E-3"/>
                  <c:y val="-0.104928566305572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Рынок товаров и услуг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29</c:v>
                </c:pt>
                <c:pt idx="1">
                  <c:v>23.4</c:v>
                </c:pt>
                <c:pt idx="2">
                  <c:v>3.7</c:v>
                </c:pt>
                <c:pt idx="3">
                  <c:v>4.5999999999999996</c:v>
                </c:pt>
                <c:pt idx="4">
                  <c:v>11</c:v>
                </c:pt>
                <c:pt idx="5">
                  <c:v>28.3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5617143786827E-2"/>
                  <c:y val="-2.565653722283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3811408441737E-2"/>
                  <c:y val="-2.364748500140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29514780468136E-2"/>
                  <c:y val="-2.595166175634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29477466771358E-2"/>
                  <c:y val="-2.334041458641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2853</c:v>
                </c:pt>
                <c:pt idx="1">
                  <c:v>1800</c:v>
                </c:pt>
                <c:pt idx="2">
                  <c:v>2300</c:v>
                </c:pt>
                <c:pt idx="3">
                  <c:v>2300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164288"/>
        <c:axId val="161202944"/>
        <c:axId val="0"/>
      </c:bar3DChart>
      <c:catAx>
        <c:axId val="161164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202944"/>
        <c:crosses val="autoZero"/>
        <c:auto val="1"/>
        <c:lblAlgn val="ctr"/>
        <c:lblOffset val="100"/>
        <c:noMultiLvlLbl val="0"/>
      </c:catAx>
      <c:valAx>
        <c:axId val="1612029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16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1 800,0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1000,0;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55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500,0; </a:t>
                    </a:r>
                    <a:endParaRPr lang="ru-RU" smtClean="0"/>
                  </a:p>
                  <a:p>
                    <a:r>
                      <a:rPr lang="en-US" smtClean="0"/>
                      <a:t>28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893320097050407E-3"/>
                  <c:y val="7.05458652742292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300,0; </a:t>
                    </a:r>
                    <a:endParaRPr lang="ru-RU" dirty="0" smtClean="0"/>
                  </a:p>
                  <a:p>
                    <a:r>
                      <a:rPr lang="en-US" dirty="0" smtClean="0"/>
                      <a:t>17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публикация официальных материалов в телеэфире, информирование жителей Гулькевичского района в телеэфире, о деятельности администрации и Совета муниципального образования Гулькевичский район</c:v>
                </c:pt>
                <c:pt idx="1">
                  <c:v>публикация  в печатном издании, информирование жителей Гулькевичского района в печатном издании  о деятельности администрации и Совета муниципального образования Гулькевичский район</c:v>
                </c:pt>
                <c:pt idx="2">
                  <c:v>размещение нормативно-правовых документов администрации муниципального образования Гулькевичский район на интернет-сайте, который зарегистрирован как СМИ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825169515215155"/>
          <c:y val="7.9406362256045609E-2"/>
          <c:w val="0.4361026418211596"/>
          <c:h val="0.8947261415398288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гражданского общества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0988936754142E-2"/>
                  <c:y val="-3.9271779064903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331515395878E-2"/>
                  <c:y val="-3.9207761392350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183502040758584E-3"/>
                  <c:y val="-4.345697269615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184234167320987E-3"/>
                  <c:y val="-4.084572552621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#,##0.0">
                  <c:v>80</c:v>
                </c:pt>
                <c:pt idx="1">
                  <c:v>80</c:v>
                </c:pt>
                <c:pt idx="2">
                  <c:v>80</c:v>
                </c:pt>
                <c:pt idx="3" formatCode="#,##0.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409856"/>
        <c:axId val="162411648"/>
        <c:axId val="0"/>
      </c:bar3DChart>
      <c:catAx>
        <c:axId val="162409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411648"/>
        <c:crosses val="autoZero"/>
        <c:auto val="1"/>
        <c:lblAlgn val="ctr"/>
        <c:lblOffset val="100"/>
        <c:noMultiLvlLbl val="0"/>
      </c:catAx>
      <c:valAx>
        <c:axId val="1624116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40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«Доступная среда»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82483871994569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0988936754142E-2"/>
                  <c:y val="-4.510703586383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331515395878E-2"/>
                  <c:y val="-4.504301819128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6773620807956E-2"/>
                  <c:y val="-3.956690359842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184234167320987E-3"/>
                  <c:y val="-3.890069097735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716.8</c:v>
                </c:pt>
                <c:pt idx="1">
                  <c:v>710.5</c:v>
                </c:pt>
                <c:pt idx="2">
                  <c:v>710.5</c:v>
                </c:pt>
                <c:pt idx="3">
                  <c:v>710.5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369920"/>
        <c:axId val="162371456"/>
        <c:axId val="0"/>
      </c:bar3DChart>
      <c:catAx>
        <c:axId val="162369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371456"/>
        <c:crosses val="autoZero"/>
        <c:auto val="1"/>
        <c:lblAlgn val="ctr"/>
        <c:lblOffset val="100"/>
        <c:noMultiLvlLbl val="0"/>
      </c:catAx>
      <c:valAx>
        <c:axId val="16237145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36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«Повышение безопасности дорожного движения»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56874783368348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93852833556154E-2"/>
                  <c:y val="-3.732689766836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94869387272381E-2"/>
                  <c:y val="-4.504301819128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36129498156119E-2"/>
                  <c:y val="-2.400662720748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339980145575228E-3"/>
                  <c:y val="-2.334041458641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840</c:v>
                </c:pt>
                <c:pt idx="1">
                  <c:v>600</c:v>
                </c:pt>
                <c:pt idx="2">
                  <c:v>650</c:v>
                </c:pt>
                <c:pt idx="3">
                  <c:v>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788864"/>
        <c:axId val="162790400"/>
        <c:axId val="0"/>
      </c:bar3DChart>
      <c:catAx>
        <c:axId val="16278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790400"/>
        <c:crosses val="autoZero"/>
        <c:auto val="1"/>
        <c:lblAlgn val="ctr"/>
        <c:lblOffset val="100"/>
        <c:noMultiLvlLbl val="0"/>
      </c:catAx>
      <c:valAx>
        <c:axId val="1627904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78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93852833556154E-2"/>
                  <c:y val="-3.538201627182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28867401829956E-2"/>
                  <c:y val="-2.753770725147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25461507861133E-2"/>
                  <c:y val="-5.70722145382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45663026688791E-2"/>
                  <c:y val="-5.6406155069487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1000</c:v>
                </c:pt>
                <c:pt idx="1">
                  <c:v>1844.3</c:v>
                </c:pt>
                <c:pt idx="2">
                  <c:v>545</c:v>
                </c:pt>
                <c:pt idx="3">
                  <c:v>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593408"/>
        <c:axId val="162693504"/>
        <c:axId val="0"/>
      </c:bar3DChart>
      <c:catAx>
        <c:axId val="162593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693504"/>
        <c:crosses val="autoZero"/>
        <c:auto val="1"/>
        <c:lblAlgn val="ctr"/>
        <c:lblOffset val="100"/>
        <c:noMultiLvlLbl val="0"/>
      </c:catAx>
      <c:valAx>
        <c:axId val="1626935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59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1 844,3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15598804433916"/>
          <c:y val="0.16199070473651073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1299,3;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70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6660048525073E-3"/>
                  <c:y val="2.35159056401144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545,0; </a:t>
                    </a:r>
                    <a:endParaRPr lang="ru-RU" dirty="0" smtClean="0"/>
                  </a:p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внесение изменений в генеральные планы и правила землепользования и застройки сельских поселений Гулькевичского района (Венцы-Заря, Николенское, Тысячное, Скобелевское, Кубань, Отрадо-Ольгинское, Отрадо-Кубанское, Соколовское, Новоукраинское)</c:v>
                </c:pt>
                <c:pt idx="1">
                  <c:v>выполнение работ по подготовке землеустроительных дел территориальных зон населенных пунктов сельских поселений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1299.3</c:v>
                </c:pt>
                <c:pt idx="1">
                  <c:v>545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9.3515905640114055E-2"/>
          <c:w val="0.39627731775322461"/>
          <c:h val="0.85239751138762365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83184843261169E-2"/>
                  <c:y val="-2.7601878076351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17202389698688E-2"/>
                  <c:y val="-2.948274180033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36129498156119E-2"/>
                  <c:y val="-2.984173085408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90329031541297E-2"/>
                  <c:y val="-2.91755182330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3251.1</c:v>
                </c:pt>
                <c:pt idx="1">
                  <c:v>1574.2</c:v>
                </c:pt>
                <c:pt idx="2">
                  <c:v>1574.2</c:v>
                </c:pt>
                <c:pt idx="3">
                  <c:v>1574.2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039488"/>
        <c:axId val="163049472"/>
        <c:axId val="0"/>
      </c:bar3DChart>
      <c:catAx>
        <c:axId val="16303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049472"/>
        <c:crosses val="autoZero"/>
        <c:auto val="1"/>
        <c:lblAlgn val="ctr"/>
        <c:lblOffset val="100"/>
        <c:noMultiLvlLbl val="0"/>
      </c:catAx>
      <c:valAx>
        <c:axId val="16304947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03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1 574,2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15598804433916"/>
          <c:y val="0.16199070473651073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1 350,0;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86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222210077016533E-3"/>
                  <c:y val="3.31492047038587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224,2; </a:t>
                    </a:r>
                    <a:endParaRPr lang="ru-RU" dirty="0" smtClean="0"/>
                  </a:p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предоставление ежемесячной денежной компенсации по возмещению расходов по оплате жилья, отопления, освещения в качестве меры социальной поддержки работникам здравоохранения МО Гулькевичский район</c:v>
                </c:pt>
                <c:pt idx="1">
                  <c:v>организация дополнительного профессионального образования работников здравоохранения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1350</c:v>
                </c:pt>
                <c:pt idx="1">
                  <c:v>224.2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9.3515905640114055E-2"/>
          <c:w val="0.39627731775322461"/>
          <c:h val="0.85239751138762365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83184843261169E-2"/>
                  <c:y val="-2.7601878076351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94869387272435E-2"/>
                  <c:y val="-5.0878121837883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914634933036106E-3"/>
                  <c:y val="-4.929207634275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67996029115046E-2"/>
                  <c:y val="-5.057089827055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1921.7</c:v>
                </c:pt>
                <c:pt idx="1">
                  <c:v>983.4</c:v>
                </c:pt>
                <c:pt idx="2">
                  <c:v>983.4</c:v>
                </c:pt>
                <c:pt idx="3">
                  <c:v>983.4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341824"/>
        <c:axId val="163343360"/>
        <c:axId val="0"/>
      </c:bar3DChart>
      <c:catAx>
        <c:axId val="163341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343360"/>
        <c:crosses val="autoZero"/>
        <c:auto val="1"/>
        <c:lblAlgn val="ctr"/>
        <c:lblOffset val="100"/>
        <c:noMultiLvlLbl val="0"/>
      </c:catAx>
      <c:valAx>
        <c:axId val="16334336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34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387755409474277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98445370476727E-2"/>
                  <c:y val="-6.1141354664296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1 756,7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93100389975502E-3"/>
                  <c:y val="-3.292226789615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2017</c:v>
                </c:pt>
                <c:pt idx="1">
                  <c:v>Бюджет 2018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1887.7</c:v>
                </c:pt>
                <c:pt idx="1">
                  <c:v>1756.6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773632"/>
        <c:axId val="140804096"/>
        <c:axId val="0"/>
      </c:bar3DChart>
      <c:catAx>
        <c:axId val="140773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804096"/>
        <c:crosses val="autoZero"/>
        <c:auto val="1"/>
        <c:lblAlgn val="ctr"/>
        <c:lblOffset val="100"/>
        <c:noMultiLvlLbl val="0"/>
      </c:catAx>
      <c:valAx>
        <c:axId val="1408040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77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27850848113651E-2"/>
                  <c:y val="-5.4832361760498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1819941153492E-2"/>
                  <c:y val="-2.948274180033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794510287388E-2"/>
                  <c:y val="-2.984173085408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67996029115046E-2"/>
                  <c:y val="-5.057089827055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 бюджета на 2018 год</c:v>
                </c:pt>
                <c:pt idx="1">
                  <c:v>первый год планового периода 2019 год</c:v>
                </c:pt>
                <c:pt idx="2">
                  <c:v>второй год планового периода 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45132.800000000003</c:v>
                </c:pt>
                <c:pt idx="1">
                  <c:v>33684.800000000003</c:v>
                </c:pt>
                <c:pt idx="2">
                  <c:v>33684.800000000003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493376"/>
        <c:axId val="163494912"/>
        <c:axId val="0"/>
      </c:bar3DChart>
      <c:catAx>
        <c:axId val="16349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494912"/>
        <c:crosses val="autoZero"/>
        <c:auto val="1"/>
        <c:lblAlgn val="ctr"/>
        <c:lblOffset val="100"/>
        <c:noMultiLvlLbl val="0"/>
      </c:catAx>
      <c:valAx>
        <c:axId val="1634949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49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45 132,8</a:t>
            </a:r>
          </a:p>
        </c:rich>
      </c:tx>
      <c:layout>
        <c:manualLayout>
          <c:xMode val="edge"/>
          <c:yMode val="edge"/>
          <c:x val="0.26333263597951484"/>
          <c:y val="0.5010712755066444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15598804433916"/>
          <c:y val="0.16199070473651073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5.6893320097050146E-3"/>
                  <c:y val="5.198863191407868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18 417,2; 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41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222210077016533E-3"/>
                  <c:y val="3.31492047038587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13 448,0; </a:t>
                    </a:r>
                    <a:endParaRPr lang="ru-RU" dirty="0" smtClean="0"/>
                  </a:p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5339980145575228E-3"/>
                  <c:y val="3.38655834900764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13 267,6; </a:t>
                    </a:r>
                    <a:endParaRPr lang="ru-RU" dirty="0" smtClean="0"/>
                  </a:p>
                  <a:p>
                    <a:r>
                      <a:rPr lang="en-US" dirty="0" smtClean="0"/>
                      <a:t>29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Процентные платежи по муниципальному долгу</c:v>
                </c:pt>
                <c:pt idx="1">
                  <c:v>Выравнивание бюджетной обеспеченности городских и сельских поселений Гулькевичского района</c:v>
                </c:pt>
                <c:pt idx="2">
                  <c:v>Обеспечение составления и исполнения бюджета муниципального образования Гулькевичского района с учетом соблюдения принципов сбалансированности бюджета и прозрачности (открытости)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18417.2</c:v>
                </c:pt>
                <c:pt idx="1">
                  <c:v>13448</c:v>
                </c:pt>
                <c:pt idx="2">
                  <c:v>13267.6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096535420795536"/>
          <c:y val="0.12742144928856913"/>
          <c:w val="0.39627731775322461"/>
          <c:h val="0.74163910314003501"/>
        </c:manualLayout>
      </c:layout>
      <c:overlay val="0"/>
      <c:txPr>
        <a:bodyPr/>
        <a:lstStyle/>
        <a:p>
          <a:pPr>
            <a:defRPr sz="1600" kern="0" normalizeH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непрограммных  направлений деятельности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8063184988615E-2"/>
                  <c:y val="-3.538166034159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30787255236297E-2"/>
                  <c:y val="-3.117508745950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51496269630657E-2"/>
                  <c:y val="-3.951658116606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54929354272804E-2"/>
                  <c:y val="-2.195129922779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274921.09999999998</c:v>
                </c:pt>
                <c:pt idx="1">
                  <c:v>220722.5</c:v>
                </c:pt>
                <c:pt idx="2">
                  <c:v>221792.6</c:v>
                </c:pt>
                <c:pt idx="3">
                  <c:v>232523.3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714944"/>
        <c:axId val="163716480"/>
        <c:axId val="0"/>
      </c:bar3DChart>
      <c:catAx>
        <c:axId val="16371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716480"/>
        <c:crosses val="autoZero"/>
        <c:auto val="1"/>
        <c:lblAlgn val="ctr"/>
        <c:lblOffset val="100"/>
        <c:noMultiLvlLbl val="0"/>
      </c:catAx>
      <c:valAx>
        <c:axId val="1637164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71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непрограммных направлений</a:t>
            </a:r>
            <a:endParaRPr lang="ru-RU" sz="2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на 2018 год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72561561260218"/>
          <c:y val="1.1102027790014577E-4"/>
        </c:manualLayout>
      </c:layout>
      <c:overlay val="0"/>
    </c:title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2731811160768"/>
          <c:y val="0.233144398717530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1.4894738398242385E-2"/>
                  <c:y val="0.17436278816110048"/>
                </c:manualLayout>
              </c:layout>
              <c:spPr/>
              <c:txPr>
                <a:bodyPr anchor="ctr" anchorCtr="0"/>
                <a:lstStyle/>
                <a:p>
                  <a:pPr>
                    <a:defRPr sz="135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331175120327138"/>
                  <c:y val="5.169544174821740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4811011142131156E-2"/>
                  <c:y val="2.12224889439473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3494159251122634E-2"/>
                  <c:y val="-2.49792822195301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956331016983783E-3"/>
                  <c:y val="-8.66136936606606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116650121312687E-3"/>
                  <c:y val="-5.55486404113502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87928402220543"/>
                  <c:y val="-2.13148109864306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5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114.6</c:v>
                </c:pt>
                <c:pt idx="1">
                  <c:v>0.2</c:v>
                </c:pt>
                <c:pt idx="2">
                  <c:v>0.1</c:v>
                </c:pt>
                <c:pt idx="3">
                  <c:v>29.1</c:v>
                </c:pt>
                <c:pt idx="4">
                  <c:v>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общегосударственных вопросов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09225856625277E-2"/>
                  <c:y val="-2.340838153086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049955022918E-2"/>
                  <c:y val="-2.119738130585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08205719077809E-2"/>
                  <c:y val="-2.355199990949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45663026688895E-2"/>
                  <c:y val="-2.993358985607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129003.5</c:v>
                </c:pt>
                <c:pt idx="1">
                  <c:v>114564</c:v>
                </c:pt>
                <c:pt idx="2">
                  <c:v>108422.2</c:v>
                </c:pt>
                <c:pt idx="3">
                  <c:v>103791.5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106240"/>
        <c:axId val="164107776"/>
        <c:axId val="0"/>
      </c:bar3DChart>
      <c:catAx>
        <c:axId val="16410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107776"/>
        <c:crosses val="autoZero"/>
        <c:auto val="1"/>
        <c:lblAlgn val="ctr"/>
        <c:lblOffset val="100"/>
        <c:noMultiLvlLbl val="0"/>
      </c:catAx>
      <c:valAx>
        <c:axId val="16410777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10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общегосударственных вопросов в 2018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1893570965229"/>
          <c:y val="1.1098948985180429E-4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565309947641"/>
          <c:y val="0.22753397503994463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18996354795703704"/>
                  <c:y val="-3.779348133883292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110834459253627E-2"/>
                  <c:y val="4.515850087516294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5427430106332271E-2"/>
                  <c:y val="6.603457276234445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697105787528985"/>
                  <c:y val="0.1294834468117501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0.1274761145930464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643454490719664E-2"/>
                  <c:y val="-6.527109492059227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560654550928033E-2"/>
                  <c:y val="-6.451669765080782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функционирование высшего должностного лица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муниципального образования</c:v>
                </c:pt>
                <c:pt idx="2">
                  <c:v>функционирование местных администраций</c:v>
                </c:pt>
                <c:pt idx="3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4">
                  <c:v>резервный фонд</c:v>
                </c:pt>
                <c:pt idx="5">
                  <c:v>другие 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1212.8</c:v>
                </c:pt>
                <c:pt idx="1">
                  <c:v>1938.5</c:v>
                </c:pt>
                <c:pt idx="2">
                  <c:v>59254.9</c:v>
                </c:pt>
                <c:pt idx="3">
                  <c:v>2270.5</c:v>
                </c:pt>
                <c:pt idx="4">
                  <c:v>1006.7</c:v>
                </c:pt>
                <c:pt idx="5">
                  <c:v>48880.6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обороны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59648160862544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35378036320191E-2"/>
                  <c:y val="-3.526766983255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05631250443938E-2"/>
                  <c:y val="-3.502927489796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71357098757E-2"/>
                  <c:y val="-3.738398113183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47799242707095E-2"/>
                  <c:y val="-3.8349798476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180</c:v>
                </c:pt>
                <c:pt idx="1">
                  <c:v>180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591104"/>
        <c:axId val="164592640"/>
        <c:axId val="0"/>
      </c:bar3DChart>
      <c:catAx>
        <c:axId val="16459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592640"/>
        <c:crosses val="autoZero"/>
        <c:auto val="1"/>
        <c:lblAlgn val="ctr"/>
        <c:lblOffset val="100"/>
        <c:noMultiLvlLbl val="0"/>
      </c:catAx>
      <c:valAx>
        <c:axId val="16459264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59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безопасности и правоохранительной деятельности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59648160862544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6362772078148E-2"/>
                  <c:y val="-3.12306900102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05631250443938E-2"/>
                  <c:y val="-3.099245400567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71357098757E-2"/>
                  <c:y val="-3.132874979339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149305814836E-2"/>
                  <c:y val="-3.027615669222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126</c:v>
                </c:pt>
                <c:pt idx="1">
                  <c:v>132</c:v>
                </c:pt>
                <c:pt idx="2">
                  <c:v>132</c:v>
                </c:pt>
                <c:pt idx="3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526336"/>
        <c:axId val="164528128"/>
        <c:axId val="0"/>
      </c:bar3DChart>
      <c:catAx>
        <c:axId val="16452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528128"/>
        <c:crosses val="autoZero"/>
        <c:auto val="1"/>
        <c:lblAlgn val="ctr"/>
        <c:lblOffset val="100"/>
        <c:noMultiLvlLbl val="0"/>
      </c:catAx>
      <c:valAx>
        <c:axId val="16452812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52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экономики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42101697261325E-2"/>
                  <c:y val="-2.396420401298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54106738595529E-2"/>
                  <c:y val="-1.2129051663946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2.76441481185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824859168654451E-3"/>
                  <c:y val="-2.7230483684146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27043</c:v>
                </c:pt>
                <c:pt idx="1">
                  <c:v>29126.6</c:v>
                </c:pt>
                <c:pt idx="2">
                  <c:v>27452.2</c:v>
                </c:pt>
                <c:pt idx="3">
                  <c:v>27452.2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133312"/>
        <c:axId val="165139200"/>
        <c:axId val="0"/>
      </c:bar3DChart>
      <c:catAx>
        <c:axId val="16513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139200"/>
        <c:crosses val="autoZero"/>
        <c:auto val="1"/>
        <c:lblAlgn val="ctr"/>
        <c:lblOffset val="100"/>
        <c:noMultiLvlLbl val="0"/>
      </c:catAx>
      <c:valAx>
        <c:axId val="1651392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13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29 126,6</a:t>
            </a:r>
          </a:p>
        </c:rich>
      </c:tx>
      <c:layout>
        <c:manualLayout>
          <c:xMode val="edge"/>
          <c:yMode val="edge"/>
          <c:x val="0.2889346300231873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1378664019410029E-2"/>
                  <c:y val="-2.821927193274821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20 059,1;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69%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6660048525073E-3"/>
                  <c:y val="7.05477169203421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9 067,5; </a:t>
                    </a:r>
                    <a:endParaRPr lang="ru-RU" dirty="0" smtClean="0"/>
                  </a:p>
                  <a:p>
                    <a:r>
                      <a:rPr lang="en-US" dirty="0" smtClean="0"/>
                      <a:t>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Сельское хозяйство и рыболовство</c:v>
                </c:pt>
                <c:pt idx="1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20059.099999999999</c:v>
                </c:pt>
                <c:pt idx="1">
                  <c:v>9067.5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790234328802175"/>
          <c:y val="0.26753360737695814"/>
          <c:w val="0.28801952112847679"/>
          <c:h val="0.46601636855164241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Объём бюджетов</a:t>
            </a:r>
            <a:r>
              <a:rPr lang="ru-RU" sz="2800" b="0" baseline="0" dirty="0" smtClean="0">
                <a:latin typeface="Times New Roman" pitchFamily="18" charset="0"/>
                <a:cs typeface="Times New Roman" pitchFamily="18" charset="0"/>
              </a:rPr>
              <a:t> на 2018 год в сравнении </a:t>
            </a:r>
          </a:p>
          <a:p>
            <a:pPr>
              <a:defRPr sz="2800" b="0"/>
            </a:pPr>
            <a:r>
              <a:rPr lang="ru-RU" sz="2800" b="0" baseline="0" dirty="0" smtClean="0">
                <a:latin typeface="Times New Roman" pitchFamily="18" charset="0"/>
                <a:cs typeface="Times New Roman" pitchFamily="18" charset="0"/>
              </a:rPr>
              <a:t>с уточнённым планом на 01.10.2017г.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780375048027466"/>
          <c:y val="0"/>
        </c:manualLayout>
      </c:layout>
      <c:overlay val="0"/>
    </c:title>
    <c:autoTitleDeleted val="0"/>
    <c:view3D>
      <c:rotX val="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4829765873852"/>
          <c:y val="0.14098689662951103"/>
          <c:w val="0.56977062790710031"/>
          <c:h val="0.794598415041413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01.10.2017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533287238770426E-2"/>
                  <c:y val="2.5831588342315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249572409925645E-2"/>
                  <c:y val="2.2578639826536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-4.0425310033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8286E-3"/>
                  <c:y val="5.7750442904972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5.7750442904971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Поселения</c:v>
                </c:pt>
                <c:pt idx="1">
                  <c:v>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457.5</c:v>
                </c:pt>
                <c:pt idx="1">
                  <c:v>1455.9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бюджета на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553904388055517E-2"/>
                  <c:y val="1.226533506264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348689191083694E-2"/>
                  <c:y val="-1.507167118759588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3.2725250979483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Поселения</c:v>
                </c:pt>
                <c:pt idx="1">
                  <c:v>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321.3</c:v>
                </c:pt>
                <c:pt idx="1">
                  <c:v>1435.3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199104"/>
        <c:axId val="151204992"/>
        <c:axId val="0"/>
      </c:bar3DChart>
      <c:catAx>
        <c:axId val="15119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204992"/>
        <c:crosses val="autoZero"/>
        <c:auto val="1"/>
        <c:lblAlgn val="ctr"/>
        <c:lblOffset val="100"/>
        <c:noMultiLvlLbl val="0"/>
      </c:catAx>
      <c:valAx>
        <c:axId val="15120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99104"/>
        <c:crosses val="autoZero"/>
        <c:crossBetween val="between"/>
        <c:minorUnit val="100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9 067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,5</a:t>
            </a:r>
          </a:p>
        </c:rich>
      </c:tx>
      <c:layout>
        <c:manualLayout>
          <c:xMode val="edge"/>
          <c:yMode val="edge"/>
          <c:x val="0.28324529801348236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8 767,5;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97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800997021836284E-2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обеспечение деятельности  (оказание услуг) муниципальных учреждений (Управление капитального строительства Гулькевичского района)</c:v>
                </c:pt>
                <c:pt idx="1">
                  <c:v>мероприятия по подготовке градостроительной и землеустроительной документации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8767.5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8522793763655887"/>
          <c:w val="0.36214132569499441"/>
          <c:h val="0.6948409435988592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здравоохранение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774486805655474"/>
          <c:y val="2.6079452263798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16004246608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93146845250373E-2"/>
                  <c:y val="-2.320266112318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79051507938099E-2"/>
                  <c:y val="-2.296442511856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2.341499154492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2685E-2"/>
                  <c:y val="-3.229456713837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2017 год</c:v>
                </c:pt>
                <c:pt idx="1">
                  <c:v>проект бюджета на 2018 год</c:v>
                </c:pt>
                <c:pt idx="2">
                  <c:v>первый год планового периода 2019 год</c:v>
                </c:pt>
                <c:pt idx="3">
                  <c:v>второй год планового периода 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75307.600000000006</c:v>
                </c:pt>
                <c:pt idx="1">
                  <c:v>76719.899999999994</c:v>
                </c:pt>
                <c:pt idx="2">
                  <c:v>71220.2</c:v>
                </c:pt>
                <c:pt idx="3">
                  <c:v>71720.2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573376"/>
        <c:axId val="165574912"/>
        <c:axId val="0"/>
      </c:bar3DChart>
      <c:catAx>
        <c:axId val="16557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574912"/>
        <c:crosses val="autoZero"/>
        <c:auto val="1"/>
        <c:lblAlgn val="ctr"/>
        <c:lblOffset val="100"/>
        <c:noMultiLvlLbl val="0"/>
      </c:catAx>
      <c:valAx>
        <c:axId val="1655749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57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76 719,9</a:t>
            </a:r>
          </a:p>
        </c:rich>
      </c:tx>
      <c:layout>
        <c:manualLayout>
          <c:xMode val="edge"/>
          <c:yMode val="edge"/>
          <c:x val="0.2732889669964985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4.2669990072787614E-3"/>
                  <c:y val="2.586749620412546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37 364,3;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646741759876144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24 683,7; </a:t>
                    </a:r>
                    <a:endParaRPr lang="ru-RU" dirty="0" smtClean="0"/>
                  </a:p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893320097050407E-3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14 671,9; </a:t>
                    </a:r>
                    <a:endParaRPr lang="ru-RU" dirty="0" smtClean="0"/>
                  </a:p>
                  <a:p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Стационарная медицинская помощь</c:v>
                </c:pt>
                <c:pt idx="1">
                  <c:v>Амбулаторная помощь</c:v>
                </c:pt>
                <c:pt idx="2">
                  <c:v>Другие вопросы в области здравоохранения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37364.300000000003</c:v>
                </c:pt>
                <c:pt idx="1">
                  <c:v>24683.7</c:v>
                </c:pt>
                <c:pt idx="2">
                  <c:v>14671.9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2252049772247528"/>
          <c:w val="0.36214132569499441"/>
          <c:h val="0.61488686442247154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775436806996226"/>
                  <c:y val="4.288412398622375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126097100322152E-2"/>
                  <c:y val="-2.15400903167621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96328159446999"/>
                  <c:y val="-0.17218184907559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36.799999999999997</c:v>
                </c:pt>
                <c:pt idx="1">
                  <c:v>4.5999999999999996</c:v>
                </c:pt>
                <c:pt idx="2">
                  <c:v>58.6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532428020818205E-2"/>
          <c:y val="0.22963610103927845"/>
          <c:w val="0.83195172046410792"/>
          <c:h val="0.708278625607255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2738178663909131"/>
                  <c:y val="-0.23510096100433278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002652126971638E-2"/>
                  <c:y val="4.62208744482936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25745857297906E-3"/>
                  <c:y val="-0.247484496672086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923182324471276E-3"/>
                  <c:y val="-6.13757562291058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745828811043788"/>
                  <c:y val="-2.62016341618608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62.1</c:v>
                </c:pt>
                <c:pt idx="1">
                  <c:v>5.8</c:v>
                </c:pt>
                <c:pt idx="2">
                  <c:v>12.1</c:v>
                </c:pt>
                <c:pt idx="3">
                  <c:v>18.3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</a:t>
          </a:r>
        </a:p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на 2018 год и на плановый период </a:t>
          </a:r>
        </a:p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2019 и 2020 годов учтены: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Гулькевичский район до 2020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Гулькевичский район на 2018-2020 годы.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04228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8859" custLinFactNeighborX="-1014" custLinFactNeighborY="10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9AF1C-115D-4015-A21D-EDF547FD678A}" type="presOf" srcId="{DB759B31-EC05-4C93-8C1F-F324E4535911}" destId="{2FEC29A3-D4DA-4406-B294-39917A21B282}" srcOrd="0" destOrd="4" presId="urn:microsoft.com/office/officeart/2005/8/layout/vList2"/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E1E8F027-2602-4418-BC61-7518D55DE9E7}" type="presOf" srcId="{71849884-2B88-4E3B-AD7F-94F6EF7CBBC4}" destId="{B6736B44-518A-4A17-BA28-74AEFB5001C1}" srcOrd="0" destOrd="0" presId="urn:microsoft.com/office/officeart/2005/8/layout/vList2"/>
    <dgm:cxn modelId="{1E4BBE14-8A1B-42CA-9806-6E75879B7A84}" type="presOf" srcId="{E18BAD38-FBE4-44C0-B019-613575564D70}" destId="{2FEC29A3-D4DA-4406-B294-39917A21B282}" srcOrd="0" destOrd="1" presId="urn:microsoft.com/office/officeart/2005/8/layout/vList2"/>
    <dgm:cxn modelId="{9A4B9CD8-CA72-4B0A-AD4F-59D91E051C13}" type="presOf" srcId="{BFC82B8A-F267-413E-A7A6-555D19E324BB}" destId="{2FEC29A3-D4DA-4406-B294-39917A21B282}" srcOrd="0" destOrd="3" presId="urn:microsoft.com/office/officeart/2005/8/layout/vList2"/>
    <dgm:cxn modelId="{B47185AA-37AC-4FC1-8005-21422CF7D718}" srcId="{71849884-2B88-4E3B-AD7F-94F6EF7CBBC4}" destId="{DB759B31-EC05-4C93-8C1F-F324E4535911}" srcOrd="4" destOrd="0" parTransId="{4B4A5FC8-4BBC-41BF-B83E-6A63E78AA8A4}" sibTransId="{533619A5-B05B-4173-ABC1-710B525C993C}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56679B40-9B02-45D3-B883-750EC2768822}" type="presOf" srcId="{C1DF8B19-6E96-4BB1-822D-CF2F68057397}" destId="{B8177D9F-0BFC-413B-A836-0D2290DE1A54}" srcOrd="0" destOrd="0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9A6ACA1B-F1B8-4333-98DC-584B4F4F3F60}" type="presOf" srcId="{DB19FC69-091A-4ED2-9D51-ED8CE585FBFB}" destId="{2FEC29A3-D4DA-4406-B294-39917A21B282}" srcOrd="0" destOrd="2" presId="urn:microsoft.com/office/officeart/2005/8/layout/vList2"/>
    <dgm:cxn modelId="{86434203-DEC1-4AF9-8EC7-B4C0FBE2D9E1}" type="presOf" srcId="{4D562468-8251-406D-8FB0-FF0FB270DFE8}" destId="{2FEC29A3-D4DA-4406-B294-39917A21B282}" srcOrd="0" destOrd="0" presId="urn:microsoft.com/office/officeart/2005/8/layout/vList2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35CADA85-778B-49A1-8A80-B59940C24678}" type="presParOf" srcId="{B8177D9F-0BFC-413B-A836-0D2290DE1A54}" destId="{B6736B44-518A-4A17-BA28-74AEFB5001C1}" srcOrd="0" destOrd="0" presId="urn:microsoft.com/office/officeart/2005/8/layout/vList2"/>
    <dgm:cxn modelId="{0FDC0719-8739-411D-BF93-84C2DFEF9B14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Основные цели, задачи и приоритеты бюджетной и налоговой политики муниципального образования Гулькевичский район на 2018 год и на плановый период 2019 и 2020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Главной целью является обеспечение мер, направленных на устойчивое социально-экономическое развитие муниципального образования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район.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Основными приоритетами являются:                                              	       	- обеспечение населения доступными и качественными муниципальными услугами, социальными гарантиями, адресное решение социальных вопросов, создание благоприятных и комфортных условий для проживания;                                                                                                           	- создание условий для дальнейшего расширения потенциала сбалансированного развития муниципального образования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район, обеспечения роста доходной части консолидированного бюджета муниципального образования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район за счет повышения качества администрирования доходов бюджета и собираемости налогов, эффективного использования муниципального имущества.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56CAFDC0-5CC9-4103-BCB8-BA7F3187F687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Основными задачами являются:                                                          	       	- обеспечение сбалансированности и устойчивости районного бюджета;                                                                               	                     	- поддержка инвестиционной активности хозяйствующих субъектов, осуществляющих деятельность на территории муниципального образования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район.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F6EED5A-4429-4C39-AF41-728E93A037C8}" type="parTrans" cxnId="{464E1B96-F01B-4515-9934-FD2B7A82884B}">
      <dgm:prSet/>
      <dgm:spPr/>
      <dgm:t>
        <a:bodyPr/>
        <a:lstStyle/>
        <a:p>
          <a:endParaRPr lang="ru-RU"/>
        </a:p>
      </dgm:t>
    </dgm:pt>
    <dgm:pt modelId="{D740C0B3-AD88-4A16-A84F-61BE0B0A02CD}" type="sibTrans" cxnId="{464E1B96-F01B-4515-9934-FD2B7A82884B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77013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1306" custLinFactNeighborY="1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C275A-4721-4506-A375-5F63D85A7CA8}" type="presOf" srcId="{56CAFDC0-5CC9-4103-BCB8-BA7F3187F687}" destId="{2FEC29A3-D4DA-4406-B294-39917A21B282}" srcOrd="0" destOrd="2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464E1B96-F01B-4515-9934-FD2B7A82884B}" srcId="{71849884-2B88-4E3B-AD7F-94F6EF7CBBC4}" destId="{56CAFDC0-5CC9-4103-BCB8-BA7F3187F687}" srcOrd="2" destOrd="0" parTransId="{0F6EED5A-4429-4C39-AF41-728E93A037C8}" sibTransId="{D740C0B3-AD88-4A16-A84F-61BE0B0A02CD}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CABEFED9-26C0-42A2-B41C-8A6F81555A07}" type="presOf" srcId="{4D562468-8251-406D-8FB0-FF0FB270DFE8}" destId="{2FEC29A3-D4DA-4406-B294-39917A21B282}" srcOrd="0" destOrd="0" presId="urn:microsoft.com/office/officeart/2005/8/layout/vList2"/>
    <dgm:cxn modelId="{CE1F6542-F095-40DD-83A9-C93C7D642C08}" type="presOf" srcId="{71849884-2B88-4E3B-AD7F-94F6EF7CBBC4}" destId="{B6736B44-518A-4A17-BA28-74AEFB5001C1}" srcOrd="0" destOrd="0" presId="urn:microsoft.com/office/officeart/2005/8/layout/vList2"/>
    <dgm:cxn modelId="{1EA8813C-2A50-4EFF-9C21-5452D2478C96}" type="presOf" srcId="{E18BAD38-FBE4-44C0-B019-613575564D70}" destId="{2FEC29A3-D4DA-4406-B294-39917A21B282}" srcOrd="0" destOrd="1" presId="urn:microsoft.com/office/officeart/2005/8/layout/vList2"/>
    <dgm:cxn modelId="{077A272D-8063-4913-A53F-AB49409C5710}" type="presOf" srcId="{C1DF8B19-6E96-4BB1-822D-CF2F68057397}" destId="{B8177D9F-0BFC-413B-A836-0D2290DE1A54}" srcOrd="0" destOrd="0" presId="urn:microsoft.com/office/officeart/2005/8/layout/vList2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3A4C57E3-B382-4820-AD5F-10C67FFE4453}" type="presParOf" srcId="{B8177D9F-0BFC-413B-A836-0D2290DE1A54}" destId="{B6736B44-518A-4A17-BA28-74AEFB5001C1}" srcOrd="0" destOrd="0" presId="urn:microsoft.com/office/officeart/2005/8/layout/vList2"/>
    <dgm:cxn modelId="{D9289A3A-5DBA-4C6C-91C8-AA329558EFFC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179F2D1D-BBAF-4283-9464-D939CDAE4A0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5357AB-77E3-4DD4-B741-1F69A38A2B54}" type="parTrans" cxnId="{A2FD788E-5F09-44C8-8AB9-F37152813F17}">
      <dgm:prSet/>
      <dgm:spPr/>
      <dgm:t>
        <a:bodyPr/>
        <a:lstStyle/>
        <a:p>
          <a:endParaRPr lang="ru-RU"/>
        </a:p>
      </dgm:t>
    </dgm:pt>
    <dgm:pt modelId="{E1BD6D04-31E8-41A4-8096-F97CC7600668}" type="sibTrans" cxnId="{A2FD788E-5F09-44C8-8AB9-F37152813F17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Ang="5400000" custScaleX="166556" custScaleY="62071" custLinFactNeighborX="-35414" custLinFactNeighborY="-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4" custLinFactNeighborX="26797" custLinFactNeighborY="-1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4" custLinFactNeighborX="26797" custLinFactNeighborY="-17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4" custLinFactNeighborX="26797" custLinFactNeighborY="-1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  <dgm:pt modelId="{A9169F2B-4A21-4597-A16C-B0A4E44828E3}" type="pres">
      <dgm:prSet presAssocID="{B95357AB-77E3-4DD4-B741-1F69A38A2B5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73A7513-3D4C-461B-8E41-03812DFCED96}" type="pres">
      <dgm:prSet presAssocID="{B95357AB-77E3-4DD4-B741-1F69A38A2B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C2DC55-FDA5-42C1-A606-6E703BEFE43D}" type="pres">
      <dgm:prSet presAssocID="{179F2D1D-BBAF-4283-9464-D939CDAE4A0A}" presName="root2" presStyleCnt="0"/>
      <dgm:spPr/>
    </dgm:pt>
    <dgm:pt modelId="{6C38FCE9-9D06-4704-97AB-E74987D5F528}" type="pres">
      <dgm:prSet presAssocID="{179F2D1D-BBAF-4283-9464-D939CDAE4A0A}" presName="LevelTwoTextNode" presStyleLbl="node2" presStyleIdx="3" presStyleCnt="4" custLinFactNeighborX="26797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44563F-2176-48F5-9B53-B4113B921258}" type="pres">
      <dgm:prSet presAssocID="{179F2D1D-BBAF-4283-9464-D939CDAE4A0A}" presName="level3hierChild" presStyleCnt="0"/>
      <dgm:spPr/>
    </dgm:pt>
  </dgm:ptLst>
  <dgm:cxnLst>
    <dgm:cxn modelId="{0448F442-42E2-4CA0-911D-85DAF07D0C5B}" type="presOf" srcId="{B95357AB-77E3-4DD4-B741-1F69A38A2B54}" destId="{A9169F2B-4A21-4597-A16C-B0A4E44828E3}" srcOrd="0" destOrd="0" presId="urn:microsoft.com/office/officeart/2008/layout/HorizontalMultiLevelHierarchy"/>
    <dgm:cxn modelId="{9CA2F5F2-90E6-4DAE-967F-DD029EE0B546}" type="presOf" srcId="{8ADCE6E6-B381-4DDF-8FE6-2E07AA778C30}" destId="{41824FCA-B59B-4FB6-A5F9-0DA1462D5B7D}" srcOrd="1" destOrd="0" presId="urn:microsoft.com/office/officeart/2008/layout/HorizontalMultiLevelHierarchy"/>
    <dgm:cxn modelId="{617AB620-8745-40B1-9505-E91570DAF40D}" type="presOf" srcId="{7704B5FE-BB0F-4A6F-820B-1BA28F52DE90}" destId="{B1FBD795-EC2E-4185-B9AF-2D0D4F7745C9}" srcOrd="0" destOrd="0" presId="urn:microsoft.com/office/officeart/2008/layout/HorizontalMultiLevelHierarchy"/>
    <dgm:cxn modelId="{7A42083C-CC9F-446B-B9DC-37EF67ACD161}" type="presOf" srcId="{BD965F05-0082-48C6-B7AF-8D9C34727A76}" destId="{5CCCC4F9-5163-423D-A3A9-78CF073C6687}" srcOrd="1" destOrd="0" presId="urn:microsoft.com/office/officeart/2008/layout/HorizontalMultiLevelHierarchy"/>
    <dgm:cxn modelId="{1C8498BF-DA2D-4F17-9288-CB3F659B94F9}" type="presOf" srcId="{179F2D1D-BBAF-4283-9464-D939CDAE4A0A}" destId="{6C38FCE9-9D06-4704-97AB-E74987D5F528}" srcOrd="0" destOrd="0" presId="urn:microsoft.com/office/officeart/2008/layout/HorizontalMultiLevelHierarchy"/>
    <dgm:cxn modelId="{0093A8E8-C8B9-477D-A6E8-F22F877355BA}" type="presOf" srcId="{187431F7-D3D2-45F1-A37C-D4E68BC27743}" destId="{233C79C4-884B-4FF9-9DBC-E95C3D5CE3F9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2F778D6B-DC3A-4872-A06B-76FAD40D4404}" type="presOf" srcId="{149E0783-E691-470A-A468-FB2B8BF5AA74}" destId="{71636D87-063C-471D-9954-F9BCD4BE732E}" srcOrd="0" destOrd="0" presId="urn:microsoft.com/office/officeart/2008/layout/HorizontalMultiLevelHierarchy"/>
    <dgm:cxn modelId="{86346529-C03F-483B-8575-9C0DF2061F1F}" type="presOf" srcId="{BD965F05-0082-48C6-B7AF-8D9C34727A76}" destId="{22455721-1CEA-4DCC-BB51-DA13421A4086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85EE82DC-627D-4787-828A-85DEE3067BFE}" type="presOf" srcId="{B30243E8-DEDA-4611-919C-1A16126C0CDC}" destId="{619AD098-A9CC-4A4E-9722-983B224C1012}" srcOrd="0" destOrd="0" presId="urn:microsoft.com/office/officeart/2008/layout/HorizontalMultiLevelHierarchy"/>
    <dgm:cxn modelId="{5BC31A5C-A800-40AF-8E32-0734ED11D2CA}" type="presOf" srcId="{DFD83A09-1866-4537-B8D3-4D4C13060FDA}" destId="{F5DF38CF-31A3-4E3B-8A3F-873E674925DE}" srcOrd="1" destOrd="0" presId="urn:microsoft.com/office/officeart/2008/layout/HorizontalMultiLevelHierarchy"/>
    <dgm:cxn modelId="{A2FD788E-5F09-44C8-8AB9-F37152813F17}" srcId="{B30243E8-DEDA-4611-919C-1A16126C0CDC}" destId="{179F2D1D-BBAF-4283-9464-D939CDAE4A0A}" srcOrd="3" destOrd="0" parTransId="{B95357AB-77E3-4DD4-B741-1F69A38A2B54}" sibTransId="{E1BD6D04-31E8-41A4-8096-F97CC7600668}"/>
    <dgm:cxn modelId="{902A1455-0C17-4B6B-A20F-60977F8343C1}" type="presOf" srcId="{E9AE29D1-62F4-4B0D-9013-90F3F0DB41F9}" destId="{89937A24-7F48-47A1-92A0-B5C5EBF87F01}" srcOrd="0" destOrd="0" presId="urn:microsoft.com/office/officeart/2008/layout/HorizontalMultiLevelHierarchy"/>
    <dgm:cxn modelId="{FC70269A-2D6D-4398-BB56-20B308E0EA1A}" type="presOf" srcId="{8ADCE6E6-B381-4DDF-8FE6-2E07AA778C30}" destId="{828790FD-8358-4B8B-8254-885ACBEEAB44}" srcOrd="0" destOrd="0" presId="urn:microsoft.com/office/officeart/2008/layout/HorizontalMultiLevelHierarchy"/>
    <dgm:cxn modelId="{A25F7CF0-A6D0-4A47-B34D-EFA5515AB5DB}" type="presOf" srcId="{B95357AB-77E3-4DD4-B741-1F69A38A2B54}" destId="{973A7513-3D4C-461B-8E41-03812DFCED96}" srcOrd="1" destOrd="0" presId="urn:microsoft.com/office/officeart/2008/layout/HorizontalMultiLevelHierarchy"/>
    <dgm:cxn modelId="{EEFE885F-814C-4089-A6E5-95359E739DF7}" type="presOf" srcId="{DFD83A09-1866-4537-B8D3-4D4C13060FDA}" destId="{A306F9C5-07FF-4964-9A3D-3F1634BBDB3E}" srcOrd="0" destOrd="0" presId="urn:microsoft.com/office/officeart/2008/layout/HorizontalMultiLevelHierarchy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D8E8FC79-4DE3-47D7-9465-4787884AC493}" type="presParOf" srcId="{89937A24-7F48-47A1-92A0-B5C5EBF87F01}" destId="{8F968FDB-929F-4143-8336-6FFC9D7410AF}" srcOrd="0" destOrd="0" presId="urn:microsoft.com/office/officeart/2008/layout/HorizontalMultiLevelHierarchy"/>
    <dgm:cxn modelId="{36B4549A-43E7-44E5-87BC-67F27B7058C5}" type="presParOf" srcId="{8F968FDB-929F-4143-8336-6FFC9D7410AF}" destId="{619AD098-A9CC-4A4E-9722-983B224C1012}" srcOrd="0" destOrd="0" presId="urn:microsoft.com/office/officeart/2008/layout/HorizontalMultiLevelHierarchy"/>
    <dgm:cxn modelId="{D1313F82-BB6F-43F7-A723-25ECD0099929}" type="presParOf" srcId="{8F968FDB-929F-4143-8336-6FFC9D7410AF}" destId="{1ADCD159-0B1E-40EA-AF9B-F2DE1BA3FF85}" srcOrd="1" destOrd="0" presId="urn:microsoft.com/office/officeart/2008/layout/HorizontalMultiLevelHierarchy"/>
    <dgm:cxn modelId="{1D498069-E24F-485B-91CE-2C456F325BFD}" type="presParOf" srcId="{1ADCD159-0B1E-40EA-AF9B-F2DE1BA3FF85}" destId="{A306F9C5-07FF-4964-9A3D-3F1634BBDB3E}" srcOrd="0" destOrd="0" presId="urn:microsoft.com/office/officeart/2008/layout/HorizontalMultiLevelHierarchy"/>
    <dgm:cxn modelId="{F484F429-6EA7-4AC9-A3B8-0AAAF7649B3C}" type="presParOf" srcId="{A306F9C5-07FF-4964-9A3D-3F1634BBDB3E}" destId="{F5DF38CF-31A3-4E3B-8A3F-873E674925DE}" srcOrd="0" destOrd="0" presId="urn:microsoft.com/office/officeart/2008/layout/HorizontalMultiLevelHierarchy"/>
    <dgm:cxn modelId="{CFA20A7E-76DE-4065-A63A-81A604A30DD0}" type="presParOf" srcId="{1ADCD159-0B1E-40EA-AF9B-F2DE1BA3FF85}" destId="{F777D3F3-9FA9-4446-8DB0-5C517060DAB7}" srcOrd="1" destOrd="0" presId="urn:microsoft.com/office/officeart/2008/layout/HorizontalMultiLevelHierarchy"/>
    <dgm:cxn modelId="{E4472BCC-CA92-4F64-8F05-E66D05C5CB41}" type="presParOf" srcId="{F777D3F3-9FA9-4446-8DB0-5C517060DAB7}" destId="{71636D87-063C-471D-9954-F9BCD4BE732E}" srcOrd="0" destOrd="0" presId="urn:microsoft.com/office/officeart/2008/layout/HorizontalMultiLevelHierarchy"/>
    <dgm:cxn modelId="{A70EFEFD-7CAD-4CB4-A868-ED48E50E94D2}" type="presParOf" srcId="{F777D3F3-9FA9-4446-8DB0-5C517060DAB7}" destId="{D6045C6C-F7CD-4AFD-9B0C-F487354E15A7}" srcOrd="1" destOrd="0" presId="urn:microsoft.com/office/officeart/2008/layout/HorizontalMultiLevelHierarchy"/>
    <dgm:cxn modelId="{9592E93B-2211-487A-8514-F5003FFAD944}" type="presParOf" srcId="{1ADCD159-0B1E-40EA-AF9B-F2DE1BA3FF85}" destId="{22455721-1CEA-4DCC-BB51-DA13421A4086}" srcOrd="2" destOrd="0" presId="urn:microsoft.com/office/officeart/2008/layout/HorizontalMultiLevelHierarchy"/>
    <dgm:cxn modelId="{1A279251-E967-4A76-BF4A-336A54AB5287}" type="presParOf" srcId="{22455721-1CEA-4DCC-BB51-DA13421A4086}" destId="{5CCCC4F9-5163-423D-A3A9-78CF073C6687}" srcOrd="0" destOrd="0" presId="urn:microsoft.com/office/officeart/2008/layout/HorizontalMultiLevelHierarchy"/>
    <dgm:cxn modelId="{C52821D5-D77C-4FAF-93A8-79DB644B1574}" type="presParOf" srcId="{1ADCD159-0B1E-40EA-AF9B-F2DE1BA3FF85}" destId="{69F58AB8-51C0-4275-A219-1D53F2B77A4A}" srcOrd="3" destOrd="0" presId="urn:microsoft.com/office/officeart/2008/layout/HorizontalMultiLevelHierarchy"/>
    <dgm:cxn modelId="{6523669F-48A6-43FF-B635-354AAB61DE16}" type="presParOf" srcId="{69F58AB8-51C0-4275-A219-1D53F2B77A4A}" destId="{B1FBD795-EC2E-4185-B9AF-2D0D4F7745C9}" srcOrd="0" destOrd="0" presId="urn:microsoft.com/office/officeart/2008/layout/HorizontalMultiLevelHierarchy"/>
    <dgm:cxn modelId="{F3270D22-4EF8-48B2-B802-484FEF7A7E41}" type="presParOf" srcId="{69F58AB8-51C0-4275-A219-1D53F2B77A4A}" destId="{A48B4810-87D2-43CC-9A08-8DD8DB49C1A8}" srcOrd="1" destOrd="0" presId="urn:microsoft.com/office/officeart/2008/layout/HorizontalMultiLevelHierarchy"/>
    <dgm:cxn modelId="{C903B299-FBE6-4CC4-9913-0244E4F7F556}" type="presParOf" srcId="{1ADCD159-0B1E-40EA-AF9B-F2DE1BA3FF85}" destId="{828790FD-8358-4B8B-8254-885ACBEEAB44}" srcOrd="4" destOrd="0" presId="urn:microsoft.com/office/officeart/2008/layout/HorizontalMultiLevelHierarchy"/>
    <dgm:cxn modelId="{B97C5F85-2694-4E86-9F63-F9AD150EFFD9}" type="presParOf" srcId="{828790FD-8358-4B8B-8254-885ACBEEAB44}" destId="{41824FCA-B59B-4FB6-A5F9-0DA1462D5B7D}" srcOrd="0" destOrd="0" presId="urn:microsoft.com/office/officeart/2008/layout/HorizontalMultiLevelHierarchy"/>
    <dgm:cxn modelId="{16132C9E-0DA8-4427-8E3E-3C393F8E0B50}" type="presParOf" srcId="{1ADCD159-0B1E-40EA-AF9B-F2DE1BA3FF85}" destId="{EE157FB6-4149-4BFA-B7EC-E8C9A90033AF}" srcOrd="5" destOrd="0" presId="urn:microsoft.com/office/officeart/2008/layout/HorizontalMultiLevelHierarchy"/>
    <dgm:cxn modelId="{618CA0A2-8107-4C44-B140-EB23102BF2C8}" type="presParOf" srcId="{EE157FB6-4149-4BFA-B7EC-E8C9A90033AF}" destId="{233C79C4-884B-4FF9-9DBC-E95C3D5CE3F9}" srcOrd="0" destOrd="0" presId="urn:microsoft.com/office/officeart/2008/layout/HorizontalMultiLevelHierarchy"/>
    <dgm:cxn modelId="{7907C456-F1DB-4604-A112-C7E642A2AA7E}" type="presParOf" srcId="{EE157FB6-4149-4BFA-B7EC-E8C9A90033AF}" destId="{571DE1B6-20FC-4807-A0D7-2CAED6C13A2A}" srcOrd="1" destOrd="0" presId="urn:microsoft.com/office/officeart/2008/layout/HorizontalMultiLevelHierarchy"/>
    <dgm:cxn modelId="{54ABEC27-E5AF-421B-8BDB-802BAD1CA991}" type="presParOf" srcId="{1ADCD159-0B1E-40EA-AF9B-F2DE1BA3FF85}" destId="{A9169F2B-4A21-4597-A16C-B0A4E44828E3}" srcOrd="6" destOrd="0" presId="urn:microsoft.com/office/officeart/2008/layout/HorizontalMultiLevelHierarchy"/>
    <dgm:cxn modelId="{67D3871E-49C1-4267-A732-5BC423FA8D99}" type="presParOf" srcId="{A9169F2B-4A21-4597-A16C-B0A4E44828E3}" destId="{973A7513-3D4C-461B-8E41-03812DFCED96}" srcOrd="0" destOrd="0" presId="urn:microsoft.com/office/officeart/2008/layout/HorizontalMultiLevelHierarchy"/>
    <dgm:cxn modelId="{D619279F-72CD-4BC8-B5CE-43BA4AE0715E}" type="presParOf" srcId="{1ADCD159-0B1E-40EA-AF9B-F2DE1BA3FF85}" destId="{BAC2DC55-FDA5-42C1-A606-6E703BEFE43D}" srcOrd="7" destOrd="0" presId="urn:microsoft.com/office/officeart/2008/layout/HorizontalMultiLevelHierarchy"/>
    <dgm:cxn modelId="{0BE71075-0375-416B-9E7D-AD03496A79C0}" type="presParOf" srcId="{BAC2DC55-FDA5-42C1-A606-6E703BEFE43D}" destId="{6C38FCE9-9D06-4704-97AB-E74987D5F528}" srcOrd="0" destOrd="0" presId="urn:microsoft.com/office/officeart/2008/layout/HorizontalMultiLevelHierarchy"/>
    <dgm:cxn modelId="{F7A839DF-0088-4B1F-A236-F930408828A1}" type="presParOf" srcId="{BAC2DC55-FDA5-42C1-A606-6E703BEFE43D}" destId="{F144563F-2176-48F5-9B53-B4113B9212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 custT="1"/>
      <dgm:spPr/>
      <dgm:t>
        <a:bodyPr/>
        <a:lstStyle/>
        <a:p>
          <a:r>
            <a:rPr lang="ru-RU" sz="2400" dirty="0" smtClean="0"/>
            <a:t>Другие общегосударственные расходы</a:t>
          </a:r>
          <a:r>
            <a:rPr lang="ru-RU" sz="1300" dirty="0" smtClean="0"/>
            <a:t> –   </a:t>
          </a:r>
        </a:p>
        <a:p>
          <a:r>
            <a:rPr lang="ru-RU" sz="1800" dirty="0" smtClean="0"/>
            <a:t>48 880,6 тыс. рублей</a:t>
          </a:r>
          <a:endParaRPr lang="ru-RU" sz="1800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деятельности централизованных бухгалтерий муниципального образования  на 2018  год-  11 120,5 тыс. рублей, на обеспечение деятельности (оказание услуг) муниципальных учреждений;</a:t>
          </a:r>
          <a:endParaRPr lang="ru-RU" dirty="0"/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реализация функций по распоряжению  имуществом, находящимся в муниципальной собственности  на 2018  год- 730,0 тыс. рублей</a:t>
          </a:r>
          <a:endParaRPr lang="ru-RU" dirty="0"/>
        </a:p>
      </dgm:t>
    </dgm:pt>
    <dgm:pt modelId="{8B994540-0F93-4EEE-BD72-1817DA1C7F87}" type="parTrans" cxnId="{55DA0CA3-ACB9-4CAF-8CE9-18525927DA33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36187A92-54B6-4C8A-A6E5-9BA6B84E45D3}">
      <dgm:prSet custRadScaleRad="110044" custRadScaleInc="13122"/>
      <dgm:spPr/>
      <dgm:t>
        <a:bodyPr/>
        <a:lstStyle/>
        <a:p>
          <a:endParaRPr lang="ru-RU"/>
        </a:p>
      </dgm:t>
    </dgm:pt>
    <dgm:pt modelId="{0629139D-AAEB-4559-8A23-4C1718FB313B}" type="parTrans" cxnId="{D2EAAA19-17C2-42FC-B0E2-D51E0AB064F8}">
      <dgm:prSet/>
      <dgm:spPr/>
      <dgm:t>
        <a:bodyPr/>
        <a:lstStyle/>
        <a:p>
          <a:endParaRPr lang="ru-RU"/>
        </a:p>
      </dgm:t>
    </dgm:pt>
    <dgm:pt modelId="{DA3EC99B-DB0C-436A-BADB-810AC147D728}" type="sibTrans" cxnId="{D2EAAA19-17C2-42FC-B0E2-D51E0AB064F8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 custScaleX="100922" custScaleY="95820" custLinFactNeighborX="237" custLinFactNeighborY="-10583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2" custFlipHor="1" custScaleX="13146" custScaleY="14697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2" custRadScaleRad="105336" custRadScaleInc="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1" presStyleCnt="2" custFlipHor="1" custScaleX="8610" custScaleY="6136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1" presStyleCnt="2" custRadScaleRad="105336" custRadScaleInc="-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A6374-E0B6-40C1-B588-AD06493715F8}" type="presOf" srcId="{4F86D4E4-1CBA-4B95-BE6A-839CC3A310F6}" destId="{BF76D8AC-3421-4384-87F9-258419A00935}" srcOrd="0" destOrd="0" presId="urn:microsoft.com/office/officeart/2005/8/layout/radial4"/>
    <dgm:cxn modelId="{34AD003A-B361-4B37-AFC4-410E5FA81B71}" type="presOf" srcId="{C3A9054F-F480-4E97-8FDE-5543B09DEB06}" destId="{A907A670-437B-4A94-8B28-63AC2A30C588}" srcOrd="0" destOrd="0" presId="urn:microsoft.com/office/officeart/2005/8/layout/radial4"/>
    <dgm:cxn modelId="{0271D573-36E1-426A-B9F4-AF2CAC3C41FF}" type="presOf" srcId="{096EC517-AB7F-4AF5-87C0-51277F0AAC4D}" destId="{482F0C4F-74A2-426D-BC3B-D8D67902D4DA}" srcOrd="0" destOrd="0" presId="urn:microsoft.com/office/officeart/2005/8/layout/radial4"/>
    <dgm:cxn modelId="{D2EAAA19-17C2-42FC-B0E2-D51E0AB064F8}" srcId="{A987B76B-D642-4E48-B9A3-C69B361E8504}" destId="{36187A92-54B6-4C8A-A6E5-9BA6B84E45D3}" srcOrd="1" destOrd="0" parTransId="{0629139D-AAEB-4559-8A23-4C1718FB313B}" sibTransId="{DA3EC99B-DB0C-436A-BADB-810AC147D728}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1343FCCE-E4BF-4DAC-BCA9-373495C41985}" type="presOf" srcId="{A987B76B-D642-4E48-B9A3-C69B361E8504}" destId="{53EB5B71-6A15-4C1C-B42B-894AF633B869}" srcOrd="0" destOrd="0" presId="urn:microsoft.com/office/officeart/2005/8/layout/radial4"/>
    <dgm:cxn modelId="{F3DFB400-C967-4F20-A84B-8520BD23F302}" type="presOf" srcId="{8B994540-0F93-4EEE-BD72-1817DA1C7F87}" destId="{34A68858-AF97-433C-9573-6D0D470333BC}" srcOrd="0" destOrd="0" presId="urn:microsoft.com/office/officeart/2005/8/layout/radial4"/>
    <dgm:cxn modelId="{B0AAB7BC-2D64-4E88-B0BA-CF0E18921363}" srcId="{096EC517-AB7F-4AF5-87C0-51277F0AAC4D}" destId="{E8BFDF3B-A3A6-424C-BBFA-AAB4DC8CD917}" srcOrd="1" destOrd="0" parTransId="{C3A9054F-F480-4E97-8FDE-5543B09DEB06}" sibTransId="{5B1904FF-2ABE-4096-9A14-9873EE5447BA}"/>
    <dgm:cxn modelId="{7E364B28-6A75-4759-AE05-1A200BC8F37C}" type="presOf" srcId="{E8BFDF3B-A3A6-424C-BBFA-AAB4DC8CD917}" destId="{99022412-CABF-4917-9D36-1579A2653F37}" srcOrd="0" destOrd="0" presId="urn:microsoft.com/office/officeart/2005/8/layout/radial4"/>
    <dgm:cxn modelId="{ECF5CA33-93DB-44AF-B6A1-5C10BDB95BF4}" type="presParOf" srcId="{53EB5B71-6A15-4C1C-B42B-894AF633B869}" destId="{482F0C4F-74A2-426D-BC3B-D8D67902D4DA}" srcOrd="0" destOrd="0" presId="urn:microsoft.com/office/officeart/2005/8/layout/radial4"/>
    <dgm:cxn modelId="{2945EF16-9864-49E1-926F-6E7D2E2D1E44}" type="presParOf" srcId="{53EB5B71-6A15-4C1C-B42B-894AF633B869}" destId="{34A68858-AF97-433C-9573-6D0D470333BC}" srcOrd="1" destOrd="0" presId="urn:microsoft.com/office/officeart/2005/8/layout/radial4"/>
    <dgm:cxn modelId="{D3E82A4E-01BC-4A06-AB58-89A0A14CEC38}" type="presParOf" srcId="{53EB5B71-6A15-4C1C-B42B-894AF633B869}" destId="{BF76D8AC-3421-4384-87F9-258419A00935}" srcOrd="2" destOrd="0" presId="urn:microsoft.com/office/officeart/2005/8/layout/radial4"/>
    <dgm:cxn modelId="{A677DC76-5A93-44C1-9258-96B651CC82E8}" type="presParOf" srcId="{53EB5B71-6A15-4C1C-B42B-894AF633B869}" destId="{A907A670-437B-4A94-8B28-63AC2A30C588}" srcOrd="3" destOrd="0" presId="urn:microsoft.com/office/officeart/2005/8/layout/radial4"/>
    <dgm:cxn modelId="{6ECBE3F6-5B84-4072-B48B-230397AFB2EF}" type="presParOf" srcId="{53EB5B71-6A15-4C1C-B42B-894AF633B869}" destId="{99022412-CABF-4917-9D36-1579A2653F3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 custT="1"/>
      <dgm:spPr/>
      <dgm:t>
        <a:bodyPr/>
        <a:lstStyle/>
        <a:p>
          <a:r>
            <a:rPr lang="ru-RU" sz="2000" dirty="0" smtClean="0"/>
            <a:t>Сельское хозяйство и рыболовство – 20 059,1  </a:t>
          </a:r>
          <a:r>
            <a:rPr lang="ru-RU" sz="1800" dirty="0" smtClean="0"/>
            <a:t>тыс. рублей</a:t>
          </a:r>
          <a:endParaRPr lang="ru-RU" sz="1800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 осуществления государственных полномочий Краснодарского края по </a:t>
          </a:r>
        </a:p>
        <a:p>
          <a:r>
            <a:rPr lang="ru-RU" dirty="0" smtClean="0"/>
            <a:t>предупреждению и ликвидации болезней животных, их лечению, </a:t>
          </a:r>
        </a:p>
        <a:p>
          <a:r>
            <a:rPr lang="ru-RU" dirty="0" smtClean="0"/>
            <a:t>отлову и содержанию безнадзорных животных, защите населения </a:t>
          </a:r>
        </a:p>
        <a:p>
          <a:r>
            <a:rPr lang="ru-RU" dirty="0" smtClean="0"/>
            <a:t>от болезней, общих для человека и животных, в части регулирования численности безнадзорных животных на территории муниципальных образований Краснодарского края 203,5 тыс. рублей</a:t>
          </a:r>
          <a:endParaRPr lang="ru-RU" dirty="0"/>
        </a:p>
      </dgm:t>
    </dgm:pt>
    <dgm:pt modelId="{8B994540-0F93-4EEE-BD72-1817DA1C7F87}" type="parTrans" cxnId="{55DA0CA3-ACB9-4CAF-8CE9-18525927DA33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5FBC9FFB-63A2-4E1F-9AF2-48BCE3CB931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деятельности муниципальных учреждений  в сфере сельского хозяйства на 2018 год –  2 396,4  тыс. рублей</a:t>
          </a:r>
          <a:endParaRPr lang="ru-RU" dirty="0"/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/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/>
        </a:p>
      </dgm:t>
    </dgm:pt>
    <dgm:pt modelId="{36187A92-54B6-4C8A-A6E5-9BA6B84E45D3}">
      <dgm:prSet custRadScaleRad="110044" custRadScaleInc="13122"/>
      <dgm:spPr/>
      <dgm:t>
        <a:bodyPr/>
        <a:lstStyle/>
        <a:p>
          <a:endParaRPr lang="ru-RU"/>
        </a:p>
      </dgm:t>
    </dgm:pt>
    <dgm:pt modelId="{0629139D-AAEB-4559-8A23-4C1718FB313B}" type="parTrans" cxnId="{D2EAAA19-17C2-42FC-B0E2-D51E0AB064F8}">
      <dgm:prSet/>
      <dgm:spPr/>
      <dgm:t>
        <a:bodyPr/>
        <a:lstStyle/>
        <a:p>
          <a:endParaRPr lang="ru-RU"/>
        </a:p>
      </dgm:t>
    </dgm:pt>
    <dgm:pt modelId="{DA3EC99B-DB0C-436A-BADB-810AC147D728}" type="sibTrans" cxnId="{D2EAAA19-17C2-42FC-B0E2-D51E0AB064F8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 custScaleX="78867" custScaleY="74443" custLinFactNeighborX="-317" custLinFactNeighborY="-19773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2" custFlipHor="1" custScaleX="13146" custScaleY="14697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2" custScaleX="116125" custScaleY="124682" custRadScaleRad="105250" custRadScaleInc="9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2" custFlipVert="1" custFlipHor="0" custScaleX="3697" custScaleY="17999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2" custScaleX="113898" custRadScaleRad="106291" custRadScaleInc="-12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AAA19-17C2-42FC-B0E2-D51E0AB064F8}" srcId="{A987B76B-D642-4E48-B9A3-C69B361E8504}" destId="{36187A92-54B6-4C8A-A6E5-9BA6B84E45D3}" srcOrd="1" destOrd="0" parTransId="{0629139D-AAEB-4559-8A23-4C1718FB313B}" sibTransId="{DA3EC99B-DB0C-436A-BADB-810AC147D728}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460400DA-F901-4DA1-B1DB-CE1D9C8EA292}" type="presOf" srcId="{EF67E558-7F11-4916-AE0E-99237FF2FA9F}" destId="{C5C9D21A-87F6-4BEC-84F4-9B2575B5253A}" srcOrd="0" destOrd="0" presId="urn:microsoft.com/office/officeart/2005/8/layout/radial4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3AF447F0-8F9E-419C-A6F6-9E283AE511E6}" type="presOf" srcId="{8B994540-0F93-4EEE-BD72-1817DA1C7F87}" destId="{34A68858-AF97-433C-9573-6D0D470333BC}" srcOrd="0" destOrd="0" presId="urn:microsoft.com/office/officeart/2005/8/layout/radial4"/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A8E2A74F-A343-446C-861E-B6DDA159E297}" type="presOf" srcId="{A987B76B-D642-4E48-B9A3-C69B361E8504}" destId="{53EB5B71-6A15-4C1C-B42B-894AF633B869}" srcOrd="0" destOrd="0" presId="urn:microsoft.com/office/officeart/2005/8/layout/radial4"/>
    <dgm:cxn modelId="{16B27355-5AAA-47A2-8841-A1EB92CB3F68}" type="presOf" srcId="{5FBC9FFB-63A2-4E1F-9AF2-48BCE3CB9319}" destId="{302B172E-A29D-4A38-9CD0-F796CCDD7D98}" srcOrd="0" destOrd="0" presId="urn:microsoft.com/office/officeart/2005/8/layout/radial4"/>
    <dgm:cxn modelId="{7B4509B1-93D4-4298-80A0-A186C39CA8A3}" type="presOf" srcId="{096EC517-AB7F-4AF5-87C0-51277F0AAC4D}" destId="{482F0C4F-74A2-426D-BC3B-D8D67902D4DA}" srcOrd="0" destOrd="0" presId="urn:microsoft.com/office/officeart/2005/8/layout/radial4"/>
    <dgm:cxn modelId="{4C402D1F-FD7E-4945-82DE-32C4C54E64D7}" type="presOf" srcId="{4F86D4E4-1CBA-4B95-BE6A-839CC3A310F6}" destId="{BF76D8AC-3421-4384-87F9-258419A00935}" srcOrd="0" destOrd="0" presId="urn:microsoft.com/office/officeart/2005/8/layout/radial4"/>
    <dgm:cxn modelId="{79F5D003-F29A-44F0-8285-131B9CB15BEE}" type="presParOf" srcId="{53EB5B71-6A15-4C1C-B42B-894AF633B869}" destId="{482F0C4F-74A2-426D-BC3B-D8D67902D4DA}" srcOrd="0" destOrd="0" presId="urn:microsoft.com/office/officeart/2005/8/layout/radial4"/>
    <dgm:cxn modelId="{2DB3B800-F49C-4A5A-81B7-AB9D6BDBD64D}" type="presParOf" srcId="{53EB5B71-6A15-4C1C-B42B-894AF633B869}" destId="{34A68858-AF97-433C-9573-6D0D470333BC}" srcOrd="1" destOrd="0" presId="urn:microsoft.com/office/officeart/2005/8/layout/radial4"/>
    <dgm:cxn modelId="{76186B6F-3F68-4695-A197-4C5701BF10AC}" type="presParOf" srcId="{53EB5B71-6A15-4C1C-B42B-894AF633B869}" destId="{BF76D8AC-3421-4384-87F9-258419A00935}" srcOrd="2" destOrd="0" presId="urn:microsoft.com/office/officeart/2005/8/layout/radial4"/>
    <dgm:cxn modelId="{C14F0F10-2B50-414D-B11D-AC8AAB230563}" type="presParOf" srcId="{53EB5B71-6A15-4C1C-B42B-894AF633B869}" destId="{C5C9D21A-87F6-4BEC-84F4-9B2575B5253A}" srcOrd="3" destOrd="0" presId="urn:microsoft.com/office/officeart/2005/8/layout/radial4"/>
    <dgm:cxn modelId="{CE1CAB52-C2D9-48FD-B70C-42D57B8162C8}" type="presParOf" srcId="{53EB5B71-6A15-4C1C-B42B-894AF633B869}" destId="{302B172E-A29D-4A38-9CD0-F796CCDD7D9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2" cy="221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на 2018 год и на плановый период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2019 и 2020 годов учтены: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046" y="108046"/>
        <a:ext cx="8712900" cy="1997241"/>
      </dsp:txXfrm>
    </dsp:sp>
    <dsp:sp modelId="{2FEC29A3-D4DA-4406-B294-39917A21B282}">
      <dsp:nvSpPr>
        <dsp:cNvPr id="0" name=""/>
        <dsp:cNvSpPr/>
      </dsp:nvSpPr>
      <dsp:spPr>
        <a:xfrm>
          <a:off x="0" y="2244463"/>
          <a:ext cx="8928992" cy="416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Гулькевичский район до 2020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Гулькевичский район на 2018-2020 годы.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44463"/>
        <a:ext cx="8928992" cy="4164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2" cy="922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Основные цели, задачи и приоритеты бюджетной и налоговой политики муниципального образования Гулькевичский район на 2018 год и на плановый период 2019 и 2020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41" y="45041"/>
        <a:ext cx="8838910" cy="832595"/>
      </dsp:txXfrm>
    </dsp:sp>
    <dsp:sp modelId="{2FEC29A3-D4DA-4406-B294-39917A21B282}">
      <dsp:nvSpPr>
        <dsp:cNvPr id="0" name=""/>
        <dsp:cNvSpPr/>
      </dsp:nvSpPr>
      <dsp:spPr>
        <a:xfrm>
          <a:off x="0" y="961658"/>
          <a:ext cx="8928992" cy="550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Главной целью является обеспечение мер, направленных на устойчивое социально-экономическое развитие муниципального образования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район.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Основными приоритетами являются:                                              	       	- обеспечение населения доступными и качественными муниципальными услугами, социальными гарантиями, адресное решение социальных вопросов, создание благоприятных и комфортных условий для проживания;                                                                                                           	- создание условий для дальнейшего расширения потенциала сбалансированного развития муниципального образования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район, обеспечения роста доходной части консолидированного бюджета муниципального образования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район за счет повышения качества администрирования доходов бюджета и собираемости налогов, эффективного использования муниципального имущества.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Основными задачами являются:                                                          	       	- обеспечение сбалансированности и устойчивости районного бюджета;                                                                               	                     	- поддержка инвестиционной активности хозяйствующих субъектов, осуществляющих деятельность на территории муниципального образования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район.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61658"/>
        <a:ext cx="8928992" cy="5502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69F2B-4A21-4597-A16C-B0A4E44828E3}">
      <dsp:nvSpPr>
        <dsp:cNvPr id="0" name=""/>
        <dsp:cNvSpPr/>
      </dsp:nvSpPr>
      <dsp:spPr>
        <a:xfrm>
          <a:off x="2854736" y="2700279"/>
          <a:ext cx="2041795" cy="208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2088607"/>
              </a:lnTo>
              <a:lnTo>
                <a:pt x="2041795" y="2088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2612" y="3671563"/>
        <a:ext cx="146041" cy="146041"/>
      </dsp:txXfrm>
    </dsp:sp>
    <dsp:sp modelId="{828790FD-8358-4B8B-8254-885ACBEEAB44}">
      <dsp:nvSpPr>
        <dsp:cNvPr id="0" name=""/>
        <dsp:cNvSpPr/>
      </dsp:nvSpPr>
      <dsp:spPr>
        <a:xfrm>
          <a:off x="2854736" y="2700279"/>
          <a:ext cx="2041795" cy="64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648453"/>
              </a:lnTo>
              <a:lnTo>
                <a:pt x="2041795" y="648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2076" y="2970949"/>
        <a:ext cx="107114" cy="107114"/>
      </dsp:txXfrm>
    </dsp:sp>
    <dsp:sp modelId="{22455721-1CEA-4DCC-BB51-DA13421A4086}">
      <dsp:nvSpPr>
        <dsp:cNvPr id="0" name=""/>
        <dsp:cNvSpPr/>
      </dsp:nvSpPr>
      <dsp:spPr>
        <a:xfrm>
          <a:off x="2854736" y="1980584"/>
          <a:ext cx="2041795" cy="719695"/>
        </a:xfrm>
        <a:custGeom>
          <a:avLst/>
          <a:gdLst/>
          <a:ahLst/>
          <a:cxnLst/>
          <a:rect l="0" t="0" r="0" b="0"/>
          <a:pathLst>
            <a:path>
              <a:moveTo>
                <a:pt x="0" y="719695"/>
              </a:moveTo>
              <a:lnTo>
                <a:pt x="1020897" y="719695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1510" y="2286308"/>
        <a:ext cx="108246" cy="108246"/>
      </dsp:txXfrm>
    </dsp:sp>
    <dsp:sp modelId="{A306F9C5-07FF-4964-9A3D-3F1634BBDB3E}">
      <dsp:nvSpPr>
        <dsp:cNvPr id="0" name=""/>
        <dsp:cNvSpPr/>
      </dsp:nvSpPr>
      <dsp:spPr>
        <a:xfrm>
          <a:off x="2854736" y="684440"/>
          <a:ext cx="2041795" cy="2015838"/>
        </a:xfrm>
        <a:custGeom>
          <a:avLst/>
          <a:gdLst/>
          <a:ahLst/>
          <a:cxnLst/>
          <a:rect l="0" t="0" r="0" b="0"/>
          <a:pathLst>
            <a:path>
              <a:moveTo>
                <a:pt x="0" y="2015838"/>
              </a:moveTo>
              <a:lnTo>
                <a:pt x="1020897" y="2015838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3902" y="1620629"/>
        <a:ext cx="143461" cy="143461"/>
      </dsp:txXfrm>
    </dsp:sp>
    <dsp:sp modelId="{619AD098-A9CC-4A4E-9722-983B224C1012}">
      <dsp:nvSpPr>
        <dsp:cNvPr id="0" name=""/>
        <dsp:cNvSpPr/>
      </dsp:nvSpPr>
      <dsp:spPr>
        <a:xfrm>
          <a:off x="189138" y="1800177"/>
          <a:ext cx="3530990" cy="1800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138" y="1800177"/>
        <a:ext cx="3530990" cy="1800204"/>
      </dsp:txXfrm>
    </dsp:sp>
    <dsp:sp modelId="{71636D87-063C-471D-9954-F9BCD4BE732E}">
      <dsp:nvSpPr>
        <dsp:cNvPr id="0" name=""/>
        <dsp:cNvSpPr/>
      </dsp:nvSpPr>
      <dsp:spPr>
        <a:xfrm>
          <a:off x="4896531" y="144020"/>
          <a:ext cx="3545155" cy="1080840"/>
        </a:xfrm>
        <a:prstGeom prst="rect">
          <a:avLst/>
        </a:prstGeom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20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4896531" y="1440164"/>
          <a:ext cx="3545155" cy="1080840"/>
        </a:xfrm>
        <a:prstGeom prst="rect">
          <a:avLst/>
        </a:prstGeom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164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4896531" y="2808313"/>
          <a:ext cx="3545155" cy="1080840"/>
        </a:xfrm>
        <a:prstGeom prst="rect">
          <a:avLst/>
        </a:prstGeom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2808313"/>
        <a:ext cx="3545155" cy="1080840"/>
      </dsp:txXfrm>
    </dsp:sp>
    <dsp:sp modelId="{6C38FCE9-9D06-4704-97AB-E74987D5F528}">
      <dsp:nvSpPr>
        <dsp:cNvPr id="0" name=""/>
        <dsp:cNvSpPr/>
      </dsp:nvSpPr>
      <dsp:spPr>
        <a:xfrm>
          <a:off x="4896531" y="4248467"/>
          <a:ext cx="3545155" cy="1080840"/>
        </a:xfrm>
        <a:prstGeom prst="rect">
          <a:avLst/>
        </a:prstGeom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4248467"/>
        <a:ext cx="3545155" cy="1080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0.02083</cdr:x>
      <cdr:y>0.01266</cdr:y>
    </cdr:from>
    <cdr:to>
      <cdr:x>0.97917</cdr:x>
      <cdr:y>0.23898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235" y="72018"/>
          <a:ext cx="3967482" cy="1287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Структура поступления налоговых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платежей (по основным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видам отгрузки);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0.04905</cdr:x>
      <cdr:y>0.07569</cdr:y>
    </cdr:from>
    <cdr:to>
      <cdr:x>0.2604</cdr:x>
      <cdr:y>0.14236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2571" y="432048"/>
          <a:ext cx="1217512" cy="38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0.1875</cdr:x>
      <cdr:y>0.85395</cdr:y>
    </cdr:from>
    <cdr:to>
      <cdr:x>0.5</cdr:x>
      <cdr:y>0.96028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4874333"/>
          <a:ext cx="1800200" cy="606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0.14249</cdr:x>
      <cdr:y>0.18694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70432"/>
          <a:ext cx="11824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0.72581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0" y="1140490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1 432,8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0.77688</cdr:x>
      <cdr:y>0.16553</cdr:y>
    </cdr:from>
    <cdr:to>
      <cdr:x>0.96813</cdr:x>
      <cdr:y>0.2207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0272" y="1080120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0.78485</cdr:x>
      <cdr:y>0.16553</cdr:y>
    </cdr:from>
    <cdr:to>
      <cdr:x>0.92588</cdr:x>
      <cdr:y>0.22071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92280" y="1080120"/>
          <a:ext cx="1274417" cy="360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0.69116</cdr:x>
      <cdr:y>0.00196</cdr:y>
    </cdr:from>
    <cdr:to>
      <cdr:x>0.96307</cdr:x>
      <cdr:y>0.06857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171362" y="10867"/>
          <a:ext cx="242790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Всего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–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726,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млн. руб</a:t>
          </a:r>
          <a:r>
            <a:rPr lang="ru-RU" dirty="0" smtClean="0"/>
            <a:t>.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0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«Подготовка градостроительной  и землеустроительной документации на территории муниципального образования </a:t>
          </a:r>
          <a:r>
            <a:rPr lang="ru-RU" sz="2000" b="0" i="0" u="none" strike="noStrike" baseline="0" dirty="0" err="1" smtClean="0">
              <a:effectLst/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 район»</a:t>
          </a:r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Развитие здравоохранения</a:t>
          </a:r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24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Жилище</a:t>
          </a:r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24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Управление муниципальными финансами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</a:t>
          </a:r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24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0.03189</cdr:x>
      <cdr:y>0.12064</cdr:y>
    </cdr:from>
    <cdr:to>
      <cdr:x>0.16432</cdr:x>
      <cdr:y>0.17298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84761" y="780449"/>
          <a:ext cx="11824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0.74194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1140490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220,7</a:t>
          </a: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0.13979</cdr:x>
      <cdr:y>0.18583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89273"/>
          <a:ext cx="115839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0.76613</cdr:x>
      <cdr:y>0.11724</cdr:y>
    </cdr:from>
    <cdr:to>
      <cdr:x>0.98388</cdr:x>
      <cdr:y>0.17229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40760" y="774629"/>
          <a:ext cx="1944288" cy="363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ВСЕГО: 114 564,0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0.79839</cdr:x>
      <cdr:y>0</cdr:y>
    </cdr:from>
    <cdr:to>
      <cdr:x>0.98297</cdr:x>
      <cdr:y>0.07275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128818" y="0"/>
          <a:ext cx="164814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Всего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– 449,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5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0.04187</cdr:x>
      <cdr:y>0.05549</cdr:y>
    </cdr:from>
    <cdr:to>
      <cdr:x>0.1709</cdr:x>
      <cdr:y>0.12216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3868" y="299662"/>
          <a:ext cx="115210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1437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137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633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7234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8199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8438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7184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4058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4924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0129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22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893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3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8837E-27BB-4526-AA15-0DFFB97308B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4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8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09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3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9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5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1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2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57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22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71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77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11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06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70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10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51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3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08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3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82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09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947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77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05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64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31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45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4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5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27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13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59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67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29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293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96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018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992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5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031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61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721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58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23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751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937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981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394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165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0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030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953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157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055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392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528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348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214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112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816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4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39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829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253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919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077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5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74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578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685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8818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2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581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7566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02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683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203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719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1450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6788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8921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0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97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4709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948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4414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8983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5224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1841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663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7728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8173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5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05.12.2017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emf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ulkevich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968552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/>
          <a:lstStyle/>
          <a:p>
            <a:pPr marL="0" indent="0" algn="ctr">
              <a:lnSpc>
                <a:spcPts val="6500"/>
              </a:lnSpc>
              <a:buNone/>
            </a:pP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sz="6000" b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endParaRPr lang="ru-RU" sz="60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715" y="5517232"/>
            <a:ext cx="4665444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подготовлен финансовым управлением</a:t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</a:t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51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940715"/>
              </p:ext>
            </p:extLst>
          </p:nvPr>
        </p:nvGraphicFramePr>
        <p:xfrm>
          <a:off x="395536" y="2204864"/>
          <a:ext cx="849694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  <a:gridCol w="2880321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прибыли прибыльных предприятий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107,6%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2961"/>
              </p:ext>
            </p:extLst>
          </p:nvPr>
        </p:nvGraphicFramePr>
        <p:xfrm>
          <a:off x="375148" y="3717032"/>
          <a:ext cx="851555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30"/>
                <a:gridCol w="288032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фонда оплаты труда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102,6%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3863" y="548680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Рост основных макроэкономических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показателей на 2018 год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19270"/>
              </p:ext>
            </p:extLst>
          </p:nvPr>
        </p:nvGraphicFramePr>
        <p:xfrm>
          <a:off x="395536" y="5085184"/>
          <a:ext cx="84969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006"/>
                <a:gridCol w="290493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индекса потребительских цен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104,2%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8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924" y="130805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другие общегосударственные вопросы в 2018 году</a:t>
            </a:r>
            <a:endParaRPr lang="ru-RU" sz="2400" b="0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4744076"/>
              </p:ext>
            </p:extLst>
          </p:nvPr>
        </p:nvGraphicFramePr>
        <p:xfrm>
          <a:off x="107504" y="836712"/>
          <a:ext cx="892899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44208" y="4221085"/>
            <a:ext cx="2520280" cy="235456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обеспечение деятельности многофункционального центра муниципального образования  на </a:t>
            </a:r>
            <a:r>
              <a:rPr lang="ru-RU" sz="1200" dirty="0" smtClean="0"/>
              <a:t>2018  </a:t>
            </a:r>
            <a:r>
              <a:rPr lang="ru-RU" sz="1200" dirty="0"/>
              <a:t>год </a:t>
            </a:r>
            <a:r>
              <a:rPr lang="ru-RU" sz="1200" dirty="0" smtClean="0"/>
              <a:t>-  5 000,0 </a:t>
            </a:r>
            <a:r>
              <a:rPr lang="ru-RU" sz="1200" dirty="0"/>
              <a:t>тыс. </a:t>
            </a:r>
            <a:r>
              <a:rPr lang="ru-RU" sz="1200" dirty="0" smtClean="0"/>
              <a:t>рублей, </a:t>
            </a:r>
            <a:r>
              <a:rPr lang="ru-RU" sz="1200" dirty="0"/>
              <a:t>на обеспечение деятельности (оказание услуг) муниципальных учреждений;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221087"/>
            <a:ext cx="2664752" cy="23545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/>
              <a:t>обеспечение деятельности учреждения по обеспечению хозяйственного обслуживания органов управления </a:t>
            </a:r>
          </a:p>
          <a:p>
            <a:pPr algn="ctr"/>
            <a:r>
              <a:rPr lang="ru-RU" sz="1200" dirty="0" smtClean="0"/>
              <a:t>администрации </a:t>
            </a:r>
            <a:r>
              <a:rPr lang="ru-RU" sz="1200" dirty="0"/>
              <a:t>муниципального образования  на </a:t>
            </a:r>
            <a:r>
              <a:rPr lang="ru-RU" sz="1200" dirty="0" smtClean="0"/>
              <a:t>2018  </a:t>
            </a:r>
            <a:r>
              <a:rPr lang="ru-RU" sz="1200" dirty="0"/>
              <a:t>год – </a:t>
            </a:r>
            <a:r>
              <a:rPr lang="ru-RU" sz="1200" dirty="0" smtClean="0"/>
              <a:t>32 030,1 </a:t>
            </a:r>
            <a:r>
              <a:rPr lang="ru-RU" sz="1200" dirty="0"/>
              <a:t>тыс. </a:t>
            </a:r>
            <a:r>
              <a:rPr lang="ru-RU" sz="1200" dirty="0" smtClean="0"/>
              <a:t>рублей, </a:t>
            </a:r>
            <a:r>
              <a:rPr lang="ru-RU" sz="1200" dirty="0"/>
              <a:t>на обеспечение деятельности (оказание услуг) муниципальных учреждений;</a:t>
            </a:r>
          </a:p>
        </p:txBody>
      </p:sp>
      <p:sp>
        <p:nvSpPr>
          <p:cNvPr id="7" name="Стрелка вниз 6"/>
          <p:cNvSpPr/>
          <p:nvPr/>
        </p:nvSpPr>
        <p:spPr>
          <a:xfrm rot="3239783">
            <a:off x="3070922" y="4706608"/>
            <a:ext cx="484632" cy="80293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86151">
            <a:off x="5454749" y="4880177"/>
            <a:ext cx="86555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904119">
            <a:off x="5543658" y="2792017"/>
            <a:ext cx="74044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860411">
            <a:off x="2868722" y="2817006"/>
            <a:ext cx="781045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00563429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08727767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69956469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9660961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направлений в области национальной экономики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924" y="130805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сельское хозяйство и рыболовство в 2018 году</a:t>
            </a:r>
            <a:endParaRPr lang="ru-RU" sz="2400" b="0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2527228"/>
              </p:ext>
            </p:extLst>
          </p:nvPr>
        </p:nvGraphicFramePr>
        <p:xfrm>
          <a:off x="107504" y="836712"/>
          <a:ext cx="892899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18617" y="3284984"/>
            <a:ext cx="3117880" cy="33610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обеспечению осуществления отдельных государственных полномочий  по поддержке сельскохозяйственного производства в Краснодарском крае в части предоставления субсидий гражданам, ведущим личное подсобное хозяйство,  крестьянским (фермерским) хозяйствам, индивидуальным предпринимателям, осуществляющим  деятельность в области сельскохозяйственного </a:t>
            </a:r>
            <a:r>
              <a:rPr lang="ru-RU" sz="1200" dirty="0" smtClean="0"/>
              <a:t>производства 15 783,8 </a:t>
            </a:r>
            <a:r>
              <a:rPr lang="ru-RU" sz="1200" dirty="0"/>
              <a:t>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717032"/>
            <a:ext cx="2973228" cy="30243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обеспечению осуществления отдельных государственных полномочий  по предупреждению и ликвидации болезней животных, их лечению, защите населения от болезней, общих для человека и животных, в части обустройства в поселениях </a:t>
            </a:r>
          </a:p>
          <a:p>
            <a:pPr algn="ctr"/>
            <a:r>
              <a:rPr lang="ru-RU" sz="1200" dirty="0"/>
              <a:t>мест захоронения биологических отходов (скотомогильников, биотермических ям) либо уничтожения биологических отходов </a:t>
            </a:r>
          </a:p>
          <a:p>
            <a:pPr algn="ctr"/>
            <a:r>
              <a:rPr lang="ru-RU" sz="1200" dirty="0"/>
              <a:t>в специальных печах (крематорах</a:t>
            </a:r>
            <a:r>
              <a:rPr lang="ru-RU" sz="1200" dirty="0" smtClean="0"/>
              <a:t>) 1 675,4 </a:t>
            </a:r>
            <a:r>
              <a:rPr lang="ru-RU" sz="1200" dirty="0"/>
              <a:t>тыс. рублей</a:t>
            </a:r>
          </a:p>
        </p:txBody>
      </p:sp>
      <p:sp>
        <p:nvSpPr>
          <p:cNvPr id="7" name="Стрелка вниз 6"/>
          <p:cNvSpPr/>
          <p:nvPr/>
        </p:nvSpPr>
        <p:spPr>
          <a:xfrm rot="3239783">
            <a:off x="3163956" y="3871899"/>
            <a:ext cx="484632" cy="72621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86151">
            <a:off x="5354203" y="4022891"/>
            <a:ext cx="702792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883794">
            <a:off x="5113959" y="2404813"/>
            <a:ext cx="742482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81739">
            <a:off x="3230851" y="2429916"/>
            <a:ext cx="657566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5381583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другие вопросы в области национальной экономики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05401277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3955292"/>
              </p:ext>
            </p:extLst>
          </p:nvPr>
        </p:nvGraphicFramePr>
        <p:xfrm>
          <a:off x="90997" y="997886"/>
          <a:ext cx="8928992" cy="567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7061" y="53622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здравоохранение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1271178"/>
              </p:ext>
            </p:extLst>
          </p:nvPr>
        </p:nvGraphicFramePr>
        <p:xfrm>
          <a:off x="323528" y="1700808"/>
          <a:ext cx="849694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предоставлению мер социальной поддержки жертвам политических репрессий, труженикам тыла, ветеранам труда, ветеранам военной службы, достигшим возраста, дающего право на пенсию по старости, в бесплатном изготовлении и ремонте зубных протезов (кроме изготовленных из драгоценных металлов) в сложных клинических случаях зубопротезирования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3 082,8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62096"/>
              </p:ext>
            </p:extLst>
          </p:nvPr>
        </p:nvGraphicFramePr>
        <p:xfrm>
          <a:off x="325893" y="3861048"/>
          <a:ext cx="8506247" cy="277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82985"/>
              </a:tblGrid>
              <a:tr h="2776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обеспечению осуществления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 и  медицинскими изделиями, кроме групп населения, получающих инсулины,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таблетированные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сахароснижающие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препараты, средства самоконтроля и диагностические средства, либо перенесших пересадки органов и тканей, получающих иммунодепрессанты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21 600,9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амбулаторную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24 683,7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9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6188"/>
            <a:ext cx="8208911" cy="1143000"/>
          </a:xfrm>
          <a:noFill/>
          <a:ln>
            <a:noFill/>
          </a:ln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Объём консолидированного бюджета Гулькевичского района по доходам на 2018 год в сравнении с уточнённым 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планом на 01.10.2017 года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03961306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95536" y="1052736"/>
            <a:ext cx="1008112" cy="2464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4658435"/>
              </p:ext>
            </p:extLst>
          </p:nvPr>
        </p:nvGraphicFramePr>
        <p:xfrm>
          <a:off x="349134" y="2060848"/>
          <a:ext cx="849694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обеспечению осуществления отдельных государственных полномочий по реализации в медицинских организациях, подведомственных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органам местного самоуправления в Краснодарском крае, мероприятий по профилактике терроризма в Краснодарском крае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500,0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13272"/>
              </p:ext>
            </p:extLst>
          </p:nvPr>
        </p:nvGraphicFramePr>
        <p:xfrm>
          <a:off x="314225" y="4437112"/>
          <a:ext cx="8506247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82985"/>
              </a:tblGrid>
              <a:tr h="1800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обеспечению осуществления отдельных государственных полномочий по организации оказания медицинской помощи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14 171,9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6"/>
            <a:ext cx="8496944" cy="1490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Другие вопросы в области здравоохранения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14 671,9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рублей в 2018 году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35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4548569"/>
              </p:ext>
            </p:extLst>
          </p:nvPr>
        </p:nvGraphicFramePr>
        <p:xfrm>
          <a:off x="107504" y="332656"/>
          <a:ext cx="891625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3957871"/>
              </p:ext>
            </p:extLst>
          </p:nvPr>
        </p:nvGraphicFramePr>
        <p:xfrm>
          <a:off x="172459" y="871699"/>
          <a:ext cx="8784977" cy="58696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51469"/>
                <a:gridCol w="1171148"/>
                <a:gridCol w="908790"/>
                <a:gridCol w="2953570"/>
              </a:tblGrid>
              <a:tr h="306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646,3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1030,4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1756,7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646,3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Налоги на прибыль, доходы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401,7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Имущественные налоги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118,2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использования имущества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58,</a:t>
                      </a: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0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3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оказания платных услуг (работ) и компенсации затрат муниципальных районов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продажи имущества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1030,4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54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827,7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93338332"/>
              </p:ext>
            </p:extLst>
          </p:nvPr>
        </p:nvGraphicFramePr>
        <p:xfrm>
          <a:off x="5952529" y="1052736"/>
          <a:ext cx="295290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52829798"/>
              </p:ext>
            </p:extLst>
          </p:nvPr>
        </p:nvGraphicFramePr>
        <p:xfrm>
          <a:off x="6017310" y="2132856"/>
          <a:ext cx="28083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1095304"/>
              </p:ext>
            </p:extLst>
          </p:nvPr>
        </p:nvGraphicFramePr>
        <p:xfrm>
          <a:off x="6012160" y="3933056"/>
          <a:ext cx="280831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47498221"/>
              </p:ext>
            </p:extLst>
          </p:nvPr>
        </p:nvGraphicFramePr>
        <p:xfrm>
          <a:off x="6070719" y="5445224"/>
          <a:ext cx="2808312" cy="14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163815"/>
            <a:ext cx="7333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консолидированного бюджета Гулькевичского района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на 2018г.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9291" y="5397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796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7044"/>
            <a:ext cx="8928992" cy="10817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доходов консолидированного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Гулькевичского района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9174682"/>
              </p:ext>
            </p:extLst>
          </p:nvPr>
        </p:nvGraphicFramePr>
        <p:xfrm>
          <a:off x="107504" y="1196810"/>
          <a:ext cx="8928992" cy="554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51520" y="1196810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1795733"/>
              </p:ext>
            </p:extLst>
          </p:nvPr>
        </p:nvGraphicFramePr>
        <p:xfrm>
          <a:off x="129993" y="1650685"/>
          <a:ext cx="8841463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450"/>
                <a:gridCol w="1188768"/>
                <a:gridCol w="1263066"/>
                <a:gridCol w="1485960"/>
                <a:gridCol w="1560259"/>
                <a:gridCol w="1485960"/>
              </a:tblGrid>
              <a:tr h="5115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Динамика, %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572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2019/2018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2020/2019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389,0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415,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800" b="0" cap="none" spc="50" dirty="0">
                        <a:ln w="13500">
                          <a:noFill/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986,1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948,4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1397,6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ДЕФИЦИТ (-)</a:t>
                      </a:r>
                      <a:b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ПРОФИЦИТ (+)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025" y="279736"/>
            <a:ext cx="884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Гулькевичский район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2018 год и на плановый период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и 2020 годов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492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1295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1611"/>
            <a:ext cx="8784976" cy="93514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доходов муниципального образования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 на 2017 год и на плановый период 2018 и 2019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59862540"/>
              </p:ext>
            </p:extLst>
          </p:nvPr>
        </p:nvGraphicFramePr>
        <p:xfrm>
          <a:off x="151257" y="1052736"/>
          <a:ext cx="8813231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51257" y="112417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0515225"/>
              </p:ext>
            </p:extLst>
          </p:nvPr>
        </p:nvGraphicFramePr>
        <p:xfrm>
          <a:off x="150386" y="1124744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3967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доходной части бюджета МО Гулькевичский район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645"/>
            <a:ext cx="9144000" cy="58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11663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сопоставление с другими муниципальными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бразованиями по доходам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 январе-октябре 2017г.                                                   В процентах к итогу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655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9227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9496"/>
            <a:ext cx="8784976" cy="1140417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налоговых и неналоговых доходов в бюджет МО Гулькевичский район по доходам на 2018 год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плановый период 2019 и 2020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06461772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7320" y="133137"/>
            <a:ext cx="6669360" cy="4652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УВАЖАЕМЫЕ ГУЛЬКЕВИЧАНЕ!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41" y="548680"/>
            <a:ext cx="878497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 традиции информация для граждан формируется ежегодно накануне открытого обсуждения проекта бюджета на публичных слушаниях, в которых принимают участие жители района.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Администрация муниципального образования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 с 2010 года ведет активную работу по размещению на официальном сайте администрации муниципального образования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 (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hlinkClick r:id="rId3"/>
              </a:rPr>
              <a:t>://gulkevichi.com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информации о составлении, изменении и расходовании бюджета. Наш район успешно выполняет задачу, поставленную Президентом России: на всех уровнях власти публиковать «бюджеты для граждан». По результатам конкурсного отбора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среди муниципальных районов Краснодарского края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2017 году,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номинации «Лучший проект бюджета для граждан»,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 занял лидирующее место.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предстоящий период, как и прежде, сохраняется приоритетность финансирования социальных расходов бюджета. В первоочередном порядке бюджетные ресурсы сконцентрированы на полном и своевременном предоставлении пособий, компенсаций, субсидий и других социальных выплат, предусмотренных действующим законодательством.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бюджете района на 2018 год 84% расходов (1 197,8 млн. рублей) распределено в рамках 22 муниципальных программ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района. На социально-культурную сферу будет направлено более 80% расходов бюджета района – 1 175,2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54" y="332656"/>
            <a:ext cx="777686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доходов бюджета МО Гулькевичский район 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6952878"/>
              </p:ext>
            </p:extLst>
          </p:nvPr>
        </p:nvGraphicFramePr>
        <p:xfrm>
          <a:off x="107504" y="1241626"/>
          <a:ext cx="8928992" cy="5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52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изменения бюджетных назначений 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в сравнении с ожидаемым исполнением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2017 года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79512" y="985551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94258917"/>
              </p:ext>
            </p:extLst>
          </p:nvPr>
        </p:nvGraphicFramePr>
        <p:xfrm>
          <a:off x="179512" y="985551"/>
          <a:ext cx="8787801" cy="575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610"/>
            <a:ext cx="8208911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налога на доходы физических лиц (НДФЛ)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74552650"/>
              </p:ext>
            </p:extLst>
          </p:nvPr>
        </p:nvGraphicFramePr>
        <p:xfrm>
          <a:off x="179511" y="1268760"/>
          <a:ext cx="878497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1" y="1135911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610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единого налога на вмененный доход для отдельных видов деятельности (ЕНВД) на 2018 год и на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плановый период 2019 и 2020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30712174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3" y="261610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единого сельскохозяйственного налога (ЕСХН)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8375188"/>
              </p:ext>
            </p:extLst>
          </p:nvPr>
        </p:nvGraphicFramePr>
        <p:xfrm>
          <a:off x="179512" y="126876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8666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от сдачи в аренду земли и имущества на 2018 год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плановый период 2019 и 2020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0648002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2686138"/>
              </p:ext>
            </p:extLst>
          </p:nvPr>
        </p:nvGraphicFramePr>
        <p:xfrm>
          <a:off x="107504" y="1510046"/>
          <a:ext cx="8928993" cy="5178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2"/>
                <a:gridCol w="1224134"/>
                <a:gridCol w="936104"/>
                <a:gridCol w="1008112"/>
                <a:gridCol w="936104"/>
                <a:gridCol w="792088"/>
                <a:gridCol w="792088"/>
                <a:gridCol w="720081"/>
              </a:tblGrid>
              <a:tr h="3210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0" cap="none" spc="50" dirty="0">
                        <a:ln w="135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4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года</a:t>
                      </a:r>
                    </a:p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2018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2019год</a:t>
                      </a:r>
                    </a:p>
                    <a:p>
                      <a:pPr algn="ctr"/>
                      <a:endParaRPr lang="ru-RU" sz="14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2020 год</a:t>
                      </a:r>
                    </a:p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1797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2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1015,3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986,1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133,1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9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854,6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849,</a:t>
                      </a:r>
                      <a:r>
                        <a:rPr lang="en-US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8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9972" y="206607"/>
            <a:ext cx="7173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других уровней бюджетной системы на 2018год 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плановый период 2019 и 2020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6670" y="1171491"/>
            <a:ext cx="1233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086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5811458"/>
              </p:ext>
            </p:extLst>
          </p:nvPr>
        </p:nvGraphicFramePr>
        <p:xfrm>
          <a:off x="107504" y="125713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3967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других уровней бюджетной системы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14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1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8607480"/>
              </p:ext>
            </p:extLst>
          </p:nvPr>
        </p:nvGraphicFramePr>
        <p:xfrm>
          <a:off x="107504" y="1559299"/>
          <a:ext cx="8856984" cy="518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512168"/>
                <a:gridCol w="1368152"/>
                <a:gridCol w="1440160"/>
                <a:gridCol w="1440160"/>
              </a:tblGrid>
              <a:tr h="848777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кредитов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кредитных организаций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кредитов предоставленных кредитными организациями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-118,6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муниципальной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гарантии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Изменение остатков средств на счетах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297" y="258649"/>
            <a:ext cx="8544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 на 2018 год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 плановый период 2019 и 2020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8344" y="122074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477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3792353"/>
              </p:ext>
            </p:extLst>
          </p:nvPr>
        </p:nvGraphicFramePr>
        <p:xfrm>
          <a:off x="107504" y="1642954"/>
          <a:ext cx="8928994" cy="502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368152"/>
                <a:gridCol w="1440160"/>
                <a:gridCol w="1512168"/>
                <a:gridCol w="1584178"/>
              </a:tblGrid>
              <a:tr h="1286661"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8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кредитов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кредитных организаций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5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кредитов предоставленных кредитными организациями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-118,6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бюджетных кредитов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бюджетных кредитов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642" y="273348"/>
            <a:ext cx="8621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 на 2018 год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9651" y="130440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321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521316"/>
              </p:ext>
            </p:extLst>
          </p:nvPr>
        </p:nvGraphicFramePr>
        <p:xfrm>
          <a:off x="107504" y="332656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3957"/>
            <a:ext cx="8208911" cy="8640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муниципального долга муниципального образования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 район на 2018 год и на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плановый период 2019 и 2020 годов 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01719028"/>
              </p:ext>
            </p:extLst>
          </p:nvPr>
        </p:nvGraphicFramePr>
        <p:xfrm>
          <a:off x="179512" y="1556792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13720" y="1563285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5868796"/>
              </p:ext>
            </p:extLst>
          </p:nvPr>
        </p:nvGraphicFramePr>
        <p:xfrm>
          <a:off x="144399" y="1816114"/>
          <a:ext cx="8865759" cy="485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297"/>
                <a:gridCol w="1296144"/>
                <a:gridCol w="1296144"/>
                <a:gridCol w="1296144"/>
                <a:gridCol w="1368152"/>
                <a:gridCol w="648072"/>
                <a:gridCol w="576064"/>
                <a:gridCol w="693742"/>
              </a:tblGrid>
              <a:tr h="7186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01.01.2017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6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 года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6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 года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6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 года</a:t>
                      </a:r>
                      <a:endParaRPr lang="ru-RU" sz="1600" b="1" cap="none" spc="50" dirty="0" smtClean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198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2018/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74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3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Кредиты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кредитных организаций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гарантия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540" y="2208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 и 2020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148968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416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92085224"/>
              </p:ext>
            </p:extLst>
          </p:nvPr>
        </p:nvGraphicFramePr>
        <p:xfrm>
          <a:off x="107504" y="211921"/>
          <a:ext cx="8917315" cy="655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171561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4398400"/>
              </p:ext>
            </p:extLst>
          </p:nvPr>
        </p:nvGraphicFramePr>
        <p:xfrm>
          <a:off x="107504" y="211921"/>
          <a:ext cx="8917315" cy="655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94950635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6582991"/>
              </p:ext>
            </p:extLst>
          </p:nvPr>
        </p:nvGraphicFramePr>
        <p:xfrm>
          <a:off x="211327" y="1484784"/>
          <a:ext cx="8784976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48"/>
                <a:gridCol w="1219337"/>
                <a:gridCol w="1004160"/>
                <a:gridCol w="1004160"/>
                <a:gridCol w="1128871"/>
              </a:tblGrid>
              <a:tr h="1185548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2018год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6487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собственных средств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541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счет поступлений от других источников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35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Всего: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14,7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14,4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14,0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1327" y="332656"/>
            <a:ext cx="8784976" cy="1009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район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расчете на 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жителя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93236012"/>
              </p:ext>
            </p:extLst>
          </p:nvPr>
        </p:nvGraphicFramePr>
        <p:xfrm>
          <a:off x="107505" y="103909"/>
          <a:ext cx="8928992" cy="66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692696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3070746"/>
              </p:ext>
            </p:extLst>
          </p:nvPr>
        </p:nvGraphicFramePr>
        <p:xfrm>
          <a:off x="107504" y="980728"/>
          <a:ext cx="5760640" cy="570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43967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капитальные вложения за счет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собственных средств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239407"/>
              </p:ext>
            </p:extLst>
          </p:nvPr>
        </p:nvGraphicFramePr>
        <p:xfrm>
          <a:off x="4932040" y="980728"/>
          <a:ext cx="4104456" cy="569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4468" y="5877271"/>
            <a:ext cx="1667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2420587"/>
              </p:ext>
            </p:extLst>
          </p:nvPr>
        </p:nvGraphicFramePr>
        <p:xfrm>
          <a:off x="107504" y="272286"/>
          <a:ext cx="8928992" cy="64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78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38686899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9160553"/>
              </p:ext>
            </p:extLst>
          </p:nvPr>
        </p:nvGraphicFramePr>
        <p:xfrm>
          <a:off x="107504" y="263942"/>
          <a:ext cx="8928992" cy="647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46926314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171561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учреждений подведомственных управлению образования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128480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8571332"/>
              </p:ext>
            </p:extLst>
          </p:nvPr>
        </p:nvGraphicFramePr>
        <p:xfrm>
          <a:off x="395536" y="1196752"/>
          <a:ext cx="84969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учреждений: 32 детских дошкольных учреждений, 24 школ, центра детского творчества, учреждения казачьей направленности и спортивной школы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167 788,3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3319"/>
              </p:ext>
            </p:extLst>
          </p:nvPr>
        </p:nvGraphicFramePr>
        <p:xfrm>
          <a:off x="419817" y="2492896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предоставления общедоступного и бесплатного дошкольного, начального общего, основного общего, среднего (полного) общего образования по основным общеобразовательным программам на территории муниципального района (проведение капитального и текущего ремонта учреждений образования, приобретение оборудования,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приобретение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стройматериалов, ремонт и строительство теневых навесов)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3 905,0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22390"/>
              </p:ext>
            </p:extLst>
          </p:nvPr>
        </p:nvGraphicFramePr>
        <p:xfrm>
          <a:off x="395536" y="4437112"/>
          <a:ext cx="8496944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 компенсации части родительской платы за присмотр и уход за детьми, посещающими  организации, реализующие  общеобразовательную программу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13 068,9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Подпрограмма «Развитие дошкольного, общего и дополнительного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823 978,8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53596"/>
              </p:ext>
            </p:extLst>
          </p:nvPr>
        </p:nvGraphicFramePr>
        <p:xfrm>
          <a:off x="395536" y="5805264"/>
          <a:ext cx="8496944" cy="83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836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субсидий бюджетным, автономным учреждениям и иным некоммерческим организациям на выполнение муниципального задания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582 556,9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55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88323"/>
              </p:ext>
            </p:extLst>
          </p:nvPr>
        </p:nvGraphicFramePr>
        <p:xfrm>
          <a:off x="323528" y="404664"/>
          <a:ext cx="8496944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2232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мер социальной поддержки в виде компенсации расходов на оплату жилых помещений, отопления и освещения  педагогическим работникам муниципальных общеобразовательных учреждений, расположенных на территории Краснодарского края, проживающим и работающим в сельской местности,  рабочих поселках (поселках городского типа) на территории Краснодарского края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6 454,8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98204"/>
              </p:ext>
            </p:extLst>
          </p:nvPr>
        </p:nvGraphicFramePr>
        <p:xfrm>
          <a:off x="323528" y="2708920"/>
          <a:ext cx="849694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льготным питанием обучающихся из многодетных семей в муниципальных общеобразовательных учреждениях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2 063,6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01232"/>
              </p:ext>
            </p:extLst>
          </p:nvPr>
        </p:nvGraphicFramePr>
        <p:xfrm>
          <a:off x="323528" y="3645024"/>
          <a:ext cx="849694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2016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материально-техническое обеспечению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выплату педагогическим работникам, участвующим в проведении единого государственного экзамена, компенсации за работу по подготовке и проведению единого государственного экзамена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1 160,7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50342"/>
              </p:ext>
            </p:extLst>
          </p:nvPr>
        </p:nvGraphicFramePr>
        <p:xfrm>
          <a:off x="323528" y="5805264"/>
          <a:ext cx="8496944" cy="8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894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финансовое обеспечение дополнительного образования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46 980,6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992454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3610102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1045" y="838628"/>
            <a:ext cx="788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502" y="250775"/>
            <a:ext cx="68458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Расходы бюджета МО </a:t>
            </a:r>
            <a:r>
              <a:rPr lang="ru-RU" dirty="0" err="1"/>
              <a:t>Гулькевичский</a:t>
            </a:r>
            <a:r>
              <a:rPr lang="ru-RU" dirty="0"/>
              <a:t> район</a:t>
            </a:r>
          </a:p>
          <a:p>
            <a:pPr algn="ctr">
              <a:defRPr sz="216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на </a:t>
            </a:r>
            <a:r>
              <a:rPr lang="ru-RU" dirty="0" smtClean="0"/>
              <a:t>одного получателя услуг в области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6180726"/>
              </p:ext>
            </p:extLst>
          </p:nvPr>
        </p:nvGraphicFramePr>
        <p:xfrm>
          <a:off x="395536" y="2348880"/>
          <a:ext cx="849694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  <a:gridCol w="2880321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4 037,5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12668"/>
              </p:ext>
            </p:extLst>
          </p:nvPr>
        </p:nvGraphicFramePr>
        <p:xfrm>
          <a:off x="387007" y="4365104"/>
          <a:ext cx="851555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30"/>
                <a:gridCol w="2880320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 (централизованной бухгалтерии и методического центра)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18 962,3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404664"/>
            <a:ext cx="84969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и прочие мероприятия в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22 999,8 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1058549"/>
              </p:ext>
            </p:extLst>
          </p:nvPr>
        </p:nvGraphicFramePr>
        <p:xfrm>
          <a:off x="179512" y="1772815"/>
          <a:ext cx="8784977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642052"/>
                <a:gridCol w="1231539"/>
                <a:gridCol w="1231539"/>
              </a:tblGrid>
              <a:tr h="4751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050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2018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охваченных дошкольным образованием, в общей численности детей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обучающихся по программам общего образования 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10 283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10 365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детей и молодежи в возрасте 5 – 18 лет, охваченных образовательными программами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дополнительного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Отдельные целевые показатели муниципальной программы «Развитие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05671365"/>
              </p:ext>
            </p:extLst>
          </p:nvPr>
        </p:nvGraphicFramePr>
        <p:xfrm>
          <a:off x="179512" y="377280"/>
          <a:ext cx="8784976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7863959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3967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4683026"/>
              </p:ext>
            </p:extLst>
          </p:nvPr>
        </p:nvGraphicFramePr>
        <p:xfrm>
          <a:off x="179512" y="1772815"/>
          <a:ext cx="8712968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488"/>
                <a:gridCol w="1407184"/>
                <a:gridCol w="1442852"/>
                <a:gridCol w="1221444"/>
              </a:tblGrid>
              <a:tr h="6013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44526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2018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9598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ориентированных некоммерческих организаций, которым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оказана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государственная поддержка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форме субсидий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9673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получателей ежемесячных денежных выплат к пенсиям (дополнительное пенсионное обеспечение)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394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получателей ежемесячных денежных выплат почетным гражданам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Социальная 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000775"/>
            <a:ext cx="842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51519" y="476672"/>
            <a:ext cx="8568697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основных (крупных)</a:t>
            </a:r>
          </a:p>
          <a:p>
            <a:pPr marL="45720" indent="0" algn="ctr">
              <a:buNone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алогоплательщиках на территории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45720" indent="0" algn="ctr">
              <a:buNone/>
            </a:pP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АПСК«Г»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ПЗ «Кубань»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ПЗ «Наша Родина»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«ДСУ-7»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Племзавод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КЗ 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«Гирей-Сахар»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«Белый Медведь»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«Силикат»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1614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94203845"/>
              </p:ext>
            </p:extLst>
          </p:nvPr>
        </p:nvGraphicFramePr>
        <p:xfrm>
          <a:off x="107504" y="493912"/>
          <a:ext cx="8928992" cy="62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510115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8997804"/>
              </p:ext>
            </p:extLst>
          </p:nvPr>
        </p:nvGraphicFramePr>
        <p:xfrm>
          <a:off x="395536" y="1628800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детей в профильных лагерях, организованных муниципальными образовательными организациями, осуществляющими организацию отдыха и оздоровления обучающихся в каникулярное время, с дневным пребыванием, с обязательной организацией их питания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99040"/>
              </p:ext>
            </p:extLst>
          </p:nvPr>
        </p:nvGraphicFramePr>
        <p:xfrm>
          <a:off x="395536" y="3068960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ГСМ для подвоза в профильные смены, страхование детей, находящихся в трудной жизненной ситуации, во время перевозки к местам отдыха и обратно в летний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278,4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07370"/>
              </p:ext>
            </p:extLst>
          </p:nvPr>
        </p:nvGraphicFramePr>
        <p:xfrm>
          <a:off x="401561" y="4005064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новогодних подарков для детей-сирот и детей, оставшихся без попечения родителей, для детей из семей, находящихся в трудной жизненной ситуации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332656"/>
            <a:ext cx="8496944" cy="110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«Дети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района»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48132"/>
              </p:ext>
            </p:extLst>
          </p:nvPr>
        </p:nvGraphicFramePr>
        <p:xfrm>
          <a:off x="395536" y="4941168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осуществление информирования населения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о мероприятиях по реализации семейной политики и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детствосбережения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Гулькевичском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01857"/>
              </p:ext>
            </p:extLst>
          </p:nvPr>
        </p:nvGraphicFramePr>
        <p:xfrm>
          <a:off x="395536" y="5877272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вручение нагрудных знаков главы муниципального образования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«Материнская  благодать»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27978"/>
              </p:ext>
            </p:extLst>
          </p:nvPr>
        </p:nvGraphicFramePr>
        <p:xfrm>
          <a:off x="323528" y="5517232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муниципальных праздников: День защиты детей, выпускной бал в ДОУ, парад первоклассников, выпускной бал СОШ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52435"/>
              </p:ext>
            </p:extLst>
          </p:nvPr>
        </p:nvGraphicFramePr>
        <p:xfrm>
          <a:off x="323528" y="5013176"/>
          <a:ext cx="8496944" cy="4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02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туристических походов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72501"/>
              </p:ext>
            </p:extLst>
          </p:nvPr>
        </p:nvGraphicFramePr>
        <p:xfrm>
          <a:off x="323528" y="3573016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социально значимых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мероприятий, направленных на пропаганду здорового образа жизни и активного отдыха несовершеннолетних, в том числе: фестиваль «Кубанские каникулы», фестиваль «Формула успеха», конкурс «Я выбираю ответственность», конкурс «Здравствуй мама»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6688"/>
              </p:ext>
            </p:extLst>
          </p:nvPr>
        </p:nvGraphicFramePr>
        <p:xfrm>
          <a:off x="323528" y="1916832"/>
          <a:ext cx="84969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170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наценки за приготовление блюд в профильных лагерях,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организованных муниципальными организациями, осуществляющими организацию отдыха и оздоровления обучающихся в каникулярное время с дневным пребыванием с обязательной организацией их питания для детей из семей, находящихся в трудной жизненной ситуации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71,6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8119"/>
              </p:ext>
            </p:extLst>
          </p:nvPr>
        </p:nvGraphicFramePr>
        <p:xfrm>
          <a:off x="323528" y="476672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 и проведение социально значимых мероприятий, направленных на поддержку семьи и детей, укрепление семейных ценностей и традиций, в том числе: международный день защиты детей; день семьи; день матери; краевой конкурс замещаемых семей; праздник  «Святых Петра и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Февронии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113,7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21847"/>
              </p:ext>
            </p:extLst>
          </p:nvPr>
        </p:nvGraphicFramePr>
        <p:xfrm>
          <a:off x="323528" y="5373216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162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 выплате ежемесячных  денежных  средств  на содержание детей-сирот и детей, оставшихся без попечения родителей, находящихся под опекой (попечительством), включая предварительную опеку  (попечительство), переданных на воспитание в приемную семью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53 693,4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89036"/>
              </p:ext>
            </p:extLst>
          </p:nvPr>
        </p:nvGraphicFramePr>
        <p:xfrm>
          <a:off x="323528" y="4005064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отдыха детей в профильных лагерях, организованных муниципальными образовательными организациями, осуществляющими организацию отдыха и оздоровления обучающихся в каникулярное время, с дневным пребыванием, с обязательной организацией их питания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1 205,0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12576"/>
              </p:ext>
            </p:extLst>
          </p:nvPr>
        </p:nvGraphicFramePr>
        <p:xfrm>
          <a:off x="323528" y="2132856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выплате единовременного пособия детям-сиротам и детям, оставшимся без попечения родителей, и лицам из их числа 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45038"/>
              </p:ext>
            </p:extLst>
          </p:nvPr>
        </p:nvGraphicFramePr>
        <p:xfrm>
          <a:off x="323528" y="259611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17 853,2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66159"/>
              </p:ext>
            </p:extLst>
          </p:nvPr>
        </p:nvGraphicFramePr>
        <p:xfrm>
          <a:off x="323528" y="5661248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организации и осуществлению деятельности по опеке и попечительству в отношении несовершеннолетних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4 373,6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66880"/>
              </p:ext>
            </p:extLst>
          </p:nvPr>
        </p:nvGraphicFramePr>
        <p:xfrm>
          <a:off x="323528" y="4005064"/>
          <a:ext cx="84969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510124"/>
              </p:ext>
            </p:extLst>
          </p:nvPr>
        </p:nvGraphicFramePr>
        <p:xfrm>
          <a:off x="323528" y="2564904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выплате ежемесячного вознаграждения, причитающегося патронатным воспитателям за оказание услуг по осуществлению патронатного воспитания 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постинтернатного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сопровождения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305,8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78407"/>
              </p:ext>
            </p:extLst>
          </p:nvPr>
        </p:nvGraphicFramePr>
        <p:xfrm>
          <a:off x="323528" y="1412776"/>
          <a:ext cx="849694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 осуществления отдельных государственных полномочий по выплате ежемесячных денежных средств  на содержание детей, нуждающихся в особой заботе государства, переданных на патронатное воспитание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256,8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66171"/>
              </p:ext>
            </p:extLst>
          </p:nvPr>
        </p:nvGraphicFramePr>
        <p:xfrm>
          <a:off x="323528" y="283856"/>
          <a:ext cx="849694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61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выплате ежемесячного вознаграждения, причитающегося приемным родителям за оказание услуг по воспитанию приемных детей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41 747,2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2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775518"/>
              </p:ext>
            </p:extLst>
          </p:nvPr>
        </p:nvGraphicFramePr>
        <p:xfrm>
          <a:off x="323528" y="4149080"/>
          <a:ext cx="8496944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0768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1 212,3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23564"/>
              </p:ext>
            </p:extLst>
          </p:nvPr>
        </p:nvGraphicFramePr>
        <p:xfrm>
          <a:off x="323528" y="1268760"/>
          <a:ext cx="849694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выплате единовременного пособия на ремонт жилых помещений, принадлежащих детям-сиротам и детям, оставшимся без попечения родителей, и лицам из их числа на праве собственности, по окончании пребывания в образовательных и иных организациях, в том числе в организациях социального обслуживания граждан, приемных семьях, семьях опекунов (попечителей), а также по окончании службы в Вооруженных Силах Российской Федерации или по возвращении из учреждений, исполняющих наказание в виде лишения свободы, при их возвращении в указанные жилые помещения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03292"/>
              </p:ext>
            </p:extLst>
          </p:nvPr>
        </p:nvGraphicFramePr>
        <p:xfrm>
          <a:off x="323528" y="548680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организации оздоровления и отдыха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588,7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4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2378170"/>
              </p:ext>
            </p:extLst>
          </p:nvPr>
        </p:nvGraphicFramePr>
        <p:xfrm>
          <a:off x="193272" y="1268760"/>
          <a:ext cx="8784975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368825"/>
                <a:gridCol w="1422662"/>
                <a:gridCol w="1313641"/>
              </a:tblGrid>
              <a:tr h="4908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67467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ожидаемое исполнение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2018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оздоровленных детей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7 930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7 940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41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предоставленных жилых помещений детям-сиротам и детям, оставшимся без попечения 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детей-сирот и детей, оставшихся без попечения родителей, охваченных различными формами оздоровления и занятости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6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детей, посещающих лагеря с дневным пребыванием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на базе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общеобразовательных школ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37642844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7016911"/>
              </p:ext>
            </p:extLst>
          </p:nvPr>
        </p:nvGraphicFramePr>
        <p:xfrm>
          <a:off x="400267" y="1412776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предупреждению и ликвидации  чрезвычайных ситуаций, стихийных бедствий и их последствий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845,0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51204"/>
              </p:ext>
            </p:extLst>
          </p:nvPr>
        </p:nvGraphicFramePr>
        <p:xfrm>
          <a:off x="395536" y="2996952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гражданской обороне и защите населения на территории муниципального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96954"/>
              </p:ext>
            </p:extLst>
          </p:nvPr>
        </p:nvGraphicFramePr>
        <p:xfrm>
          <a:off x="397314" y="3789040"/>
          <a:ext cx="8496944" cy="72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3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пожарной безопасности объектов культуры и образования на территории муниципального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5 726,7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110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2018 год – 20 852,3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06209"/>
              </p:ext>
            </p:extLst>
          </p:nvPr>
        </p:nvGraphicFramePr>
        <p:xfrm>
          <a:off x="395536" y="5301208"/>
          <a:ext cx="84969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9 405,3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50068"/>
              </p:ext>
            </p:extLst>
          </p:nvPr>
        </p:nvGraphicFramePr>
        <p:xfrm>
          <a:off x="395536" y="5949280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деятельности, связанной с проведением аварийно-спасательных и других неотложных работ при чрезвычайных ситуациях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4 417,6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82044"/>
              </p:ext>
            </p:extLst>
          </p:nvPr>
        </p:nvGraphicFramePr>
        <p:xfrm>
          <a:off x="395536" y="2204864"/>
          <a:ext cx="8496944" cy="72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313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терроризма и экстремизма, обеспечение инженерно-технической защищенности муниципальных учреждений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147,7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62563"/>
              </p:ext>
            </p:extLst>
          </p:nvPr>
        </p:nvGraphicFramePr>
        <p:xfrm>
          <a:off x="395536" y="4581128"/>
          <a:ext cx="8496944" cy="65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651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детского дорожно-транспортного травматизма на территории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6870618"/>
              </p:ext>
            </p:extLst>
          </p:nvPr>
        </p:nvGraphicFramePr>
        <p:xfrm>
          <a:off x="179512" y="1340768"/>
          <a:ext cx="8712968" cy="536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74"/>
                <a:gridCol w="1282306"/>
                <a:gridCol w="1221444"/>
                <a:gridCol w="1221444"/>
              </a:tblGrid>
              <a:tr h="4635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524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2018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167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(количество совершенных преступлений на 10 тыс. человек населения района)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тыс.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85,9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85,8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030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несовершеннолетними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067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объектов, обеспеченных средствами противопожарной защиты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436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и воспитанников образовательных учреждений, охваченных мероприятиями по профилактике детского дорожно-транспортного травматизма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населения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9818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муниципальном образовании Гулькевичский район проживает 99,2 тыс. человек. Ожидается, что к 2020 году численность населения района увеличится незначительно и составит 99,23 тыс. человек. Из общей численности населения в экономике занято 38,8%.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Важнейшим показателем экономического развития муниципального образования является объем отгруженных товаров, работ и услуг, выполненных собственными силами, который характеризует конечный результат производственной деятельности всех субъектов экономики за год.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07494"/>
              </p:ext>
            </p:extLst>
          </p:nvPr>
        </p:nvGraphicFramePr>
        <p:xfrm>
          <a:off x="107504" y="2348880"/>
          <a:ext cx="8856985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118"/>
                <a:gridCol w="1088974"/>
                <a:gridCol w="1016375"/>
                <a:gridCol w="1161571"/>
                <a:gridCol w="1088974"/>
                <a:gridCol w="1088973"/>
              </a:tblGrid>
              <a:tr h="106988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отчет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оценка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прогноз</a:t>
                      </a:r>
                      <a:endParaRPr lang="ru-RU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прогноз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прогноз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9085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товаров, работ и услуг,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выполненный собственными силами – ВСЕГО,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29888,3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30200,3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37568,2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39191,8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43101,5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892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-в расчете на одного жителя,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378,7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892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2364,1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2520,0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2710,7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2954,5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3245,3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оплаты труда,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4660,6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4668,1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4788,0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4968,9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5244,8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181" y="1354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36450611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0569192"/>
              </p:ext>
            </p:extLst>
          </p:nvPr>
        </p:nvGraphicFramePr>
        <p:xfrm>
          <a:off x="340618" y="1484784"/>
          <a:ext cx="856895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0338"/>
                <a:gridCol w="251861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жизни подрастающего поколения путем создания условий для развития творческих способностей, социализации, предоставления возможности саморазвития  через регулярные занятия творчеством  (музыкальная школа)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49 420,8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61732"/>
              </p:ext>
            </p:extLst>
          </p:nvPr>
        </p:nvGraphicFramePr>
        <p:xfrm>
          <a:off x="340618" y="2636912"/>
          <a:ext cx="85689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приумножение культурного наследия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(музей)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3 560,7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99194"/>
              </p:ext>
            </p:extLst>
          </p:nvPr>
        </p:nvGraphicFramePr>
        <p:xfrm>
          <a:off x="340618" y="4149080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доступа различных категорий населения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к достижениям культуры, искусства и кинематографии (Зодиак)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10 213,6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40618" y="260896"/>
            <a:ext cx="85689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культуры» в 2018 году – 93 590,7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6328"/>
              </p:ext>
            </p:extLst>
          </p:nvPr>
        </p:nvGraphicFramePr>
        <p:xfrm>
          <a:off x="340618" y="3284984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 для свободного и оперативного доступа населения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к информационным ресурсам и знаниям (библиотека)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15 391,1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2612"/>
              </p:ext>
            </p:extLst>
          </p:nvPr>
        </p:nvGraphicFramePr>
        <p:xfrm>
          <a:off x="340618" y="5013176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единого культурного пространства и создание современных, эффективно действующих учреждений культуры (РОМЦ)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6 877,5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69814"/>
              </p:ext>
            </p:extLst>
          </p:nvPr>
        </p:nvGraphicFramePr>
        <p:xfrm>
          <a:off x="340618" y="5877272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в сфере культуры и искусства и создание условий для сохранения и развития культуры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8 127,0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1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9590195"/>
              </p:ext>
            </p:extLst>
          </p:nvPr>
        </p:nvGraphicFramePr>
        <p:xfrm>
          <a:off x="179512" y="1196752"/>
          <a:ext cx="8784977" cy="554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152128"/>
                <a:gridCol w="1224136"/>
                <a:gridCol w="1080121"/>
              </a:tblGrid>
              <a:tr h="3862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6020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2018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98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Среднегодовой контингент обучающихся по программам дополнительного образования детей в муниципальных образовательных учреждениях культуры  муниципального образования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1 290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1 295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2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Посещаемость МБУК «Музей»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чел. в </a:t>
                      </a: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13 284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14 040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2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пользователей МБУК «МЦРБ» 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Lucida Sans Unicode"/>
                        </a:rPr>
                        <a:t>12 692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Lucida Sans Unicode"/>
                        </a:rPr>
                        <a:t>12 692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9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600" kern="50" baseline="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числа зрителей киносеансов в МАУК «ЦДК «Зодиак» (по сравнению с предыдущим годом)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%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1,5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1,6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4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обучающихся в муниципальных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учреждениях культуры, ежегодно удостоенных стипендий, премий, грантов различного уровня 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20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20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23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работников учреждений культуры, </a:t>
                      </a: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удостоенных премии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лучший работник культуры</a:t>
                      </a:r>
                      <a:r>
                        <a:rPr lang="ru-RU" sz="1600" kern="50" baseline="0" dirty="0" smtClean="0">
                          <a:effectLst/>
                          <a:latin typeface="Times New Roman"/>
                          <a:ea typeface="Lucida Sans Unicode"/>
                        </a:rPr>
                        <a:t> и учреждений дополнительного образования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Lucida Sans Unicode"/>
                        </a:rPr>
                        <a:t>10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Lucida Sans Unicode"/>
                        </a:rPr>
                        <a:t>10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19337070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0759792"/>
              </p:ext>
            </p:extLst>
          </p:nvPr>
        </p:nvGraphicFramePr>
        <p:xfrm>
          <a:off x="323528" y="1412776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официальных физкультурных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спортивных мероприятий муниципального уровня, включенных в календарный план официальных физкультурных и спортивных мероприятий МО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участие членов спортивных сборных команд МО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в краевых, всероссийских и международных соревнованиях по культивируемым видам спорта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1 300,0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77716"/>
              </p:ext>
            </p:extLst>
          </p:nvPr>
        </p:nvGraphicFramePr>
        <p:xfrm>
          <a:off x="323528" y="3284984"/>
          <a:ext cx="849694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подведомственных отделу физической культуры и спорта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35 553,9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255460"/>
            <a:ext cx="8496944" cy="1085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"Развитие физической культуры и спорта"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 – 38 420,1 тыс. рублей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86218"/>
              </p:ext>
            </p:extLst>
          </p:nvPr>
        </p:nvGraphicFramePr>
        <p:xfrm>
          <a:off x="323528" y="4221088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366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отдельных государственных полномочий по предоставлению мер социальной поддержки отдельных категорий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Краснодарского края отраслей «Образование» и «Физическая культура и спорт»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187,5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97115"/>
              </p:ext>
            </p:extLst>
          </p:nvPr>
        </p:nvGraphicFramePr>
        <p:xfrm>
          <a:off x="323528" y="6093296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363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отраслью физической культуры и спорта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1 378,7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5444996"/>
              </p:ext>
            </p:extLst>
          </p:nvPr>
        </p:nvGraphicFramePr>
        <p:xfrm>
          <a:off x="179512" y="1340768"/>
          <a:ext cx="8784976" cy="531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152128"/>
                <a:gridCol w="1296144"/>
                <a:gridCol w="1080120"/>
              </a:tblGrid>
              <a:tr h="3888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7444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2018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62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Освоение средств бюджета муниципального образования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район, предусмотренных для отдела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физической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культуры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спорта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14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проведенных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физкультурно-спортивных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2 300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2 300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26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спортсменов, проходящих спортивную подготовку в муниципальных бюджетных учреждениях  муниципального образования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район, подведомственных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отделу физической культуры 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1 256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1 256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937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22820644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6566184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7326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жилищно-коммунального хозяйства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08055491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519694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9202149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7326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«Экономическое развитие и инновационная экономика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" y="-3513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2496"/>
            <a:ext cx="8784976" cy="1143000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20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социально-экономического развития</a:t>
            </a:r>
            <a:br>
              <a:rPr lang="ru-RU" sz="220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</a:t>
            </a:r>
            <a:r>
              <a:rPr lang="ru-RU" sz="2200" i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20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налоговых и неналоговых доходов местного бюджета на очередной финансовый год и плановый период осуществляется на основе прогноза социально-экономического развития Муниципального образования </a:t>
            </a:r>
            <a:r>
              <a:rPr lang="ru-RU" sz="16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600" i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8900513"/>
              </p:ext>
            </p:extLst>
          </p:nvPr>
        </p:nvGraphicFramePr>
        <p:xfrm>
          <a:off x="395536" y="1700808"/>
          <a:ext cx="36724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93972758"/>
              </p:ext>
            </p:extLst>
          </p:nvPr>
        </p:nvGraphicFramePr>
        <p:xfrm>
          <a:off x="3059832" y="1772816"/>
          <a:ext cx="30243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9820418"/>
              </p:ext>
            </p:extLst>
          </p:nvPr>
        </p:nvGraphicFramePr>
        <p:xfrm>
          <a:off x="5652120" y="1700807"/>
          <a:ext cx="3491880" cy="399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38274" y="5805264"/>
            <a:ext cx="4326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Прожиточный минимум по Краснодарскому краю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квартал 2017 года установлен 10964 руб.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трудоспособного населения.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309" y="-3513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4439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17424113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171561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24213"/>
            <a:ext cx="8640959" cy="108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– 8 840,2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9" y="1412776"/>
            <a:ext cx="87849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на обеспечение функций органов 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самоуправления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1 397,0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деятельности (оказание услуг) муниципальных учреждений «Комплексный молодежный центр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5 759,9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мероприятий, конкурсов, фестивалей, акций, военно-спортивных конкурсов, направленных на гражданское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молодежи, а также участие во Всероссийских и краевых мероприятиях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мероприятия, направленные на формирование и развитие клубов по месту жительства обеспечение спортивным и игровым инвентарём, оснащение малыми архитектурными формами дворовых игровых и спортивных площадок по месту жительства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формирование здорового образа жизни  молодежи; проведение туристических лагерей, фестивалей, походов, профильных смен, чемпионатов, конкурсов и др.,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также участие во Всероссийских и краевых мероприятиях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 конкурсов фестивалей, акций; разработка и распространение листовок буклетов изготовление передвижной съемной  растяжки; создание видео роликов, направленных на профилактику незаконного потребления и незаконного  оборота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наркотиков, а также участие во Всероссийских и краевых мероприятиях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143,3 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содействие  экономической самостоятельности молодых граждан, социальное обслуживание молодежи, организацию трудового воспитания, профессионального  самоопределения и занятости молодежи, вовлечение молодежи в предпринимательскую и инновационную деятельность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 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8946944"/>
              </p:ext>
            </p:extLst>
          </p:nvPr>
        </p:nvGraphicFramePr>
        <p:xfrm>
          <a:off x="198131" y="1484783"/>
          <a:ext cx="8766357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65"/>
                <a:gridCol w="1152128"/>
                <a:gridCol w="1224136"/>
                <a:gridCol w="1152128"/>
              </a:tblGrid>
              <a:tr h="3568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7596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2018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4317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участвующих в мероприятиях, направленных на гражданское и патриотическое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воспитание молодежи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10 200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10 300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863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 творческой и интеллектуальной направленности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5 000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6 000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38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формирование здорового образа жизни, профилактики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безнадзорности и правонарушений в молодежной среде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15 200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974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организации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занятости несовершеннолетних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081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7592332"/>
              </p:ext>
            </p:extLst>
          </p:nvPr>
        </p:nvGraphicFramePr>
        <p:xfrm>
          <a:off x="179512" y="1124744"/>
          <a:ext cx="8766357" cy="479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65"/>
                <a:gridCol w="1224136"/>
                <a:gridCol w="1080120"/>
                <a:gridCol w="1224136"/>
              </a:tblGrid>
              <a:tr h="251521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молодых людей, участвующих в мероприятиях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направленных на содействие экономической самостоятельности молодых граждан, социальное обслуживание молодежи, организацию трудового воспитания, профессионального самоопределения и занятости молодежи, вовлечение молодежи в предпринимательскую и инновационную деятельность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983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противодействие незаконному потреблению и обороту наркотических средств в молодежной среде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2 600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2 700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602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молодых людей, участвующих в мероприятиях, направленных на обеспечение спортивным и игровым инвентарем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77588841"/>
              </p:ext>
            </p:extLst>
          </p:nvPr>
        </p:nvGraphicFramePr>
        <p:xfrm>
          <a:off x="179512" y="404664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7085" y="404664"/>
            <a:ext cx="83529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– 640,0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882" y="1988840"/>
            <a:ext cx="86293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казаков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РКО в торжественных мероприятиях Кубанского казачьего войска,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посвыщенных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памятным датам и участие в учебно-полевых сборах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деятельности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РКО: работы, услуги по содержанию имущества (ремонт, коммунальные услуги); приобретение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горючесмазочных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материалов для осуществления проверок деятельности хуторских казачьих обществ и дружины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Гулькевисчского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РКО на постоянной основе по охране общественного порядка на территории муниципального образования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90,0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ежегодных экскурсий для учащихся классов казачьей направленности по памятным местам и музеям Краснодарского края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проведение мероприятий, посвященных празднованию «День призывника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услуг по поощрению казаков-дружинников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районного казачьего общества, участвующих в охране общественного порядка на территории муниципального образования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310,0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442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7842014"/>
              </p:ext>
            </p:extLst>
          </p:nvPr>
        </p:nvGraphicFramePr>
        <p:xfrm>
          <a:off x="198131" y="1484784"/>
          <a:ext cx="8766357" cy="520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957"/>
                <a:gridCol w="1152128"/>
                <a:gridCol w="1296144"/>
                <a:gridCol w="1152128"/>
              </a:tblGrid>
              <a:tr h="4218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78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2018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362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казачьими обществами мероприятий по укреплению законности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правопорядка и безопасности населения, устранению причин и условий, способствующих совершению правонарушений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направленных на сохранение и развитие традиционной казачьей культуры, обычаев и обрядов казачества, и казачьих мероприятий патриотической и спортивной направленности с детьми и молодежью муниципального образования Гулькевичский район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81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молодежи,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вовлеченной в ряды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районного казачьего общества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009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92581121"/>
              </p:ext>
            </p:extLst>
          </p:nvPr>
        </p:nvGraphicFramePr>
        <p:xfrm>
          <a:off x="179512" y="332656"/>
          <a:ext cx="878497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171561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8" y="5301208"/>
            <a:ext cx="8640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Расходы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мероприятия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светильников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(ламп накаливания) на энергосберегающие, в том числе на светодиодные в муниципальных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учреждениях; установка или замена узлов учета по всем видам топливно-энергетических ресурсов в муниципальных учреждениях.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76653194"/>
              </p:ext>
            </p:extLst>
          </p:nvPr>
        </p:nvGraphicFramePr>
        <p:xfrm>
          <a:off x="176392" y="211921"/>
          <a:ext cx="8791249" cy="645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73510056"/>
              </p:ext>
            </p:extLst>
          </p:nvPr>
        </p:nvGraphicFramePr>
        <p:xfrm>
          <a:off x="173239" y="260648"/>
          <a:ext cx="8791249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3766027"/>
              </p:ext>
            </p:extLst>
          </p:nvPr>
        </p:nvGraphicFramePr>
        <p:xfrm>
          <a:off x="107505" y="197351"/>
          <a:ext cx="55446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01190852"/>
              </p:ext>
            </p:extLst>
          </p:nvPr>
        </p:nvGraphicFramePr>
        <p:xfrm>
          <a:off x="4875257" y="228237"/>
          <a:ext cx="4283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5" y="530120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прогнозном периоде 2018-2020 годов среднегодовой темп роста объема отгруженных товаров, работ и услуг, выполненных собственными силами составляет более 112%.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При этом опережающими темпами в ближайшие три года будет расти отгрузка предприятий промышленного производства – в среднем 111,6%, рынок товаров и услуг – 107,5%, строительства – в 2 раза ежегодно.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4318419"/>
              </p:ext>
            </p:extLst>
          </p:nvPr>
        </p:nvGraphicFramePr>
        <p:xfrm>
          <a:off x="323894" y="1301262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286"/>
                <a:gridCol w="258565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спортивного комплекса «Молодость» села Соколовское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71224"/>
              </p:ext>
            </p:extLst>
          </p:nvPr>
        </p:nvGraphicFramePr>
        <p:xfrm>
          <a:off x="312220" y="1916832"/>
          <a:ext cx="851555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Инженерно-геологические изыскания по объекту «Строительство школы» на 400 мест, в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г.Гулькевичи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Западный микрорайон,18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500,0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11318" y="252308"/>
            <a:ext cx="8496944" cy="1016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общественной инфраструктуры муниципального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значения» в 2018 году – 10 536,5 тыс. рублей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50980"/>
              </p:ext>
            </p:extLst>
          </p:nvPr>
        </p:nvGraphicFramePr>
        <p:xfrm>
          <a:off x="311318" y="2564904"/>
          <a:ext cx="85155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предоставлению сведений о состоянии окружающей среды, ее загрязнении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(специализированная гидрометеорологическая информация) и оказание услуг по проведению санитарно-гигиенических исследований и мероприятий по объекту «Строительство школы» на 400 мест в г. Гулькевичи, Западный микрорайон, 18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40884"/>
              </p:ext>
            </p:extLst>
          </p:nvPr>
        </p:nvGraphicFramePr>
        <p:xfrm>
          <a:off x="313895" y="4149080"/>
          <a:ext cx="851555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выполнению проектной документации по объекту «Реконструкция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нежилого здания со строительством пристройки выставочного павильона, расположенного по адресу Краснодарский край, Гулькевичский район, г. Гулькевичи, ул. Советская 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99,6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512630"/>
              </p:ext>
            </p:extLst>
          </p:nvPr>
        </p:nvGraphicFramePr>
        <p:xfrm>
          <a:off x="311318" y="5229200"/>
          <a:ext cx="84969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0320"/>
                <a:gridCol w="2586624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объекта недвижимости для размещения дошкольной образовательной организации на 100 мест, село Майкопское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3 869,3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09276"/>
              </p:ext>
            </p:extLst>
          </p:nvPr>
        </p:nvGraphicFramePr>
        <p:xfrm>
          <a:off x="311318" y="5877272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0320"/>
                <a:gridCol w="2586624"/>
              </a:tblGrid>
              <a:tr h="764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Строительство отдельно стоящего здания на территории МБОУ СОШ № 22 по адресу: Краснодарский край,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район, п. Кубань, ул. Школьная 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3 947,6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5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72619500"/>
              </p:ext>
            </p:extLst>
          </p:nvPr>
        </p:nvGraphicFramePr>
        <p:xfrm>
          <a:off x="179512" y="260648"/>
          <a:ext cx="8784976" cy="645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692516"/>
              </p:ext>
            </p:extLst>
          </p:nvPr>
        </p:nvGraphicFramePr>
        <p:xfrm>
          <a:off x="334728" y="1052736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286"/>
                <a:gridCol w="2585658"/>
              </a:tblGrid>
              <a:tr h="55156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услуг по техническому обслуживанию газопроводов и газового оборудования на территории муниципального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1435"/>
              </p:ext>
            </p:extLst>
          </p:nvPr>
        </p:nvGraphicFramePr>
        <p:xfrm>
          <a:off x="334728" y="4437112"/>
          <a:ext cx="85155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проектно-сметной документации и инженерных изысканий,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предварительной разбивки трассы, выполнение технического плана по объекту: межпоселковый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газопровод высокого давления к пос. Мирный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34728" y="238861"/>
            <a:ext cx="8496944" cy="741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«Газификация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2018 году – 6 050,0 тыс. рублей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95746"/>
              </p:ext>
            </p:extLst>
          </p:nvPr>
        </p:nvGraphicFramePr>
        <p:xfrm>
          <a:off x="334728" y="1916832"/>
          <a:ext cx="851555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проектно-сметной документации и инженерных изысканий, предварительной разбивки трассы, выполнение технического плана по объекту: межпоселковый газопровод высокого давления к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х.Вербовый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х. Лебедев, х. Орлов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71442"/>
              </p:ext>
            </p:extLst>
          </p:nvPr>
        </p:nvGraphicFramePr>
        <p:xfrm>
          <a:off x="334728" y="3284984"/>
          <a:ext cx="8515550" cy="108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1080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экспертиза результатов инженерных изысканий и проектной документации, включая смету на строительство по объекту: межпоселковый газопровод высокого давления х. Вербовый,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х.Лебедев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х.Орлов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9399"/>
              </p:ext>
            </p:extLst>
          </p:nvPr>
        </p:nvGraphicFramePr>
        <p:xfrm>
          <a:off x="325425" y="5589240"/>
          <a:ext cx="85155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759"/>
                <a:gridCol w="2612791"/>
              </a:tblGrid>
              <a:tr h="1055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экспертиза результатов инженерных изысканий и проектной документации, включая смету на строительство по объекту: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межпоселковый газопровод высокого давления к пос. Мирный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7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96015573"/>
              </p:ext>
            </p:extLst>
          </p:nvPr>
        </p:nvGraphicFramePr>
        <p:xfrm>
          <a:off x="80110" y="211921"/>
          <a:ext cx="904761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7436508"/>
              </p:ext>
            </p:extLst>
          </p:nvPr>
        </p:nvGraphicFramePr>
        <p:xfrm>
          <a:off x="104289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353" y="130805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Информационное общество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78447035"/>
              </p:ext>
            </p:extLst>
          </p:nvPr>
        </p:nvGraphicFramePr>
        <p:xfrm>
          <a:off x="80110" y="211921"/>
          <a:ext cx="895638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36970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2938481"/>
              </p:ext>
            </p:extLst>
          </p:nvPr>
        </p:nvGraphicFramePr>
        <p:xfrm>
          <a:off x="323528" y="1772816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педагогов и школьников в научно-практических семинарах, конференциях и творческих конкурсах, направленных на формирование гуманистического мировоззрения и воспитания активной гражданской позиции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07150"/>
              </p:ext>
            </p:extLst>
          </p:nvPr>
        </p:nvGraphicFramePr>
        <p:xfrm>
          <a:off x="323528" y="3284984"/>
          <a:ext cx="84969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фестивалей культуры разных народов в общеобразовательных учреждениях с многонациональным составом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37610"/>
            <a:ext cx="8784976" cy="1463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гражданского общества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 – 80,0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85929"/>
              </p:ext>
            </p:extLst>
          </p:nvPr>
        </p:nvGraphicFramePr>
        <p:xfrm>
          <a:off x="323528" y="4293096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2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издание баннеров,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подготовка, издание и распространение среди населения материалов (брошюр, буклетов, листовок)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антиэкстремистской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83308"/>
              </p:ext>
            </p:extLst>
          </p:nvPr>
        </p:nvGraphicFramePr>
        <p:xfrm>
          <a:off x="323528" y="5301208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и проведение фольклорных праздников национальных культур, соревнований, конкурсов, фестивалей, с целью формирования у граждан уважительного отношения к традициям и обычаям различных народов и национальностей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7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64152356"/>
              </p:ext>
            </p:extLst>
          </p:nvPr>
        </p:nvGraphicFramePr>
        <p:xfrm>
          <a:off x="107504" y="222720"/>
          <a:ext cx="8872256" cy="531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01" y="5445224"/>
            <a:ext cx="8785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2018 году расходы на обеспечение беспрепятственного доступа для маломобильных групп населения в МБДОУ д/с №8 муниципального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расположенного по адресу: г. Гулькевичи, ул. Волго-Донская, 13.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55196825"/>
              </p:ext>
            </p:extLst>
          </p:nvPr>
        </p:nvGraphicFramePr>
        <p:xfrm>
          <a:off x="107504" y="211921"/>
          <a:ext cx="8928992" cy="552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733256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Обустройство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 между населенными пунктами в границах муниципального образования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4089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526431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50417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7" y="156177"/>
            <a:ext cx="9002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муниципального образования Гулькевичский район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на плановый период 2019 и 2020 годов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47180"/>
              </p:ext>
            </p:extLst>
          </p:nvPr>
        </p:nvGraphicFramePr>
        <p:xfrm>
          <a:off x="96217" y="1356506"/>
          <a:ext cx="8928992" cy="54357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56386"/>
                <a:gridCol w="1080118"/>
                <a:gridCol w="1152128"/>
                <a:gridCol w="1080120"/>
                <a:gridCol w="1080120"/>
                <a:gridCol w="1080120"/>
              </a:tblGrid>
              <a:tr h="80048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отчет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оценка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прогноз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прогноз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0706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Среднегодовой уровень регистрируемой безработицы (в процентах к численности трудоспособного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 в трудоспособном возрасте)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 по полному кругу организаций, млн.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2364,1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2710,7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2954,5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3245,3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по полному кругу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организаций, млн.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4660,6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4668,1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4968,9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5244,8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полному кругу организаций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22571,4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23604,9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24691,3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25645,0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предпринимательства,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единиц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(среднегодовая), тыс. человек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занятых в экономике, тыс. человек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9628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511438"/>
              </p:ext>
            </p:extLst>
          </p:nvPr>
        </p:nvGraphicFramePr>
        <p:xfrm>
          <a:off x="100499" y="1264614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7326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«Подготовка градостроительной  и землеустроительной документации на территории муниципального образования Гулькевичский район»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3367840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392756"/>
              </p:ext>
            </p:extLst>
          </p:nvPr>
        </p:nvGraphicFramePr>
        <p:xfrm>
          <a:off x="107504" y="1052736"/>
          <a:ext cx="8928992" cy="561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7326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здравоохранения»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31339438"/>
              </p:ext>
            </p:extLst>
          </p:nvPr>
        </p:nvGraphicFramePr>
        <p:xfrm>
          <a:off x="107504" y="211921"/>
          <a:ext cx="8928992" cy="508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181140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9" y="5445224"/>
            <a:ext cx="864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предусмотрены бюджетные ассигнования на предоставление молодым семьям – участникам подпрограммы социальных выплат на приобретение жилья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экономкласса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строительство жилого дома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экономкласса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7972789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9" y="5445224"/>
            <a:ext cx="864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4340516"/>
              </p:ext>
            </p:extLst>
          </p:nvPr>
        </p:nvGraphicFramePr>
        <p:xfrm>
          <a:off x="142201" y="1052736"/>
          <a:ext cx="8928992" cy="561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7326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«Управление муниципальными финансами муниципального образования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8708748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76524679"/>
              </p:ext>
            </p:extLst>
          </p:nvPr>
        </p:nvGraphicFramePr>
        <p:xfrm>
          <a:off x="107504" y="272287"/>
          <a:ext cx="8928992" cy="646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96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9755090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01632076"/>
              </p:ext>
            </p:extLst>
          </p:nvPr>
        </p:nvGraphicFramePr>
        <p:xfrm>
          <a:off x="107504" y="134091"/>
          <a:ext cx="8928992" cy="660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63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17701</TotalTime>
  <Words>6723</Words>
  <Application>Microsoft Office PowerPoint</Application>
  <PresentationFormat>Экран (4:3)</PresentationFormat>
  <Paragraphs>1351</Paragraphs>
  <Slides>110</Slides>
  <Notes>110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110</vt:i4>
      </vt:variant>
    </vt:vector>
  </HeadingPairs>
  <TitlesOfParts>
    <vt:vector size="113" baseType="lpstr">
      <vt:lpstr>Тема Office</vt:lpstr>
      <vt:lpstr>3_Воздушный поток</vt:lpstr>
      <vt:lpstr>1_Воздушный поток</vt:lpstr>
      <vt:lpstr>ПРОЕКТ бюджета муниципального образования Гулькевичский район на 2018 год и плановый период 2019 и 2020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социально-экономического развития  Муниципального образования Гулькевичский район Прогнозирование налоговых и неналоговых доходов местного бюджета на очередной финансовый год и плановый период осуществляется на основе прогноза социально-экономического развития Муниципального образования Гулькевичский район</vt:lpstr>
      <vt:lpstr>Презентация PowerPoint</vt:lpstr>
      <vt:lpstr>Презентация PowerPoint</vt:lpstr>
      <vt:lpstr>Презентация PowerPoint</vt:lpstr>
      <vt:lpstr>Объём консолидированного бюджета Гулькевичского района по доходам на 2018 год в сравнении с уточнённым  планом на 01.10.2017 года</vt:lpstr>
      <vt:lpstr>Презентация PowerPoint</vt:lpstr>
      <vt:lpstr>Презентация PowerPoint</vt:lpstr>
      <vt:lpstr>Структура налоговых и неналоговых доходов консолидированного бюджета  Гулькевичского района на 2018 год</vt:lpstr>
      <vt:lpstr>Презентация PowerPoint</vt:lpstr>
      <vt:lpstr>Объем доходов муниципального образования Гулькевичский район на 2017 год и на плановый период 2018 и 2019 годов</vt:lpstr>
      <vt:lpstr>Презентация PowerPoint</vt:lpstr>
      <vt:lpstr>Презентация PowerPoint</vt:lpstr>
      <vt:lpstr>Поступления налоговых и неналоговых доходов в бюджет МО Гулькевичский район по доходам на 2018 год  и на плановый период 2019 и 2020 годов</vt:lpstr>
      <vt:lpstr>Структура налоговых и неналоговых доходов бюджета МО Гулькевичский район на 2018 год</vt:lpstr>
      <vt:lpstr>Динамика изменения бюджетных назначений на 2018 год в сравнении с ожидаемым исполнением 2017 года</vt:lpstr>
      <vt:lpstr>Поступления налога на доходы физических лиц (НДФЛ) на 2018 год и на плановый период 2019 и 2020 годов</vt:lpstr>
      <vt:lpstr>Поступления единого налога на вмененный доход для отдельных видов деятельности (ЕНВД) на 2018 год и на  плановый период 2019 и 2020 годов</vt:lpstr>
      <vt:lpstr>Поступления единого сельскохозяйственного налога (ЕСХН)  на 2018 год и на плановый период 2019 и 2020 годов</vt:lpstr>
      <vt:lpstr>Поступления от сдачи в аренду земли и имущества на 2018 год и на плановый период 2019 и 2020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муниципального долга муниципального образования  Гулькевичский район на 2018 год и на  плановый период 2019 и 2020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учреждений подведомственных управлению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другие общегосударственные вопросы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сельское хозяйство и рыболовство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Яна Я.И.. Мирошниченко</cp:lastModifiedBy>
  <cp:revision>1001</cp:revision>
  <cp:lastPrinted>2017-12-05T12:35:20Z</cp:lastPrinted>
  <dcterms:created xsi:type="dcterms:W3CDTF">2010-07-07T11:58:04Z</dcterms:created>
  <dcterms:modified xsi:type="dcterms:W3CDTF">2017-12-05T12:45:43Z</dcterms:modified>
</cp:coreProperties>
</file>