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theme/themeOverride8.xml" ContentType="application/vnd.openxmlformats-officedocument.themeOverrid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theme/themeOverride9.xml" ContentType="application/vnd.openxmlformats-officedocument.themeOverride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theme/themeOverride10.xml" ContentType="application/vnd.openxmlformats-officedocument.themeOverrid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theme/themeOverride1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theme/themeOverride12.xml" ContentType="application/vnd.openxmlformats-officedocument.themeOverride+xml"/>
  <Override PartName="/ppt/drawings/drawing6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3.xml" ContentType="application/vnd.openxmlformats-officedocument.drawingml.chart+xml"/>
  <Override PartName="/ppt/theme/themeOverride13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theme/themeOverride14.xml" ContentType="application/vnd.openxmlformats-officedocument.themeOverride+xml"/>
  <Override PartName="/ppt/drawings/drawing7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25.xml" ContentType="application/vnd.openxmlformats-officedocument.drawingml.chart+xml"/>
  <Override PartName="/ppt/theme/themeOverride15.xml" ContentType="application/vnd.openxmlformats-officedocument.themeOverride+xml"/>
  <Override PartName="/ppt/drawings/drawing8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26.xml" ContentType="application/vnd.openxmlformats-officedocument.drawingml.chart+xml"/>
  <Override PartName="/ppt/theme/themeOverride16.xml" ContentType="application/vnd.openxmlformats-officedocument.themeOverride+xml"/>
  <Override PartName="/ppt/drawings/drawing9.xml" ContentType="application/vnd.openxmlformats-officedocument.drawingml.chartshape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7.xml" ContentType="application/vnd.openxmlformats-officedocument.drawingml.chart+xml"/>
  <Override PartName="/ppt/theme/themeOverride17.xml" ContentType="application/vnd.openxmlformats-officedocument.themeOverride+xml"/>
  <Override PartName="/ppt/drawings/drawing10.xml" ContentType="application/vnd.openxmlformats-officedocument.drawingml.chartshapes+xml"/>
  <Override PartName="/ppt/notesSlides/notesSlide36.xml" ContentType="application/vnd.openxmlformats-officedocument.presentationml.notesSlide+xml"/>
  <Override PartName="/ppt/charts/chart28.xml" ContentType="application/vnd.openxmlformats-officedocument.drawingml.chart+xml"/>
  <Override PartName="/ppt/theme/themeOverride18.xml" ContentType="application/vnd.openxmlformats-officedocument.themeOverride+xml"/>
  <Override PartName="/ppt/drawings/drawing11.xml" ContentType="application/vnd.openxmlformats-officedocument.drawingml.chartshapes+xml"/>
  <Override PartName="/ppt/charts/chart29.xml" ContentType="application/vnd.openxmlformats-officedocument.drawingml.chart+xml"/>
  <Override PartName="/ppt/theme/themeOverride19.xml" ContentType="application/vnd.openxmlformats-officedocument.themeOverride+xml"/>
  <Override PartName="/ppt/drawings/drawing12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30.xml" ContentType="application/vnd.openxmlformats-officedocument.drawingml.chart+xml"/>
  <Override PartName="/ppt/theme/themeOverride20.xml" ContentType="application/vnd.openxmlformats-officedocument.themeOverride+xml"/>
  <Override PartName="/ppt/drawings/drawing13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31.xml" ContentType="application/vnd.openxmlformats-officedocument.drawingml.chart+xml"/>
  <Override PartName="/ppt/theme/themeOverride21.xml" ContentType="application/vnd.openxmlformats-officedocument.themeOverride+xml"/>
  <Override PartName="/ppt/drawings/drawing14.xml" ContentType="application/vnd.openxmlformats-officedocument.drawingml.chartshapes+xml"/>
  <Override PartName="/ppt/notesSlides/notesSlide39.xml" ContentType="application/vnd.openxmlformats-officedocument.presentationml.notesSlide+xml"/>
  <Override PartName="/ppt/charts/chart32.xml" ContentType="application/vnd.openxmlformats-officedocument.drawingml.chart+xml"/>
  <Override PartName="/ppt/theme/themeOverride22.xml" ContentType="application/vnd.openxmlformats-officedocument.themeOverride+xml"/>
  <Override PartName="/ppt/drawings/drawing15.xml" ContentType="application/vnd.openxmlformats-officedocument.drawingml.chartshapes+xml"/>
  <Override PartName="/ppt/notesSlides/notesSlide4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33.xml" ContentType="application/vnd.openxmlformats-officedocument.drawingml.chart+xml"/>
  <Override PartName="/ppt/theme/themeOverride23.xml" ContentType="application/vnd.openxmlformats-officedocument.themeOverride+xml"/>
  <Override PartName="/ppt/drawings/drawing16.xml" ContentType="application/vnd.openxmlformats-officedocument.drawingml.chartshape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34.xml" ContentType="application/vnd.openxmlformats-officedocument.drawingml.chart+xml"/>
  <Override PartName="/ppt/theme/themeOverride24.xml" ContentType="application/vnd.openxmlformats-officedocument.themeOverride+xml"/>
  <Override PartName="/ppt/drawings/drawing17.xml" ContentType="application/vnd.openxmlformats-officedocument.drawingml.chartshapes+xml"/>
  <Override PartName="/ppt/notesSlides/notesSlide47.xml" ContentType="application/vnd.openxmlformats-officedocument.presentationml.notesSlide+xml"/>
  <Override PartName="/ppt/charts/chart35.xml" ContentType="application/vnd.openxmlformats-officedocument.drawingml.chart+xml"/>
  <Override PartName="/ppt/drawings/drawing18.xml" ContentType="application/vnd.openxmlformats-officedocument.drawingml.chartshape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36.xml" ContentType="application/vnd.openxmlformats-officedocument.drawingml.chart+xml"/>
  <Override PartName="/ppt/theme/themeOverride25.xml" ContentType="application/vnd.openxmlformats-officedocument.themeOverride+xml"/>
  <Override PartName="/ppt/drawings/drawing19.xml" ContentType="application/vnd.openxmlformats-officedocument.drawingml.chartshape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37.xml" ContentType="application/vnd.openxmlformats-officedocument.drawingml.chart+xml"/>
  <Override PartName="/ppt/theme/themeOverride26.xml" ContentType="application/vnd.openxmlformats-officedocument.themeOverride+xml"/>
  <Override PartName="/ppt/drawings/drawing20.xml" ContentType="application/vnd.openxmlformats-officedocument.drawingml.chartshape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38.xml" ContentType="application/vnd.openxmlformats-officedocument.drawingml.chart+xml"/>
  <Override PartName="/ppt/theme/themeOverride27.xml" ContentType="application/vnd.openxmlformats-officedocument.themeOverride+xml"/>
  <Override PartName="/ppt/drawings/drawing21.xml" ContentType="application/vnd.openxmlformats-officedocument.drawingml.chartshape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rts/chart39.xml" ContentType="application/vnd.openxmlformats-officedocument.drawingml.chart+xml"/>
  <Override PartName="/ppt/theme/themeOverride28.xml" ContentType="application/vnd.openxmlformats-officedocument.themeOverride+xml"/>
  <Override PartName="/ppt/drawings/drawing22.xml" ContentType="application/vnd.openxmlformats-officedocument.drawingml.chartshape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rts/chart40.xml" ContentType="application/vnd.openxmlformats-officedocument.drawingml.chart+xml"/>
  <Override PartName="/ppt/theme/themeOverride29.xml" ContentType="application/vnd.openxmlformats-officedocument.themeOverride+xml"/>
  <Override PartName="/ppt/drawings/drawing23.xml" ContentType="application/vnd.openxmlformats-officedocument.drawingml.chartshapes+xml"/>
  <Override PartName="/ppt/notesSlides/notesSlide67.xml" ContentType="application/vnd.openxmlformats-officedocument.presentationml.notesSlide+xml"/>
  <Override PartName="/ppt/charts/chart41.xml" ContentType="application/vnd.openxmlformats-officedocument.drawingml.chart+xml"/>
  <Override PartName="/ppt/theme/themeOverride30.xml" ContentType="application/vnd.openxmlformats-officedocument.themeOverride+xml"/>
  <Override PartName="/ppt/drawings/drawing24.xml" ContentType="application/vnd.openxmlformats-officedocument.drawingml.chartshapes+xml"/>
  <Override PartName="/ppt/notesSlides/notesSlide68.xml" ContentType="application/vnd.openxmlformats-officedocument.presentationml.notesSlide+xml"/>
  <Override PartName="/ppt/charts/chart42.xml" ContentType="application/vnd.openxmlformats-officedocument.drawingml.chart+xml"/>
  <Override PartName="/ppt/theme/themeOverride31.xml" ContentType="application/vnd.openxmlformats-officedocument.themeOverride+xml"/>
  <Override PartName="/ppt/drawings/drawing25.xml" ContentType="application/vnd.openxmlformats-officedocument.drawingml.chartshapes+xml"/>
  <Override PartName="/ppt/notesSlides/notesSlide69.xml" ContentType="application/vnd.openxmlformats-officedocument.presentationml.notesSlide+xml"/>
  <Override PartName="/ppt/charts/chart43.xml" ContentType="application/vnd.openxmlformats-officedocument.drawingml.chart+xml"/>
  <Override PartName="/ppt/theme/themeOverride32.xml" ContentType="application/vnd.openxmlformats-officedocument.themeOverride+xml"/>
  <Override PartName="/ppt/drawings/drawing26.xml" ContentType="application/vnd.openxmlformats-officedocument.drawingml.chartshapes+xml"/>
  <Override PartName="/ppt/notesSlides/notesSlide70.xml" ContentType="application/vnd.openxmlformats-officedocument.presentationml.notesSlide+xml"/>
  <Override PartName="/ppt/charts/chart44.xml" ContentType="application/vnd.openxmlformats-officedocument.drawingml.chart+xml"/>
  <Override PartName="/ppt/theme/themeOverride33.xml" ContentType="application/vnd.openxmlformats-officedocument.themeOverride+xml"/>
  <Override PartName="/ppt/drawings/drawing27.xml" ContentType="application/vnd.openxmlformats-officedocument.drawingml.chartshape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charts/chart45.xml" ContentType="application/vnd.openxmlformats-officedocument.drawingml.chart+xml"/>
  <Override PartName="/ppt/theme/themeOverride34.xml" ContentType="application/vnd.openxmlformats-officedocument.themeOverride+xml"/>
  <Override PartName="/ppt/drawings/drawing28.xml" ContentType="application/vnd.openxmlformats-officedocument.drawingml.chartshapes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rts/chart46.xml" ContentType="application/vnd.openxmlformats-officedocument.drawingml.chart+xml"/>
  <Override PartName="/ppt/theme/themeOverride35.xml" ContentType="application/vnd.openxmlformats-officedocument.themeOverride+xml"/>
  <Override PartName="/ppt/drawings/drawing29.xml" ContentType="application/vnd.openxmlformats-officedocument.drawingml.chartshapes+xml"/>
  <Override PartName="/ppt/notesSlides/notesSlide78.xml" ContentType="application/vnd.openxmlformats-officedocument.presentationml.notesSlide+xml"/>
  <Override PartName="/ppt/charts/chart47.xml" ContentType="application/vnd.openxmlformats-officedocument.drawingml.chart+xml"/>
  <Override PartName="/ppt/theme/themeOverride36.xml" ContentType="application/vnd.openxmlformats-officedocument.themeOverride+xml"/>
  <Override PartName="/ppt/drawings/drawing30.xml" ContentType="application/vnd.openxmlformats-officedocument.drawingml.chartshapes+xml"/>
  <Override PartName="/ppt/notesSlides/notesSlide79.xml" ContentType="application/vnd.openxmlformats-officedocument.presentationml.notesSlide+xml"/>
  <Override PartName="/ppt/charts/chart48.xml" ContentType="application/vnd.openxmlformats-officedocument.drawingml.chart+xml"/>
  <Override PartName="/ppt/theme/themeOverride37.xml" ContentType="application/vnd.openxmlformats-officedocument.themeOverride+xml"/>
  <Override PartName="/ppt/drawings/drawing31.xml" ContentType="application/vnd.openxmlformats-officedocument.drawingml.chartshapes+xml"/>
  <Override PartName="/ppt/notesSlides/notesSlide80.xml" ContentType="application/vnd.openxmlformats-officedocument.presentationml.notesSlide+xml"/>
  <Override PartName="/ppt/charts/chart49.xml" ContentType="application/vnd.openxmlformats-officedocument.drawingml.chart+xml"/>
  <Override PartName="/ppt/theme/themeOverride38.xml" ContentType="application/vnd.openxmlformats-officedocument.themeOverride+xml"/>
  <Override PartName="/ppt/drawings/drawing32.xml" ContentType="application/vnd.openxmlformats-officedocument.drawingml.chartshapes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charts/chart50.xml" ContentType="application/vnd.openxmlformats-officedocument.drawingml.chart+xml"/>
  <Override PartName="/ppt/theme/themeOverride39.xml" ContentType="application/vnd.openxmlformats-officedocument.themeOverride+xml"/>
  <Override PartName="/ppt/drawings/drawing33.xml" ContentType="application/vnd.openxmlformats-officedocument.drawingml.chartshapes+xml"/>
  <Override PartName="/ppt/notesSlides/notesSlide83.xml" ContentType="application/vnd.openxmlformats-officedocument.presentationml.notesSlide+xml"/>
  <Override PartName="/ppt/charts/chart51.xml" ContentType="application/vnd.openxmlformats-officedocument.drawingml.chart+xml"/>
  <Override PartName="/ppt/theme/themeOverride40.xml" ContentType="application/vnd.openxmlformats-officedocument.themeOverride+xml"/>
  <Override PartName="/ppt/drawings/drawing34.xml" ContentType="application/vnd.openxmlformats-officedocument.drawingml.chartshapes+xml"/>
  <Override PartName="/ppt/notesSlides/notesSlide84.xml" ContentType="application/vnd.openxmlformats-officedocument.presentationml.notesSlide+xml"/>
  <Override PartName="/ppt/charts/chart52.xml" ContentType="application/vnd.openxmlformats-officedocument.drawingml.chart+xml"/>
  <Override PartName="/ppt/theme/themeOverride41.xml" ContentType="application/vnd.openxmlformats-officedocument.themeOverride+xml"/>
  <Override PartName="/ppt/drawings/drawing35.xml" ContentType="application/vnd.openxmlformats-officedocument.drawingml.chartshapes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charts/chart53.xml" ContentType="application/vnd.openxmlformats-officedocument.drawingml.chart+xml"/>
  <Override PartName="/ppt/theme/themeOverride42.xml" ContentType="application/vnd.openxmlformats-officedocument.themeOverride+xml"/>
  <Override PartName="/ppt/drawings/drawing36.xml" ContentType="application/vnd.openxmlformats-officedocument.drawingml.chartshapes+xml"/>
  <Override PartName="/ppt/notesSlides/notesSlide87.xml" ContentType="application/vnd.openxmlformats-officedocument.presentationml.notesSlide+xml"/>
  <Override PartName="/ppt/charts/chart54.xml" ContentType="application/vnd.openxmlformats-officedocument.drawingml.chart+xml"/>
  <Override PartName="/ppt/theme/themeOverride43.xml" ContentType="application/vnd.openxmlformats-officedocument.themeOverride+xml"/>
  <Override PartName="/ppt/drawings/drawing37.xml" ContentType="application/vnd.openxmlformats-officedocument.drawingml.chartshapes+xml"/>
  <Override PartName="/ppt/notesSlides/notesSlide88.xml" ContentType="application/vnd.openxmlformats-officedocument.presentationml.notesSlide+xml"/>
  <Override PartName="/ppt/charts/chart55.xml" ContentType="application/vnd.openxmlformats-officedocument.drawingml.chart+xml"/>
  <Override PartName="/ppt/theme/themeOverride44.xml" ContentType="application/vnd.openxmlformats-officedocument.themeOverride+xml"/>
  <Override PartName="/ppt/drawings/drawing38.xml" ContentType="application/vnd.openxmlformats-officedocument.drawingml.chartshapes+xml"/>
  <Override PartName="/ppt/notesSlides/notesSlide89.xml" ContentType="application/vnd.openxmlformats-officedocument.presentationml.notesSlide+xml"/>
  <Override PartName="/ppt/charts/chart56.xml" ContentType="application/vnd.openxmlformats-officedocument.drawingml.chart+xml"/>
  <Override PartName="/ppt/theme/themeOverride45.xml" ContentType="application/vnd.openxmlformats-officedocument.themeOverride+xml"/>
  <Override PartName="/ppt/drawings/drawing39.xml" ContentType="application/vnd.openxmlformats-officedocument.drawingml.chartshapes+xml"/>
  <Override PartName="/ppt/notesSlides/notesSlide90.xml" ContentType="application/vnd.openxmlformats-officedocument.presentationml.notesSlide+xml"/>
  <Override PartName="/ppt/charts/chart57.xml" ContentType="application/vnd.openxmlformats-officedocument.drawingml.chart+xml"/>
  <Override PartName="/ppt/theme/themeOverride46.xml" ContentType="application/vnd.openxmlformats-officedocument.themeOverride+xml"/>
  <Override PartName="/ppt/drawings/drawing40.xml" ContentType="application/vnd.openxmlformats-officedocument.drawingml.chartshapes+xml"/>
  <Override PartName="/ppt/notesSlides/notesSlide91.xml" ContentType="application/vnd.openxmlformats-officedocument.presentationml.notesSlide+xml"/>
  <Override PartName="/ppt/charts/chart58.xml" ContentType="application/vnd.openxmlformats-officedocument.drawingml.chart+xml"/>
  <Override PartName="/ppt/theme/themeOverride47.xml" ContentType="application/vnd.openxmlformats-officedocument.themeOverride+xml"/>
  <Override PartName="/ppt/drawings/drawing41.xml" ContentType="application/vnd.openxmlformats-officedocument.drawingml.chartshapes+xml"/>
  <Override PartName="/ppt/notesSlides/notesSlide92.xml" ContentType="application/vnd.openxmlformats-officedocument.presentationml.notesSlide+xml"/>
  <Override PartName="/ppt/charts/chart59.xml" ContentType="application/vnd.openxmlformats-officedocument.drawingml.chart+xml"/>
  <Override PartName="/ppt/theme/themeOverride48.xml" ContentType="application/vnd.openxmlformats-officedocument.themeOverride+xml"/>
  <Override PartName="/ppt/drawings/drawing42.xml" ContentType="application/vnd.openxmlformats-officedocument.drawingml.chartshapes+xml"/>
  <Override PartName="/ppt/notesSlides/notesSlide93.xml" ContentType="application/vnd.openxmlformats-officedocument.presentationml.notesSlide+xml"/>
  <Override PartName="/ppt/charts/chart60.xml" ContentType="application/vnd.openxmlformats-officedocument.drawingml.chart+xml"/>
  <Override PartName="/ppt/theme/themeOverride49.xml" ContentType="application/vnd.openxmlformats-officedocument.themeOverride+xml"/>
  <Override PartName="/ppt/drawings/drawing43.xml" ContentType="application/vnd.openxmlformats-officedocument.drawingml.chartshapes+xml"/>
  <Override PartName="/ppt/notesSlides/notesSlide94.xml" ContentType="application/vnd.openxmlformats-officedocument.presentationml.notesSlide+xml"/>
  <Override PartName="/ppt/charts/chart61.xml" ContentType="application/vnd.openxmlformats-officedocument.drawingml.chart+xml"/>
  <Override PartName="/ppt/theme/themeOverride50.xml" ContentType="application/vnd.openxmlformats-officedocument.themeOverride+xml"/>
  <Override PartName="/ppt/drawings/drawing44.xml" ContentType="application/vnd.openxmlformats-officedocument.drawingml.chartshapes+xml"/>
  <Override PartName="/ppt/notesSlides/notesSlide95.xml" ContentType="application/vnd.openxmlformats-officedocument.presentationml.notesSlide+xml"/>
  <Override PartName="/ppt/charts/chart62.xml" ContentType="application/vnd.openxmlformats-officedocument.drawingml.chart+xml"/>
  <Override PartName="/ppt/theme/themeOverride51.xml" ContentType="application/vnd.openxmlformats-officedocument.themeOverride+xml"/>
  <Override PartName="/ppt/drawings/drawing45.xml" ContentType="application/vnd.openxmlformats-officedocument.drawingml.chartshapes+xml"/>
  <Override PartName="/ppt/notesSlides/notesSlide96.xml" ContentType="application/vnd.openxmlformats-officedocument.presentationml.notesSlide+xml"/>
  <Override PartName="/ppt/charts/chart63.xml" ContentType="application/vnd.openxmlformats-officedocument.drawingml.chart+xml"/>
  <Override PartName="/ppt/theme/themeOverride52.xml" ContentType="application/vnd.openxmlformats-officedocument.themeOverride+xml"/>
  <Override PartName="/ppt/drawings/drawing46.xml" ContentType="application/vnd.openxmlformats-officedocument.drawingml.chartshapes+xml"/>
  <Override PartName="/ppt/notesSlides/notesSlide9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8.xml" ContentType="application/vnd.openxmlformats-officedocument.presentationml.notesSlide+xml"/>
  <Override PartName="/ppt/charts/chart64.xml" ContentType="application/vnd.openxmlformats-officedocument.drawingml.chart+xml"/>
  <Override PartName="/ppt/theme/themeOverride53.xml" ContentType="application/vnd.openxmlformats-officedocument.themeOverride+xml"/>
  <Override PartName="/ppt/drawings/drawing47.xml" ContentType="application/vnd.openxmlformats-officedocument.drawingml.chartshapes+xml"/>
  <Override PartName="/ppt/notesSlides/notesSlide99.xml" ContentType="application/vnd.openxmlformats-officedocument.presentationml.notesSlide+xml"/>
  <Override PartName="/ppt/charts/chart65.xml" ContentType="application/vnd.openxmlformats-officedocument.drawingml.chart+xml"/>
  <Override PartName="/ppt/theme/themeOverride54.xml" ContentType="application/vnd.openxmlformats-officedocument.themeOverride+xml"/>
  <Override PartName="/ppt/drawings/drawing48.xml" ContentType="application/vnd.openxmlformats-officedocument.drawingml.chartshapes+xml"/>
  <Override PartName="/ppt/notesSlides/notesSlide100.xml" ContentType="application/vnd.openxmlformats-officedocument.presentationml.notesSlide+xml"/>
  <Override PartName="/ppt/charts/chart66.xml" ContentType="application/vnd.openxmlformats-officedocument.drawingml.chart+xml"/>
  <Override PartName="/ppt/theme/themeOverride55.xml" ContentType="application/vnd.openxmlformats-officedocument.themeOverride+xml"/>
  <Override PartName="/ppt/drawings/drawing49.xml" ContentType="application/vnd.openxmlformats-officedocument.drawingml.chartshapes+xml"/>
  <Override PartName="/ppt/notesSlides/notesSlide101.xml" ContentType="application/vnd.openxmlformats-officedocument.presentationml.notesSlide+xml"/>
  <Override PartName="/ppt/charts/chart67.xml" ContentType="application/vnd.openxmlformats-officedocument.drawingml.chart+xml"/>
  <Override PartName="/ppt/theme/themeOverride56.xml" ContentType="application/vnd.openxmlformats-officedocument.themeOverride+xml"/>
  <Override PartName="/ppt/drawings/drawing50.xml" ContentType="application/vnd.openxmlformats-officedocument.drawingml.chartshapes+xml"/>
  <Override PartName="/ppt/notesSlides/notesSlide102.xml" ContentType="application/vnd.openxmlformats-officedocument.presentationml.notesSlide+xml"/>
  <Override PartName="/ppt/charts/chart68.xml" ContentType="application/vnd.openxmlformats-officedocument.drawingml.chart+xml"/>
  <Override PartName="/ppt/theme/themeOverride57.xml" ContentType="application/vnd.openxmlformats-officedocument.themeOverride+xml"/>
  <Override PartName="/ppt/drawings/drawing51.xml" ContentType="application/vnd.openxmlformats-officedocument.drawingml.chartshapes+xml"/>
  <Override PartName="/ppt/notesSlides/notesSlide103.xml" ContentType="application/vnd.openxmlformats-officedocument.presentationml.notesSlide+xml"/>
  <Override PartName="/ppt/charts/chart69.xml" ContentType="application/vnd.openxmlformats-officedocument.drawingml.chart+xml"/>
  <Override PartName="/ppt/theme/themeOverride58.xml" ContentType="application/vnd.openxmlformats-officedocument.themeOverride+xml"/>
  <Override PartName="/ppt/drawings/drawing5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107"/>
  </p:notesMasterIdLst>
  <p:handoutMasterIdLst>
    <p:handoutMasterId r:id="rId108"/>
  </p:handoutMasterIdLst>
  <p:sldIdLst>
    <p:sldId id="506" r:id="rId4"/>
    <p:sldId id="643" r:id="rId5"/>
    <p:sldId id="679" r:id="rId6"/>
    <p:sldId id="682" r:id="rId7"/>
    <p:sldId id="683" r:id="rId8"/>
    <p:sldId id="684" r:id="rId9"/>
    <p:sldId id="685" r:id="rId10"/>
    <p:sldId id="686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694" r:id="rId19"/>
    <p:sldId id="695" r:id="rId20"/>
    <p:sldId id="696" r:id="rId21"/>
    <p:sldId id="697" r:id="rId22"/>
    <p:sldId id="698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06" r:id="rId31"/>
    <p:sldId id="707" r:id="rId32"/>
    <p:sldId id="708" r:id="rId33"/>
    <p:sldId id="597" r:id="rId34"/>
    <p:sldId id="675" r:id="rId35"/>
    <p:sldId id="598" r:id="rId36"/>
    <p:sldId id="641" r:id="rId37"/>
    <p:sldId id="640" r:id="rId38"/>
    <p:sldId id="633" r:id="rId39"/>
    <p:sldId id="477" r:id="rId40"/>
    <p:sldId id="599" r:id="rId41"/>
    <p:sldId id="478" r:id="rId42"/>
    <p:sldId id="514" r:id="rId43"/>
    <p:sldId id="578" r:id="rId44"/>
    <p:sldId id="579" r:id="rId45"/>
    <p:sldId id="642" r:id="rId46"/>
    <p:sldId id="511" r:id="rId47"/>
    <p:sldId id="487" r:id="rId48"/>
    <p:sldId id="481" r:id="rId49"/>
    <p:sldId id="442" r:id="rId50"/>
    <p:sldId id="515" r:id="rId51"/>
    <p:sldId id="443" r:id="rId52"/>
    <p:sldId id="483" r:id="rId53"/>
    <p:sldId id="533" r:id="rId54"/>
    <p:sldId id="534" r:id="rId55"/>
    <p:sldId id="600" r:id="rId56"/>
    <p:sldId id="670" r:id="rId57"/>
    <p:sldId id="488" r:id="rId58"/>
    <p:sldId id="484" r:id="rId59"/>
    <p:sldId id="538" r:id="rId60"/>
    <p:sldId id="536" r:id="rId61"/>
    <p:sldId id="535" r:id="rId62"/>
    <p:sldId id="472" r:id="rId63"/>
    <p:sldId id="490" r:id="rId64"/>
    <p:sldId id="450" r:id="rId65"/>
    <p:sldId id="473" r:id="rId66"/>
    <p:sldId id="680" r:id="rId67"/>
    <p:sldId id="491" r:id="rId68"/>
    <p:sldId id="452" r:id="rId69"/>
    <p:sldId id="542" r:id="rId70"/>
    <p:sldId id="454" r:id="rId71"/>
    <p:sldId id="601" r:id="rId72"/>
    <p:sldId id="456" r:id="rId73"/>
    <p:sldId id="457" r:id="rId74"/>
    <p:sldId id="494" r:id="rId75"/>
    <p:sldId id="544" r:id="rId76"/>
    <p:sldId id="458" r:id="rId77"/>
    <p:sldId id="547" r:id="rId78"/>
    <p:sldId id="548" r:id="rId79"/>
    <p:sldId id="460" r:id="rId80"/>
    <p:sldId id="462" r:id="rId81"/>
    <p:sldId id="550" r:id="rId82"/>
    <p:sldId id="465" r:id="rId83"/>
    <p:sldId id="604" r:id="rId84"/>
    <p:sldId id="467" r:id="rId85"/>
    <p:sldId id="552" r:id="rId86"/>
    <p:sldId id="553" r:id="rId87"/>
    <p:sldId id="554" r:id="rId88"/>
    <p:sldId id="556" r:id="rId89"/>
    <p:sldId id="605" r:id="rId90"/>
    <p:sldId id="606" r:id="rId91"/>
    <p:sldId id="607" r:id="rId92"/>
    <p:sldId id="671" r:id="rId93"/>
    <p:sldId id="672" r:id="rId94"/>
    <p:sldId id="673" r:id="rId95"/>
    <p:sldId id="480" r:id="rId96"/>
    <p:sldId id="576" r:id="rId97"/>
    <p:sldId id="559" r:id="rId98"/>
    <p:sldId id="561" r:id="rId99"/>
    <p:sldId id="565" r:id="rId100"/>
    <p:sldId id="562" r:id="rId101"/>
    <p:sldId id="610" r:id="rId102"/>
    <p:sldId id="564" r:id="rId103"/>
    <p:sldId id="566" r:id="rId104"/>
    <p:sldId id="569" r:id="rId105"/>
    <p:sldId id="681" r:id="rId10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8" autoAdjust="0"/>
    <p:restoredTop sz="99510" autoAdjust="0"/>
  </p:normalViewPr>
  <p:slideViewPr>
    <p:cSldViewPr>
      <p:cViewPr>
        <p:scale>
          <a:sx n="71" d="100"/>
          <a:sy n="71" d="100"/>
        </p:scale>
        <p:origin x="-1074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presProps" Target="pres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7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1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1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1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1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1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1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1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Excel30.xlsx"/><Relationship Id="rId1" Type="http://schemas.openxmlformats.org/officeDocument/2006/relationships/themeOverride" Target="../theme/themeOverride2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_____Microsoft_Excel31.xlsx"/><Relationship Id="rId1" Type="http://schemas.openxmlformats.org/officeDocument/2006/relationships/themeOverride" Target="../theme/themeOverride2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_____Microsoft_Excel32.xlsx"/><Relationship Id="rId1" Type="http://schemas.openxmlformats.org/officeDocument/2006/relationships/themeOverride" Target="../theme/themeOverride2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2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2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_____Microsoft_Excel36.xlsx"/><Relationship Id="rId1" Type="http://schemas.openxmlformats.org/officeDocument/2006/relationships/themeOverride" Target="../theme/themeOverride2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_____Microsoft_Excel37.xlsx"/><Relationship Id="rId1" Type="http://schemas.openxmlformats.org/officeDocument/2006/relationships/themeOverride" Target="../theme/themeOverride2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_____Microsoft_Excel38.xlsx"/><Relationship Id="rId1" Type="http://schemas.openxmlformats.org/officeDocument/2006/relationships/themeOverride" Target="../theme/themeOverride2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_____Microsoft_Excel39.xlsx"/><Relationship Id="rId1" Type="http://schemas.openxmlformats.org/officeDocument/2006/relationships/themeOverride" Target="../theme/themeOverride28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_____Microsoft_Excel40.xlsx"/><Relationship Id="rId1" Type="http://schemas.openxmlformats.org/officeDocument/2006/relationships/themeOverride" Target="../theme/themeOverride2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_____Microsoft_Excel41.xlsx"/><Relationship Id="rId1" Type="http://schemas.openxmlformats.org/officeDocument/2006/relationships/themeOverride" Target="../theme/themeOverride3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package" Target="../embeddings/_____Microsoft_Excel42.xlsx"/><Relationship Id="rId1" Type="http://schemas.openxmlformats.org/officeDocument/2006/relationships/themeOverride" Target="../theme/themeOverride3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package" Target="../embeddings/_____Microsoft_Excel43.xlsx"/><Relationship Id="rId1" Type="http://schemas.openxmlformats.org/officeDocument/2006/relationships/themeOverride" Target="../theme/themeOverride3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7.xml"/><Relationship Id="rId2" Type="http://schemas.openxmlformats.org/officeDocument/2006/relationships/package" Target="../embeddings/_____Microsoft_Excel44.xlsx"/><Relationship Id="rId1" Type="http://schemas.openxmlformats.org/officeDocument/2006/relationships/themeOverride" Target="../theme/themeOverride3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package" Target="../embeddings/_____Microsoft_Excel45.xlsx"/><Relationship Id="rId1" Type="http://schemas.openxmlformats.org/officeDocument/2006/relationships/themeOverride" Target="../theme/themeOverride3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9.xml"/><Relationship Id="rId2" Type="http://schemas.openxmlformats.org/officeDocument/2006/relationships/package" Target="../embeddings/_____Microsoft_Excel46.xlsx"/><Relationship Id="rId1" Type="http://schemas.openxmlformats.org/officeDocument/2006/relationships/themeOverride" Target="../theme/themeOverride3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0.xml"/><Relationship Id="rId2" Type="http://schemas.openxmlformats.org/officeDocument/2006/relationships/package" Target="../embeddings/_____Microsoft_Excel47.xlsx"/><Relationship Id="rId1" Type="http://schemas.openxmlformats.org/officeDocument/2006/relationships/themeOverride" Target="../theme/themeOverride3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1.xml"/><Relationship Id="rId2" Type="http://schemas.openxmlformats.org/officeDocument/2006/relationships/package" Target="../embeddings/_____Microsoft_Excel48.xlsx"/><Relationship Id="rId1" Type="http://schemas.openxmlformats.org/officeDocument/2006/relationships/themeOverride" Target="../theme/themeOverride3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2.xml"/><Relationship Id="rId2" Type="http://schemas.openxmlformats.org/officeDocument/2006/relationships/package" Target="../embeddings/_____Microsoft_Excel49.xlsx"/><Relationship Id="rId1" Type="http://schemas.openxmlformats.org/officeDocument/2006/relationships/themeOverride" Target="../theme/themeOverride3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3.xml"/><Relationship Id="rId2" Type="http://schemas.openxmlformats.org/officeDocument/2006/relationships/package" Target="../embeddings/_____Microsoft_Excel50.xlsx"/><Relationship Id="rId1" Type="http://schemas.openxmlformats.org/officeDocument/2006/relationships/themeOverride" Target="../theme/themeOverride3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4.xml"/><Relationship Id="rId2" Type="http://schemas.openxmlformats.org/officeDocument/2006/relationships/package" Target="../embeddings/_____Microsoft_Excel51.xlsx"/><Relationship Id="rId1" Type="http://schemas.openxmlformats.org/officeDocument/2006/relationships/themeOverride" Target="../theme/themeOverride4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5.xml"/><Relationship Id="rId2" Type="http://schemas.openxmlformats.org/officeDocument/2006/relationships/package" Target="../embeddings/_____Microsoft_Excel52.xlsx"/><Relationship Id="rId1" Type="http://schemas.openxmlformats.org/officeDocument/2006/relationships/themeOverride" Target="../theme/themeOverride4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6.xml"/><Relationship Id="rId2" Type="http://schemas.openxmlformats.org/officeDocument/2006/relationships/package" Target="../embeddings/_____Microsoft_Excel53.xlsx"/><Relationship Id="rId1" Type="http://schemas.openxmlformats.org/officeDocument/2006/relationships/themeOverride" Target="../theme/themeOverride4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7.xml"/><Relationship Id="rId2" Type="http://schemas.openxmlformats.org/officeDocument/2006/relationships/package" Target="../embeddings/_____Microsoft_Excel54.xlsx"/><Relationship Id="rId1" Type="http://schemas.openxmlformats.org/officeDocument/2006/relationships/themeOverride" Target="../theme/themeOverride4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8.xml"/><Relationship Id="rId2" Type="http://schemas.openxmlformats.org/officeDocument/2006/relationships/package" Target="../embeddings/_____Microsoft_Excel55.xlsx"/><Relationship Id="rId1" Type="http://schemas.openxmlformats.org/officeDocument/2006/relationships/themeOverride" Target="../theme/themeOverride4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9.xml"/><Relationship Id="rId2" Type="http://schemas.openxmlformats.org/officeDocument/2006/relationships/package" Target="../embeddings/_____Microsoft_Excel56.xlsx"/><Relationship Id="rId1" Type="http://schemas.openxmlformats.org/officeDocument/2006/relationships/themeOverride" Target="../theme/themeOverride4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0.xml"/><Relationship Id="rId2" Type="http://schemas.openxmlformats.org/officeDocument/2006/relationships/package" Target="../embeddings/_____Microsoft_Excel57.xlsx"/><Relationship Id="rId1" Type="http://schemas.openxmlformats.org/officeDocument/2006/relationships/themeOverride" Target="../theme/themeOverride4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1.xml"/><Relationship Id="rId2" Type="http://schemas.openxmlformats.org/officeDocument/2006/relationships/package" Target="../embeddings/_____Microsoft_Excel58.xlsx"/><Relationship Id="rId1" Type="http://schemas.openxmlformats.org/officeDocument/2006/relationships/themeOverride" Target="../theme/themeOverride4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2.xml"/><Relationship Id="rId2" Type="http://schemas.openxmlformats.org/officeDocument/2006/relationships/package" Target="../embeddings/_____Microsoft_Excel59.xlsx"/><Relationship Id="rId1" Type="http://schemas.openxmlformats.org/officeDocument/2006/relationships/themeOverride" Target="../theme/themeOverride48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3.xml"/><Relationship Id="rId2" Type="http://schemas.openxmlformats.org/officeDocument/2006/relationships/package" Target="../embeddings/_____Microsoft_Excel60.xlsx"/><Relationship Id="rId1" Type="http://schemas.openxmlformats.org/officeDocument/2006/relationships/themeOverride" Target="../theme/themeOverride4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4.xml"/><Relationship Id="rId2" Type="http://schemas.openxmlformats.org/officeDocument/2006/relationships/package" Target="../embeddings/_____Microsoft_Excel61.xlsx"/><Relationship Id="rId1" Type="http://schemas.openxmlformats.org/officeDocument/2006/relationships/themeOverride" Target="../theme/themeOverride5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5.xml"/><Relationship Id="rId2" Type="http://schemas.openxmlformats.org/officeDocument/2006/relationships/package" Target="../embeddings/_____Microsoft_Excel62.xlsx"/><Relationship Id="rId1" Type="http://schemas.openxmlformats.org/officeDocument/2006/relationships/themeOverride" Target="../theme/themeOverride5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6.xml"/><Relationship Id="rId2" Type="http://schemas.openxmlformats.org/officeDocument/2006/relationships/package" Target="../embeddings/_____Microsoft_Excel63.xlsx"/><Relationship Id="rId1" Type="http://schemas.openxmlformats.org/officeDocument/2006/relationships/themeOverride" Target="../theme/themeOverride5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7.xml"/><Relationship Id="rId2" Type="http://schemas.openxmlformats.org/officeDocument/2006/relationships/package" Target="../embeddings/_____Microsoft_Excel64.xlsx"/><Relationship Id="rId1" Type="http://schemas.openxmlformats.org/officeDocument/2006/relationships/themeOverride" Target="../theme/themeOverride5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8.xml"/><Relationship Id="rId2" Type="http://schemas.openxmlformats.org/officeDocument/2006/relationships/package" Target="../embeddings/_____Microsoft_Excel65.xlsx"/><Relationship Id="rId1" Type="http://schemas.openxmlformats.org/officeDocument/2006/relationships/themeOverride" Target="../theme/themeOverride5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9.xml"/><Relationship Id="rId2" Type="http://schemas.openxmlformats.org/officeDocument/2006/relationships/package" Target="../embeddings/_____Microsoft_Excel66.xlsx"/><Relationship Id="rId1" Type="http://schemas.openxmlformats.org/officeDocument/2006/relationships/themeOverride" Target="../theme/themeOverride55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0.xml"/><Relationship Id="rId2" Type="http://schemas.openxmlformats.org/officeDocument/2006/relationships/package" Target="../embeddings/_____Microsoft_Excel67.xlsx"/><Relationship Id="rId1" Type="http://schemas.openxmlformats.org/officeDocument/2006/relationships/themeOverride" Target="../theme/themeOverride56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1.xml"/><Relationship Id="rId2" Type="http://schemas.openxmlformats.org/officeDocument/2006/relationships/package" Target="../embeddings/_____Microsoft_Excel68.xlsx"/><Relationship Id="rId1" Type="http://schemas.openxmlformats.org/officeDocument/2006/relationships/themeOverride" Target="../theme/themeOverride57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2.xml"/><Relationship Id="rId2" Type="http://schemas.openxmlformats.org/officeDocument/2006/relationships/package" Target="../embeddings/_____Microsoft_Excel69.xlsx"/><Relationship Id="rId1" Type="http://schemas.openxmlformats.org/officeDocument/2006/relationships/themeOverride" Target="../theme/themeOverride5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</a:t>
            </a:r>
          </a:p>
          <a:p>
            <a:pPr>
              <a:defRPr sz="1400"/>
            </a:pP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(среднегодовая) чел.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320601632498348"/>
          <c:y val="3.710674447478545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02693527879617"/>
          <c:y val="0.17206032626415202"/>
          <c:w val="0.66006309756432291"/>
          <c:h val="0.7049004082546459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5875"/>
          </c:spPr>
          <c:invertIfNegative val="0"/>
          <c:dLbls>
            <c:dLbl>
              <c:idx val="0"/>
              <c:layout>
                <c:manualLayout>
                  <c:x val="-7.7380018777869999E-2"/>
                  <c:y val="-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0773998967434984E-2"/>
                  <c:y val="-3.094198110541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9715870349917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7410592722812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049748285048937E-2"/>
                  <c:y val="6.1883962210826475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99219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95505728121712E-4"/>
                  <c:y val="6.1883962210826475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99224</a:t>
                    </a:r>
                    <a:endParaRPr lang="en-US" sz="12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99090</c:v>
                </c:pt>
                <c:pt idx="1">
                  <c:v>99071</c:v>
                </c:pt>
                <c:pt idx="2">
                  <c:v>98845</c:v>
                </c:pt>
                <c:pt idx="3">
                  <c:v>98726</c:v>
                </c:pt>
                <c:pt idx="4">
                  <c:v>98728</c:v>
                </c:pt>
                <c:pt idx="5">
                  <c:v>98767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38"/>
        <c:shape val="box"/>
        <c:axId val="22042112"/>
        <c:axId val="22043648"/>
        <c:axId val="0"/>
      </c:bar3DChart>
      <c:catAx>
        <c:axId val="22042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043648"/>
        <c:crosses val="autoZero"/>
        <c:auto val="1"/>
        <c:lblAlgn val="ctr"/>
        <c:lblOffset val="100"/>
        <c:noMultiLvlLbl val="0"/>
      </c:catAx>
      <c:valAx>
        <c:axId val="22043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04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26082856890545"/>
          <c:y val="0.16300792967448061"/>
          <c:w val="0.81351217386102403"/>
          <c:h val="0.711930155908602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110346713613019E-2"/>
                  <c:y val="-8.17322380846572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10431319596963E-2"/>
                  <c:y val="-4.18211633892530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613293679619665E-2"/>
                  <c:y val="-9.13376522978928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6159386848754698"/>
                  <c:y val="-2.65653353331111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67.599999999999994</c:v>
                </c:pt>
                <c:pt idx="1">
                  <c:v>2</c:v>
                </c:pt>
                <c:pt idx="2">
                  <c:v>13.1</c:v>
                </c:pt>
                <c:pt idx="3">
                  <c:v>9</c:v>
                </c:pt>
                <c:pt idx="4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982049762558761E-3"/>
          <c:y val="0.18103877777512589"/>
          <c:w val="0.99020170598328583"/>
          <c:h val="0.80420016393959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3.1242967305626958E-3"/>
                  <c:y val="-0.268994337573689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8858866108893882"/>
                  <c:y val="8.0932858429078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301032079056742E-2"/>
                  <c:y val="1.86519964676961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28.6</c:v>
                </c:pt>
                <c:pt idx="1">
                  <c:v>71.400000000000006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61661809656477"/>
          <c:y val="0.20052804116772857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1989978321497041"/>
                  <c:y val="5.71367674123165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7172294246508117E-2"/>
                  <c:y val="-9.700109810665159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2319381417259459E-2"/>
                  <c:y val="1.746645702812408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0043135888127124E-2"/>
                  <c:y val="-1.144726053907272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2488876683952681E-2"/>
                  <c:y val="4.8169394205994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1843177818952015E-2"/>
                  <c:y val="8.21003225144366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795204206701047E-2"/>
                  <c:y val="-6.885273812628527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3614432625765647E-2"/>
                  <c:y val="-0.1007869337826387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20984518745229025"/>
                  <c:y val="7.105886528736826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2541620494209096"/>
                  <c:y val="-3.01216531496500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1">
                  <c:v>Налог на прибыль, доходы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Имущественные налоги</c:v>
                </c:pt>
                <c:pt idx="5">
                  <c:v>Гос пошлина</c:v>
                </c:pt>
                <c:pt idx="6">
                  <c:v>Доходы от использования имущества</c:v>
                </c:pt>
                <c:pt idx="7">
                  <c:v>штрафы</c:v>
                </c:pt>
                <c:pt idx="8">
                  <c:v>Иные доходы*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1">
                  <c:v>440.2</c:v>
                </c:pt>
                <c:pt idx="2">
                  <c:v>38.1</c:v>
                </c:pt>
                <c:pt idx="3">
                  <c:v>79.599999999999994</c:v>
                </c:pt>
                <c:pt idx="4">
                  <c:v>118.3</c:v>
                </c:pt>
                <c:pt idx="5">
                  <c:v>8.8000000000000007</c:v>
                </c:pt>
                <c:pt idx="6">
                  <c:v>56.4</c:v>
                </c:pt>
                <c:pt idx="7">
                  <c:v>6.9</c:v>
                </c:pt>
                <c:pt idx="8">
                  <c:v>20.100000000000001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762978299331995E-2"/>
                  <c:y val="-4.0017812776598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14624466327957E-2"/>
                  <c:y val="-3.76798398249207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1435,4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20053406066402E-2"/>
                  <c:y val="-5.4032211744503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986942132800211E-2"/>
                  <c:y val="-4.1841247586549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на 2019 год</c:v>
                </c:pt>
                <c:pt idx="2">
                  <c:v>Проект на 2020 год</c:v>
                </c:pt>
                <c:pt idx="3">
                  <c:v>Проект на  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1601.4</c:v>
                </c:pt>
                <c:pt idx="1">
                  <c:v>1428.4</c:v>
                </c:pt>
                <c:pt idx="2" formatCode="0.0">
                  <c:v>1424</c:v>
                </c:pt>
                <c:pt idx="3">
                  <c:v>1447.2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247168"/>
        <c:axId val="30257152"/>
        <c:axId val="0"/>
      </c:bar3DChart>
      <c:catAx>
        <c:axId val="30247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257152"/>
        <c:crosses val="autoZero"/>
        <c:auto val="1"/>
        <c:lblAlgn val="ctr"/>
        <c:lblOffset val="100"/>
        <c:noMultiLvlLbl val="0"/>
      </c:catAx>
      <c:valAx>
        <c:axId val="3025715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247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1428,4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0884729205715494"/>
          <c:y val="0.4938340184423952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1.8090843848891341E-2"/>
                  <c:y val="-7.0547902084953526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946,9</a:t>
                    </a:r>
                    <a:r>
                      <a:rPr lang="en-US" dirty="0" smtClean="0"/>
                      <a:t>; 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66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6472228892130005E-3"/>
                  <c:y val="-1.30300336999592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481,5</a:t>
                    </a:r>
                    <a:r>
                      <a:rPr lang="en-US" dirty="0" smtClean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34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644317298077992E-3"/>
                  <c:y val="-1.7479168981224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946.9</c:v>
                </c:pt>
                <c:pt idx="1">
                  <c:v>481.5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177229411785782"/>
          <c:y val="0.23981668703477388"/>
          <c:w val="0.31715472474384565"/>
          <c:h val="0.49426378550531425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30397564112464E-2"/>
                  <c:y val="-2.351590564011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57122466618586E-2"/>
                  <c:y val="-5.17349924082509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46550194987751E-2"/>
                  <c:y val="-3.5274043624782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35860233985301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2018 года</c:v>
                </c:pt>
                <c:pt idx="1">
                  <c:v>Проект на 2019 год</c:v>
                </c:pt>
                <c:pt idx="2">
                  <c:v>Проект на 2020 год</c:v>
                </c:pt>
                <c:pt idx="3">
                  <c:v>Проект на 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478.4</c:v>
                </c:pt>
                <c:pt idx="1">
                  <c:v>481.5</c:v>
                </c:pt>
                <c:pt idx="2" formatCode="0.0">
                  <c:v>503.4</c:v>
                </c:pt>
                <c:pt idx="3">
                  <c:v>529.5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504256"/>
        <c:axId val="29505792"/>
        <c:axId val="0"/>
      </c:bar3DChart>
      <c:catAx>
        <c:axId val="29504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505792"/>
        <c:crosses val="autoZero"/>
        <c:auto val="1"/>
        <c:lblAlgn val="ctr"/>
        <c:lblOffset val="100"/>
        <c:noMultiLvlLbl val="0"/>
      </c:catAx>
      <c:valAx>
        <c:axId val="2950579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50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30591851801415"/>
          <c:y val="0.20052795203847745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1989978321497041"/>
                  <c:y val="5.71367674123165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146988416291828"/>
                  <c:y val="-0.2278001719615694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9609228006923966E-3"/>
                  <c:y val="7.25637675367317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87253363111601"/>
                  <c:y val="2.88977553218724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4671176768889475E-2"/>
                  <c:y val="9.787004554031806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3984573888751203E-2"/>
                  <c:y val="-1.42635117837148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5802016621809046E-2"/>
                  <c:y val="-6.74960752704399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9389149413506022E-2"/>
                  <c:y val="-0.1265681190135828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2108784507814544"/>
                  <c:y val="-6.92548850473349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2541620494209096"/>
                  <c:y val="-3.01216531496500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УСН</c:v>
                </c:pt>
                <c:pt idx="5">
                  <c:v>Гос. пошлина</c:v>
                </c:pt>
                <c:pt idx="6">
                  <c:v>Аренда земли и имущества</c:v>
                </c:pt>
                <c:pt idx="7">
                  <c:v>Штрафы</c:v>
                </c:pt>
                <c:pt idx="8">
                  <c:v>Иные доходы*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3.7</c:v>
                </c:pt>
                <c:pt idx="1">
                  <c:v>340</c:v>
                </c:pt>
                <c:pt idx="2">
                  <c:v>18.899999999999999</c:v>
                </c:pt>
                <c:pt idx="3">
                  <c:v>20.5</c:v>
                </c:pt>
                <c:pt idx="4">
                  <c:v>23.9</c:v>
                </c:pt>
                <c:pt idx="5">
                  <c:v>8.8000000000000007</c:v>
                </c:pt>
                <c:pt idx="6">
                  <c:v>37.299999999999997</c:v>
                </c:pt>
                <c:pt idx="7">
                  <c:v>6.9</c:v>
                </c:pt>
                <c:pt idx="8">
                  <c:v>21.5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325398700814829E-2"/>
          <c:y val="4.5938922314745619E-2"/>
          <c:w val="0.88065237742254499"/>
          <c:h val="0.7089708575633358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Ожидаемый факт 2018 -478,4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3999834543363E-3"/>
                  <c:y val="-7.1328069202554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243493338094478E-2"/>
                  <c:y val="8.785747786456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30219858187503E-2"/>
                  <c:y val="2.228512125130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91476195239234E-3"/>
                  <c:y val="2.3789090732839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668052849276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724573793732861E-3"/>
                  <c:y val="-2.409359148305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657774112090158E-2"/>
                  <c:y val="2.1385234298487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Гос. пошлина</c:v>
                </c:pt>
                <c:pt idx="6">
                  <c:v>Аренда земли и имущества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3.4</c:v>
                </c:pt>
                <c:pt idx="1">
                  <c:v>310</c:v>
                </c:pt>
                <c:pt idx="2">
                  <c:v>17.2</c:v>
                </c:pt>
                <c:pt idx="3">
                  <c:v>21</c:v>
                </c:pt>
                <c:pt idx="4">
                  <c:v>20.3</c:v>
                </c:pt>
                <c:pt idx="5">
                  <c:v>8.5</c:v>
                </c:pt>
                <c:pt idx="6">
                  <c:v>37.4</c:v>
                </c:pt>
                <c:pt idx="7">
                  <c:v>60.6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Проект на 2019г. - 481,5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99896390462187E-2"/>
                  <c:y val="-7.2573655301599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772965881752985E-2"/>
                  <c:y val="-1.1895250760113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56322190272682E-2"/>
                  <c:y val="-8.9097718100522186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29598462687082E-2"/>
                  <c:y val="-9.6450061798177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62063751785003E-2"/>
                  <c:y val="-1.1903633333665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485944674842955E-2"/>
                  <c:y val="-4.30844817368335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626161994337483E-2"/>
                  <c:y val="-2.1058958454803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9950574938111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Гос. пошлина</c:v>
                </c:pt>
                <c:pt idx="6">
                  <c:v>Аренда земли и имущества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3.7</c:v>
                </c:pt>
                <c:pt idx="1">
                  <c:v>340</c:v>
                </c:pt>
                <c:pt idx="2">
                  <c:v>23.9</c:v>
                </c:pt>
                <c:pt idx="3">
                  <c:v>18.899999999999999</c:v>
                </c:pt>
                <c:pt idx="4">
                  <c:v>20.5</c:v>
                </c:pt>
                <c:pt idx="5">
                  <c:v>8.8000000000000007</c:v>
                </c:pt>
                <c:pt idx="6">
                  <c:v>38.9</c:v>
                </c:pt>
                <c:pt idx="7">
                  <c:v>26.8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2250240"/>
        <c:axId val="112256128"/>
        <c:axId val="0"/>
      </c:bar3DChart>
      <c:catAx>
        <c:axId val="112250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620000" vert="horz"/>
          <a:lstStyle/>
          <a:p>
            <a:pPr>
              <a:defRPr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256128"/>
        <c:crosses val="autoZero"/>
        <c:auto val="0"/>
        <c:lblAlgn val="ctr"/>
        <c:lblOffset val="100"/>
        <c:noMultiLvlLbl val="0"/>
      </c:catAx>
      <c:valAx>
        <c:axId val="1122561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25024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4904746828843824"/>
          <c:y val="6.2816277862899381E-2"/>
          <c:w val="0.50102778836871198"/>
          <c:h val="0.19230163154943947"/>
        </c:manualLayout>
      </c:layout>
      <c:overlay val="1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5742544613689E-2"/>
                  <c:y val="-2.351609080472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30397564112464E-2"/>
                  <c:y val="-2.3515905640114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14480311980402E-2"/>
                  <c:y val="-3.5274043624782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409135331479177E-2"/>
                  <c:y val="-3.057067733214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2018 года</c:v>
                </c:pt>
                <c:pt idx="1">
                  <c:v>Проект на 2019 год</c:v>
                </c:pt>
                <c:pt idx="2">
                  <c:v>Проект на 2020 год</c:v>
                </c:pt>
                <c:pt idx="3">
                  <c:v>Проект на 2021год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310</c:v>
                </c:pt>
                <c:pt idx="1">
                  <c:v>340</c:v>
                </c:pt>
                <c:pt idx="2">
                  <c:v>358.4</c:v>
                </c:pt>
                <c:pt idx="3">
                  <c:v>378.1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032640"/>
        <c:axId val="114034176"/>
        <c:axId val="0"/>
      </c:bar3DChart>
      <c:catAx>
        <c:axId val="114032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034176"/>
        <c:crosses val="autoZero"/>
        <c:auto val="1"/>
        <c:lblAlgn val="ctr"/>
        <c:lblOffset val="100"/>
        <c:noMultiLvlLbl val="0"/>
      </c:catAx>
      <c:valAx>
        <c:axId val="11403417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03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24934894239595E-2"/>
                  <c:y val="-4.468040588082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19707603110014E-2"/>
                  <c:y val="-3.2922453060771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451895175488976E-2"/>
                  <c:y val="-3.2922453060771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46550194987751E-2"/>
                  <c:y val="-3.2922267896159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2018 года</c:v>
                </c:pt>
                <c:pt idx="1">
                  <c:v>Проект на 2019 год</c:v>
                </c:pt>
                <c:pt idx="2">
                  <c:v>Проект на 2020 год</c:v>
                </c:pt>
                <c:pt idx="3">
                  <c:v>Проект на 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18.899999999999999</c:v>
                </c:pt>
                <c:pt idx="2" formatCode="0.0">
                  <c:v>18.899999999999999</c:v>
                </c:pt>
                <c:pt idx="3">
                  <c:v>18.899999999999999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551680"/>
        <c:axId val="116553216"/>
        <c:axId val="0"/>
      </c:bar3DChart>
      <c:catAx>
        <c:axId val="116551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553216"/>
        <c:crosses val="autoZero"/>
        <c:auto val="1"/>
        <c:lblAlgn val="ctr"/>
        <c:lblOffset val="100"/>
        <c:noMultiLvlLbl val="0"/>
      </c:catAx>
      <c:valAx>
        <c:axId val="11655321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551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трудоспособного населения</a:t>
            </a:r>
          </a:p>
          <a:p>
            <a:pPr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4042156691584542E-2"/>
          <c:y val="1.889670988937737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702881052432082"/>
          <c:y val="0.15321821880902123"/>
          <c:w val="0.62094522566275712"/>
          <c:h val="0.7281051113368356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6113712233032313"/>
                  <c:y val="-3.1494516482295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2754297141587441"/>
                  <c:y val="-3.1494516482295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939488205014257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687535379666809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4355759412975278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393583252654467"/>
                  <c:y val="3.1494516482295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51860</c:v>
                </c:pt>
                <c:pt idx="1">
                  <c:v>51290</c:v>
                </c:pt>
                <c:pt idx="2">
                  <c:v>50720</c:v>
                </c:pt>
                <c:pt idx="3">
                  <c:v>50260</c:v>
                </c:pt>
                <c:pt idx="4">
                  <c:v>49800</c:v>
                </c:pt>
                <c:pt idx="5">
                  <c:v>49760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38"/>
        <c:shape val="box"/>
        <c:axId val="23207296"/>
        <c:axId val="23209088"/>
        <c:axId val="0"/>
      </c:bar3DChart>
      <c:catAx>
        <c:axId val="23207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209088"/>
        <c:crosses val="autoZero"/>
        <c:auto val="1"/>
        <c:lblAlgn val="ctr"/>
        <c:lblOffset val="100"/>
        <c:noMultiLvlLbl val="0"/>
      </c:catAx>
      <c:valAx>
        <c:axId val="23209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0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25068849621947E-2"/>
                  <c:y val="-3.2922453060771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39504553694576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621353724924872E-2"/>
                  <c:y val="-3.05708624967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239617458945392E-2"/>
                  <c:y val="-3.0570677332148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2018 года</c:v>
                </c:pt>
                <c:pt idx="1">
                  <c:v>Проект на 2019год</c:v>
                </c:pt>
                <c:pt idx="2">
                  <c:v>Прект на 2020 год</c:v>
                </c:pt>
                <c:pt idx="3">
                  <c:v>Проект на 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20.3</c:v>
                </c:pt>
                <c:pt idx="1">
                  <c:v>20.5</c:v>
                </c:pt>
                <c:pt idx="2" formatCode="0.0">
                  <c:v>22.5</c:v>
                </c:pt>
                <c:pt idx="3">
                  <c:v>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617216"/>
        <c:axId val="116618752"/>
        <c:axId val="0"/>
      </c:bar3DChart>
      <c:catAx>
        <c:axId val="116617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618752"/>
        <c:crosses val="autoZero"/>
        <c:auto val="1"/>
        <c:lblAlgn val="ctr"/>
        <c:lblOffset val="100"/>
        <c:noMultiLvlLbl val="0"/>
      </c:catAx>
      <c:valAx>
        <c:axId val="116618752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61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30162185369235E-2"/>
                  <c:y val="-3.05708624967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97479515026563E-2"/>
                  <c:y val="-2.58674962041254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9,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451895175488976E-2"/>
                  <c:y val="-3.5274043624782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46550194987751E-2"/>
                  <c:y val="-3.2922267896159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2018 года</c:v>
                </c:pt>
                <c:pt idx="1">
                  <c:v>Проект на 2019 год</c:v>
                </c:pt>
                <c:pt idx="2">
                  <c:v>Проект на 2020 год</c:v>
                </c:pt>
                <c:pt idx="3">
                  <c:v>Проект на 2021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37.4</c:v>
                </c:pt>
                <c:pt idx="1">
                  <c:v>38.9</c:v>
                </c:pt>
                <c:pt idx="2">
                  <c:v>40.5</c:v>
                </c:pt>
                <c:pt idx="3" formatCode="General">
                  <c:v>42.1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596288"/>
        <c:axId val="30151808"/>
        <c:axId val="0"/>
      </c:bar3DChart>
      <c:catAx>
        <c:axId val="29596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151808"/>
        <c:crosses val="autoZero"/>
        <c:auto val="1"/>
        <c:lblAlgn val="ctr"/>
        <c:lblOffset val="100"/>
        <c:noMultiLvlLbl val="0"/>
      </c:catAx>
      <c:valAx>
        <c:axId val="3015180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59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946,9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289594614935256"/>
          <c:y val="0.5220531052105321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83044446674383"/>
          <c:y val="0.10555253120023698"/>
          <c:w val="0.5548065223935692"/>
          <c:h val="0.8944474687997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3.994851826499043E-4"/>
                  <c:y val="2.3514053994000668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164,6</a:t>
                    </a:r>
                    <a:r>
                      <a:rPr lang="en-US" dirty="0" smtClean="0"/>
                      <a:t>; 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17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3644317298077992E-3"/>
                  <c:y val="-1.7479168981224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782,3</a:t>
                    </a:r>
                    <a:r>
                      <a:rPr lang="en-US" dirty="0" smtClean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83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164.6</c:v>
                </c:pt>
                <c:pt idx="1">
                  <c:v>0</c:v>
                </c:pt>
                <c:pt idx="2">
                  <c:v>782.3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124826632166317"/>
          <c:y val="0.23981668703477391"/>
          <c:w val="0.2360817436055492"/>
          <c:h val="0.49426378550531425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180812332327375E-2"/>
                  <c:y val="-3.968309076769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82690265744609E-2"/>
                  <c:y val="-2.743522324679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251257146291578E-2"/>
                  <c:y val="-3.978126658766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58777075771181E-2"/>
                  <c:y val="-4.5072152476885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2018 года</c:v>
                </c:pt>
                <c:pt idx="1">
                  <c:v>Проект на 2019 год</c:v>
                </c:pt>
                <c:pt idx="2">
                  <c:v>Проект на 2020 год</c:v>
                </c:pt>
                <c:pt idx="3">
                  <c:v>Проект на 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97.9</c:v>
                </c:pt>
                <c:pt idx="1">
                  <c:v>92.9</c:v>
                </c:pt>
                <c:pt idx="2">
                  <c:v>87.9</c:v>
                </c:pt>
                <c:pt idx="3">
                  <c:v>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704768"/>
        <c:axId val="116706304"/>
        <c:axId val="0"/>
      </c:bar3DChart>
      <c:catAx>
        <c:axId val="116704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706304"/>
        <c:crosses val="autoZero"/>
        <c:auto val="1"/>
        <c:lblAlgn val="ctr"/>
        <c:lblOffset val="100"/>
        <c:noMultiLvlLbl val="0"/>
      </c:catAx>
      <c:valAx>
        <c:axId val="116706304"/>
        <c:scaling>
          <c:orientation val="minMax"/>
          <c:max val="16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70476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Объем консолидированного бюджета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 по расходам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68700724377236E-2"/>
                  <c:y val="-1.583646124171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99451404374523E-2"/>
                  <c:y val="-2.565751656554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30538508508446E-2"/>
                  <c:y val="-2.5840836831085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693685823591515E-3"/>
                  <c:y val="-1.9369112914455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2184118.7999999998</c:v>
                </c:pt>
                <c:pt idx="1">
                  <c:v>1860506.5</c:v>
                </c:pt>
                <c:pt idx="2">
                  <c:v>1858099</c:v>
                </c:pt>
                <c:pt idx="3">
                  <c:v>1881259.3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302208"/>
        <c:axId val="116303744"/>
        <c:axId val="0"/>
      </c:bar3DChart>
      <c:catAx>
        <c:axId val="116302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303744"/>
        <c:crosses val="autoZero"/>
        <c:auto val="1"/>
        <c:lblAlgn val="ctr"/>
        <c:lblOffset val="100"/>
        <c:noMultiLvlLbl val="0"/>
      </c:catAx>
      <c:valAx>
        <c:axId val="11630374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30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Объем расходов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68700724377236E-2"/>
                  <c:y val="-3.1331751573282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784242790571E-2"/>
                  <c:y val="-3.340516173133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30538508508446E-2"/>
                  <c:y val="-3.552539328831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451730705935584E-3"/>
                  <c:y val="-3.486440324601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1617000.3</c:v>
                </c:pt>
                <c:pt idx="1">
                  <c:v>1421407.2</c:v>
                </c:pt>
                <c:pt idx="2">
                  <c:v>1418999.7</c:v>
                </c:pt>
                <c:pt idx="3">
                  <c:v>1442160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979968"/>
        <c:axId val="134981888"/>
        <c:axId val="0"/>
      </c:bar3DChart>
      <c:catAx>
        <c:axId val="134979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981888"/>
        <c:crosses val="autoZero"/>
        <c:auto val="1"/>
        <c:lblAlgn val="ctr"/>
        <c:lblOffset val="100"/>
        <c:noMultiLvlLbl val="0"/>
      </c:catAx>
      <c:valAx>
        <c:axId val="13498188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979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Условно-утверждённые расходы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938882809801223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12534718364626E-2"/>
                  <c:y val="-6.930639551181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61685017014691E-2"/>
                  <c:y val="-4.7139668716083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51496269630762E-2"/>
                  <c:y val="-3.5525278720218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15579.5</c:v>
                </c:pt>
                <c:pt idx="1">
                  <c:v>32595.9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680000"/>
        <c:axId val="137681536"/>
        <c:axId val="0"/>
      </c:bar3DChart>
      <c:catAx>
        <c:axId val="137680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681536"/>
        <c:crosses val="autoZero"/>
        <c:auto val="1"/>
        <c:lblAlgn val="ctr"/>
        <c:lblOffset val="100"/>
        <c:noMultiLvlLbl val="0"/>
      </c:catAx>
      <c:valAx>
        <c:axId val="137681536"/>
        <c:scaling>
          <c:orientation val="minMax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68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Расходы бюджета МО Гулькевичский район</a:t>
            </a:r>
          </a:p>
          <a:p>
            <a:pPr>
              <a:defRPr/>
            </a:pPr>
            <a:r>
              <a:rPr lang="ru-RU"/>
              <a:t>на социально-культурную сферу</a:t>
            </a:r>
          </a:p>
        </c:rich>
      </c:tx>
      <c:layout>
        <c:manualLayout>
          <c:xMode val="edge"/>
          <c:yMode val="edge"/>
          <c:x val="0.25026494984245373"/>
          <c:y val="1.53754622062448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1029494.3</c:v>
                </c:pt>
                <c:pt idx="1">
                  <c:v>963217.6</c:v>
                </c:pt>
                <c:pt idx="2">
                  <c:v>953861.3</c:v>
                </c:pt>
                <c:pt idx="3">
                  <c:v>954188.4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47025.4</c:v>
                </c:pt>
                <c:pt idx="1">
                  <c:v>46521.7</c:v>
                </c:pt>
                <c:pt idx="2">
                  <c:v>46130.2</c:v>
                </c:pt>
                <c:pt idx="3">
                  <c:v>46130.2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78793.600000000006</c:v>
                </c:pt>
                <c:pt idx="1">
                  <c:v>500</c:v>
                </c:pt>
                <c:pt idx="2">
                  <c:v>12000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138076.29999999999</c:v>
                </c:pt>
                <c:pt idx="1">
                  <c:v>148159.5</c:v>
                </c:pt>
                <c:pt idx="2">
                  <c:v>154871</c:v>
                </c:pt>
                <c:pt idx="3">
                  <c:v>163038.29999999999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72775.100000000006</c:v>
                </c:pt>
                <c:pt idx="1">
                  <c:v>51275.6</c:v>
                </c:pt>
                <c:pt idx="2">
                  <c:v>47106.3</c:v>
                </c:pt>
                <c:pt idx="3">
                  <c:v>47106.3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39563008"/>
        <c:axId val="139564544"/>
        <c:axId val="0"/>
      </c:bar3DChart>
      <c:catAx>
        <c:axId val="139563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9564544"/>
        <c:crosses val="autoZero"/>
        <c:auto val="1"/>
        <c:lblAlgn val="ctr"/>
        <c:lblOffset val="100"/>
        <c:noMultiLvlLbl val="0"/>
      </c:catAx>
      <c:valAx>
        <c:axId val="13956454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39563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10 783,3</a:t>
            </a:r>
          </a:p>
        </c:rich>
      </c:tx>
      <c:layout>
        <c:manualLayout>
          <c:xMode val="edge"/>
          <c:yMode val="edge"/>
          <c:x val="0.25228654247652138"/>
          <c:y val="0.5032403806984409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3.6117514720586602E-3"/>
                  <c:y val="5.2364973176309657E-4"/>
                </c:manualLayout>
              </c:layout>
              <c:spPr/>
              <c:txPr>
                <a:bodyPr/>
                <a:lstStyle/>
                <a:p>
                  <a:pPr>
                    <a:defRPr sz="1600" baseline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6471690735661407E-3"/>
                  <c:y val="8.1033588860496986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494167314742803E-3"/>
                  <c:y val="-8.579341255995517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799,4;</a:t>
                    </a:r>
                    <a:endParaRPr lang="ru-RU" dirty="0" smtClean="0"/>
                  </a:p>
                  <a:p>
                    <a:r>
                      <a:rPr lang="en-US" dirty="0" smtClean="0"/>
                      <a:t>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Коммунальное хозяйство</c:v>
                </c:pt>
                <c:pt idx="1">
                  <c:v>Образование</c:v>
                </c:pt>
                <c:pt idx="2">
                  <c:v>Культура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2900</c:v>
                </c:pt>
                <c:pt idx="1">
                  <c:v>7083.9</c:v>
                </c:pt>
                <c:pt idx="2">
                  <c:v>799.4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1836045994887"/>
          <c:y val="0.29079185860441126"/>
          <c:w val="0.2995177619153428"/>
          <c:h val="0.47952107335405975"/>
        </c:manualLayout>
      </c:layout>
      <c:overlay val="0"/>
      <c:txPr>
        <a:bodyPr/>
        <a:lstStyle/>
        <a:p>
          <a:pPr>
            <a:defRPr sz="1600"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5 950,0</a:t>
            </a:r>
          </a:p>
        </c:rich>
      </c:tx>
      <c:layout>
        <c:manualLayout>
          <c:xMode val="edge"/>
          <c:yMode val="edge"/>
          <c:x val="0.37591607755083745"/>
          <c:y val="0.5055919951428202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3.3965524298469759E-3"/>
                  <c:y val="5.9291333255426324E-3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aseline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numFmt formatCode="General" sourceLinked="0"/>
            <c:txPr>
              <a:bodyPr/>
              <a:lstStyle/>
              <a:p>
                <a:pPr>
                  <a:defRPr sz="16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Коммунальное хозяйство</c:v>
                </c:pt>
                <c:pt idx="1">
                  <c:v>Образование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5950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</a:t>
            </a:r>
          </a:p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</a:t>
            </a: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плата по полному кругу организаций, руб.</a:t>
            </a:r>
          </a:p>
          <a:p>
            <a:pPr>
              <a:defRPr/>
            </a:pP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618721282400224"/>
          <c:y val="2.074932850598299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323006517978851"/>
          <c:y val="0.17318772859660472"/>
          <c:w val="0.52171065443256925"/>
          <c:h val="0.7417427447394651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22913158527784461"/>
                  <c:y val="3.179743382190382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22571,4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4731691810715145"/>
                  <c:y val="-9.53923014657114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24463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7277569675933883"/>
                  <c:y val="-6.359486764380765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</a:t>
                    </a:r>
                    <a:r>
                      <a:rPr lang="en-US" dirty="0" smtClean="0"/>
                      <a:t>25234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87323733919836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</a:t>
                    </a:r>
                    <a:r>
                      <a:rPr lang="en-US" dirty="0" smtClean="0"/>
                      <a:t>26494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30187205745901918"/>
                  <c:y val="9.53923014657114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</a:t>
                    </a:r>
                    <a:r>
                      <a:rPr lang="en-US" dirty="0" smtClean="0"/>
                      <a:t>27829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32005681753095755"/>
                  <c:y val="3.179743382190382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</a:t>
                    </a:r>
                    <a:r>
                      <a:rPr lang="en-US" dirty="0" smtClean="0"/>
                      <a:t>29291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22571.4</c:v>
                </c:pt>
                <c:pt idx="1">
                  <c:v>24463</c:v>
                </c:pt>
                <c:pt idx="2">
                  <c:v>25234</c:v>
                </c:pt>
                <c:pt idx="3">
                  <c:v>26494</c:v>
                </c:pt>
                <c:pt idx="4">
                  <c:v>27829</c:v>
                </c:pt>
                <c:pt idx="5">
                  <c:v>29291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38"/>
        <c:shape val="box"/>
        <c:axId val="82568704"/>
        <c:axId val="82570240"/>
        <c:axId val="0"/>
      </c:bar3DChart>
      <c:catAx>
        <c:axId val="82568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2570240"/>
        <c:crosses val="autoZero"/>
        <c:auto val="1"/>
        <c:lblAlgn val="ctr"/>
        <c:lblOffset val="100"/>
        <c:noMultiLvlLbl val="0"/>
      </c:catAx>
      <c:valAx>
        <c:axId val="82570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568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Гулькевичский район на 2019 год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190527665384851"/>
          <c:y val="2.171204092225998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46131612616519"/>
          <c:y val="0.26455529188669064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7"/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5.1833062455426099E-2"/>
                  <c:y val="3.91955699507382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973240428482857E-2"/>
                  <c:y val="-5.24392995084337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3710465862216034E-3"/>
                  <c:y val="4.253839361079846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8932752991603173E-4"/>
                  <c:y val="0.152369610317278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8830156864291064E-2"/>
                  <c:y val="3.317480730327879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1116650121312687E-3"/>
                  <c:y val="-5.55486404113502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4087928402220543"/>
                  <c:y val="-2.13148109864306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 рамках муниципальных программ</c:v>
                </c:pt>
                <c:pt idx="1">
                  <c:v>Не программные направления деятельности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1271.0999999999999</c:v>
                </c:pt>
                <c:pt idx="1">
                  <c:v>150.30000000000001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</a:t>
            </a:r>
          </a:p>
          <a:p>
            <a:pPr>
              <a:defRPr sz="2400"/>
            </a:pP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251932372648E-2"/>
                  <c:y val="-4.7355253415729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44519593804472E-2"/>
                  <c:y val="-3.9157220956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3.3529863194852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204880013102681E-3"/>
                  <c:y val="-3.5920307827295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1394416.6</c:v>
                </c:pt>
                <c:pt idx="1">
                  <c:v>1271093.8999999999</c:v>
                </c:pt>
                <c:pt idx="2">
                  <c:v>1275504.3</c:v>
                </c:pt>
                <c:pt idx="3">
                  <c:v>1270412.8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108544"/>
        <c:axId val="140110080"/>
        <c:axId val="0"/>
      </c:bar3DChart>
      <c:catAx>
        <c:axId val="140108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110080"/>
        <c:crosses val="autoZero"/>
        <c:auto val="1"/>
        <c:lblAlgn val="ctr"/>
        <c:lblOffset val="100"/>
        <c:noMultiLvlLbl val="0"/>
      </c:catAx>
      <c:valAx>
        <c:axId val="14011008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10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1322740980325852"/>
          <c:w val="0.87382727694862272"/>
          <c:h val="0.642471160046812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54813763862304E-2"/>
                  <c:y val="-2.1047253054633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87637803449889E-2"/>
                  <c:y val="-4.521239399371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35378036320191E-2"/>
                  <c:y val="-5.1672578861044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93449179599353E-2"/>
                  <c:y val="-5.2478671599852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966463.4</c:v>
                </c:pt>
                <c:pt idx="1">
                  <c:v>905265.4</c:v>
                </c:pt>
                <c:pt idx="2">
                  <c:v>892054.8</c:v>
                </c:pt>
                <c:pt idx="3">
                  <c:v>892376.7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908608"/>
        <c:axId val="139910144"/>
        <c:axId val="0"/>
      </c:bar3DChart>
      <c:catAx>
        <c:axId val="139908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910144"/>
        <c:crosses val="autoZero"/>
        <c:auto val="1"/>
        <c:lblAlgn val="ctr"/>
        <c:lblOffset val="100"/>
        <c:noMultiLvlLbl val="0"/>
      </c:catAx>
      <c:valAx>
        <c:axId val="13991014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90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E67C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ECCF3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A7EA52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5DCEAF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5.5440748518982026E-3"/>
                  <c:y val="-0.41013628115394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653850289035985E-3"/>
                  <c:y val="-0.29079083805503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25560959176579E-3"/>
                  <c:y val="-0.14039291930526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Дошкольное образование</c:v>
                </c:pt>
                <c:pt idx="1">
                  <c:v>Обшее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75195.100000000006</c:v>
                </c:pt>
                <c:pt idx="1">
                  <c:v>50848.4</c:v>
                </c:pt>
                <c:pt idx="2">
                  <c:v>19693.8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39240960"/>
        <c:axId val="139242496"/>
        <c:axId val="0"/>
      </c:bar3DChart>
      <c:catAx>
        <c:axId val="1392409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9242496"/>
        <c:crosses val="autoZero"/>
        <c:auto val="1"/>
        <c:lblAlgn val="ctr"/>
        <c:lblOffset val="100"/>
        <c:noMultiLvlLbl val="0"/>
      </c:catAx>
      <c:valAx>
        <c:axId val="13924249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3924096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«Социальная поддержка граждан»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175097120356389"/>
          <c:y val="1.59645812565759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2051986081902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72327846996991E-2"/>
                  <c:y val="-4.5359523626951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30768712401718E-2"/>
                  <c:y val="-4.5143938927305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8090102921168E-2"/>
                  <c:y val="-4.5503299137284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282496844612897E-3"/>
                  <c:y val="-4.3902598455583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5956.3</c:v>
                </c:pt>
                <c:pt idx="1">
                  <c:v>5956.5</c:v>
                </c:pt>
                <c:pt idx="2">
                  <c:v>5956.5</c:v>
                </c:pt>
                <c:pt idx="3">
                  <c:v>5956.5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580800"/>
        <c:axId val="149582592"/>
        <c:axId val="0"/>
      </c:bar3DChart>
      <c:catAx>
        <c:axId val="149580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582592"/>
        <c:crosses val="autoZero"/>
        <c:auto val="1"/>
        <c:lblAlgn val="ctr"/>
        <c:lblOffset val="100"/>
        <c:noMultiLvlLbl val="0"/>
      </c:catAx>
      <c:valAx>
        <c:axId val="14958259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58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5 956,5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/>
                      <a:t>4 379,5; 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73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446660048525073E-3"/>
                  <c:y val="0"/>
                </c:manualLayout>
              </c:layout>
              <c:spPr/>
              <c:txPr>
                <a:bodyPr rot="600000"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1 237,5; </a:t>
                    </a:r>
                    <a:endParaRPr lang="ru-RU" smtClean="0"/>
                  </a:p>
                  <a:p>
                    <a:r>
                      <a:rPr lang="en-US" smtClean="0"/>
                      <a:t>21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доплат к пенсиям (дополнительное пенсионное обеспечение)</c:v>
                </c:pt>
                <c:pt idx="1">
                  <c:v>обеспечение денежных выплат почетным гражданам</c:v>
                </c:pt>
                <c:pt idx="2">
                  <c:v>мероприятия по государственной поддержке общественно-полезных программ социально ориентированных некоммерческих организаций, направленных на развитие общественных инициатив по решению социальных проблем в Гулькевичском районе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4379.5</c:v>
                </c:pt>
                <c:pt idx="1">
                  <c:v>339.5</c:v>
                </c:pt>
                <c:pt idx="2">
                  <c:v>1237.5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3.9429322667851714E-2"/>
          <c:w val="0.39627731775322461"/>
          <c:h val="0.87826500759174908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«Дети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220231082859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763600639355485E-2"/>
                  <c:y val="-3.489756470473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00345839709566E-2"/>
                  <c:y val="-4.7176802845830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02017159383724E-2"/>
                  <c:y val="-3.1273369512326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45663026688895E-2"/>
                  <c:y val="-2.0328274420820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126004.6</c:v>
                </c:pt>
                <c:pt idx="1">
                  <c:v>138490.29999999999</c:v>
                </c:pt>
                <c:pt idx="2">
                  <c:v>145201.79999999999</c:v>
                </c:pt>
                <c:pt idx="3">
                  <c:v>153369.1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427712"/>
        <c:axId val="149429248"/>
        <c:axId val="0"/>
      </c:bar3DChart>
      <c:catAx>
        <c:axId val="149427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429248"/>
        <c:crosses val="autoZero"/>
        <c:auto val="1"/>
        <c:lblAlgn val="ctr"/>
        <c:lblOffset val="100"/>
        <c:noMultiLvlLbl val="0"/>
      </c:catAx>
      <c:valAx>
        <c:axId val="14942924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42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«Обеспечение  безопасности населения»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424725043147283E-2"/>
          <c:y val="0.2331831363739785"/>
          <c:w val="0.87382727694862272"/>
          <c:h val="0.6185242881619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43277270267488E-2"/>
                  <c:y val="-2.9395256633786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8783128039542E-2"/>
                  <c:y val="-3.1174930327801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06505011987E-2"/>
                  <c:y val="-3.153413340607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893320097049106E-3"/>
                  <c:y val="-2.793801719900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26568.5</c:v>
                </c:pt>
                <c:pt idx="1">
                  <c:v>21996</c:v>
                </c:pt>
                <c:pt idx="2">
                  <c:v>22049.599999999999</c:v>
                </c:pt>
                <c:pt idx="3">
                  <c:v>22049.599999999999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908864"/>
        <c:axId val="149910656"/>
        <c:axId val="0"/>
      </c:bar3DChart>
      <c:catAx>
        <c:axId val="149908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910656"/>
        <c:crosses val="autoZero"/>
        <c:auto val="1"/>
        <c:lblAlgn val="ctr"/>
        <c:lblOffset val="100"/>
        <c:noMultiLvlLbl val="0"/>
      </c:catAx>
      <c:valAx>
        <c:axId val="14991065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90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6528715504876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44388616318618E-2"/>
                  <c:y val="-5.1346241598167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70239507438242E-2"/>
                  <c:y val="-4.9135084241449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80907497733227E-2"/>
                  <c:y val="-5.548131955434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67996029115046E-2"/>
                  <c:y val="-5.5876034398015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99217.2</c:v>
                </c:pt>
                <c:pt idx="1">
                  <c:v>98278.3</c:v>
                </c:pt>
                <c:pt idx="2">
                  <c:v>97871.8</c:v>
                </c:pt>
                <c:pt idx="3">
                  <c:v>97877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114688"/>
        <c:axId val="150116224"/>
        <c:axId val="0"/>
      </c:bar3DChart>
      <c:catAx>
        <c:axId val="150114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116224"/>
        <c:crosses val="autoZero"/>
        <c:auto val="1"/>
        <c:lblAlgn val="ctr"/>
        <c:lblOffset val="100"/>
        <c:noMultiLvlLbl val="0"/>
      </c:catAx>
      <c:valAx>
        <c:axId val="15011622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114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25846859309539"/>
          <c:y val="0.22341315833470562"/>
          <c:w val="0.87382727694862272"/>
          <c:h val="0.62650657879023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59964484232935E-2"/>
                  <c:y val="-4.5359523626951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31945912819775E-2"/>
                  <c:y val="-2.119706704244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480356125305073E-2"/>
                  <c:y val="-2.5547415434858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116650121312687E-3"/>
                  <c:y val="-2.5942444541935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49972</c:v>
                </c:pt>
                <c:pt idx="1">
                  <c:v>43258.5</c:v>
                </c:pt>
                <c:pt idx="2">
                  <c:v>42958.5</c:v>
                </c:pt>
                <c:pt idx="3">
                  <c:v>42958.5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012480"/>
        <c:axId val="151014016"/>
        <c:axId val="0"/>
      </c:bar3DChart>
      <c:catAx>
        <c:axId val="151012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14016"/>
        <c:crosses val="autoZero"/>
        <c:auto val="1"/>
        <c:lblAlgn val="ctr"/>
        <c:lblOffset val="100"/>
        <c:noMultiLvlLbl val="0"/>
      </c:catAx>
      <c:valAx>
        <c:axId val="15101401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1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Доля в общей структуре отгруженных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товаров, работ и услуг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9128740385267437E-4"/>
          <c:y val="4.759738369435744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6424798399023488E-2"/>
                  <c:y val="8.50144639343870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8324082316971996E-2"/>
                  <c:y val="1.33951361241156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3.2067144054701034E-2"/>
                  <c:y val="-0.11832370242968784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87153086886454E-3"/>
                  <c:y val="-0.108173165944524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Промышленное производство</c:v>
                </c:pt>
                <c:pt idx="1">
                  <c:v>Сельское хозяйство</c:v>
                </c:pt>
                <c:pt idx="2">
                  <c:v>Транспорт</c:v>
                </c:pt>
                <c:pt idx="3">
                  <c:v>Строительство</c:v>
                </c:pt>
                <c:pt idx="4">
                  <c:v>Рынок товаров и услуг</c:v>
                </c:pt>
                <c:pt idx="5">
                  <c:v>Иные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28.9</c:v>
                </c:pt>
                <c:pt idx="1">
                  <c:v>32.4</c:v>
                </c:pt>
                <c:pt idx="2">
                  <c:v>1</c:v>
                </c:pt>
                <c:pt idx="3">
                  <c:v>6.5</c:v>
                </c:pt>
                <c:pt idx="4">
                  <c:v>31.2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358691747093031"/>
          <c:y val="0.22709238354669453"/>
          <c:w val="0.33018282961344847"/>
          <c:h val="0.58873162241232457"/>
        </c:manualLayout>
      </c:layout>
      <c:overlay val="0"/>
      <c:txPr>
        <a:bodyPr/>
        <a:lstStyle/>
        <a:p>
          <a:pPr defTabSz="360000">
            <a:defRPr sz="1400" kern="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84450622130736"/>
          <c:y val="1.167020729320568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440746819753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44723628157919E-2"/>
                  <c:y val="-1.7876399027360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41580990090355E-2"/>
                  <c:y val="-3.531769229461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0232633532522E-2"/>
                  <c:y val="-3.17867654029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56499368922579E-2"/>
                  <c:y val="-3.3065740483076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4888.8</c:v>
                </c:pt>
                <c:pt idx="1">
                  <c:v>1499.2</c:v>
                </c:pt>
                <c:pt idx="2">
                  <c:v>1499.2</c:v>
                </c:pt>
                <c:pt idx="3">
                  <c:v>1499.2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927232"/>
        <c:axId val="150928768"/>
        <c:axId val="0"/>
      </c:bar3DChart>
      <c:catAx>
        <c:axId val="150927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928768"/>
        <c:crosses val="autoZero"/>
        <c:auto val="1"/>
        <c:lblAlgn val="ctr"/>
        <c:lblOffset val="100"/>
        <c:noMultiLvlLbl val="0"/>
      </c:catAx>
      <c:valAx>
        <c:axId val="15092876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92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1 499,2</a:t>
            </a:r>
          </a:p>
        </c:rich>
      </c:tx>
      <c:layout>
        <c:manualLayout>
          <c:xMode val="edge"/>
          <c:yMode val="edge"/>
          <c:x val="0.24199764094312101"/>
          <c:y val="0.5012978753187630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633038085374025E-2"/>
          <c:y val="0.15340382558694834"/>
          <c:w val="0.48869962029308572"/>
          <c:h val="0.756119871718006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7.1116650121312167E-3"/>
                  <c:y val="1.891361225564880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852,0; 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57%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801221011285484E-2"/>
                  <c:y val="3.89533346452406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69,0; </a:t>
                    </a:r>
                    <a:endParaRPr lang="ru-RU" dirty="0" smtClean="0"/>
                  </a:p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147,8; </a:t>
                    </a:r>
                    <a:endParaRPr lang="ru-RU" smtClean="0"/>
                  </a:p>
                  <a:p>
                    <a:r>
                      <a:rPr lang="en-US" smtClean="0"/>
                      <a:t>10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430,4; </a:t>
                    </a:r>
                    <a:endParaRPr lang="ru-RU" smtClean="0"/>
                  </a:p>
                  <a:p>
                    <a:r>
                      <a:rPr lang="en-US" smtClean="0"/>
                      <a:t>29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оплата взносов в некоммерческую организацию «Фонд капитального ремонта многоквартирных домов, расположенных на территории Краснодарского края», согласно Закону Краснодарского края от 01 июля 2014 года №2735-КЗ «Об организации проведения капитального ремон</c:v>
                </c:pt>
                <c:pt idx="1">
                  <c:v>оплату услуг управляющей компании за содержание и ремонт общего имущества многоквартирных домов, находящихся в собственности муниципального образования Гулькевичский район</c:v>
                </c:pt>
                <c:pt idx="2">
                  <c:v>оплата коммунальных услуг теплоснабжающей организации за поставку тепловой энергии помещений, находящимся в собственности муниципального образования</c:v>
                </c:pt>
                <c:pt idx="3">
                  <c:v>изготовление технических планов и постановка на кадастровый учет объектов водоснабжения и водоотведения муниципального образования Гулькевичский район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852</c:v>
                </c:pt>
                <c:pt idx="1">
                  <c:v>69</c:v>
                </c:pt>
                <c:pt idx="2">
                  <c:v>147.80000000000001</c:v>
                </c:pt>
                <c:pt idx="3">
                  <c:v>430.4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3971769713759399"/>
          <c:y val="0"/>
          <c:w val="0.45882547548480274"/>
          <c:h val="1"/>
        </c:manualLayout>
      </c:layout>
      <c:overlay val="0"/>
      <c:txPr>
        <a:bodyPr/>
        <a:lstStyle/>
        <a:p>
          <a:pPr>
            <a:defRPr sz="1500"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развитие и инновационная экономика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</a:p>
        </c:rich>
      </c:tx>
      <c:layout>
        <c:manualLayout>
          <c:xMode val="edge"/>
          <c:yMode val="edge"/>
          <c:x val="0.12749767452553248"/>
          <c:y val="9.7251727443380728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03088548408773E-2"/>
          <c:y val="0.23517872187338376"/>
          <c:w val="0.87382727694862272"/>
          <c:h val="0.629967744588477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63386946077057E-2"/>
                  <c:y val="-2.565653722283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08073966280615E-2"/>
                  <c:y val="-2.3647485001409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11026461540703E-2"/>
                  <c:y val="-2.2061592658612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9549558245806E-2"/>
                  <c:y val="-2.1395380037543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822</c:v>
                </c:pt>
                <c:pt idx="1">
                  <c:v>822</c:v>
                </c:pt>
                <c:pt idx="2">
                  <c:v>822</c:v>
                </c:pt>
                <c:pt idx="3">
                  <c:v>822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353984"/>
        <c:axId val="151359872"/>
        <c:axId val="0"/>
      </c:bar3DChart>
      <c:catAx>
        <c:axId val="151353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359872"/>
        <c:crosses val="autoZero"/>
        <c:auto val="1"/>
        <c:lblAlgn val="ctr"/>
        <c:lblOffset val="100"/>
        <c:noMultiLvlLbl val="0"/>
      </c:catAx>
      <c:valAx>
        <c:axId val="15135987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35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822,0</a:t>
            </a:r>
          </a:p>
        </c:rich>
      </c:tx>
      <c:layout>
        <c:manualLayout>
          <c:xMode val="edge"/>
          <c:yMode val="edge"/>
          <c:x val="0.29746862803774493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5.6894440044296156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506,0; 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62%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1117770068558689E-3"/>
                  <c:y val="-9.40654742065696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316,0; </a:t>
                    </a:r>
                    <a:endParaRPr lang="ru-RU" dirty="0" smtClean="0"/>
                  </a:p>
                  <a:p>
                    <a:r>
                      <a:rPr lang="en-US" dirty="0" smtClean="0"/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обеспечение благоприятных условий для развития субъектов малого и среднего предпринимательсва</c:v>
                </c:pt>
                <c:pt idx="1">
                  <c:v>обеспечение участия муниципального образования Гулькевичский район в международных, национальных и иных конгрессно-выставочных мероприятиях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506</c:v>
                </c:pt>
                <c:pt idx="1">
                  <c:v>316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5936044143243341"/>
          <c:w val="0.39627731775322461"/>
          <c:h val="0.73246639262304181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646087543945276"/>
          <c:y val="2.91755182330142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20242571844139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28616856779146E-2"/>
                  <c:y val="-2.7602031228678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22917672171217E-2"/>
                  <c:y val="-1.7812534507133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7407665086393E-2"/>
                  <c:y val="-1.817152356087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281358537577027E-3"/>
                  <c:y val="-1.7505310939808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7402.7</c:v>
                </c:pt>
                <c:pt idx="1">
                  <c:v>7694.6</c:v>
                </c:pt>
                <c:pt idx="2">
                  <c:v>7694.6</c:v>
                </c:pt>
                <c:pt idx="3">
                  <c:v>7694.6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415040"/>
        <c:axId val="151441408"/>
        <c:axId val="0"/>
      </c:bar3DChart>
      <c:catAx>
        <c:axId val="151415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441408"/>
        <c:crosses val="autoZero"/>
        <c:auto val="1"/>
        <c:lblAlgn val="ctr"/>
        <c:lblOffset val="100"/>
        <c:noMultiLvlLbl val="0"/>
      </c:catAx>
      <c:valAx>
        <c:axId val="15144140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41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«Казачество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</a:p>
        </c:rich>
      </c:tx>
      <c:layout>
        <c:manualLayout>
          <c:xMode val="edge"/>
          <c:yMode val="edge"/>
          <c:x val="0.22140663787812281"/>
          <c:y val="7.9429233278039324E-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2132404231955E-2"/>
                  <c:y val="-2.8560204677130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5986748284799E-2"/>
                  <c:y val="-2.655116864409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102203580293E-2"/>
                  <c:y val="-3.299202387474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56499368922474E-2"/>
                  <c:y val="-3.040849867256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640</c:v>
                </c:pt>
                <c:pt idx="1">
                  <c:v>640</c:v>
                </c:pt>
                <c:pt idx="2">
                  <c:v>640</c:v>
                </c:pt>
                <c:pt idx="3">
                  <c:v>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61696"/>
        <c:axId val="2463232"/>
        <c:axId val="0"/>
      </c:bar3DChart>
      <c:catAx>
        <c:axId val="2461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63232"/>
        <c:crosses val="autoZero"/>
        <c:auto val="1"/>
        <c:lblAlgn val="ctr"/>
        <c:lblOffset val="100"/>
        <c:noMultiLvlLbl val="0"/>
      </c:catAx>
      <c:valAx>
        <c:axId val="2463232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6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0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«Энергосбережение и повышение энергетической эффективности на территории муниципального образования </a:t>
            </a:r>
            <a:r>
              <a:rPr lang="ru-RU" sz="20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269587480282101"/>
          <c:y val="7.7801381954704591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829753729527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02608146295238E-2"/>
                  <c:y val="-3.4396412918126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42672574480914E-2"/>
                  <c:y val="-4.4268751046440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78508760697E-2"/>
                  <c:y val="-4.4207138174005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02151115967888E-2"/>
                  <c:y val="-4.4713341710076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041280"/>
        <c:axId val="123042816"/>
        <c:axId val="0"/>
      </c:bar3DChart>
      <c:catAx>
        <c:axId val="123041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  <c:crossAx val="123042816"/>
        <c:crosses val="autoZero"/>
        <c:auto val="1"/>
        <c:lblAlgn val="ctr"/>
        <c:lblOffset val="100"/>
        <c:noMultiLvlLbl val="0"/>
      </c:catAx>
      <c:valAx>
        <c:axId val="12304281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04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«Ремонт и содержание автомобильных дорог местного значения на территории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409955948616742"/>
          <c:y val="7.7801381954704591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98093888599E-2"/>
          <c:y val="0.29794623492878025"/>
          <c:w val="0.87382727694862272"/>
          <c:h val="0.60876698551464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18202464746476E-2"/>
                  <c:y val="-3.2048928375475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44037166960008E-2"/>
                  <c:y val="-2.7536157953849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69474064492997E-2"/>
                  <c:y val="-2.7853525756833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232874873628E-2"/>
                  <c:y val="-2.465866633859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25723.200000000001</c:v>
                </c:pt>
                <c:pt idx="1">
                  <c:v>2767.2</c:v>
                </c:pt>
                <c:pt idx="2">
                  <c:v>2829.6</c:v>
                </c:pt>
                <c:pt idx="3">
                  <c:v>2893.7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677504"/>
        <c:axId val="123088896"/>
        <c:axId val="0"/>
      </c:bar3DChart>
      <c:catAx>
        <c:axId val="122677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088896"/>
        <c:crosses val="autoZero"/>
        <c:auto val="1"/>
        <c:lblAlgn val="ctr"/>
        <c:lblOffset val="100"/>
        <c:noMultiLvlLbl val="0"/>
      </c:catAx>
      <c:valAx>
        <c:axId val="12308889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67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общественной инфраструктуры муниципального значения»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409955948616742"/>
          <c:y val="7.7801381954704591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173279701211963E-2"/>
          <c:y val="0.23716029055448271"/>
          <c:w val="0.87382727694862272"/>
          <c:h val="0.593234958912180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1311151578123E-2"/>
                  <c:y val="-2.8438475625055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12983376992279E-2"/>
                  <c:y val="-2.3145836480091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92566027876129E-2"/>
                  <c:y val="-3.7731762638108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2214999256753E-2"/>
                  <c:y val="-2.179860789500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26594.7</c:v>
                </c:pt>
                <c:pt idx="1">
                  <c:v>8517.1</c:v>
                </c:pt>
                <c:pt idx="2">
                  <c:v>20017.099999999999</c:v>
                </c:pt>
                <c:pt idx="3">
                  <c:v>8017.1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075584"/>
        <c:axId val="123495168"/>
        <c:axId val="0"/>
      </c:bar3DChart>
      <c:catAx>
        <c:axId val="123075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495168"/>
        <c:crosses val="autoZero"/>
        <c:auto val="1"/>
        <c:lblAlgn val="ctr"/>
        <c:lblOffset val="100"/>
        <c:noMultiLvlLbl val="0"/>
      </c:catAx>
      <c:valAx>
        <c:axId val="12349516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07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«Газификация 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</a:p>
        </c:rich>
      </c:tx>
      <c:layout>
        <c:manualLayout>
          <c:xMode val="edge"/>
          <c:yMode val="edge"/>
          <c:x val="0.1688432621366777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1594831232879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327323375726949E-2"/>
                  <c:y val="-4.6983382829595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55017384225069E-2"/>
                  <c:y val="-3.907069541344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862441513786E-2"/>
                  <c:y val="-3.9658266609190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02035475111251E-2"/>
                  <c:y val="-3.9357353301663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2900</c:v>
                </c:pt>
                <c:pt idx="1">
                  <c:v>6050</c:v>
                </c:pt>
                <c:pt idx="2">
                  <c:v>6050</c:v>
                </c:pt>
                <c:pt idx="3">
                  <c:v>6050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559936"/>
        <c:axId val="123561472"/>
        <c:axId val="0"/>
      </c:bar3DChart>
      <c:catAx>
        <c:axId val="12355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561472"/>
        <c:crosses val="autoZero"/>
        <c:auto val="1"/>
        <c:lblAlgn val="ctr"/>
        <c:lblOffset val="100"/>
        <c:noMultiLvlLbl val="0"/>
      </c:catAx>
      <c:valAx>
        <c:axId val="12356147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55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00000000000014E-2"/>
          <c:y val="0.30476202362887955"/>
          <c:w val="0.86307684562826348"/>
          <c:h val="0.524401121394387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1.037466425299149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9108919581098643E-2"/>
                  <c:y val="8.930090749410403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150693002375368E-2"/>
                  <c:y val="-8.930090749410403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7"/>
              <c:layout>
                <c:manualLayout>
                  <c:x val="8.8579202060271242E-3"/>
                  <c:y val="-0.104928566305572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Промышленное производство</c:v>
                </c:pt>
                <c:pt idx="1">
                  <c:v>Сельское хозяйство</c:v>
                </c:pt>
                <c:pt idx="2">
                  <c:v>Транспорт</c:v>
                </c:pt>
                <c:pt idx="3">
                  <c:v>Строительство</c:v>
                </c:pt>
                <c:pt idx="4">
                  <c:v>Рынок товаров и услуг</c:v>
                </c:pt>
                <c:pt idx="5">
                  <c:v>Иные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43.4</c:v>
                </c:pt>
                <c:pt idx="1">
                  <c:v>36</c:v>
                </c:pt>
                <c:pt idx="2">
                  <c:v>5.9</c:v>
                </c:pt>
                <c:pt idx="3">
                  <c:v>4.7</c:v>
                </c:pt>
                <c:pt idx="4">
                  <c:v>14.3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11450530172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45617143786827E-2"/>
                  <c:y val="-2.565653722283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43811408441737E-2"/>
                  <c:y val="-2.3647485001409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629514780468136E-2"/>
                  <c:y val="-2.595166175634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29477466771358E-2"/>
                  <c:y val="-2.3340414586411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2850</c:v>
                </c:pt>
                <c:pt idx="1">
                  <c:v>2100</c:v>
                </c:pt>
                <c:pt idx="2">
                  <c:v>2100</c:v>
                </c:pt>
                <c:pt idx="3">
                  <c:v>2100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593920"/>
        <c:axId val="150595456"/>
        <c:axId val="0"/>
      </c:bar3DChart>
      <c:catAx>
        <c:axId val="150593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595456"/>
        <c:crosses val="autoZero"/>
        <c:auto val="1"/>
        <c:lblAlgn val="ctr"/>
        <c:lblOffset val="100"/>
        <c:noMultiLvlLbl val="0"/>
      </c:catAx>
      <c:valAx>
        <c:axId val="15059545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59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2 100,0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/>
                      <a:t>1000,0; 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47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1000,0; </a:t>
                    </a:r>
                    <a:endParaRPr lang="ru-RU" smtClean="0"/>
                  </a:p>
                  <a:p>
                    <a:r>
                      <a:rPr lang="en-US" smtClean="0"/>
                      <a:t>48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2800997021836284E-2"/>
                  <c:y val="-0.119931489093804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публикация официальных материалов в телеэфире, информирование жителей Гулькевичского района в телеэфире, о деятельности администрации и Совета муниципального образования Гулькевичский район</c:v>
                </c:pt>
                <c:pt idx="1">
                  <c:v>публикация  в печатном издании, информирование жителей Гулькевичского района в печатном издании  о деятельности администрации и Совета муниципального образования Гулькевичский район</c:v>
                </c:pt>
                <c:pt idx="2">
                  <c:v>размещение нормативно-правовых документов администрации муниципального образования Гулькевичский район на интернет-сайте, который зарегистрирован как СМИ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1000</c:v>
                </c:pt>
                <c:pt idx="1">
                  <c:v>1000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825169515215155"/>
          <c:y val="7.9406362256045609E-2"/>
          <c:w val="0.4361026418211596"/>
          <c:h val="0.89472614153982888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гражданского общества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11450530172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30988936754142E-2"/>
                  <c:y val="-3.9271779064903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6331515395878E-2"/>
                  <c:y val="-3.9207761392350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183502040758584E-3"/>
                  <c:y val="-4.345697269615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184234167320987E-3"/>
                  <c:y val="-4.084572552621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#,##0.0">
                  <c:v>80</c:v>
                </c:pt>
                <c:pt idx="1">
                  <c:v>80</c:v>
                </c:pt>
                <c:pt idx="2">
                  <c:v>80</c:v>
                </c:pt>
                <c:pt idx="3" formatCode="#,##0.0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196736"/>
        <c:axId val="122198272"/>
        <c:axId val="0"/>
      </c:bar3DChart>
      <c:catAx>
        <c:axId val="122196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198272"/>
        <c:crosses val="autoZero"/>
        <c:auto val="1"/>
        <c:lblAlgn val="ctr"/>
        <c:lblOffset val="100"/>
        <c:noMultiLvlLbl val="0"/>
      </c:catAx>
      <c:valAx>
        <c:axId val="12219827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19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«Доступная среда»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182483871994569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30988936754142E-2"/>
                  <c:y val="-4.510703586383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6331515395878E-2"/>
                  <c:y val="-4.504301819128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6773620807956E-2"/>
                  <c:y val="-3.9566903598421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184234167320987E-3"/>
                  <c:y val="-3.890069097735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1253.0999999999999</c:v>
                </c:pt>
                <c:pt idx="1">
                  <c:v>626.1</c:v>
                </c:pt>
                <c:pt idx="2">
                  <c:v>626.1</c:v>
                </c:pt>
                <c:pt idx="3">
                  <c:v>626.1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320384"/>
        <c:axId val="122321920"/>
        <c:axId val="0"/>
      </c:bar3DChart>
      <c:catAx>
        <c:axId val="122320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321920"/>
        <c:crosses val="autoZero"/>
        <c:auto val="1"/>
        <c:lblAlgn val="ctr"/>
        <c:lblOffset val="100"/>
        <c:noMultiLvlLbl val="0"/>
      </c:catAx>
      <c:valAx>
        <c:axId val="12232192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32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«Повышение безопасности дорожного движения»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56874783368348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93852833556154E-2"/>
                  <c:y val="-3.7326897668363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94869387272381E-2"/>
                  <c:y val="-3.5842418545514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3796495729866E-2"/>
                  <c:y val="-3.5507535768070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339980145575228E-3"/>
                  <c:y val="-3.4841211409921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600</c:v>
                </c:pt>
                <c:pt idx="1">
                  <c:v>650</c:v>
                </c:pt>
                <c:pt idx="2">
                  <c:v>650</c:v>
                </c:pt>
                <c:pt idx="3">
                  <c:v>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280000"/>
        <c:axId val="123294080"/>
        <c:axId val="0"/>
      </c:bar3DChart>
      <c:catAx>
        <c:axId val="123280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294080"/>
        <c:crosses val="autoZero"/>
        <c:auto val="1"/>
        <c:lblAlgn val="ctr"/>
        <c:lblOffset val="100"/>
        <c:noMultiLvlLbl val="0"/>
      </c:catAx>
      <c:valAx>
        <c:axId val="12329408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28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93852833556154E-2"/>
                  <c:y val="-3.5382016271822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28867401829956E-2"/>
                  <c:y val="-2.7537707251471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25461507861133E-2"/>
                  <c:y val="-2.4006627207480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223330024262537E-2"/>
                  <c:y val="-2.3340567738738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2744.3</c:v>
                </c:pt>
                <c:pt idx="1">
                  <c:v>2744.3</c:v>
                </c:pt>
                <c:pt idx="2">
                  <c:v>2744.3</c:v>
                </c:pt>
                <c:pt idx="3">
                  <c:v>2744.3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342848"/>
        <c:axId val="123344384"/>
        <c:axId val="0"/>
      </c:bar3DChart>
      <c:catAx>
        <c:axId val="123342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344384"/>
        <c:crosses val="autoZero"/>
        <c:auto val="1"/>
        <c:lblAlgn val="ctr"/>
        <c:lblOffset val="100"/>
        <c:noMultiLvlLbl val="0"/>
      </c:catAx>
      <c:valAx>
        <c:axId val="12334438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34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2 744,3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15598804433916"/>
          <c:y val="0.16199070473651073"/>
          <c:w val="0.45239854621887893"/>
          <c:h val="0.74796559641521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/>
                      <a:t>1688,8; 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61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446660048525073E-3"/>
                  <c:y val="2.35159056401144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545,0; </a:t>
                    </a:r>
                    <a:endParaRPr lang="ru-RU" dirty="0" smtClean="0"/>
                  </a:p>
                  <a:p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6893320097050146E-3"/>
                  <c:y val="1.527066978127971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510,5; </a:t>
                    </a:r>
                    <a:endParaRPr lang="ru-RU" dirty="0" smtClean="0"/>
                  </a:p>
                  <a:p>
                    <a:r>
                      <a:rPr lang="en-US" dirty="0" smtClean="0"/>
                      <a:t>19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внесение изменений в генеральные планы и правила землепользования и застройки сельских поселений Гулькевичского района (Венцы-Заря, Николенское, Тысячное, Скобелевское, Кубань, Отрадо-Ольгинское, Отрадо-Кубанское, Соколовское, Новоукраинское)</c:v>
                </c:pt>
                <c:pt idx="1">
                  <c:v>выполнение работ по подготовке землеустроительных дел территориальных зон населенных пунктов сельских поселений</c:v>
                </c:pt>
                <c:pt idx="2">
                  <c:v>разработка карт ( планов) по описанию местоположения границы населенных пунктов муниципального образования Гулькевичский район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1688.8</c:v>
                </c:pt>
                <c:pt idx="1">
                  <c:v>545</c:v>
                </c:pt>
                <c:pt idx="2">
                  <c:v>510.5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1.4969476695950732E-5"/>
          <c:w val="0.39627731775322461"/>
          <c:h val="0.99998503052330401"/>
        </c:manualLayout>
      </c:layout>
      <c:overlay val="0"/>
      <c:txPr>
        <a:bodyPr/>
        <a:lstStyle/>
        <a:p>
          <a:pPr>
            <a:defRPr sz="1500"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83184843261169E-2"/>
                  <c:y val="-2.7601878076351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94869387272435E-2"/>
                  <c:y val="-5.0878121837883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914634933036106E-3"/>
                  <c:y val="-4.9292076342759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67996029115046E-2"/>
                  <c:y val="-5.0570898270557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1690</c:v>
                </c:pt>
                <c:pt idx="1">
                  <c:v>983.4</c:v>
                </c:pt>
                <c:pt idx="2">
                  <c:v>983.4</c:v>
                </c:pt>
                <c:pt idx="3">
                  <c:v>983.4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296576"/>
        <c:axId val="124298368"/>
        <c:axId val="0"/>
      </c:bar3DChart>
      <c:catAx>
        <c:axId val="124296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298368"/>
        <c:crosses val="autoZero"/>
        <c:auto val="1"/>
        <c:lblAlgn val="ctr"/>
        <c:lblOffset val="100"/>
        <c:noMultiLvlLbl val="0"/>
      </c:catAx>
      <c:valAx>
        <c:axId val="12429836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2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8518838408634E-2"/>
                  <c:y val="-2.7601878076351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31819941153492E-2"/>
                  <c:y val="-2.948274180033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794510287388E-2"/>
                  <c:y val="-2.984173085408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67996029115046E-2"/>
                  <c:y val="-5.0570898270557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37954.6</c:v>
                </c:pt>
                <c:pt idx="1">
                  <c:v>22575</c:v>
                </c:pt>
                <c:pt idx="2">
                  <c:v>22575</c:v>
                </c:pt>
                <c:pt idx="3">
                  <c:v>20925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138240"/>
        <c:axId val="124139776"/>
        <c:axId val="0"/>
      </c:bar3DChart>
      <c:catAx>
        <c:axId val="124138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139776"/>
        <c:crosses val="autoZero"/>
        <c:auto val="1"/>
        <c:lblAlgn val="ctr"/>
        <c:lblOffset val="100"/>
        <c:noMultiLvlLbl val="0"/>
      </c:catAx>
      <c:valAx>
        <c:axId val="12413977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13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22 575,0</a:t>
            </a:r>
          </a:p>
        </c:rich>
      </c:tx>
      <c:layout>
        <c:manualLayout>
          <c:xMode val="edge"/>
          <c:yMode val="edge"/>
          <c:x val="0.230618976923711"/>
          <c:y val="0.5236750285127655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019995986109069E-2"/>
          <c:y val="0.17970179420404178"/>
          <c:w val="0.45239854621887893"/>
          <c:h val="0.74796559641521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5.6893320097050146E-3"/>
                  <c:y val="5.1988631914078688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7 650,0; </a:t>
                    </a:r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34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3917535148424371E-2"/>
                  <c:y val="9.8250683096094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1 000,0; </a:t>
                    </a:r>
                    <a:endParaRPr lang="ru-RU" dirty="0" smtClean="0"/>
                  </a:p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1115530174066677E-3"/>
                  <c:y val="3.38655834900764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13 925,0; </a:t>
                    </a:r>
                    <a:endParaRPr lang="ru-RU" dirty="0" smtClean="0"/>
                  </a:p>
                  <a:p>
                    <a:r>
                      <a:rPr lang="en-US" dirty="0" smtClean="0"/>
                      <a:t>62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Процентные платежи по муниципальному долгу</c:v>
                </c:pt>
                <c:pt idx="1">
                  <c:v>Выравнивание бюджетной обеспеченности городских и сельских поселений Гулькевичского района</c:v>
                </c:pt>
                <c:pt idx="2">
                  <c:v>Обеспечение составления и исполнения бюджета муниципального образования Гулькевичского района с учетом соблюдения принципов сбалансированности бюджета и прозрачности (открытости)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7650</c:v>
                </c:pt>
                <c:pt idx="1">
                  <c:v>1000</c:v>
                </c:pt>
                <c:pt idx="2">
                  <c:v>13925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normalizeH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normalizeH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096535420795536"/>
          <c:y val="0.12742144928856913"/>
          <c:w val="0.39627731775322461"/>
          <c:h val="0.74163910314003501"/>
        </c:manualLayout>
      </c:layout>
      <c:overlay val="0"/>
      <c:txPr>
        <a:bodyPr/>
        <a:lstStyle/>
        <a:p>
          <a:pPr>
            <a:defRPr sz="1600" kern="0" normalizeH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387755409474277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98445370476727E-2"/>
                  <c:y val="-6.11413546642965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</a:t>
                    </a:r>
                    <a:r>
                      <a:rPr lang="ru-RU" dirty="0" smtClean="0"/>
                      <a:t>867,5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93100389975502E-3"/>
                  <c:y val="-3.292226789615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Бюджет 2018</c:v>
                </c:pt>
                <c:pt idx="1">
                  <c:v>Бюджет 2019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2123.6999999999998</c:v>
                </c:pt>
                <c:pt idx="1">
                  <c:v>1867.5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319488"/>
        <c:axId val="22321024"/>
        <c:axId val="0"/>
      </c:bar3DChart>
      <c:catAx>
        <c:axId val="22319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321024"/>
        <c:crosses val="autoZero"/>
        <c:auto val="1"/>
        <c:lblAlgn val="ctr"/>
        <c:lblOffset val="100"/>
        <c:noMultiLvlLbl val="0"/>
      </c:catAx>
      <c:valAx>
        <c:axId val="2232102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31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непрограммных  направлений деятельности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48063184988615E-2"/>
                  <c:y val="-3.5381660341591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30787255236297E-2"/>
                  <c:y val="-4.514409605901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54929354272703E-2"/>
                  <c:y val="-4.7498871794356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454929354272804E-2"/>
                  <c:y val="-2.1951299227791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222583.7</c:v>
                </c:pt>
                <c:pt idx="1">
                  <c:v>150313.29999999999</c:v>
                </c:pt>
                <c:pt idx="2">
                  <c:v>143495.4</c:v>
                </c:pt>
                <c:pt idx="3">
                  <c:v>171747.20000000001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235776"/>
        <c:axId val="124237312"/>
        <c:axId val="0"/>
      </c:bar3DChart>
      <c:catAx>
        <c:axId val="124235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237312"/>
        <c:crosses val="autoZero"/>
        <c:auto val="1"/>
        <c:lblAlgn val="ctr"/>
        <c:lblOffset val="100"/>
        <c:noMultiLvlLbl val="0"/>
      </c:catAx>
      <c:valAx>
        <c:axId val="12423731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23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0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непрограммных направлений</a:t>
            </a:r>
            <a:endParaRPr lang="ru-RU" sz="2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на 2019 год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72561561260218"/>
          <c:y val="1.1102027790014577E-4"/>
        </c:manualLayout>
      </c:layout>
      <c:overlay val="0"/>
    </c:title>
    <c:autoTitleDeleted val="0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92731811160768"/>
          <c:y val="0.2331443987175304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0.12164922983467787"/>
                  <c:y val="2.6659891876450459E-2"/>
                </c:manualLayout>
              </c:layout>
              <c:spPr/>
              <c:txPr>
                <a:bodyPr anchor="ctr" anchorCtr="0"/>
                <a:lstStyle/>
                <a:p>
                  <a:pPr>
                    <a:defRPr sz="135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5640193204339289E-2"/>
                  <c:y val="2.61582750316466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858249621009852"/>
                  <c:y val="-4.35626018595222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3494159251122634E-2"/>
                  <c:y val="-2.497928221953010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956331016983783E-3"/>
                  <c:y val="-8.661369366066061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1116650121312687E-3"/>
                  <c:y val="-5.55486404113502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4087928402220543"/>
                  <c:y val="-2.13148109864306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5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131.1</c:v>
                </c:pt>
                <c:pt idx="1">
                  <c:v>0.2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общегосударственных вопросов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09225856625249E-2"/>
                  <c:y val="-1.3430518245505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31049955022918E-2"/>
                  <c:y val="-2.1197381305852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108205719077809E-2"/>
                  <c:y val="-2.355199990949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45663026688791E-2"/>
                  <c:y val="-4.589832824436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117214.3</c:v>
                </c:pt>
                <c:pt idx="1">
                  <c:v>131116.5</c:v>
                </c:pt>
                <c:pt idx="2">
                  <c:v>108719.1</c:v>
                </c:pt>
                <c:pt idx="3">
                  <c:v>119954.5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548992"/>
        <c:axId val="124550528"/>
        <c:axId val="0"/>
      </c:bar3DChart>
      <c:catAx>
        <c:axId val="124548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550528"/>
        <c:crosses val="autoZero"/>
        <c:auto val="1"/>
        <c:lblAlgn val="ctr"/>
        <c:lblOffset val="100"/>
        <c:noMultiLvlLbl val="0"/>
      </c:catAx>
      <c:valAx>
        <c:axId val="12455052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54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общегосударственных вопросов в 2019 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1893570965229"/>
          <c:y val="1.1098948985180429E-4"/>
        </c:manualLayout>
      </c:layout>
      <c:overlay val="0"/>
    </c:title>
    <c:autoTitleDeleted val="0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1565309947641"/>
          <c:y val="0.22753397503994463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0.23121120502739839"/>
                  <c:y val="-4.355985075243553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0110834459253627E-2"/>
                  <c:y val="4.515850087516294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5427430106332271E-2"/>
                  <c:y val="0.13138680276307471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5101971196748746"/>
                  <c:y val="8.719673777866433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4209908576466413E-3"/>
                  <c:y val="6.755354739932956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3.53304394533481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резервный </a:t>
                    </a:r>
                    <a:r>
                      <a:rPr lang="ru-RU" dirty="0"/>
                      <a:t>фонд; </a:t>
                    </a:r>
                    <a:endParaRPr lang="ru-RU" dirty="0" smtClean="0"/>
                  </a:p>
                  <a:p>
                    <a:r>
                      <a:rPr lang="ru-RU" dirty="0" smtClean="0"/>
                      <a:t>11 </a:t>
                    </a:r>
                    <a:r>
                      <a:rPr lang="ru-RU" dirty="0"/>
                      <a:t>294,4; 9%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3575337507302056E-2"/>
                  <c:y val="-2.415215829455916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функционирование высшего должностного лица муниципального образования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муниципального образования</c:v>
                </c:pt>
                <c:pt idx="2">
                  <c:v>функционирование местных администраций</c:v>
                </c:pt>
                <c:pt idx="3">
                  <c:v>судебная система</c:v>
                </c:pt>
                <c:pt idx="4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5">
                  <c:v>резервный фонд</c:v>
                </c:pt>
                <c:pt idx="6">
                  <c:v>другие 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1250</c:v>
                </c:pt>
                <c:pt idx="1">
                  <c:v>2004.3</c:v>
                </c:pt>
                <c:pt idx="2">
                  <c:v>64757.3</c:v>
                </c:pt>
                <c:pt idx="3">
                  <c:v>5.9</c:v>
                </c:pt>
                <c:pt idx="4">
                  <c:v>2258.9</c:v>
                </c:pt>
                <c:pt idx="5">
                  <c:v>11294.4</c:v>
                </c:pt>
                <c:pt idx="6">
                  <c:v>49545.7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направлений в области национальной обороны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59648160862544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35378036320191E-2"/>
                  <c:y val="-3.5267669832551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05631250443938E-2"/>
                  <c:y val="-3.502927489796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671357098757E-2"/>
                  <c:y val="-3.7383981131835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47799242707095E-2"/>
                  <c:y val="-3.83497984768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804480"/>
        <c:axId val="124806272"/>
        <c:axId val="0"/>
      </c:bar3DChart>
      <c:catAx>
        <c:axId val="124804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806272"/>
        <c:crosses val="autoZero"/>
        <c:auto val="1"/>
        <c:lblAlgn val="ctr"/>
        <c:lblOffset val="100"/>
        <c:noMultiLvlLbl val="0"/>
      </c:catAx>
      <c:valAx>
        <c:axId val="12480627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80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направлений в области национальной безопасности и правоохранительной деятельности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59648160862544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6362772078148E-2"/>
                  <c:y val="-3.12306900102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05631250443938E-2"/>
                  <c:y val="-3.099245400567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671357098757E-2"/>
                  <c:y val="-3.1328749793391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02149305814836E-2"/>
                  <c:y val="-3.027615669222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132</c:v>
                </c:pt>
                <c:pt idx="1">
                  <c:v>132</c:v>
                </c:pt>
                <c:pt idx="2">
                  <c:v>132</c:v>
                </c:pt>
                <c:pt idx="3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899712"/>
        <c:axId val="124901248"/>
        <c:axId val="0"/>
      </c:bar3DChart>
      <c:catAx>
        <c:axId val="124899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901248"/>
        <c:crosses val="autoZero"/>
        <c:auto val="1"/>
        <c:lblAlgn val="ctr"/>
        <c:lblOffset val="100"/>
        <c:noMultiLvlLbl val="0"/>
      </c:catAx>
      <c:valAx>
        <c:axId val="12490124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89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направлений в области национальной экономики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142101697261325E-2"/>
                  <c:y val="-3.7579445855062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54106738595529E-2"/>
                  <c:y val="-1.6019120761681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86902548168602E-2"/>
                  <c:y val="-1.5973940825310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30171328868743E-2"/>
                  <c:y val="-1.5560276390940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2018 год</c:v>
                </c:pt>
                <c:pt idx="1">
                  <c:v>проект бюджета на 2019 год</c:v>
                </c:pt>
                <c:pt idx="2">
                  <c:v>первый год планового периода 2020 год</c:v>
                </c:pt>
                <c:pt idx="3">
                  <c:v>второй год планового периода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25139</c:v>
                </c:pt>
                <c:pt idx="1">
                  <c:v>19044.8</c:v>
                </c:pt>
                <c:pt idx="2">
                  <c:v>19044.8</c:v>
                </c:pt>
                <c:pt idx="3">
                  <c:v>19044.8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765312"/>
        <c:axId val="124766848"/>
        <c:axId val="0"/>
      </c:bar3DChart>
      <c:catAx>
        <c:axId val="124765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766848"/>
        <c:crosses val="autoZero"/>
        <c:auto val="1"/>
        <c:lblAlgn val="ctr"/>
        <c:lblOffset val="100"/>
        <c:noMultiLvlLbl val="0"/>
      </c:catAx>
      <c:valAx>
        <c:axId val="12476684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76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19 044,8</a:t>
            </a:r>
          </a:p>
        </c:rich>
      </c:tx>
      <c:layout>
        <c:manualLayout>
          <c:xMode val="edge"/>
          <c:yMode val="edge"/>
          <c:x val="0.28893463002318737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1.4223330024262537E-3"/>
                  <c:y val="-1.646131911269118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9 887,7; 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7.054771692034218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9 157,1; </a:t>
                    </a:r>
                    <a:endParaRPr lang="ru-RU" dirty="0" smtClean="0"/>
                  </a:p>
                  <a:p>
                    <a:r>
                      <a:rPr lang="en-US" dirty="0" smtClean="0"/>
                      <a:t>48%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Сельское хозяйство и рыболовство</c:v>
                </c:pt>
                <c:pt idx="1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9887.7000000000007</c:v>
                </c:pt>
                <c:pt idx="1">
                  <c:v>9157.1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790234328802175"/>
          <c:y val="0.26753360737695814"/>
          <c:w val="0.28801952112847679"/>
          <c:h val="0.46601636855164241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9 887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,7</a:t>
            </a:r>
          </a:p>
        </c:rich>
      </c:tx>
      <c:layout>
        <c:manualLayout>
          <c:xMode val="edge"/>
          <c:yMode val="edge"/>
          <c:x val="0.27328896699649857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9.9563310169837761E-3"/>
                  <c:y val="2.3514053994000668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9 553,9; </a:t>
                    </a:r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97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2669990072787614E-3"/>
                  <c:y val="-0.1175797133651816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обеспечению осуществления отдельных государственных полномочий  по поддержке сельскохозяйственного производства в Краснодарском крае в части предоставления субсидий гражданам, ведущим личное подсобное хозяйство,  крестьянским (фермерским) хозяйствам, инди</c:v>
                </c:pt>
                <c:pt idx="1">
                  <c:v>обеспечение  осуществления государственных полномочий Краснодарского края по предупреждению и ликвидации болезней животных, их лечению, отлову и содержанию безнадзорных животных, защите населения от болезней, общих для человека и животных, в части регулир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9553.9</c:v>
                </c:pt>
                <c:pt idx="1">
                  <c:v>333.8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1.3561826463726242E-2"/>
          <c:w val="0.36214132569499441"/>
          <c:h val="0.9323515905640114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9 157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,1</a:t>
            </a:r>
          </a:p>
        </c:rich>
      </c:tx>
      <c:layout>
        <c:manualLayout>
          <c:xMode val="edge"/>
          <c:yMode val="edge"/>
          <c:x val="0.28324529801348236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/>
                      <a:t>9 107,1; 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99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800997021836284E-2"/>
                  <c:y val="-0.1410954338406843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обеспечение деятельности  (оказание услуг) муниципальных учреждений (Управление капитального строительства Гулькевичского района)</c:v>
                </c:pt>
                <c:pt idx="1">
                  <c:v>мероприятия по подготовке градостроительной и землеустроительной документации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9107.1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8522793763655887"/>
          <c:w val="0.36214132569499441"/>
          <c:h val="0.69484094359885928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0"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Объём бюджетов</a:t>
            </a:r>
            <a:r>
              <a:rPr lang="ru-RU" sz="2800" b="0" baseline="0" dirty="0" smtClean="0">
                <a:latin typeface="Times New Roman" pitchFamily="18" charset="0"/>
                <a:cs typeface="Times New Roman" pitchFamily="18" charset="0"/>
              </a:rPr>
              <a:t> на 2019 год в сравнении </a:t>
            </a:r>
          </a:p>
          <a:p>
            <a:pPr>
              <a:defRPr sz="2800" b="0"/>
            </a:pPr>
            <a:r>
              <a:rPr lang="ru-RU" sz="2800" b="0" baseline="0" dirty="0" smtClean="0">
                <a:latin typeface="Times New Roman" pitchFamily="18" charset="0"/>
                <a:cs typeface="Times New Roman" pitchFamily="18" charset="0"/>
              </a:rPr>
              <a:t>с уточнённым планом на 01.10.2018г.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780375048027466"/>
          <c:y val="0"/>
        </c:manualLayout>
      </c:layout>
      <c:overlay val="0"/>
    </c:title>
    <c:autoTitleDeleted val="0"/>
    <c:view3D>
      <c:rotX val="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4829765873852"/>
          <c:y val="0.14098689662951103"/>
          <c:w val="0.56977062790710031"/>
          <c:h val="0.794598415041413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01.10.2018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9576615729707E-2"/>
                  <c:y val="6.5464012113510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249572409925645E-2"/>
                  <c:y val="2.2578639826536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1E-3"/>
                  <c:y val="-4.0425310033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8286E-3"/>
                  <c:y val="5.7750442904972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9E-3"/>
                  <c:y val="5.7750442904971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Поселения</c:v>
                </c:pt>
                <c:pt idx="1">
                  <c:v>Район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519.5</c:v>
                </c:pt>
                <c:pt idx="1">
                  <c:v>1604.2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 бюджета на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553904388055517E-2"/>
                  <c:y val="1.2265335062645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348689191083694E-2"/>
                  <c:y val="-1.507167118759588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1435,4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3.2725250979483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Поселения</c:v>
                </c:pt>
                <c:pt idx="1">
                  <c:v>Район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439.1</c:v>
                </c:pt>
                <c:pt idx="1">
                  <c:v>1428.4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218240"/>
        <c:axId val="22219776"/>
        <c:axId val="0"/>
      </c:bar3DChart>
      <c:catAx>
        <c:axId val="22218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219776"/>
        <c:crosses val="autoZero"/>
        <c:auto val="1"/>
        <c:lblAlgn val="ctr"/>
        <c:lblOffset val="100"/>
        <c:noMultiLvlLbl val="0"/>
      </c:catAx>
      <c:valAx>
        <c:axId val="2221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218240"/>
        <c:crosses val="autoZero"/>
        <c:crossBetween val="between"/>
        <c:minorUnit val="100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8775436806996226"/>
                  <c:y val="4.288412398622375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126097100322152E-2"/>
                  <c:y val="-2.15400903167621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096328159446999"/>
                  <c:y val="-0.172181849075592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36.700000000000003</c:v>
                </c:pt>
                <c:pt idx="1">
                  <c:v>4.4000000000000004</c:v>
                </c:pt>
                <c:pt idx="2">
                  <c:v>58.6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532428020818205E-2"/>
          <c:y val="0.22963610103927845"/>
          <c:w val="0.83195172046410792"/>
          <c:h val="0.708278625607255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2738178663909131"/>
                  <c:y val="-0.23510096100433278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002652126971638E-2"/>
                  <c:y val="4.62208744482936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25745857297906E-3"/>
                  <c:y val="-0.247484496672086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923182324471276E-3"/>
                  <c:y val="-6.13757562291058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745828811043788"/>
                  <c:y val="-2.62016341618608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64.3</c:v>
                </c:pt>
                <c:pt idx="1">
                  <c:v>5.6</c:v>
                </c:pt>
                <c:pt idx="2">
                  <c:v>11.6</c:v>
                </c:pt>
                <c:pt idx="3">
                  <c:v>17.3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F8B19-6E96-4BB1-822D-CF2F680573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49884-2B88-4E3B-AD7F-94F6EF7CBBC4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При составлении проекта бюджета на 2019 год и на плановый период 2020 и 2021 годов учтены: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33A15A4-1B3A-4F7E-9D71-8848263E1383}" type="parTrans" cxnId="{DACF9EB2-BBD6-4E08-B272-3F694E30A93D}">
      <dgm:prSet/>
      <dgm:spPr/>
      <dgm:t>
        <a:bodyPr/>
        <a:lstStyle/>
        <a:p>
          <a:endParaRPr lang="ru-RU"/>
        </a:p>
      </dgm:t>
    </dgm:pt>
    <dgm:pt modelId="{19DBA2DE-4554-4BD4-8933-521D55F7BA4D}" type="sibTrans" cxnId="{DACF9EB2-BBD6-4E08-B272-3F694E30A93D}">
      <dgm:prSet/>
      <dgm:spPr/>
      <dgm:t>
        <a:bodyPr/>
        <a:lstStyle/>
        <a:p>
          <a:endParaRPr lang="ru-RU"/>
        </a:p>
      </dgm:t>
    </dgm:pt>
    <dgm:pt modelId="{4D562468-8251-406D-8FB0-FF0FB270DFE8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Бюджетное послание Президента Российской Федерации Федеральному Собранию Российской Федерации от 1 марта 2018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6367923-3DE8-489E-8210-C18986D8C7F2}" type="parTrans" cxnId="{9E32DB45-5242-42A2-9404-5FF6D8E4B797}">
      <dgm:prSet/>
      <dgm:spPr/>
      <dgm:t>
        <a:bodyPr/>
        <a:lstStyle/>
        <a:p>
          <a:endParaRPr lang="ru-RU"/>
        </a:p>
      </dgm:t>
    </dgm:pt>
    <dgm:pt modelId="{1E99C7A6-DC21-4D2D-83D6-244FAF61B709}" type="sibTrans" cxnId="{9E32DB45-5242-42A2-9404-5FF6D8E4B797}">
      <dgm:prSet/>
      <dgm:spPr/>
      <dgm:t>
        <a:bodyPr/>
        <a:lstStyle/>
        <a:p>
          <a:endParaRPr lang="ru-RU"/>
        </a:p>
      </dgm:t>
    </dgm:pt>
    <dgm:pt modelId="{E18BAD38-FBE4-44C0-B019-613575564D70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Указ Президента Российской Федерации от 7 мая 2018 года № 204 «О национальных целях и стратегических целях и стратегических задачах развития Российской Федерации на период до 2024 года»</a:t>
          </a:r>
          <a:r>
            <a:rPr lang="ru-RU" sz="2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0296DC-FCC5-4698-BD2E-9E02EF6E050D}" type="parTrans" cxnId="{FBFDAD79-AFB6-4905-8A5D-C35FBD8A69CB}">
      <dgm:prSet/>
      <dgm:spPr/>
      <dgm:t>
        <a:bodyPr/>
        <a:lstStyle/>
        <a:p>
          <a:endParaRPr lang="ru-RU"/>
        </a:p>
      </dgm:t>
    </dgm:pt>
    <dgm:pt modelId="{99EF5A55-7C46-4A0E-8F2B-3F9B897020C0}" type="sibTrans" cxnId="{FBFDAD79-AFB6-4905-8A5D-C35FBD8A69CB}">
      <dgm:prSet/>
      <dgm:spPr/>
      <dgm:t>
        <a:bodyPr/>
        <a:lstStyle/>
        <a:p>
          <a:endParaRPr lang="ru-RU"/>
        </a:p>
      </dgm:t>
    </dgm:pt>
    <dgm:pt modelId="{DB19FC69-091A-4ED2-9D51-ED8CE585FBF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Послание главы администрации (губернатора) Краснодарского края депутатам Законодательного собрания Краснодарского края;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F69B8D0-4481-4DCB-9139-8F84D7A5F1E1}" type="parTrans" cxnId="{72C6F01E-DBC2-4B78-8B69-760C8A7A5E8B}">
      <dgm:prSet/>
      <dgm:spPr/>
      <dgm:t>
        <a:bodyPr/>
        <a:lstStyle/>
        <a:p>
          <a:endParaRPr lang="ru-RU"/>
        </a:p>
      </dgm:t>
    </dgm:pt>
    <dgm:pt modelId="{6C745954-BAC4-4198-900F-5B85346D224B}" type="sibTrans" cxnId="{72C6F01E-DBC2-4B78-8B69-760C8A7A5E8B}">
      <dgm:prSet/>
      <dgm:spPr/>
      <dgm:t>
        <a:bodyPr/>
        <a:lstStyle/>
        <a:p>
          <a:endParaRPr lang="ru-RU"/>
        </a:p>
      </dgm:t>
    </dgm:pt>
    <dgm:pt modelId="{BFC82B8A-F267-413E-A7A6-555D19E324B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муниципального образования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 на 2019 и на период до 2024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00812A-5A8F-411F-9659-04F0B6657AD9}" type="parTrans" cxnId="{4BB20516-80C2-4E0F-98DB-CA6977CC9E84}">
      <dgm:prSet/>
      <dgm:spPr/>
      <dgm:t>
        <a:bodyPr/>
        <a:lstStyle/>
        <a:p>
          <a:endParaRPr lang="ru-RU"/>
        </a:p>
      </dgm:t>
    </dgm:pt>
    <dgm:pt modelId="{B85FAE46-650D-44E1-895A-09AB1F90444F}" type="sibTrans" cxnId="{4BB20516-80C2-4E0F-98DB-CA6977CC9E84}">
      <dgm:prSet/>
      <dgm:spPr/>
      <dgm:t>
        <a:bodyPr/>
        <a:lstStyle/>
        <a:p>
          <a:endParaRPr lang="ru-RU"/>
        </a:p>
      </dgm:t>
    </dgm:pt>
    <dgm:pt modelId="{DB759B31-EC05-4C93-8C1F-F324E453591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муниципального образования Гулькевичский район на 2019-2021 годы.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4A5FC8-4BBC-41BF-B83E-6A63E78AA8A4}" type="parTrans" cxnId="{B47185AA-37AC-4FC1-8005-21422CF7D718}">
      <dgm:prSet/>
      <dgm:spPr/>
      <dgm:t>
        <a:bodyPr/>
        <a:lstStyle/>
        <a:p>
          <a:endParaRPr lang="ru-RU"/>
        </a:p>
      </dgm:t>
    </dgm:pt>
    <dgm:pt modelId="{533619A5-B05B-4173-ABC1-710B525C993C}" type="sibTrans" cxnId="{B47185AA-37AC-4FC1-8005-21422CF7D718}">
      <dgm:prSet/>
      <dgm:spPr/>
      <dgm:t>
        <a:bodyPr/>
        <a:lstStyle/>
        <a:p>
          <a:endParaRPr lang="ru-RU"/>
        </a:p>
      </dgm:t>
    </dgm:pt>
    <dgm:pt modelId="{B8177D9F-0BFC-413B-A836-0D2290DE1A54}" type="pres">
      <dgm:prSet presAssocID="{C1DF8B19-6E96-4BB1-822D-CF2F68057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36B44-518A-4A17-BA28-74AEFB5001C1}" type="pres">
      <dgm:prSet presAssocID="{71849884-2B88-4E3B-AD7F-94F6EF7CBBC4}" presName="parentText" presStyleLbl="node1" presStyleIdx="0" presStyleCnt="1" custScaleY="104228" custLinFactNeighborY="-45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C29A3-D4DA-4406-B294-39917A21B282}" type="pres">
      <dgm:prSet presAssocID="{71849884-2B88-4E3B-AD7F-94F6EF7CBBC4}" presName="childText" presStyleLbl="revTx" presStyleIdx="0" presStyleCnt="1" custScaleY="101728" custLinFactNeighborX="-1014" custLinFactNeighborY="10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69AF1C-115D-4015-A21D-EDF547FD678A}" type="presOf" srcId="{DB759B31-EC05-4C93-8C1F-F324E4535911}" destId="{2FEC29A3-D4DA-4406-B294-39917A21B282}" srcOrd="0" destOrd="4" presId="urn:microsoft.com/office/officeart/2005/8/layout/vList2"/>
    <dgm:cxn modelId="{4BB20516-80C2-4E0F-98DB-CA6977CC9E84}" srcId="{71849884-2B88-4E3B-AD7F-94F6EF7CBBC4}" destId="{BFC82B8A-F267-413E-A7A6-555D19E324BB}" srcOrd="3" destOrd="0" parTransId="{7800812A-5A8F-411F-9659-04F0B6657AD9}" sibTransId="{B85FAE46-650D-44E1-895A-09AB1F90444F}"/>
    <dgm:cxn modelId="{E1E8F027-2602-4418-BC61-7518D55DE9E7}" type="presOf" srcId="{71849884-2B88-4E3B-AD7F-94F6EF7CBBC4}" destId="{B6736B44-518A-4A17-BA28-74AEFB5001C1}" srcOrd="0" destOrd="0" presId="urn:microsoft.com/office/officeart/2005/8/layout/vList2"/>
    <dgm:cxn modelId="{1E4BBE14-8A1B-42CA-9806-6E75879B7A84}" type="presOf" srcId="{E18BAD38-FBE4-44C0-B019-613575564D70}" destId="{2FEC29A3-D4DA-4406-B294-39917A21B282}" srcOrd="0" destOrd="1" presId="urn:microsoft.com/office/officeart/2005/8/layout/vList2"/>
    <dgm:cxn modelId="{9A4B9CD8-CA72-4B0A-AD4F-59D91E051C13}" type="presOf" srcId="{BFC82B8A-F267-413E-A7A6-555D19E324BB}" destId="{2FEC29A3-D4DA-4406-B294-39917A21B282}" srcOrd="0" destOrd="3" presId="urn:microsoft.com/office/officeart/2005/8/layout/vList2"/>
    <dgm:cxn modelId="{B47185AA-37AC-4FC1-8005-21422CF7D718}" srcId="{71849884-2B88-4E3B-AD7F-94F6EF7CBBC4}" destId="{DB759B31-EC05-4C93-8C1F-F324E4535911}" srcOrd="4" destOrd="0" parTransId="{4B4A5FC8-4BBC-41BF-B83E-6A63E78AA8A4}" sibTransId="{533619A5-B05B-4173-ABC1-710B525C993C}"/>
    <dgm:cxn modelId="{FBFDAD79-AFB6-4905-8A5D-C35FBD8A69CB}" srcId="{71849884-2B88-4E3B-AD7F-94F6EF7CBBC4}" destId="{E18BAD38-FBE4-44C0-B019-613575564D70}" srcOrd="1" destOrd="0" parTransId="{7B0296DC-FCC5-4698-BD2E-9E02EF6E050D}" sibTransId="{99EF5A55-7C46-4A0E-8F2B-3F9B897020C0}"/>
    <dgm:cxn modelId="{56679B40-9B02-45D3-B883-750EC2768822}" type="presOf" srcId="{C1DF8B19-6E96-4BB1-822D-CF2F68057397}" destId="{B8177D9F-0BFC-413B-A836-0D2290DE1A54}" srcOrd="0" destOrd="0" presId="urn:microsoft.com/office/officeart/2005/8/layout/vList2"/>
    <dgm:cxn modelId="{DACF9EB2-BBD6-4E08-B272-3F694E30A93D}" srcId="{C1DF8B19-6E96-4BB1-822D-CF2F68057397}" destId="{71849884-2B88-4E3B-AD7F-94F6EF7CBBC4}" srcOrd="0" destOrd="0" parTransId="{433A15A4-1B3A-4F7E-9D71-8848263E1383}" sibTransId="{19DBA2DE-4554-4BD4-8933-521D55F7BA4D}"/>
    <dgm:cxn modelId="{9E32DB45-5242-42A2-9404-5FF6D8E4B797}" srcId="{71849884-2B88-4E3B-AD7F-94F6EF7CBBC4}" destId="{4D562468-8251-406D-8FB0-FF0FB270DFE8}" srcOrd="0" destOrd="0" parTransId="{96367923-3DE8-489E-8210-C18986D8C7F2}" sibTransId="{1E99C7A6-DC21-4D2D-83D6-244FAF61B709}"/>
    <dgm:cxn modelId="{9A6ACA1B-F1B8-4333-98DC-584B4F4F3F60}" type="presOf" srcId="{DB19FC69-091A-4ED2-9D51-ED8CE585FBFB}" destId="{2FEC29A3-D4DA-4406-B294-39917A21B282}" srcOrd="0" destOrd="2" presId="urn:microsoft.com/office/officeart/2005/8/layout/vList2"/>
    <dgm:cxn modelId="{86434203-DEC1-4AF9-8EC7-B4C0FBE2D9E1}" type="presOf" srcId="{4D562468-8251-406D-8FB0-FF0FB270DFE8}" destId="{2FEC29A3-D4DA-4406-B294-39917A21B282}" srcOrd="0" destOrd="0" presId="urn:microsoft.com/office/officeart/2005/8/layout/vList2"/>
    <dgm:cxn modelId="{72C6F01E-DBC2-4B78-8B69-760C8A7A5E8B}" srcId="{71849884-2B88-4E3B-AD7F-94F6EF7CBBC4}" destId="{DB19FC69-091A-4ED2-9D51-ED8CE585FBFB}" srcOrd="2" destOrd="0" parTransId="{2F69B8D0-4481-4DCB-9139-8F84D7A5F1E1}" sibTransId="{6C745954-BAC4-4198-900F-5B85346D224B}"/>
    <dgm:cxn modelId="{35CADA85-778B-49A1-8A80-B59940C24678}" type="presParOf" srcId="{B8177D9F-0BFC-413B-A836-0D2290DE1A54}" destId="{B6736B44-518A-4A17-BA28-74AEFB5001C1}" srcOrd="0" destOrd="0" presId="urn:microsoft.com/office/officeart/2005/8/layout/vList2"/>
    <dgm:cxn modelId="{0FDC0719-8739-411D-BF93-84C2DFEF9B14}" type="presParOf" srcId="{B8177D9F-0BFC-413B-A836-0D2290DE1A54}" destId="{2FEC29A3-D4DA-4406-B294-39917A21B2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E29D1-62F4-4B0D-9013-90F3F0DB41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243E8-DEDA-4611-919C-1A16126C0CDC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Управление образования – 62 учреждения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E6BD97B-CB0E-4F78-BA47-8347935A371C}" type="parTrans" cxnId="{0DE1066B-23EB-4230-8B20-8F0D0A28E392}">
      <dgm:prSet/>
      <dgm:spPr/>
      <dgm:t>
        <a:bodyPr/>
        <a:lstStyle/>
        <a:p>
          <a:endParaRPr lang="ru-RU"/>
        </a:p>
      </dgm:t>
    </dgm:pt>
    <dgm:pt modelId="{C6B7CFE8-3186-47B8-ADB9-2A36DD41E387}" type="sibTrans" cxnId="{0DE1066B-23EB-4230-8B20-8F0D0A28E392}">
      <dgm:prSet/>
      <dgm:spPr/>
      <dgm:t>
        <a:bodyPr/>
        <a:lstStyle/>
        <a:p>
          <a:endParaRPr lang="ru-RU"/>
        </a:p>
      </dgm:t>
    </dgm:pt>
    <dgm:pt modelId="{149E0783-E691-470A-A468-FB2B8BF5AA7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дошкольного образования – 32 детских сада;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FD83A09-1866-4537-B8D3-4D4C13060FDA}" type="parTrans" cxnId="{A4E4788F-510A-447F-A8A8-920CC209F4CB}">
      <dgm:prSet/>
      <dgm:spPr/>
      <dgm:t>
        <a:bodyPr/>
        <a:lstStyle/>
        <a:p>
          <a:endParaRPr lang="ru-RU"/>
        </a:p>
      </dgm:t>
    </dgm:pt>
    <dgm:pt modelId="{71463C3E-5777-407B-90AC-49195B7A6FDA}" type="sibTrans" cxnId="{A4E4788F-510A-447F-A8A8-920CC209F4CB}">
      <dgm:prSet/>
      <dgm:spPr/>
      <dgm:t>
        <a:bodyPr/>
        <a:lstStyle/>
        <a:p>
          <a:endParaRPr lang="ru-RU"/>
        </a:p>
      </dgm:t>
    </dgm:pt>
    <dgm:pt modelId="{7704B5FE-BB0F-4A6F-820B-1BA28F52DE9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общего образования детей – 24 школ;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965F05-0082-48C6-B7AF-8D9C34727A76}" type="parTrans" cxnId="{5C7C3EFB-0846-4C38-9254-68FDFD29FEA0}">
      <dgm:prSet/>
      <dgm:spPr/>
      <dgm:t>
        <a:bodyPr/>
        <a:lstStyle/>
        <a:p>
          <a:endParaRPr lang="ru-RU"/>
        </a:p>
      </dgm:t>
    </dgm:pt>
    <dgm:pt modelId="{A272F1A4-AB86-4795-8A3F-6D7BDA346E8A}" type="sibTrans" cxnId="{5C7C3EFB-0846-4C38-9254-68FDFD29FEA0}">
      <dgm:prSet/>
      <dgm:spPr/>
      <dgm:t>
        <a:bodyPr/>
        <a:lstStyle/>
        <a:p>
          <a:endParaRPr lang="ru-RU"/>
        </a:p>
      </dgm:t>
    </dgm:pt>
    <dgm:pt modelId="{187431F7-D3D2-45F1-A37C-D4E68BC2774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дополнительного образования – 3 (спортшкола, внешкольный центр, УДО казачьей направленности);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DCE6E6-B381-4DDF-8FE6-2E07AA778C30}" type="parTrans" cxnId="{A7AFBC55-7F2D-4BB1-A0EA-8C87B6C77E3E}">
      <dgm:prSet/>
      <dgm:spPr/>
      <dgm:t>
        <a:bodyPr/>
        <a:lstStyle/>
        <a:p>
          <a:endParaRPr lang="ru-RU"/>
        </a:p>
      </dgm:t>
    </dgm:pt>
    <dgm:pt modelId="{73E86E81-6E7A-4C72-8B0A-0F8987D2CD6F}" type="sibTrans" cxnId="{A7AFBC55-7F2D-4BB1-A0EA-8C87B6C77E3E}">
      <dgm:prSet/>
      <dgm:spPr/>
      <dgm:t>
        <a:bodyPr/>
        <a:lstStyle/>
        <a:p>
          <a:endParaRPr lang="ru-RU"/>
        </a:p>
      </dgm:t>
    </dgm:pt>
    <dgm:pt modelId="{179F2D1D-BBAF-4283-9464-D939CDAE4A0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методический центр, централизованная бухгалтерия;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5357AB-77E3-4DD4-B741-1F69A38A2B54}" type="parTrans" cxnId="{A2FD788E-5F09-44C8-8AB9-F37152813F17}">
      <dgm:prSet/>
      <dgm:spPr/>
      <dgm:t>
        <a:bodyPr/>
        <a:lstStyle/>
        <a:p>
          <a:endParaRPr lang="ru-RU"/>
        </a:p>
      </dgm:t>
    </dgm:pt>
    <dgm:pt modelId="{E1BD6D04-31E8-41A4-8096-F97CC7600668}" type="sibTrans" cxnId="{A2FD788E-5F09-44C8-8AB9-F37152813F17}">
      <dgm:prSet/>
      <dgm:spPr/>
      <dgm:t>
        <a:bodyPr/>
        <a:lstStyle/>
        <a:p>
          <a:endParaRPr lang="ru-RU"/>
        </a:p>
      </dgm:t>
    </dgm:pt>
    <dgm:pt modelId="{89937A24-7F48-47A1-92A0-B5C5EBF87F01}" type="pres">
      <dgm:prSet presAssocID="{E9AE29D1-62F4-4B0D-9013-90F3F0DB41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68FDB-929F-4143-8336-6FFC9D7410AF}" type="pres">
      <dgm:prSet presAssocID="{B30243E8-DEDA-4611-919C-1A16126C0CDC}" presName="root1" presStyleCnt="0"/>
      <dgm:spPr/>
    </dgm:pt>
    <dgm:pt modelId="{619AD098-A9CC-4A4E-9722-983B224C1012}" type="pres">
      <dgm:prSet presAssocID="{B30243E8-DEDA-4611-919C-1A16126C0CDC}" presName="LevelOneTextNode" presStyleLbl="node0" presStyleIdx="0" presStyleCnt="1" custAng="5400000" custScaleX="166556" custScaleY="62071" custLinFactNeighborX="-35414" custLinFactNeighborY="-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CD159-0B1E-40EA-AF9B-F2DE1BA3FF85}" type="pres">
      <dgm:prSet presAssocID="{B30243E8-DEDA-4611-919C-1A16126C0CDC}" presName="level2hierChild" presStyleCnt="0"/>
      <dgm:spPr/>
    </dgm:pt>
    <dgm:pt modelId="{A306F9C5-07FF-4964-9A3D-3F1634BBDB3E}" type="pres">
      <dgm:prSet presAssocID="{DFD83A09-1866-4537-B8D3-4D4C13060FD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5DF38CF-31A3-4E3B-8A3F-873E674925DE}" type="pres">
      <dgm:prSet presAssocID="{DFD83A09-1866-4537-B8D3-4D4C13060FD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777D3F3-9FA9-4446-8DB0-5C517060DAB7}" type="pres">
      <dgm:prSet presAssocID="{149E0783-E691-470A-A468-FB2B8BF5AA74}" presName="root2" presStyleCnt="0"/>
      <dgm:spPr/>
    </dgm:pt>
    <dgm:pt modelId="{71636D87-063C-471D-9954-F9BCD4BE732E}" type="pres">
      <dgm:prSet presAssocID="{149E0783-E691-470A-A468-FB2B8BF5AA74}" presName="LevelTwoTextNode" presStyleLbl="node2" presStyleIdx="0" presStyleCnt="4" custLinFactNeighborX="26797" custLinFactNeighborY="-12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45C6C-F7CD-4AFD-9B0C-F487354E15A7}" type="pres">
      <dgm:prSet presAssocID="{149E0783-E691-470A-A468-FB2B8BF5AA74}" presName="level3hierChild" presStyleCnt="0"/>
      <dgm:spPr/>
    </dgm:pt>
    <dgm:pt modelId="{22455721-1CEA-4DCC-BB51-DA13421A4086}" type="pres">
      <dgm:prSet presAssocID="{BD965F05-0082-48C6-B7AF-8D9C34727A7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CCCC4F9-5163-423D-A3A9-78CF073C6687}" type="pres">
      <dgm:prSet presAssocID="{BD965F05-0082-48C6-B7AF-8D9C34727A7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9F58AB8-51C0-4275-A219-1D53F2B77A4A}" type="pres">
      <dgm:prSet presAssocID="{7704B5FE-BB0F-4A6F-820B-1BA28F52DE90}" presName="root2" presStyleCnt="0"/>
      <dgm:spPr/>
    </dgm:pt>
    <dgm:pt modelId="{B1FBD795-EC2E-4185-B9AF-2D0D4F7745C9}" type="pres">
      <dgm:prSet presAssocID="{7704B5FE-BB0F-4A6F-820B-1BA28F52DE90}" presName="LevelTwoTextNode" presStyleLbl="node2" presStyleIdx="1" presStyleCnt="4" custLinFactNeighborX="26797" custLinFactNeighborY="-17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B4810-87D2-43CC-9A08-8DD8DB49C1A8}" type="pres">
      <dgm:prSet presAssocID="{7704B5FE-BB0F-4A6F-820B-1BA28F52DE90}" presName="level3hierChild" presStyleCnt="0"/>
      <dgm:spPr/>
    </dgm:pt>
    <dgm:pt modelId="{828790FD-8358-4B8B-8254-885ACBEEAB44}" type="pres">
      <dgm:prSet presAssocID="{8ADCE6E6-B381-4DDF-8FE6-2E07AA778C3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1824FCA-B59B-4FB6-A5F9-0DA1462D5B7D}" type="pres">
      <dgm:prSet presAssocID="{8ADCE6E6-B381-4DDF-8FE6-2E07AA778C3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E157FB6-4149-4BFA-B7EC-E8C9A90033AF}" type="pres">
      <dgm:prSet presAssocID="{187431F7-D3D2-45F1-A37C-D4E68BC27743}" presName="root2" presStyleCnt="0"/>
      <dgm:spPr/>
    </dgm:pt>
    <dgm:pt modelId="{233C79C4-884B-4FF9-9DBC-E95C3D5CE3F9}" type="pres">
      <dgm:prSet presAssocID="{187431F7-D3D2-45F1-A37C-D4E68BC27743}" presName="LevelTwoTextNode" presStyleLbl="node2" presStyleIdx="2" presStyleCnt="4" custLinFactNeighborX="26797" custLinFactNeighborY="-15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DE1B6-20FC-4807-A0D7-2CAED6C13A2A}" type="pres">
      <dgm:prSet presAssocID="{187431F7-D3D2-45F1-A37C-D4E68BC27743}" presName="level3hierChild" presStyleCnt="0"/>
      <dgm:spPr/>
    </dgm:pt>
    <dgm:pt modelId="{A9169F2B-4A21-4597-A16C-B0A4E44828E3}" type="pres">
      <dgm:prSet presAssocID="{B95357AB-77E3-4DD4-B741-1F69A38A2B5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73A7513-3D4C-461B-8E41-03812DFCED96}" type="pres">
      <dgm:prSet presAssocID="{B95357AB-77E3-4DD4-B741-1F69A38A2B5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AC2DC55-FDA5-42C1-A606-6E703BEFE43D}" type="pres">
      <dgm:prSet presAssocID="{179F2D1D-BBAF-4283-9464-D939CDAE4A0A}" presName="root2" presStyleCnt="0"/>
      <dgm:spPr/>
    </dgm:pt>
    <dgm:pt modelId="{6C38FCE9-9D06-4704-97AB-E74987D5F528}" type="pres">
      <dgm:prSet presAssocID="{179F2D1D-BBAF-4283-9464-D939CDAE4A0A}" presName="LevelTwoTextNode" presStyleLbl="node2" presStyleIdx="3" presStyleCnt="4" custLinFactNeighborX="26797" custLinFactNeighborY="-7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44563F-2176-48F5-9B53-B4113B921258}" type="pres">
      <dgm:prSet presAssocID="{179F2D1D-BBAF-4283-9464-D939CDAE4A0A}" presName="level3hierChild" presStyleCnt="0"/>
      <dgm:spPr/>
    </dgm:pt>
  </dgm:ptLst>
  <dgm:cxnLst>
    <dgm:cxn modelId="{0448F442-42E2-4CA0-911D-85DAF07D0C5B}" type="presOf" srcId="{B95357AB-77E3-4DD4-B741-1F69A38A2B54}" destId="{A9169F2B-4A21-4597-A16C-B0A4E44828E3}" srcOrd="0" destOrd="0" presId="urn:microsoft.com/office/officeart/2008/layout/HorizontalMultiLevelHierarchy"/>
    <dgm:cxn modelId="{9CA2F5F2-90E6-4DAE-967F-DD029EE0B546}" type="presOf" srcId="{8ADCE6E6-B381-4DDF-8FE6-2E07AA778C30}" destId="{41824FCA-B59B-4FB6-A5F9-0DA1462D5B7D}" srcOrd="1" destOrd="0" presId="urn:microsoft.com/office/officeart/2008/layout/HorizontalMultiLevelHierarchy"/>
    <dgm:cxn modelId="{617AB620-8745-40B1-9505-E91570DAF40D}" type="presOf" srcId="{7704B5FE-BB0F-4A6F-820B-1BA28F52DE90}" destId="{B1FBD795-EC2E-4185-B9AF-2D0D4F7745C9}" srcOrd="0" destOrd="0" presId="urn:microsoft.com/office/officeart/2008/layout/HorizontalMultiLevelHierarchy"/>
    <dgm:cxn modelId="{7A42083C-CC9F-446B-B9DC-37EF67ACD161}" type="presOf" srcId="{BD965F05-0082-48C6-B7AF-8D9C34727A76}" destId="{5CCCC4F9-5163-423D-A3A9-78CF073C6687}" srcOrd="1" destOrd="0" presId="urn:microsoft.com/office/officeart/2008/layout/HorizontalMultiLevelHierarchy"/>
    <dgm:cxn modelId="{1C8498BF-DA2D-4F17-9288-CB3F659B94F9}" type="presOf" srcId="{179F2D1D-BBAF-4283-9464-D939CDAE4A0A}" destId="{6C38FCE9-9D06-4704-97AB-E74987D5F528}" srcOrd="0" destOrd="0" presId="urn:microsoft.com/office/officeart/2008/layout/HorizontalMultiLevelHierarchy"/>
    <dgm:cxn modelId="{0093A8E8-C8B9-477D-A6E8-F22F877355BA}" type="presOf" srcId="{187431F7-D3D2-45F1-A37C-D4E68BC27743}" destId="{233C79C4-884B-4FF9-9DBC-E95C3D5CE3F9}" srcOrd="0" destOrd="0" presId="urn:microsoft.com/office/officeart/2008/layout/HorizontalMultiLevelHierarchy"/>
    <dgm:cxn modelId="{0DE1066B-23EB-4230-8B20-8F0D0A28E392}" srcId="{E9AE29D1-62F4-4B0D-9013-90F3F0DB41F9}" destId="{B30243E8-DEDA-4611-919C-1A16126C0CDC}" srcOrd="0" destOrd="0" parTransId="{9E6BD97B-CB0E-4F78-BA47-8347935A371C}" sibTransId="{C6B7CFE8-3186-47B8-ADB9-2A36DD41E387}"/>
    <dgm:cxn modelId="{A4E4788F-510A-447F-A8A8-920CC209F4CB}" srcId="{B30243E8-DEDA-4611-919C-1A16126C0CDC}" destId="{149E0783-E691-470A-A468-FB2B8BF5AA74}" srcOrd="0" destOrd="0" parTransId="{DFD83A09-1866-4537-B8D3-4D4C13060FDA}" sibTransId="{71463C3E-5777-407B-90AC-49195B7A6FDA}"/>
    <dgm:cxn modelId="{2F778D6B-DC3A-4872-A06B-76FAD40D4404}" type="presOf" srcId="{149E0783-E691-470A-A468-FB2B8BF5AA74}" destId="{71636D87-063C-471D-9954-F9BCD4BE732E}" srcOrd="0" destOrd="0" presId="urn:microsoft.com/office/officeart/2008/layout/HorizontalMultiLevelHierarchy"/>
    <dgm:cxn modelId="{86346529-C03F-483B-8575-9C0DF2061F1F}" type="presOf" srcId="{BD965F05-0082-48C6-B7AF-8D9C34727A76}" destId="{22455721-1CEA-4DCC-BB51-DA13421A4086}" srcOrd="0" destOrd="0" presId="urn:microsoft.com/office/officeart/2008/layout/HorizontalMultiLevelHierarchy"/>
    <dgm:cxn modelId="{5C7C3EFB-0846-4C38-9254-68FDFD29FEA0}" srcId="{B30243E8-DEDA-4611-919C-1A16126C0CDC}" destId="{7704B5FE-BB0F-4A6F-820B-1BA28F52DE90}" srcOrd="1" destOrd="0" parTransId="{BD965F05-0082-48C6-B7AF-8D9C34727A76}" sibTransId="{A272F1A4-AB86-4795-8A3F-6D7BDA346E8A}"/>
    <dgm:cxn modelId="{85EE82DC-627D-4787-828A-85DEE3067BFE}" type="presOf" srcId="{B30243E8-DEDA-4611-919C-1A16126C0CDC}" destId="{619AD098-A9CC-4A4E-9722-983B224C1012}" srcOrd="0" destOrd="0" presId="urn:microsoft.com/office/officeart/2008/layout/HorizontalMultiLevelHierarchy"/>
    <dgm:cxn modelId="{5BC31A5C-A800-40AF-8E32-0734ED11D2CA}" type="presOf" srcId="{DFD83A09-1866-4537-B8D3-4D4C13060FDA}" destId="{F5DF38CF-31A3-4E3B-8A3F-873E674925DE}" srcOrd="1" destOrd="0" presId="urn:microsoft.com/office/officeart/2008/layout/HorizontalMultiLevelHierarchy"/>
    <dgm:cxn modelId="{A2FD788E-5F09-44C8-8AB9-F37152813F17}" srcId="{B30243E8-DEDA-4611-919C-1A16126C0CDC}" destId="{179F2D1D-BBAF-4283-9464-D939CDAE4A0A}" srcOrd="3" destOrd="0" parTransId="{B95357AB-77E3-4DD4-B741-1F69A38A2B54}" sibTransId="{E1BD6D04-31E8-41A4-8096-F97CC7600668}"/>
    <dgm:cxn modelId="{902A1455-0C17-4B6B-A20F-60977F8343C1}" type="presOf" srcId="{E9AE29D1-62F4-4B0D-9013-90F3F0DB41F9}" destId="{89937A24-7F48-47A1-92A0-B5C5EBF87F01}" srcOrd="0" destOrd="0" presId="urn:microsoft.com/office/officeart/2008/layout/HorizontalMultiLevelHierarchy"/>
    <dgm:cxn modelId="{FC70269A-2D6D-4398-BB56-20B308E0EA1A}" type="presOf" srcId="{8ADCE6E6-B381-4DDF-8FE6-2E07AA778C30}" destId="{828790FD-8358-4B8B-8254-885ACBEEAB44}" srcOrd="0" destOrd="0" presId="urn:microsoft.com/office/officeart/2008/layout/HorizontalMultiLevelHierarchy"/>
    <dgm:cxn modelId="{A25F7CF0-A6D0-4A47-B34D-EFA5515AB5DB}" type="presOf" srcId="{B95357AB-77E3-4DD4-B741-1F69A38A2B54}" destId="{973A7513-3D4C-461B-8E41-03812DFCED96}" srcOrd="1" destOrd="0" presId="urn:microsoft.com/office/officeart/2008/layout/HorizontalMultiLevelHierarchy"/>
    <dgm:cxn modelId="{EEFE885F-814C-4089-A6E5-95359E739DF7}" type="presOf" srcId="{DFD83A09-1866-4537-B8D3-4D4C13060FDA}" destId="{A306F9C5-07FF-4964-9A3D-3F1634BBDB3E}" srcOrd="0" destOrd="0" presId="urn:microsoft.com/office/officeart/2008/layout/HorizontalMultiLevelHierarchy"/>
    <dgm:cxn modelId="{A7AFBC55-7F2D-4BB1-A0EA-8C87B6C77E3E}" srcId="{B30243E8-DEDA-4611-919C-1A16126C0CDC}" destId="{187431F7-D3D2-45F1-A37C-D4E68BC27743}" srcOrd="2" destOrd="0" parTransId="{8ADCE6E6-B381-4DDF-8FE6-2E07AA778C30}" sibTransId="{73E86E81-6E7A-4C72-8B0A-0F8987D2CD6F}"/>
    <dgm:cxn modelId="{D8E8FC79-4DE3-47D7-9465-4787884AC493}" type="presParOf" srcId="{89937A24-7F48-47A1-92A0-B5C5EBF87F01}" destId="{8F968FDB-929F-4143-8336-6FFC9D7410AF}" srcOrd="0" destOrd="0" presId="urn:microsoft.com/office/officeart/2008/layout/HorizontalMultiLevelHierarchy"/>
    <dgm:cxn modelId="{36B4549A-43E7-44E5-87BC-67F27B7058C5}" type="presParOf" srcId="{8F968FDB-929F-4143-8336-6FFC9D7410AF}" destId="{619AD098-A9CC-4A4E-9722-983B224C1012}" srcOrd="0" destOrd="0" presId="urn:microsoft.com/office/officeart/2008/layout/HorizontalMultiLevelHierarchy"/>
    <dgm:cxn modelId="{D1313F82-BB6F-43F7-A723-25ECD0099929}" type="presParOf" srcId="{8F968FDB-929F-4143-8336-6FFC9D7410AF}" destId="{1ADCD159-0B1E-40EA-AF9B-F2DE1BA3FF85}" srcOrd="1" destOrd="0" presId="urn:microsoft.com/office/officeart/2008/layout/HorizontalMultiLevelHierarchy"/>
    <dgm:cxn modelId="{1D498069-E24F-485B-91CE-2C456F325BFD}" type="presParOf" srcId="{1ADCD159-0B1E-40EA-AF9B-F2DE1BA3FF85}" destId="{A306F9C5-07FF-4964-9A3D-3F1634BBDB3E}" srcOrd="0" destOrd="0" presId="urn:microsoft.com/office/officeart/2008/layout/HorizontalMultiLevelHierarchy"/>
    <dgm:cxn modelId="{F484F429-6EA7-4AC9-A3B8-0AAAF7649B3C}" type="presParOf" srcId="{A306F9C5-07FF-4964-9A3D-3F1634BBDB3E}" destId="{F5DF38CF-31A3-4E3B-8A3F-873E674925DE}" srcOrd="0" destOrd="0" presId="urn:microsoft.com/office/officeart/2008/layout/HorizontalMultiLevelHierarchy"/>
    <dgm:cxn modelId="{CFA20A7E-76DE-4065-A63A-81A604A30DD0}" type="presParOf" srcId="{1ADCD159-0B1E-40EA-AF9B-F2DE1BA3FF85}" destId="{F777D3F3-9FA9-4446-8DB0-5C517060DAB7}" srcOrd="1" destOrd="0" presId="urn:microsoft.com/office/officeart/2008/layout/HorizontalMultiLevelHierarchy"/>
    <dgm:cxn modelId="{E4472BCC-CA92-4F64-8F05-E66D05C5CB41}" type="presParOf" srcId="{F777D3F3-9FA9-4446-8DB0-5C517060DAB7}" destId="{71636D87-063C-471D-9954-F9BCD4BE732E}" srcOrd="0" destOrd="0" presId="urn:microsoft.com/office/officeart/2008/layout/HorizontalMultiLevelHierarchy"/>
    <dgm:cxn modelId="{A70EFEFD-7CAD-4CB4-A868-ED48E50E94D2}" type="presParOf" srcId="{F777D3F3-9FA9-4446-8DB0-5C517060DAB7}" destId="{D6045C6C-F7CD-4AFD-9B0C-F487354E15A7}" srcOrd="1" destOrd="0" presId="urn:microsoft.com/office/officeart/2008/layout/HorizontalMultiLevelHierarchy"/>
    <dgm:cxn modelId="{9592E93B-2211-487A-8514-F5003FFAD944}" type="presParOf" srcId="{1ADCD159-0B1E-40EA-AF9B-F2DE1BA3FF85}" destId="{22455721-1CEA-4DCC-BB51-DA13421A4086}" srcOrd="2" destOrd="0" presId="urn:microsoft.com/office/officeart/2008/layout/HorizontalMultiLevelHierarchy"/>
    <dgm:cxn modelId="{1A279251-E967-4A76-BF4A-336A54AB5287}" type="presParOf" srcId="{22455721-1CEA-4DCC-BB51-DA13421A4086}" destId="{5CCCC4F9-5163-423D-A3A9-78CF073C6687}" srcOrd="0" destOrd="0" presId="urn:microsoft.com/office/officeart/2008/layout/HorizontalMultiLevelHierarchy"/>
    <dgm:cxn modelId="{C52821D5-D77C-4FAF-93A8-79DB644B1574}" type="presParOf" srcId="{1ADCD159-0B1E-40EA-AF9B-F2DE1BA3FF85}" destId="{69F58AB8-51C0-4275-A219-1D53F2B77A4A}" srcOrd="3" destOrd="0" presId="urn:microsoft.com/office/officeart/2008/layout/HorizontalMultiLevelHierarchy"/>
    <dgm:cxn modelId="{6523669F-48A6-43FF-B635-354AAB61DE16}" type="presParOf" srcId="{69F58AB8-51C0-4275-A219-1D53F2B77A4A}" destId="{B1FBD795-EC2E-4185-B9AF-2D0D4F7745C9}" srcOrd="0" destOrd="0" presId="urn:microsoft.com/office/officeart/2008/layout/HorizontalMultiLevelHierarchy"/>
    <dgm:cxn modelId="{F3270D22-4EF8-48B2-B802-484FEF7A7E41}" type="presParOf" srcId="{69F58AB8-51C0-4275-A219-1D53F2B77A4A}" destId="{A48B4810-87D2-43CC-9A08-8DD8DB49C1A8}" srcOrd="1" destOrd="0" presId="urn:microsoft.com/office/officeart/2008/layout/HorizontalMultiLevelHierarchy"/>
    <dgm:cxn modelId="{C903B299-FBE6-4CC4-9913-0244E4F7F556}" type="presParOf" srcId="{1ADCD159-0B1E-40EA-AF9B-F2DE1BA3FF85}" destId="{828790FD-8358-4B8B-8254-885ACBEEAB44}" srcOrd="4" destOrd="0" presId="urn:microsoft.com/office/officeart/2008/layout/HorizontalMultiLevelHierarchy"/>
    <dgm:cxn modelId="{B97C5F85-2694-4E86-9F63-F9AD150EFFD9}" type="presParOf" srcId="{828790FD-8358-4B8B-8254-885ACBEEAB44}" destId="{41824FCA-B59B-4FB6-A5F9-0DA1462D5B7D}" srcOrd="0" destOrd="0" presId="urn:microsoft.com/office/officeart/2008/layout/HorizontalMultiLevelHierarchy"/>
    <dgm:cxn modelId="{16132C9E-0DA8-4427-8E3E-3C393F8E0B50}" type="presParOf" srcId="{1ADCD159-0B1E-40EA-AF9B-F2DE1BA3FF85}" destId="{EE157FB6-4149-4BFA-B7EC-E8C9A90033AF}" srcOrd="5" destOrd="0" presId="urn:microsoft.com/office/officeart/2008/layout/HorizontalMultiLevelHierarchy"/>
    <dgm:cxn modelId="{618CA0A2-8107-4C44-B140-EB23102BF2C8}" type="presParOf" srcId="{EE157FB6-4149-4BFA-B7EC-E8C9A90033AF}" destId="{233C79C4-884B-4FF9-9DBC-E95C3D5CE3F9}" srcOrd="0" destOrd="0" presId="urn:microsoft.com/office/officeart/2008/layout/HorizontalMultiLevelHierarchy"/>
    <dgm:cxn modelId="{7907C456-F1DB-4604-A112-C7E642A2AA7E}" type="presParOf" srcId="{EE157FB6-4149-4BFA-B7EC-E8C9A90033AF}" destId="{571DE1B6-20FC-4807-A0D7-2CAED6C13A2A}" srcOrd="1" destOrd="0" presId="urn:microsoft.com/office/officeart/2008/layout/HorizontalMultiLevelHierarchy"/>
    <dgm:cxn modelId="{54ABEC27-E5AF-421B-8BDB-802BAD1CA991}" type="presParOf" srcId="{1ADCD159-0B1E-40EA-AF9B-F2DE1BA3FF85}" destId="{A9169F2B-4A21-4597-A16C-B0A4E44828E3}" srcOrd="6" destOrd="0" presId="urn:microsoft.com/office/officeart/2008/layout/HorizontalMultiLevelHierarchy"/>
    <dgm:cxn modelId="{67D3871E-49C1-4267-A732-5BC423FA8D99}" type="presParOf" srcId="{A9169F2B-4A21-4597-A16C-B0A4E44828E3}" destId="{973A7513-3D4C-461B-8E41-03812DFCED96}" srcOrd="0" destOrd="0" presId="urn:microsoft.com/office/officeart/2008/layout/HorizontalMultiLevelHierarchy"/>
    <dgm:cxn modelId="{D619279F-72CD-4BC8-B5CE-43BA4AE0715E}" type="presParOf" srcId="{1ADCD159-0B1E-40EA-AF9B-F2DE1BA3FF85}" destId="{BAC2DC55-FDA5-42C1-A606-6E703BEFE43D}" srcOrd="7" destOrd="0" presId="urn:microsoft.com/office/officeart/2008/layout/HorizontalMultiLevelHierarchy"/>
    <dgm:cxn modelId="{0BE71075-0375-416B-9E7D-AD03496A79C0}" type="presParOf" srcId="{BAC2DC55-FDA5-42C1-A606-6E703BEFE43D}" destId="{6C38FCE9-9D06-4704-97AB-E74987D5F528}" srcOrd="0" destOrd="0" presId="urn:microsoft.com/office/officeart/2008/layout/HorizontalMultiLevelHierarchy"/>
    <dgm:cxn modelId="{F7A839DF-0088-4B1F-A236-F930408828A1}" type="presParOf" srcId="{BAC2DC55-FDA5-42C1-A606-6E703BEFE43D}" destId="{F144563F-2176-48F5-9B53-B4113B92125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87B76B-D642-4E48-B9A3-C69B361E85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EC517-AB7F-4AF5-87C0-51277F0AAC4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Другие общегосударственные расходы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 –  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49 545,7 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4611F1A-F1CB-4119-BA80-D547D19CAFC9}" type="parTrans" cxnId="{458E6DEA-F741-40F6-AEBD-95182CAACBB6}">
      <dgm:prSet/>
      <dgm:spPr/>
      <dgm:t>
        <a:bodyPr/>
        <a:lstStyle/>
        <a:p>
          <a:endParaRPr lang="ru-RU"/>
        </a:p>
      </dgm:t>
    </dgm:pt>
    <dgm:pt modelId="{70FC7D57-392F-4A4F-82F4-27E6476BB9EB}" type="sibTrans" cxnId="{458E6DEA-F741-40F6-AEBD-95182CAACBB6}">
      <dgm:prSet/>
      <dgm:spPr/>
      <dgm:t>
        <a:bodyPr/>
        <a:lstStyle/>
        <a:p>
          <a:endParaRPr lang="ru-RU"/>
        </a:p>
      </dgm:t>
    </dgm:pt>
    <dgm:pt modelId="{E8BFDF3B-A3A6-424C-BBFA-AAB4DC8CD91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обеспечение деятельности централизованных бухгалтерий муниципального образования  на 2019  год-  11 691,1 тыс. рублей, на обеспечение деятельности (оказание услуг) муниципальных учреждений;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3A9054F-F480-4E97-8FDE-5543B09DEB06}" type="parTrans" cxnId="{B0AAB7BC-2D64-4E88-B0BA-CF0E18921363}">
      <dgm:prSet/>
      <dgm:spPr/>
      <dgm:t>
        <a:bodyPr/>
        <a:lstStyle/>
        <a:p>
          <a:endParaRPr lang="ru-RU"/>
        </a:p>
      </dgm:t>
    </dgm:pt>
    <dgm:pt modelId="{5B1904FF-2ABE-4096-9A14-9873EE5447BA}" type="sibTrans" cxnId="{B0AAB7BC-2D64-4E88-B0BA-CF0E18921363}">
      <dgm:prSet/>
      <dgm:spPr/>
      <dgm:t>
        <a:bodyPr/>
        <a:lstStyle/>
        <a:p>
          <a:endParaRPr lang="ru-RU"/>
        </a:p>
      </dgm:t>
    </dgm:pt>
    <dgm:pt modelId="{4F86D4E4-1CBA-4B95-BE6A-839CC3A310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реализация функций по распоряжению  имуществом, находящимся в муниципальной собственности  на 2019  год- 100,0 тыс.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B994540-0F93-4EEE-BD72-1817DA1C7F87}" type="parTrans" cxnId="{55DA0CA3-ACB9-4CAF-8CE9-18525927DA33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CDB9DD01-7CAC-4ADA-955E-FA92045C2948}" type="sibTrans" cxnId="{55DA0CA3-ACB9-4CAF-8CE9-18525927DA33}">
      <dgm:prSet/>
      <dgm:spPr/>
      <dgm:t>
        <a:bodyPr/>
        <a:lstStyle/>
        <a:p>
          <a:endParaRPr lang="ru-RU"/>
        </a:p>
      </dgm:t>
    </dgm:pt>
    <dgm:pt modelId="{36187A92-54B6-4C8A-A6E5-9BA6B84E45D3}">
      <dgm:prSet custRadScaleRad="110044" custRadScaleInc="13122"/>
      <dgm:spPr/>
      <dgm:t>
        <a:bodyPr/>
        <a:lstStyle/>
        <a:p>
          <a:endParaRPr lang="ru-RU"/>
        </a:p>
      </dgm:t>
    </dgm:pt>
    <dgm:pt modelId="{0629139D-AAEB-4559-8A23-4C1718FB313B}" type="parTrans" cxnId="{D2EAAA19-17C2-42FC-B0E2-D51E0AB064F8}">
      <dgm:prSet/>
      <dgm:spPr/>
      <dgm:t>
        <a:bodyPr/>
        <a:lstStyle/>
        <a:p>
          <a:endParaRPr lang="ru-RU"/>
        </a:p>
      </dgm:t>
    </dgm:pt>
    <dgm:pt modelId="{DA3EC99B-DB0C-436A-BADB-810AC147D728}" type="sibTrans" cxnId="{D2EAAA19-17C2-42FC-B0E2-D51E0AB064F8}">
      <dgm:prSet/>
      <dgm:spPr/>
      <dgm:t>
        <a:bodyPr/>
        <a:lstStyle/>
        <a:p>
          <a:endParaRPr lang="ru-RU"/>
        </a:p>
      </dgm:t>
    </dgm:pt>
    <dgm:pt modelId="{53EB5B71-6A15-4C1C-B42B-894AF633B869}" type="pres">
      <dgm:prSet presAssocID="{A987B76B-D642-4E48-B9A3-C69B361E85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F0C4F-74A2-426D-BC3B-D8D67902D4DA}" type="pres">
      <dgm:prSet presAssocID="{096EC517-AB7F-4AF5-87C0-51277F0AAC4D}" presName="centerShape" presStyleLbl="node0" presStyleIdx="0" presStyleCnt="1" custScaleX="100922" custScaleY="95820" custLinFactNeighborX="1435" custLinFactNeighborY="-22176"/>
      <dgm:spPr/>
      <dgm:t>
        <a:bodyPr/>
        <a:lstStyle/>
        <a:p>
          <a:endParaRPr lang="ru-RU"/>
        </a:p>
      </dgm:t>
    </dgm:pt>
    <dgm:pt modelId="{34A68858-AF97-433C-9573-6D0D470333BC}" type="pres">
      <dgm:prSet presAssocID="{8B994540-0F93-4EEE-BD72-1817DA1C7F87}" presName="parTrans" presStyleLbl="bgSibTrans2D1" presStyleIdx="0" presStyleCnt="2" custFlipHor="1" custScaleX="13146" custScaleY="14697"/>
      <dgm:spPr/>
      <dgm:t>
        <a:bodyPr/>
        <a:lstStyle/>
        <a:p>
          <a:endParaRPr lang="ru-RU"/>
        </a:p>
      </dgm:t>
    </dgm:pt>
    <dgm:pt modelId="{BF76D8AC-3421-4384-87F9-258419A00935}" type="pres">
      <dgm:prSet presAssocID="{4F86D4E4-1CBA-4B95-BE6A-839CC3A310F6}" presName="node" presStyleLbl="node1" presStyleIdx="0" presStyleCnt="2" custScaleY="168959" custRadScaleRad="100823" custRadScaleInc="2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7A670-437B-4A94-8B28-63AC2A30C588}" type="pres">
      <dgm:prSet presAssocID="{C3A9054F-F480-4E97-8FDE-5543B09DEB06}" presName="parTrans" presStyleLbl="bgSibTrans2D1" presStyleIdx="1" presStyleCnt="2" custFlipHor="1" custScaleX="8610" custScaleY="6136"/>
      <dgm:spPr/>
      <dgm:t>
        <a:bodyPr/>
        <a:lstStyle/>
        <a:p>
          <a:endParaRPr lang="ru-RU"/>
        </a:p>
      </dgm:t>
    </dgm:pt>
    <dgm:pt modelId="{99022412-CABF-4917-9D36-1579A2653F37}" type="pres">
      <dgm:prSet presAssocID="{E8BFDF3B-A3A6-424C-BBFA-AAB4DC8CD917}" presName="node" presStyleLbl="node1" presStyleIdx="1" presStyleCnt="2" custScaleY="161376" custRadScaleRad="103149" custRadScaleInc="-2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A6374-E0B6-40C1-B588-AD06493715F8}" type="presOf" srcId="{4F86D4E4-1CBA-4B95-BE6A-839CC3A310F6}" destId="{BF76D8AC-3421-4384-87F9-258419A00935}" srcOrd="0" destOrd="0" presId="urn:microsoft.com/office/officeart/2005/8/layout/radial4"/>
    <dgm:cxn modelId="{34AD003A-B361-4B37-AFC4-410E5FA81B71}" type="presOf" srcId="{C3A9054F-F480-4E97-8FDE-5543B09DEB06}" destId="{A907A670-437B-4A94-8B28-63AC2A30C588}" srcOrd="0" destOrd="0" presId="urn:microsoft.com/office/officeart/2005/8/layout/radial4"/>
    <dgm:cxn modelId="{0271D573-36E1-426A-B9F4-AF2CAC3C41FF}" type="presOf" srcId="{096EC517-AB7F-4AF5-87C0-51277F0AAC4D}" destId="{482F0C4F-74A2-426D-BC3B-D8D67902D4DA}" srcOrd="0" destOrd="0" presId="urn:microsoft.com/office/officeart/2005/8/layout/radial4"/>
    <dgm:cxn modelId="{D2EAAA19-17C2-42FC-B0E2-D51E0AB064F8}" srcId="{A987B76B-D642-4E48-B9A3-C69B361E8504}" destId="{36187A92-54B6-4C8A-A6E5-9BA6B84E45D3}" srcOrd="1" destOrd="0" parTransId="{0629139D-AAEB-4559-8A23-4C1718FB313B}" sibTransId="{DA3EC99B-DB0C-436A-BADB-810AC147D728}"/>
    <dgm:cxn modelId="{55DA0CA3-ACB9-4CAF-8CE9-18525927DA33}" srcId="{096EC517-AB7F-4AF5-87C0-51277F0AAC4D}" destId="{4F86D4E4-1CBA-4B95-BE6A-839CC3A310F6}" srcOrd="0" destOrd="0" parTransId="{8B994540-0F93-4EEE-BD72-1817DA1C7F87}" sibTransId="{CDB9DD01-7CAC-4ADA-955E-FA92045C2948}"/>
    <dgm:cxn modelId="{458E6DEA-F741-40F6-AEBD-95182CAACBB6}" srcId="{A987B76B-D642-4E48-B9A3-C69B361E8504}" destId="{096EC517-AB7F-4AF5-87C0-51277F0AAC4D}" srcOrd="0" destOrd="0" parTransId="{84611F1A-F1CB-4119-BA80-D547D19CAFC9}" sibTransId="{70FC7D57-392F-4A4F-82F4-27E6476BB9EB}"/>
    <dgm:cxn modelId="{1343FCCE-E4BF-4DAC-BCA9-373495C41985}" type="presOf" srcId="{A987B76B-D642-4E48-B9A3-C69B361E8504}" destId="{53EB5B71-6A15-4C1C-B42B-894AF633B869}" srcOrd="0" destOrd="0" presId="urn:microsoft.com/office/officeart/2005/8/layout/radial4"/>
    <dgm:cxn modelId="{F3DFB400-C967-4F20-A84B-8520BD23F302}" type="presOf" srcId="{8B994540-0F93-4EEE-BD72-1817DA1C7F87}" destId="{34A68858-AF97-433C-9573-6D0D470333BC}" srcOrd="0" destOrd="0" presId="urn:microsoft.com/office/officeart/2005/8/layout/radial4"/>
    <dgm:cxn modelId="{B0AAB7BC-2D64-4E88-B0BA-CF0E18921363}" srcId="{096EC517-AB7F-4AF5-87C0-51277F0AAC4D}" destId="{E8BFDF3B-A3A6-424C-BBFA-AAB4DC8CD917}" srcOrd="1" destOrd="0" parTransId="{C3A9054F-F480-4E97-8FDE-5543B09DEB06}" sibTransId="{5B1904FF-2ABE-4096-9A14-9873EE5447BA}"/>
    <dgm:cxn modelId="{7E364B28-6A75-4759-AE05-1A200BC8F37C}" type="presOf" srcId="{E8BFDF3B-A3A6-424C-BBFA-AAB4DC8CD917}" destId="{99022412-CABF-4917-9D36-1579A2653F37}" srcOrd="0" destOrd="0" presId="urn:microsoft.com/office/officeart/2005/8/layout/radial4"/>
    <dgm:cxn modelId="{ECF5CA33-93DB-44AF-B6A1-5C10BDB95BF4}" type="presParOf" srcId="{53EB5B71-6A15-4C1C-B42B-894AF633B869}" destId="{482F0C4F-74A2-426D-BC3B-D8D67902D4DA}" srcOrd="0" destOrd="0" presId="urn:microsoft.com/office/officeart/2005/8/layout/radial4"/>
    <dgm:cxn modelId="{2945EF16-9864-49E1-926F-6E7D2E2D1E44}" type="presParOf" srcId="{53EB5B71-6A15-4C1C-B42B-894AF633B869}" destId="{34A68858-AF97-433C-9573-6D0D470333BC}" srcOrd="1" destOrd="0" presId="urn:microsoft.com/office/officeart/2005/8/layout/radial4"/>
    <dgm:cxn modelId="{D3E82A4E-01BC-4A06-AB58-89A0A14CEC38}" type="presParOf" srcId="{53EB5B71-6A15-4C1C-B42B-894AF633B869}" destId="{BF76D8AC-3421-4384-87F9-258419A00935}" srcOrd="2" destOrd="0" presId="urn:microsoft.com/office/officeart/2005/8/layout/radial4"/>
    <dgm:cxn modelId="{A677DC76-5A93-44C1-9258-96B651CC82E8}" type="presParOf" srcId="{53EB5B71-6A15-4C1C-B42B-894AF633B869}" destId="{A907A670-437B-4A94-8B28-63AC2A30C588}" srcOrd="3" destOrd="0" presId="urn:microsoft.com/office/officeart/2005/8/layout/radial4"/>
    <dgm:cxn modelId="{6ECBE3F6-5B84-4072-B48B-230397AFB2EF}" type="presParOf" srcId="{53EB5B71-6A15-4C1C-B42B-894AF633B869}" destId="{99022412-CABF-4917-9D36-1579A2653F3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6B44-518A-4A17-BA28-74AEFB5001C1}">
      <dsp:nvSpPr>
        <dsp:cNvPr id="0" name=""/>
        <dsp:cNvSpPr/>
      </dsp:nvSpPr>
      <dsp:spPr>
        <a:xfrm>
          <a:off x="0" y="0"/>
          <a:ext cx="8928992" cy="936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При составлении проекта бюджета на 2019 год и на плановый период 2020 и 2021 годов учтены: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07" y="45707"/>
        <a:ext cx="8837578" cy="844908"/>
      </dsp:txXfrm>
    </dsp:sp>
    <dsp:sp modelId="{2FEC29A3-D4DA-4406-B294-39917A21B282}">
      <dsp:nvSpPr>
        <dsp:cNvPr id="0" name=""/>
        <dsp:cNvSpPr/>
      </dsp:nvSpPr>
      <dsp:spPr>
        <a:xfrm>
          <a:off x="0" y="936343"/>
          <a:ext cx="8928992" cy="5472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Бюджетное послание Президента Российской Федерации Федеральному Собранию Российской Федерации от 1 марта 2018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Указ Президента Российской Федерации от 7 мая 2018 года № 204 «О национальных целях и стратегических целях и стратегических задачах развития Российской Федерации на период до 2024 года»</a:t>
          </a:r>
          <a:r>
            <a:rPr lang="ru-RU" sz="24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Послание главы администрации (губернатора) Краснодарского края депутатам Законодательного собрания Краснодарского края;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муниципального образования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 на 2019 и на период до 2024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муниципального образования Гулькевичский район на 2019-2021 годы.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36343"/>
        <a:ext cx="8928992" cy="5472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69F2B-4A21-4597-A16C-B0A4E44828E3}">
      <dsp:nvSpPr>
        <dsp:cNvPr id="0" name=""/>
        <dsp:cNvSpPr/>
      </dsp:nvSpPr>
      <dsp:spPr>
        <a:xfrm>
          <a:off x="2854736" y="2700279"/>
          <a:ext cx="2041795" cy="208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897" y="0"/>
              </a:lnTo>
              <a:lnTo>
                <a:pt x="1020897" y="2088607"/>
              </a:lnTo>
              <a:lnTo>
                <a:pt x="2041795" y="2088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02612" y="3671563"/>
        <a:ext cx="146041" cy="146041"/>
      </dsp:txXfrm>
    </dsp:sp>
    <dsp:sp modelId="{828790FD-8358-4B8B-8254-885ACBEEAB44}">
      <dsp:nvSpPr>
        <dsp:cNvPr id="0" name=""/>
        <dsp:cNvSpPr/>
      </dsp:nvSpPr>
      <dsp:spPr>
        <a:xfrm>
          <a:off x="2854736" y="2700279"/>
          <a:ext cx="2041795" cy="648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897" y="0"/>
              </a:lnTo>
              <a:lnTo>
                <a:pt x="1020897" y="648453"/>
              </a:lnTo>
              <a:lnTo>
                <a:pt x="2041795" y="6484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22076" y="2970949"/>
        <a:ext cx="107114" cy="107114"/>
      </dsp:txXfrm>
    </dsp:sp>
    <dsp:sp modelId="{22455721-1CEA-4DCC-BB51-DA13421A4086}">
      <dsp:nvSpPr>
        <dsp:cNvPr id="0" name=""/>
        <dsp:cNvSpPr/>
      </dsp:nvSpPr>
      <dsp:spPr>
        <a:xfrm>
          <a:off x="2854736" y="1980584"/>
          <a:ext cx="2041795" cy="719695"/>
        </a:xfrm>
        <a:custGeom>
          <a:avLst/>
          <a:gdLst/>
          <a:ahLst/>
          <a:cxnLst/>
          <a:rect l="0" t="0" r="0" b="0"/>
          <a:pathLst>
            <a:path>
              <a:moveTo>
                <a:pt x="0" y="719695"/>
              </a:moveTo>
              <a:lnTo>
                <a:pt x="1020897" y="719695"/>
              </a:lnTo>
              <a:lnTo>
                <a:pt x="1020897" y="0"/>
              </a:lnTo>
              <a:lnTo>
                <a:pt x="20417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21510" y="2286308"/>
        <a:ext cx="108246" cy="108246"/>
      </dsp:txXfrm>
    </dsp:sp>
    <dsp:sp modelId="{A306F9C5-07FF-4964-9A3D-3F1634BBDB3E}">
      <dsp:nvSpPr>
        <dsp:cNvPr id="0" name=""/>
        <dsp:cNvSpPr/>
      </dsp:nvSpPr>
      <dsp:spPr>
        <a:xfrm>
          <a:off x="2854736" y="684440"/>
          <a:ext cx="2041795" cy="2015838"/>
        </a:xfrm>
        <a:custGeom>
          <a:avLst/>
          <a:gdLst/>
          <a:ahLst/>
          <a:cxnLst/>
          <a:rect l="0" t="0" r="0" b="0"/>
          <a:pathLst>
            <a:path>
              <a:moveTo>
                <a:pt x="0" y="2015838"/>
              </a:moveTo>
              <a:lnTo>
                <a:pt x="1020897" y="2015838"/>
              </a:lnTo>
              <a:lnTo>
                <a:pt x="1020897" y="0"/>
              </a:lnTo>
              <a:lnTo>
                <a:pt x="20417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03902" y="1620629"/>
        <a:ext cx="143461" cy="143461"/>
      </dsp:txXfrm>
    </dsp:sp>
    <dsp:sp modelId="{619AD098-A9CC-4A4E-9722-983B224C1012}">
      <dsp:nvSpPr>
        <dsp:cNvPr id="0" name=""/>
        <dsp:cNvSpPr/>
      </dsp:nvSpPr>
      <dsp:spPr>
        <a:xfrm>
          <a:off x="189138" y="1800177"/>
          <a:ext cx="3530990" cy="1800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Управление образования – 62 учреждения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138" y="1800177"/>
        <a:ext cx="3530990" cy="1800204"/>
      </dsp:txXfrm>
    </dsp:sp>
    <dsp:sp modelId="{71636D87-063C-471D-9954-F9BCD4BE732E}">
      <dsp:nvSpPr>
        <dsp:cNvPr id="0" name=""/>
        <dsp:cNvSpPr/>
      </dsp:nvSpPr>
      <dsp:spPr>
        <a:xfrm>
          <a:off x="4896531" y="144020"/>
          <a:ext cx="3545155" cy="1080840"/>
        </a:xfrm>
        <a:prstGeom prst="rect">
          <a:avLst/>
        </a:prstGeom>
        <a:gradFill rotWithShape="0">
          <a:gsLst>
            <a:gs pos="100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дошкольного образования – 32 детских сада;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144020"/>
        <a:ext cx="3545155" cy="1080840"/>
      </dsp:txXfrm>
    </dsp:sp>
    <dsp:sp modelId="{B1FBD795-EC2E-4185-B9AF-2D0D4F7745C9}">
      <dsp:nvSpPr>
        <dsp:cNvPr id="0" name=""/>
        <dsp:cNvSpPr/>
      </dsp:nvSpPr>
      <dsp:spPr>
        <a:xfrm>
          <a:off x="4896531" y="1440164"/>
          <a:ext cx="3545155" cy="1080840"/>
        </a:xfrm>
        <a:prstGeom prst="rect">
          <a:avLst/>
        </a:prstGeom>
        <a:gradFill rotWithShape="0">
          <a:gsLst>
            <a:gs pos="100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общего образования детей – 24 школ;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1440164"/>
        <a:ext cx="3545155" cy="1080840"/>
      </dsp:txXfrm>
    </dsp:sp>
    <dsp:sp modelId="{233C79C4-884B-4FF9-9DBC-E95C3D5CE3F9}">
      <dsp:nvSpPr>
        <dsp:cNvPr id="0" name=""/>
        <dsp:cNvSpPr/>
      </dsp:nvSpPr>
      <dsp:spPr>
        <a:xfrm>
          <a:off x="4896531" y="2808313"/>
          <a:ext cx="3545155" cy="1080840"/>
        </a:xfrm>
        <a:prstGeom prst="rect">
          <a:avLst/>
        </a:prstGeom>
        <a:gradFill rotWithShape="0">
          <a:gsLst>
            <a:gs pos="100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дополнительного образования – 3 (спортшкола, внешкольный центр, УДО казачьей направленности);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2808313"/>
        <a:ext cx="3545155" cy="1080840"/>
      </dsp:txXfrm>
    </dsp:sp>
    <dsp:sp modelId="{6C38FCE9-9D06-4704-97AB-E74987D5F528}">
      <dsp:nvSpPr>
        <dsp:cNvPr id="0" name=""/>
        <dsp:cNvSpPr/>
      </dsp:nvSpPr>
      <dsp:spPr>
        <a:xfrm>
          <a:off x="4896531" y="4248467"/>
          <a:ext cx="3545155" cy="1080840"/>
        </a:xfrm>
        <a:prstGeom prst="rect">
          <a:avLst/>
        </a:prstGeom>
        <a:gradFill rotWithShape="0">
          <a:gsLst>
            <a:gs pos="100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методический центр, централизованная бухгалтерия;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4248467"/>
        <a:ext cx="3545155" cy="1080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0C4F-74A2-426D-BC3B-D8D67902D4DA}">
      <dsp:nvSpPr>
        <dsp:cNvPr id="0" name=""/>
        <dsp:cNvSpPr/>
      </dsp:nvSpPr>
      <dsp:spPr>
        <a:xfrm>
          <a:off x="3151739" y="1234608"/>
          <a:ext cx="2844197" cy="2700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Другие общегосударственные расходы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–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49 545,7 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8262" y="1630074"/>
        <a:ext cx="2011151" cy="1909479"/>
      </dsp:txXfrm>
    </dsp:sp>
    <dsp:sp modelId="{34A68858-AF97-433C-9573-6D0D470333BC}">
      <dsp:nvSpPr>
        <dsp:cNvPr id="0" name=""/>
        <dsp:cNvSpPr/>
      </dsp:nvSpPr>
      <dsp:spPr>
        <a:xfrm rot="10129613" flipH="1">
          <a:off x="2129257" y="2065218"/>
          <a:ext cx="225538" cy="118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6D8AC-3421-4384-87F9-258419A00935}">
      <dsp:nvSpPr>
        <dsp:cNvPr id="0" name=""/>
        <dsp:cNvSpPr/>
      </dsp:nvSpPr>
      <dsp:spPr>
        <a:xfrm>
          <a:off x="61814" y="148599"/>
          <a:ext cx="2677302" cy="36188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реализация функций по распоряжению  имуществом, находящимся в муниципальной собственности  на 2019  год- 100,0 тыс. рублей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0229" y="227014"/>
        <a:ext cx="2520472" cy="3462004"/>
      </dsp:txXfrm>
    </dsp:sp>
    <dsp:sp modelId="{A907A670-437B-4A94-8B28-63AC2A30C588}">
      <dsp:nvSpPr>
        <dsp:cNvPr id="0" name=""/>
        <dsp:cNvSpPr/>
      </dsp:nvSpPr>
      <dsp:spPr>
        <a:xfrm rot="783661" flipH="1">
          <a:off x="6747018" y="2040224"/>
          <a:ext cx="136141" cy="492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22412-CABF-4917-9D36-1579A2653F37}">
      <dsp:nvSpPr>
        <dsp:cNvPr id="0" name=""/>
        <dsp:cNvSpPr/>
      </dsp:nvSpPr>
      <dsp:spPr>
        <a:xfrm>
          <a:off x="6246585" y="157990"/>
          <a:ext cx="2677302" cy="34564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обеспечение деятельности централизованных бухгалтерий муниципального образования  на 2019  год-  11 691,1 тыс. рублей, на обеспечение деятельности (оказание услуг) муниципальных учреждений;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25000" y="236405"/>
        <a:ext cx="2520472" cy="3299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0.02083</cdr:x>
      <cdr:y>0.01266</cdr:y>
    </cdr:from>
    <cdr:to>
      <cdr:x>0.97917</cdr:x>
      <cdr:y>0.23898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235" y="72018"/>
          <a:ext cx="3967482" cy="1287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Структура поступления налоговых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платежей (по основным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видам отгрузки); 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0.04905</cdr:x>
      <cdr:y>0.07569</cdr:y>
    </cdr:from>
    <cdr:to>
      <cdr:x>0.2604</cdr:x>
      <cdr:y>0.14236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2571" y="432048"/>
          <a:ext cx="1217512" cy="380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0.1875</cdr:x>
      <cdr:y>0.85395</cdr:y>
    </cdr:from>
    <cdr:to>
      <cdr:x>0.5</cdr:x>
      <cdr:y>0.96028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4874333"/>
          <a:ext cx="1800200" cy="606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2018 год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0.14249</cdr:x>
      <cdr:y>0.18694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70432"/>
          <a:ext cx="118244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0.72581</cdr:x>
      <cdr:y>0.17635</cdr:y>
    </cdr:from>
    <cdr:to>
      <cdr:x>0.94355</cdr:x>
      <cdr:y>0.23202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0720" y="1140490"/>
          <a:ext cx="194421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ВСЕГО: 1 421,4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0.77688</cdr:x>
      <cdr:y>0.16553</cdr:y>
    </cdr:from>
    <cdr:to>
      <cdr:x>0.96813</cdr:x>
      <cdr:y>0.2207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0272" y="1080120"/>
          <a:ext cx="17281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0.78485</cdr:x>
      <cdr:y>0.16553</cdr:y>
    </cdr:from>
    <cdr:to>
      <cdr:x>0.92588</cdr:x>
      <cdr:y>0.22071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92280" y="1080120"/>
          <a:ext cx="1274417" cy="360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0.69116</cdr:x>
      <cdr:y>0.00196</cdr:y>
    </cdr:from>
    <cdr:to>
      <cdr:x>0.96307</cdr:x>
      <cdr:y>0.06857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6171362" y="10867"/>
          <a:ext cx="242790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Всего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–768,4 млн. руб</a:t>
          </a:r>
          <a:r>
            <a:rPr lang="ru-RU" dirty="0" smtClean="0"/>
            <a:t>.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0.03567</cdr:x>
      <cdr:y>0.0466</cdr:y>
    </cdr:from>
    <cdr:to>
      <cdr:x>0.1647</cdr:x>
      <cdr:y>0.11327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8488" y="251676"/>
          <a:ext cx="115210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928992" cy="11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noAutofit/>
        </a:bodyPr>
        <a:lstStyle xmlns:a="http://schemas.openxmlformats.org/drawingml/2006/main"/>
        <a:p xmlns:a="http://schemas.openxmlformats.org/drawingml/2006/main">
          <a:pPr algn="ctr" rtl="0"/>
          <a:r>
            <a:rPr lang="ru-RU" sz="20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Муниципальная программа «Подготовка градостроительной  и землеустроительной документации на территории муниципального образования </a:t>
          </a:r>
          <a:r>
            <a:rPr lang="ru-RU" sz="2000" b="0" i="0" u="none" strike="noStrike" baseline="0" dirty="0" err="1" smtClean="0">
              <a:effectLst/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0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 район»</a:t>
          </a:r>
          <a:endParaRPr lang="ru-RU" sz="2000" b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928992" cy="11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noAutofit/>
        </a:bodyPr>
        <a:lstStyle xmlns:a="http://schemas.openxmlformats.org/drawingml/2006/main"/>
        <a:p xmlns:a="http://schemas.openxmlformats.org/drawingml/2006/main">
          <a:pPr algn="ctr" rtl="0"/>
          <a:r>
            <a:rPr lang="ru-RU" sz="24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Муниципальная программа «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Жилище</a:t>
          </a:r>
          <a:r>
            <a:rPr lang="ru-RU" sz="24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»</a:t>
          </a:r>
          <a:endParaRPr lang="ru-RU" sz="2400" b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928992" cy="11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noAutofit/>
        </a:bodyPr>
        <a:lstStyle xmlns:a="http://schemas.openxmlformats.org/drawingml/2006/main"/>
        <a:p xmlns:a="http://schemas.openxmlformats.org/drawingml/2006/main">
          <a:pPr algn="ctr" rtl="0"/>
          <a:r>
            <a:rPr lang="ru-RU" sz="24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Муниципальная программа «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Управление муниципальными финансами муниципального образования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</a:t>
          </a:r>
          <a:r>
            <a:rPr lang="ru-RU" sz="24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»</a:t>
          </a:r>
          <a:endParaRPr lang="ru-RU" sz="2400" b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0.03189</cdr:x>
      <cdr:y>0.12064</cdr:y>
    </cdr:from>
    <cdr:to>
      <cdr:x>0.16432</cdr:x>
      <cdr:y>0.17298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84761" y="780449"/>
          <a:ext cx="118244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0.74194</cdr:x>
      <cdr:y>0.17635</cdr:y>
    </cdr:from>
    <cdr:to>
      <cdr:x>0.94355</cdr:x>
      <cdr:y>0.23202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4736" y="1140490"/>
          <a:ext cx="18002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ВСЕГО: 150,3</a:t>
          </a: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0.13979</cdr:x>
      <cdr:y>0.18583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89273"/>
          <a:ext cx="115839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0.76613</cdr:x>
      <cdr:y>0.10634</cdr:y>
    </cdr:from>
    <cdr:to>
      <cdr:x>0.98388</cdr:x>
      <cdr:y>0.16139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40760" y="702621"/>
          <a:ext cx="1944288" cy="363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ВСЕГО: 131 116,5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0.79839</cdr:x>
      <cdr:y>0</cdr:y>
    </cdr:from>
    <cdr:to>
      <cdr:x>0.98297</cdr:x>
      <cdr:y>0.07275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7128818" y="0"/>
          <a:ext cx="164814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>
              <a:latin typeface="Times New Roman" pitchFamily="18" charset="0"/>
              <a:cs typeface="Times New Roman" pitchFamily="18" charset="0"/>
            </a:rPr>
            <a:t>Всего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– 481,5</a:t>
          </a:r>
        </a:p>
      </cdr:txBody>
    </cdr:sp>
  </cdr:relSizeAnchor>
</c:userShapes>
</file>

<file path=ppt/drawings/drawing50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1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2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0.04187</cdr:x>
      <cdr:y>0.05549</cdr:y>
    </cdr:from>
    <cdr:to>
      <cdr:x>0.1709</cdr:x>
      <cdr:y>0.12216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3868" y="299662"/>
          <a:ext cx="115210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D241D-F1DF-4598-903A-63E8A3257136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43ED-F738-4D37-B86F-FA9097E41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62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79F9-E3E6-4DE6-9FE2-DCA4834E3E95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8837E-27BB-4526-AA15-0DFFB9730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93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6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8934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8199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8438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4058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40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8837E-27BB-4526-AA15-0DFFB97308B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45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80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09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38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99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57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15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23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57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22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71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77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11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06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70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10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51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37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08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82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09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947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77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050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64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31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453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455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1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03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135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592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067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291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293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967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018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992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547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6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030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721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58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23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751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937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981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394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165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030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95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239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157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055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392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528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528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348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214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1125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8162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46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829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2530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9196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0771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652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749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5782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685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8818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2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970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7566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02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6836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2038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7190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1450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6788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8921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047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4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1437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8983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5224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1841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6632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7728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8173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5677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1375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6332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7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CF58-3C40-4203-BDD6-B9369FBF2F1E}" type="datetime1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CB70-7D78-4C7B-A3D6-FCF29EEFEFF0}" type="datetime1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18A-AD78-46C2-A80C-2D2753A2DA35}" type="datetime1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1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B201-78FD-4D97-94C2-C6EFACA23F6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2F40-C063-467E-851C-B969E51C7D1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488-B43A-403E-BA5C-48187767CCF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5D22-733F-4DBD-9F2E-83374D7EB70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C763-CE85-4AD9-B2A4-B0D3E6A5EDA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DC0-CFF8-463C-99BF-DFEC0DE945F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6FB4-B39B-4A76-8931-34ACDC90EB1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7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F45D-9D95-45E9-8E6A-BD37955CEB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C5A-C51B-4AC7-9FAE-88C285A0311A}" type="datetime1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15D-C1DB-47B7-966F-37B4BD0E13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B0C-845F-43EC-B11D-76DFA48E8D4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74B-2AF7-4B21-B59A-DBF724D5D9D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2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F894-72A2-4EDD-BFE7-C68AAC7BB71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3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9D0C-5BB6-457C-8AC3-2203B5CBF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23EF-A092-4727-8EB9-2E250FE600B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FBC1-40F2-4B82-A070-49AF8532849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1116-E9CC-496E-8629-61167796093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F2A9-A095-40F5-8F96-747879C3E84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D610-7DA6-45F5-900E-D8DCF02183B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038-124B-497C-800D-1F3483C26E3D}" type="datetime1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8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06D8-8916-443B-8C78-6079CF513DB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4F5-C55F-4383-8764-207936FDD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38E-F72F-46EB-88EE-F9BE1E11798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F352-4C27-41BA-AA2B-EDA76D2ECE0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99CC-1DAE-407A-A4CA-26284A7AEAC6}" type="datetime1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3782-94B3-4B00-9D18-BD3F946453CC}" type="datetime1">
              <a:rPr lang="ru-RU" smtClean="0"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5730-ECE5-4BE2-A4A3-3D478FC4ED56}" type="datetime1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B0B8-F2F8-4A88-9C86-61C4CDC51463}" type="datetime1">
              <a:rPr lang="ru-RU" smtClean="0"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0556-C2D1-49CE-9BFD-4707B381198E}" type="datetime1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C20-3329-4955-9BA9-E457BF061397}" type="datetime1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0D7B-66F0-4530-9114-A59C21342AA2}" type="datetime1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9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7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A50661-9043-4619-9A28-6F1A35C6B68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35" y="617227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7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8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D1BDC6-BC7C-4A65-BF28-C307181B5C2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23.11.2018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1" y="617228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8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9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emf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ulkevichi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3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4968552"/>
          </a:xfrm>
          <a:noFill/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txBody>
          <a:bodyPr/>
          <a:lstStyle/>
          <a:p>
            <a:pPr marL="0" indent="0" algn="ctr">
              <a:lnSpc>
                <a:spcPts val="6500"/>
              </a:lnSpc>
              <a:buNone/>
            </a:pP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 </a:t>
            </a:r>
            <a:r>
              <a:rPr lang="ru-RU" sz="6000" b="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2019 год и плановый период 2020 и 2021 годов</a:t>
            </a:r>
            <a:endParaRPr lang="ru-RU" sz="6000" b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715" y="5517232"/>
            <a:ext cx="4665444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подготовлен финансовым управлением</a:t>
            </a:r>
            <a:b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</a:t>
            </a:r>
            <a:b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район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51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6188"/>
            <a:ext cx="8208911" cy="1143000"/>
          </a:xfrm>
          <a:noFill/>
          <a:ln>
            <a:noFill/>
          </a:ln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Объём консолидированного бюджета Гулькевичского района по доходам на 2019 год в сравнении с уточнённым 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планом на 01.10.2018 года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64125030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395536" y="1052736"/>
            <a:ext cx="1008112" cy="2464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27298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14826370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3917253"/>
              </p:ext>
            </p:extLst>
          </p:nvPr>
        </p:nvGraphicFramePr>
        <p:xfrm>
          <a:off x="107504" y="1268760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направлений в области национальной экономики в 2019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5056737"/>
              </p:ext>
            </p:extLst>
          </p:nvPr>
        </p:nvGraphicFramePr>
        <p:xfrm>
          <a:off x="119480" y="119675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сельское хозяйство и рыболовство в 2019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2282665"/>
              </p:ext>
            </p:extLst>
          </p:nvPr>
        </p:nvGraphicFramePr>
        <p:xfrm>
          <a:off x="119480" y="119675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другие вопросы в области национальной экономики в 2019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42191938"/>
              </p:ext>
            </p:extLst>
          </p:nvPr>
        </p:nvGraphicFramePr>
        <p:xfrm>
          <a:off x="107504" y="332656"/>
          <a:ext cx="891625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9683465"/>
              </p:ext>
            </p:extLst>
          </p:nvPr>
        </p:nvGraphicFramePr>
        <p:xfrm>
          <a:off x="172459" y="871699"/>
          <a:ext cx="8784977" cy="586966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51469"/>
                <a:gridCol w="1171148"/>
                <a:gridCol w="908790"/>
                <a:gridCol w="2953570"/>
              </a:tblGrid>
              <a:tr h="306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685,0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36,7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83,4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1099,1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58,9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1867,5</a:t>
                      </a:r>
                      <a:endParaRPr lang="en-US" sz="14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685,0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Налоги на прибыль, доходы 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440,2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2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38,1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Имущественные налоги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8,8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1,2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83,4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использования имущества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56,4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0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1,7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3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оказания платных услуг (работ) и компенсации затрат муниципальных районов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10,9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продажи имущества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6,9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1099,1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6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Дотации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313,9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54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Субвенции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785,2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71,4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7799713"/>
              </p:ext>
            </p:extLst>
          </p:nvPr>
        </p:nvGraphicFramePr>
        <p:xfrm>
          <a:off x="5952529" y="1052736"/>
          <a:ext cx="2952906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3479089"/>
              </p:ext>
            </p:extLst>
          </p:nvPr>
        </p:nvGraphicFramePr>
        <p:xfrm>
          <a:off x="6017310" y="2132856"/>
          <a:ext cx="280831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95520266"/>
              </p:ext>
            </p:extLst>
          </p:nvPr>
        </p:nvGraphicFramePr>
        <p:xfrm>
          <a:off x="6012160" y="3933056"/>
          <a:ext cx="280831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97015868"/>
              </p:ext>
            </p:extLst>
          </p:nvPr>
        </p:nvGraphicFramePr>
        <p:xfrm>
          <a:off x="6070719" y="5445224"/>
          <a:ext cx="2808312" cy="141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163815"/>
            <a:ext cx="7333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консолидированного бюджета Гулькевичского района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доходам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2019г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9291" y="53973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146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7044"/>
            <a:ext cx="8928992" cy="10817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налоговых и неналоговых доходов консолидированного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Гулькевичского района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87418520"/>
              </p:ext>
            </p:extLst>
          </p:nvPr>
        </p:nvGraphicFramePr>
        <p:xfrm>
          <a:off x="107504" y="1196810"/>
          <a:ext cx="8928992" cy="554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51520" y="1196810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35286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0573639"/>
              </p:ext>
            </p:extLst>
          </p:nvPr>
        </p:nvGraphicFramePr>
        <p:xfrm>
          <a:off x="129993" y="1650685"/>
          <a:ext cx="8841463" cy="504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450"/>
                <a:gridCol w="1188768"/>
                <a:gridCol w="1263066"/>
                <a:gridCol w="1485960"/>
                <a:gridCol w="1560259"/>
                <a:gridCol w="1485960"/>
              </a:tblGrid>
              <a:tr h="5115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Динамика, %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1572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2020/2019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2021/2020</a:t>
                      </a:r>
                      <a:endParaRPr lang="ru-RU" sz="18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6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419,0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441,1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464,8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50" dirty="0" smtClean="0">
                          <a:ln w="13500">
                            <a:noFill/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  <a:endParaRPr lang="ru-RU" sz="1800" b="0" cap="none" spc="50" dirty="0">
                        <a:ln w="13500">
                          <a:noFill/>
                          <a:prstDash val="solid"/>
                        </a:ln>
                        <a:solidFill>
                          <a:schemeClr val="tx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62,5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6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безвозмездные поступления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946,9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920,6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917,7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1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1428,4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1424,0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1447,2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1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1421,4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1419,0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0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ДЕФИЦИТ (-)</a:t>
                      </a:r>
                      <a:b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ПРОФИЦИТ </a:t>
                      </a:r>
                      <a:r>
                        <a:rPr lang="ru-RU" sz="1800" b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(+)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025" y="279736"/>
            <a:ext cx="8841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Гулькевичский район на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4925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96336" y="12953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177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1611"/>
            <a:ext cx="8784976" cy="93514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доходов муниципального образования </a:t>
            </a: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 на 2018 год и на плановый период 2019 и 2020годов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89677923"/>
              </p:ext>
            </p:extLst>
          </p:nvPr>
        </p:nvGraphicFramePr>
        <p:xfrm>
          <a:off x="151257" y="1052736"/>
          <a:ext cx="8813231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51257" y="112417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36196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552141"/>
              </p:ext>
            </p:extLst>
          </p:nvPr>
        </p:nvGraphicFramePr>
        <p:xfrm>
          <a:off x="150386" y="1124744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43967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 МО Гулькевичский район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37563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11663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Статистическое сопоставление с другими муниципальными</a:t>
            </a:r>
          </a:p>
          <a:p>
            <a:pPr algn="ctr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образованиями по доходам</a:t>
            </a:r>
            <a:endParaRPr lang="ru-RU" sz="1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 январе-октябре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В процентах к итогу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655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9962"/>
            <a:ext cx="8856984" cy="570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2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9496"/>
            <a:ext cx="8784976" cy="1140417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налоговых и неналоговых доходов в бюджет МО Гулькевичский район по доходам на 2019 год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на плановый период 2020 и 2021 годов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84824763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2828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54" y="332656"/>
            <a:ext cx="7776864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налоговых и неналоговых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доходов бюджета МО Гулькевичский район на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90565825"/>
              </p:ext>
            </p:extLst>
          </p:nvPr>
        </p:nvGraphicFramePr>
        <p:xfrm>
          <a:off x="107504" y="1241626"/>
          <a:ext cx="8928992" cy="54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39552" y="1268789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4740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33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37320" y="133137"/>
            <a:ext cx="6669360" cy="46523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УВАЖАЕМЫЕ ГУЛЬКЕВИЧАНЕ!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41" y="548680"/>
            <a:ext cx="878497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 традиции информация для граждан формируется ежегодно накануне открытого обсуждения проекта бюджета на публичных слушаниях, в которых принимают участие жители района.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Администрация муниципального образования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 с 2010 года ведет активную работу по размещению на официальном сайте администрации муниципального образования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 (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900" dirty="0">
                <a:latin typeface="Times New Roman" pitchFamily="18" charset="0"/>
                <a:cs typeface="Times New Roman" pitchFamily="18" charset="0"/>
                <a:hlinkClick r:id="rId3"/>
              </a:rPr>
              <a:t>://gulkevichi.com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информации о составлении, изменении и расходовании бюджета. Наш район успешно выполняет задачу, поставленную Президентом России: на всех уровнях власти публиковать «бюджеты для граждан». По результатам конкурсного отбора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среди муниципальных районов Краснодарского края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2017 году,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номинации «Лучший проект бюджета для граждан»,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 занял лидирующее место.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предстоящий период, как и прежде, сохраняется приоритетность финансирования социальных расходов бюджета. В первоочередном порядке бюджетные ресурсы сконцентрированы на полном и своевременном предоставлении пособий, компенсаций, субсидий и других социальных выплат, предусмотренных действующим законодательством.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бюджете района на 2019 год 89% расходов (1 271,1 млн. рублей) распределено в рамках 21 муниципальных программ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района. На социально-культурную сферу будет направлено более 85% расходов бюджета района – 1 209,7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изменения бюджетных назначений на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 в сравнении с ожидаемым исполнением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2018 года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79512" y="985551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80368771"/>
              </p:ext>
            </p:extLst>
          </p:nvPr>
        </p:nvGraphicFramePr>
        <p:xfrm>
          <a:off x="179512" y="985551"/>
          <a:ext cx="8787801" cy="575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96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4779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1610"/>
            <a:ext cx="8208911" cy="98524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налога на доходы физических лиц (НДФЛ)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20578283"/>
              </p:ext>
            </p:extLst>
          </p:nvPr>
        </p:nvGraphicFramePr>
        <p:xfrm>
          <a:off x="179511" y="1268760"/>
          <a:ext cx="878497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1" y="1135911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27101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1610"/>
            <a:ext cx="9144000" cy="98524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единого налога на вмененный доход для отдельных видов деятельности (ЕНВД) на 2019 год и на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плановый период 2020 и 2021 годов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5717856"/>
              </p:ext>
            </p:extLst>
          </p:nvPr>
        </p:nvGraphicFramePr>
        <p:xfrm>
          <a:off x="179512" y="1268760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2654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3" y="261610"/>
            <a:ext cx="9144000" cy="98524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единого сельскохозяйственного налога (ЕСХН)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45983407"/>
              </p:ext>
            </p:extLst>
          </p:nvPr>
        </p:nvGraphicFramePr>
        <p:xfrm>
          <a:off x="179512" y="1268760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22468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8666"/>
            <a:ext cx="9144000" cy="98524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от сдачи в аренду земли и имущества на 2019 год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на плановый период 2020 и 2021 годов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4823772"/>
              </p:ext>
            </p:extLst>
          </p:nvPr>
        </p:nvGraphicFramePr>
        <p:xfrm>
          <a:off x="179512" y="1268760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32951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47432835"/>
              </p:ext>
            </p:extLst>
          </p:nvPr>
        </p:nvGraphicFramePr>
        <p:xfrm>
          <a:off x="107504" y="1510046"/>
          <a:ext cx="8928993" cy="5178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2"/>
                <a:gridCol w="1224134"/>
                <a:gridCol w="936104"/>
                <a:gridCol w="1008112"/>
                <a:gridCol w="936104"/>
                <a:gridCol w="792088"/>
                <a:gridCol w="792088"/>
                <a:gridCol w="720081"/>
              </a:tblGrid>
              <a:tr h="3210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135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b="0" cap="none" spc="50" dirty="0">
                        <a:ln w="13500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cap="none" spc="50" dirty="0" smtClean="0">
                          <a:ln w="135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</a:t>
                      </a:r>
                    </a:p>
                    <a:p>
                      <a:pPr algn="ctr"/>
                      <a:r>
                        <a:rPr lang="ru-RU" sz="1400" b="0" cap="none" spc="50" dirty="0" smtClean="0">
                          <a:ln w="135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года</a:t>
                      </a:r>
                    </a:p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2019 год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2020год</a:t>
                      </a:r>
                    </a:p>
                    <a:p>
                      <a:pPr algn="ctr"/>
                      <a:endParaRPr lang="ru-RU" sz="14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2021 год</a:t>
                      </a:r>
                    </a:p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Динамика,</a:t>
                      </a:r>
                      <a:r>
                        <a:rPr lang="ru-RU" sz="1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1797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2019/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2021/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62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1125,2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946,9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920,6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917,7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164,6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100,5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9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782,3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800,8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797,3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102,4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18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9972" y="206607"/>
            <a:ext cx="7173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других уровней бюджетной системы на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2019год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46670" y="1171491"/>
            <a:ext cx="1233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8612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8547673"/>
              </p:ext>
            </p:extLst>
          </p:nvPr>
        </p:nvGraphicFramePr>
        <p:xfrm>
          <a:off x="107504" y="1257130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3967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других уровней бюджетной системы на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2019г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814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4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6494333"/>
              </p:ext>
            </p:extLst>
          </p:nvPr>
        </p:nvGraphicFramePr>
        <p:xfrm>
          <a:off x="107504" y="1559299"/>
          <a:ext cx="8856984" cy="5182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512168"/>
                <a:gridCol w="1368152"/>
                <a:gridCol w="1440160"/>
                <a:gridCol w="1440160"/>
              </a:tblGrid>
              <a:tr h="848777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года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4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кредитов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кредитных организаций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208,9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кредитов предоставленных кредитными организациями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-261,6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-87,9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9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Исполнение муниципальной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гарантии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Предоставление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Возврат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Изменение остатков средств на счетах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296" y="189694"/>
            <a:ext cx="8544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Гулькевичский район на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68344" y="122074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6386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3752207"/>
              </p:ext>
            </p:extLst>
          </p:nvPr>
        </p:nvGraphicFramePr>
        <p:xfrm>
          <a:off x="107504" y="1642954"/>
          <a:ext cx="8928994" cy="507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368152"/>
                <a:gridCol w="1440160"/>
                <a:gridCol w="1512168"/>
                <a:gridCol w="1584178"/>
              </a:tblGrid>
              <a:tr h="1286661"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</a:t>
                      </a:r>
                    </a:p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года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1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83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кредитов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кредитных организаций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208,9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75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кредитов предоставленных кредитными организациями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-261,6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-87,9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бюджетных кредитов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бюджетных кредитов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642" y="273348"/>
            <a:ext cx="8621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муниципальных внутренних заимствований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Гулькевичский район на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9651" y="130440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9474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1" cy="864096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муниципального долга муниципального образования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Гулькевичский район на 2019 год и на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плановый период 2020 и 2021 годов 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03054411"/>
              </p:ext>
            </p:extLst>
          </p:nvPr>
        </p:nvGraphicFramePr>
        <p:xfrm>
          <a:off x="179512" y="1556792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213720" y="1563285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8997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9001846"/>
              </p:ext>
            </p:extLst>
          </p:nvPr>
        </p:nvGraphicFramePr>
        <p:xfrm>
          <a:off x="107504" y="332656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5297795"/>
              </p:ext>
            </p:extLst>
          </p:nvPr>
        </p:nvGraphicFramePr>
        <p:xfrm>
          <a:off x="144399" y="1816114"/>
          <a:ext cx="8865759" cy="485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297"/>
                <a:gridCol w="1296144"/>
                <a:gridCol w="1296144"/>
                <a:gridCol w="1296144"/>
                <a:gridCol w="1368152"/>
                <a:gridCol w="648072"/>
                <a:gridCol w="576064"/>
                <a:gridCol w="693742"/>
              </a:tblGrid>
              <a:tr h="71868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6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</a:t>
                      </a:r>
                      <a:endParaRPr lang="ru-RU" sz="16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долга на 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01.01.2020 года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6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</a:t>
                      </a:r>
                      <a:endParaRPr lang="ru-RU" sz="16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долга на 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01.01.2021 года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6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</a:t>
                      </a:r>
                      <a:endParaRPr lang="ru-RU" sz="16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долга на 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01.01.2022 года</a:t>
                      </a:r>
                      <a:endParaRPr lang="ru-RU" sz="1600" b="1" cap="none" spc="50" dirty="0" smtClean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Динамика,</a:t>
                      </a:r>
                      <a:r>
                        <a:rPr lang="ru-RU" sz="16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8198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2019/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2021/</a:t>
                      </a:r>
                    </a:p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74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87,9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3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1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Кредиты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кредитных организаций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87,9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6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гарантия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540" y="22081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Гулькевичский район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2320" y="148968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2947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35170817"/>
              </p:ext>
            </p:extLst>
          </p:nvPr>
        </p:nvGraphicFramePr>
        <p:xfrm>
          <a:off x="107504" y="211921"/>
          <a:ext cx="8917315" cy="655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171561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4335866"/>
              </p:ext>
            </p:extLst>
          </p:nvPr>
        </p:nvGraphicFramePr>
        <p:xfrm>
          <a:off x="107504" y="211921"/>
          <a:ext cx="8917315" cy="655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92711533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6025745"/>
              </p:ext>
            </p:extLst>
          </p:nvPr>
        </p:nvGraphicFramePr>
        <p:xfrm>
          <a:off x="211327" y="1484784"/>
          <a:ext cx="8784976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48"/>
                <a:gridCol w="1219337"/>
                <a:gridCol w="1004160"/>
                <a:gridCol w="1004160"/>
                <a:gridCol w="1128871"/>
              </a:tblGrid>
              <a:tr h="1185548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2019год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год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6487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собственных средств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4,8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5418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счет поступлений от других источников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11,4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9,6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35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Всего: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16,4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14,4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14,3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14,6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11327" y="332656"/>
            <a:ext cx="8784976" cy="1009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Расходы бюджета МО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район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расчете на 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жителя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89931041"/>
              </p:ext>
            </p:extLst>
          </p:nvPr>
        </p:nvGraphicFramePr>
        <p:xfrm>
          <a:off x="107505" y="103909"/>
          <a:ext cx="8928992" cy="663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692696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0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85163074"/>
              </p:ext>
            </p:extLst>
          </p:nvPr>
        </p:nvGraphicFramePr>
        <p:xfrm>
          <a:off x="107504" y="980728"/>
          <a:ext cx="5760640" cy="570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439675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капитальные вложения за счет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собственных средств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324368"/>
              </p:ext>
            </p:extLst>
          </p:nvPr>
        </p:nvGraphicFramePr>
        <p:xfrm>
          <a:off x="4932040" y="980728"/>
          <a:ext cx="4104456" cy="569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4468" y="5877271"/>
            <a:ext cx="1667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10245794"/>
              </p:ext>
            </p:extLst>
          </p:nvPr>
        </p:nvGraphicFramePr>
        <p:xfrm>
          <a:off x="107504" y="272286"/>
          <a:ext cx="8928992" cy="64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78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31733983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3026709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171561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000775"/>
            <a:ext cx="8424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51519" y="476672"/>
            <a:ext cx="8568697" cy="61926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основных (крупных)</a:t>
            </a:r>
          </a:p>
          <a:p>
            <a:pPr marL="45720" indent="0" algn="ctr">
              <a:buNone/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алогоплательщиках на территории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Гулькевичского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marL="45720" indent="0" algn="ctr">
              <a:buNone/>
            </a:pP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АПСК«Г»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ПЗ «Кубань»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ПЗ «Наша Родина»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«Блок»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Племзавод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КЗ «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«Гирей-Сахар»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завод ЖБШ-филиал ОАО «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БэтЭлТранс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«Силикат»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3199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8792" cy="763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учреждений подведомственных управлению образования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128480"/>
              </p:ext>
            </p:extLst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55209587"/>
              </p:ext>
            </p:extLst>
          </p:nvPr>
        </p:nvGraphicFramePr>
        <p:xfrm>
          <a:off x="395536" y="1484784"/>
          <a:ext cx="849694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деятельности (оказание услуг) муниципальных учреждений: 32 детских дошкольных учреждений, 24 школ, центра детского творчества, учреждения казачьей направленности и спортивной школы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190 145,5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72747"/>
              </p:ext>
            </p:extLst>
          </p:nvPr>
        </p:nvGraphicFramePr>
        <p:xfrm>
          <a:off x="395536" y="2708920"/>
          <a:ext cx="8496944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предоставления общедоступного и бесплатного начального общего, основного общего, среднего (полного) общего образования по основным общеобразовательным программам на территории муниципального района (проведение капитального ремонта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спортивных залов общеобразовательных организаций, помещений при них, других помещений физкультурно-спортивного назначения, физкультурно-оздоровительных комплексов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4 000,0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520615"/>
              </p:ext>
            </p:extLst>
          </p:nvPr>
        </p:nvGraphicFramePr>
        <p:xfrm>
          <a:off x="395536" y="4509120"/>
          <a:ext cx="849694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выплаты компенсации части родительской платы за присмотр и уход за детьми, посещающими  организации, реализующие  общеобразовательную программу дошкольного образования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10 444,2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237608"/>
            <a:ext cx="8496944" cy="1031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Подпрограмма «Развитие дошкольного, общего и дополнительного 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2019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878 328,6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59245"/>
              </p:ext>
            </p:extLst>
          </p:nvPr>
        </p:nvGraphicFramePr>
        <p:xfrm>
          <a:off x="395536" y="5517232"/>
          <a:ext cx="8496944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государственных гарантий реализации прав на получение общедоступного и бесплатного образования в муниципальных дошкольных и общеобразовательных организациях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607 723,7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1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55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926740"/>
              </p:ext>
            </p:extLst>
          </p:nvPr>
        </p:nvGraphicFramePr>
        <p:xfrm>
          <a:off x="323528" y="280965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мер социальной поддержки в виде компенсации расходов на оплату жилых помещений, отопления и освещения  педагогическим работникам муниципальных общеобразовательных учреждений, расположенных на территории Краснодарского края, проживающим и работающим в сельской местности,  рабочих поселках (поселках городского типа) на территории Краснодарского края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7 185,5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87339"/>
              </p:ext>
            </p:extLst>
          </p:nvPr>
        </p:nvGraphicFramePr>
        <p:xfrm>
          <a:off x="323528" y="1844824"/>
          <a:ext cx="849694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льготным питанием обучающихся из многодетных семей в муниципальных общеобразовательных учреждениях 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2 699,9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76429"/>
              </p:ext>
            </p:extLst>
          </p:nvPr>
        </p:nvGraphicFramePr>
        <p:xfrm>
          <a:off x="323528" y="2492896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материально-техническое обеспечению пунктов проведения экзаменов для государственной итоговой аттестации по образовательным программам основного общего и среднего общего образования и выплату педагогическим работникам, участвующим в проведении единого государственного экзамена, компенсации за работу по подготовке и проведению единого государственного экзамена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1 954,1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8792"/>
              </p:ext>
            </p:extLst>
          </p:nvPr>
        </p:nvGraphicFramePr>
        <p:xfrm>
          <a:off x="323528" y="6309320"/>
          <a:ext cx="8496944" cy="40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407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финансовое обеспечение дополнительного образования детей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49 658,1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427843"/>
              </p:ext>
            </p:extLst>
          </p:nvPr>
        </p:nvGraphicFramePr>
        <p:xfrm>
          <a:off x="323528" y="4077072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135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строительство пристроек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к существующим зданиям и сооружениям муниципальных образовательных организаций, отдельно стоящих зданий на территории муниципальных образовательных организаций, реконструкция зданий под детские сады в целях создания дополнительных мест для содержания детей дошкольного возраста в муниципальных образовательных организациях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517,6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992"/>
              </p:ext>
            </p:extLst>
          </p:nvPr>
        </p:nvGraphicFramePr>
        <p:xfrm>
          <a:off x="323528" y="5661248"/>
          <a:ext cx="849694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Приобретение автобусов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и микроавтобусов для муниципальных образовательных организаций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3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992454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37717304"/>
              </p:ext>
            </p:extLst>
          </p:nvPr>
        </p:nvGraphicFramePr>
        <p:xfrm>
          <a:off x="107504" y="1268760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1045" y="838628"/>
            <a:ext cx="788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502" y="250775"/>
            <a:ext cx="68458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/>
              <a:t>Расходы бюджета МО </a:t>
            </a:r>
            <a:r>
              <a:rPr lang="ru-RU" dirty="0" err="1"/>
              <a:t>Гулькевичский</a:t>
            </a:r>
            <a:r>
              <a:rPr lang="ru-RU" dirty="0"/>
              <a:t> район</a:t>
            </a:r>
          </a:p>
          <a:p>
            <a:pPr algn="ctr">
              <a:defRPr sz="216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/>
              <a:t>на </a:t>
            </a:r>
            <a:r>
              <a:rPr lang="ru-RU" dirty="0" smtClean="0"/>
              <a:t>одного получателя услуг в области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8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8721621"/>
              </p:ext>
            </p:extLst>
          </p:nvPr>
        </p:nvGraphicFramePr>
        <p:xfrm>
          <a:off x="395536" y="2348880"/>
          <a:ext cx="849694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3"/>
                <a:gridCol w="2880321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функций органов местного самоуправления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4 270,2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92201"/>
              </p:ext>
            </p:extLst>
          </p:nvPr>
        </p:nvGraphicFramePr>
        <p:xfrm>
          <a:off x="387007" y="4365104"/>
          <a:ext cx="8515550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230"/>
                <a:gridCol w="2880320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деятельности (оказание услуг) муниципальных учреждений (централизованной бухгалтерии и методического центра)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22 666,6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404664"/>
            <a:ext cx="849694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 и прочие мероприятия в области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2019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26 936,8 тыс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9039050"/>
              </p:ext>
            </p:extLst>
          </p:nvPr>
        </p:nvGraphicFramePr>
        <p:xfrm>
          <a:off x="179512" y="1772815"/>
          <a:ext cx="8784977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847"/>
                <a:gridCol w="1642052"/>
                <a:gridCol w="1231539"/>
                <a:gridCol w="1231539"/>
              </a:tblGrid>
              <a:tr h="4751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050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2019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2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охваченных дошкольным образованием, в общей численности детей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обучающихся по программам общего образования в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организациях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10 125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10 232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детей и молодежи в возрасте 5 – 18 лет, охваченных образовательными программами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дополнительного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Отдельные целевые показатели муниципальной программы «Развитие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67756492"/>
              </p:ext>
            </p:extLst>
          </p:nvPr>
        </p:nvGraphicFramePr>
        <p:xfrm>
          <a:off x="179512" y="377280"/>
          <a:ext cx="8784976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0091151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3967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граждан» в 2019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0327710"/>
              </p:ext>
            </p:extLst>
          </p:nvPr>
        </p:nvGraphicFramePr>
        <p:xfrm>
          <a:off x="179512" y="1772815"/>
          <a:ext cx="8784976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847"/>
                <a:gridCol w="1418814"/>
                <a:gridCol w="1454776"/>
                <a:gridCol w="1231539"/>
              </a:tblGrid>
              <a:tr h="6013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44526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2019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9598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социально ориентированных некоммерческих организаций, которым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оказана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государственная поддержка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форме субсидий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6 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6 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9673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получателей ежемесячных денежных выплат к пенсиям (дополнительное пенсионное обеспечение)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394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получателей ежемесячных денежных выплат почетным гражданам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Социальная поддержка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граждан»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68015178"/>
              </p:ext>
            </p:extLst>
          </p:nvPr>
        </p:nvGraphicFramePr>
        <p:xfrm>
          <a:off x="107504" y="493912"/>
          <a:ext cx="8928992" cy="62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510115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89818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муниципальном образовании Гулькевичский район проживает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98,8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человек. Ожидается, что к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 численность населения района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изменится.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общей численности населения в экономике занято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38,4%.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Важнейшим показателем экономического развития муниципального образования является объем отгруженных товаров, работ и услуг, выполненных собственными силами, который характеризует конечный результат производственной деятельности всех субъектов экономики за год.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5000"/>
              </p:ext>
            </p:extLst>
          </p:nvPr>
        </p:nvGraphicFramePr>
        <p:xfrm>
          <a:off x="107504" y="2060847"/>
          <a:ext cx="8981818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210"/>
                <a:gridCol w="1104322"/>
                <a:gridCol w="1030700"/>
                <a:gridCol w="1177943"/>
                <a:gridCol w="1104322"/>
                <a:gridCol w="1104321"/>
              </a:tblGrid>
              <a:tr h="114004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отчет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оценка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прогноз</a:t>
                      </a:r>
                      <a:endParaRPr lang="ru-RU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прогноз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прогноз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8205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товаров, работ и услуг,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выполненный собственными силами – ВСЕГО,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31671,0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33112,0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36584,0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39795,0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803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-в расчете на одного жителя, тыс.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319,6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335,1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370,7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436,2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803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1647,9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1750,3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1877,3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2026,6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2199,3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235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оплаты труда,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5001,6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5160,5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5436,5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5732,2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6049,2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181" y="13542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36353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44220854"/>
              </p:ext>
            </p:extLst>
          </p:nvPr>
        </p:nvGraphicFramePr>
        <p:xfrm>
          <a:off x="395536" y="1628800"/>
          <a:ext cx="849694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отдыха детей в профильных лагерях, организованных муниципальными образовательными организациями, осуществляющими организацию отдыха и оздоровления обучающихся в каникулярное время, с дневным пребыванием, с обязательной организацией их питания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225,1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557320"/>
              </p:ext>
            </p:extLst>
          </p:nvPr>
        </p:nvGraphicFramePr>
        <p:xfrm>
          <a:off x="395536" y="3068960"/>
          <a:ext cx="84969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ГСМ для подвоза в профильные смены, страхование детей, находящихся в трудной жизненной ситуации, во время перевозки к местам отдыха и обратно в летний период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478,4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07370"/>
              </p:ext>
            </p:extLst>
          </p:nvPr>
        </p:nvGraphicFramePr>
        <p:xfrm>
          <a:off x="401561" y="4005064"/>
          <a:ext cx="84969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новогодних подарков для детей-сирот и детей, оставшихся без попечения родителей, для детей из семей, находящихся в трудной жизненной ситуации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332656"/>
            <a:ext cx="8496944" cy="1103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«Дети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района»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48132"/>
              </p:ext>
            </p:extLst>
          </p:nvPr>
        </p:nvGraphicFramePr>
        <p:xfrm>
          <a:off x="395536" y="4941168"/>
          <a:ext cx="84969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осуществление информирования населения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о мероприятиях по реализации семейной политики и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детствосбережения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Гулькевичском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501857"/>
              </p:ext>
            </p:extLst>
          </p:nvPr>
        </p:nvGraphicFramePr>
        <p:xfrm>
          <a:off x="395536" y="5877272"/>
          <a:ext cx="84969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вручение нагрудных знаков главы муниципального образования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«Материнская  благодать»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7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627978"/>
              </p:ext>
            </p:extLst>
          </p:nvPr>
        </p:nvGraphicFramePr>
        <p:xfrm>
          <a:off x="323528" y="5517232"/>
          <a:ext cx="849694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муниципальных праздников: День защиты детей, выпускной бал в ДОУ, парад первоклассников, выпускной бал СОШ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852435"/>
              </p:ext>
            </p:extLst>
          </p:nvPr>
        </p:nvGraphicFramePr>
        <p:xfrm>
          <a:off x="323528" y="5013176"/>
          <a:ext cx="8496944" cy="40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402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туристических походов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372501"/>
              </p:ext>
            </p:extLst>
          </p:nvPr>
        </p:nvGraphicFramePr>
        <p:xfrm>
          <a:off x="323528" y="3573016"/>
          <a:ext cx="849694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социально значимых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мероприятий, направленных на пропаганду здорового образа жизни и активного отдыха несовершеннолетних, в том числе: фестиваль «Кубанские каникулы», фестиваль «Формула успеха», конкурс «Я выбираю ответственность», конкурс «Здравствуй мама»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16688"/>
              </p:ext>
            </p:extLst>
          </p:nvPr>
        </p:nvGraphicFramePr>
        <p:xfrm>
          <a:off x="323528" y="1916832"/>
          <a:ext cx="849694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170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наценки за приготовление блюд в профильных лагерях,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организованных муниципальными организациями, осуществляющими организацию отдыха и оздоровления обучающихся в каникулярное время с дневным пребыванием с обязательной организацией их питания для детей из семей, находящихся в трудной жизненной ситуации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71,6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8119"/>
              </p:ext>
            </p:extLst>
          </p:nvPr>
        </p:nvGraphicFramePr>
        <p:xfrm>
          <a:off x="323528" y="476672"/>
          <a:ext cx="849694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 и проведение социально значимых мероприятий, направленных на поддержку семьи и детей, укрепление семейных ценностей и традиций, в том числе: международный день защиты детей; день семьи; день матери; краевой конкурс замещаемых семей; праздник  «Святых Петра и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Февронии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113,7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7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04079"/>
              </p:ext>
            </p:extLst>
          </p:nvPr>
        </p:nvGraphicFramePr>
        <p:xfrm>
          <a:off x="323528" y="5373216"/>
          <a:ext cx="849694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1624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 выплате ежемесячных  денежных  средств  на содержание детей-сирот и детей, оставшихся без попечения родителей, находящихся под опекой (попечительством), включая предварительную опеку  (попечительство), переданных на воспитание в приемную семью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58 057,6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98100"/>
              </p:ext>
            </p:extLst>
          </p:nvPr>
        </p:nvGraphicFramePr>
        <p:xfrm>
          <a:off x="323528" y="4005064"/>
          <a:ext cx="849694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отдыха детей в профильных лагерях, организованных муниципальными образовательными организациями, осуществляющими организацию отдыха и оздоровления обучающихся в каникулярное время, с дневным пребыванием, с обязательной организацией их питания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74,9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12576"/>
              </p:ext>
            </p:extLst>
          </p:nvPr>
        </p:nvGraphicFramePr>
        <p:xfrm>
          <a:off x="323528" y="2132856"/>
          <a:ext cx="849694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 осуществления отдельных государственных полномочий по выплате единовременного пособия детям-сиротам и детям, оставшимся без попечения родителей, и лицам из их числа  на государственную регистрацию права собственности (права пожизненного наследуемого владения), в том числе на оплату услуг, необходимых для ее осуществления, за исключением жилых помещений, приобретенных за счет средств краевого бюджета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04764"/>
              </p:ext>
            </p:extLst>
          </p:nvPr>
        </p:nvGraphicFramePr>
        <p:xfrm>
          <a:off x="323528" y="259611"/>
          <a:ext cx="849694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родителей, в соответствии с Законом Краснодарского края «Об обеспечении дополнительных гарантий прав на имущество и жилое помещение детей-сирот и детей, оставшихся без попечения родителей, в Краснодарском крае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27 182,9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6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29557"/>
              </p:ext>
            </p:extLst>
          </p:nvPr>
        </p:nvGraphicFramePr>
        <p:xfrm>
          <a:off x="323528" y="5661248"/>
          <a:ext cx="84969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организации и осуществлению деятельности по опеке и попечительству в отношении несовершеннолетних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4 565,4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652441"/>
              </p:ext>
            </p:extLst>
          </p:nvPr>
        </p:nvGraphicFramePr>
        <p:xfrm>
          <a:off x="323528" y="4005064"/>
          <a:ext cx="849694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оплате проезда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или на патронатное воспитание, к месту лечения и обратно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63,7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10575"/>
              </p:ext>
            </p:extLst>
          </p:nvPr>
        </p:nvGraphicFramePr>
        <p:xfrm>
          <a:off x="323528" y="2564904"/>
          <a:ext cx="849694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выплате ежемесячного вознаграждения, причитающегося патронатным воспитателям за оказание услуг по осуществлению патронатного воспитания 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постинтернатного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сопровождения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572482"/>
              </p:ext>
            </p:extLst>
          </p:nvPr>
        </p:nvGraphicFramePr>
        <p:xfrm>
          <a:off x="323528" y="1412776"/>
          <a:ext cx="849694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 осуществления отдельных государственных полномочий по выплате ежемесячных денежных средств  на содержание детей, нуждающихся в особой заботе государства, переданных на патронатное воспитание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264,6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78834"/>
              </p:ext>
            </p:extLst>
          </p:nvPr>
        </p:nvGraphicFramePr>
        <p:xfrm>
          <a:off x="323528" y="283856"/>
          <a:ext cx="849694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61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выплате ежемесячного вознаграждения, причитающегося приемным родителям за оказание услуг по воспитанию приемных детей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44 386,4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2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112967"/>
              </p:ext>
            </p:extLst>
          </p:nvPr>
        </p:nvGraphicFramePr>
        <p:xfrm>
          <a:off x="323528" y="4149080"/>
          <a:ext cx="8496944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0768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выявлению обстоятельств, свидетельствующих о необходимости оказания детям-сиротам и детям, оставшимся без попечения родителей, лицам из числа детей-сирот и детей, оставшихся без попечения родителей, содействия в преодолении трудной жизненной ситуации, и осуществлению контроля за использованием детьми-сиротами и детьми, оставшимися без попечения родителей, лицами из числа детей-сирот и детей, оставшихся без попечения родителей, предоставленных им жилых помещений специализированного жилищного фонда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1 261,5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91270"/>
              </p:ext>
            </p:extLst>
          </p:nvPr>
        </p:nvGraphicFramePr>
        <p:xfrm>
          <a:off x="323528" y="1268760"/>
          <a:ext cx="849694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выплате единовременного пособия на ремонт жилых помещений, принадлежащих детям-сиротам и детям, оставшимся без попечения родителей, и лицам из их числа на праве собственности, по окончании пребывания в образовательных и иных организациях, в том числе в организациях социального обслуживания граждан, приемных семьях, семьях опекунов (попечителей), а также по окончании службы в Вооруженных Силах Российской Федерации или по возвращении из учреждений, исполняющих наказание в виде лишения свободы, при их возвращении в указанные жилые помещения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231,0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80226"/>
              </p:ext>
            </p:extLst>
          </p:nvPr>
        </p:nvGraphicFramePr>
        <p:xfrm>
          <a:off x="323528" y="548680"/>
          <a:ext cx="84969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обеспечению осуществления отдельных государственных полномочий по организации оздоровления и отдыха детей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614,3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4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4377220"/>
              </p:ext>
            </p:extLst>
          </p:nvPr>
        </p:nvGraphicFramePr>
        <p:xfrm>
          <a:off x="193272" y="1268760"/>
          <a:ext cx="8784975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847"/>
                <a:gridCol w="1368825"/>
                <a:gridCol w="1422662"/>
                <a:gridCol w="1313641"/>
              </a:tblGrid>
              <a:tr h="4908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67467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 ожидаемое исполнение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2019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6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оздоровленных детей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7 940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7 940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41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предоставленных жилых помещений детям-сиротам и детям, оставшимся без попечения родителей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детей-сирот и детей, оставшихся без попечения родителей, охваченных различными формами оздоровления и занятости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265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265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60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детей, посещающих лагеря с дневным пребыванием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на базе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общеобразовательных школ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25344959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5573938"/>
              </p:ext>
            </p:extLst>
          </p:nvPr>
        </p:nvGraphicFramePr>
        <p:xfrm>
          <a:off x="402922" y="1052736"/>
          <a:ext cx="849694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предупреждению и ликвидации  чрезвычайных ситуаций, стихийных бедствий и их последствий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315,0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413933"/>
              </p:ext>
            </p:extLst>
          </p:nvPr>
        </p:nvGraphicFramePr>
        <p:xfrm>
          <a:off x="395536" y="2348880"/>
          <a:ext cx="849694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гражданской обороне и защите населения на территории муниципального образования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489559"/>
              </p:ext>
            </p:extLst>
          </p:nvPr>
        </p:nvGraphicFramePr>
        <p:xfrm>
          <a:off x="395536" y="2996952"/>
          <a:ext cx="849694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пожарной безопасности объектов культуры и образования на территории муниципального образования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4 415,4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237609"/>
            <a:ext cx="8496944" cy="743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безопасности населения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на 2019 год – 21 996,0 тыс. рублей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104312"/>
              </p:ext>
            </p:extLst>
          </p:nvPr>
        </p:nvGraphicFramePr>
        <p:xfrm>
          <a:off x="395536" y="5157192"/>
          <a:ext cx="849694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9 544,2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61964"/>
              </p:ext>
            </p:extLst>
          </p:nvPr>
        </p:nvGraphicFramePr>
        <p:xfrm>
          <a:off x="395536" y="5589240"/>
          <a:ext cx="849694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деятельности, связанной с проведением аварийно-спасательных и других неотложных работ при чрезвычайных ситуациях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4 591,4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744086"/>
              </p:ext>
            </p:extLst>
          </p:nvPr>
        </p:nvGraphicFramePr>
        <p:xfrm>
          <a:off x="395536" y="1700808"/>
          <a:ext cx="849694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профилактика терроризма и экстремизма, обеспечение инженерно-технической защищенности муниципальных учреждений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1 500,0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03177"/>
              </p:ext>
            </p:extLst>
          </p:nvPr>
        </p:nvGraphicFramePr>
        <p:xfrm>
          <a:off x="402051" y="3645024"/>
          <a:ext cx="849694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детского дорожно-транспортного травматизма на территории муниципального образования </a:t>
                      </a:r>
                      <a:r>
                        <a:rPr lang="ru-RU" sz="15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68348"/>
              </p:ext>
            </p:extLst>
          </p:nvPr>
        </p:nvGraphicFramePr>
        <p:xfrm>
          <a:off x="385573" y="6237312"/>
          <a:ext cx="849694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системы противодействия коррупции в муниципальном образовании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30,0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625885"/>
              </p:ext>
            </p:extLst>
          </p:nvPr>
        </p:nvGraphicFramePr>
        <p:xfrm>
          <a:off x="395536" y="4293096"/>
          <a:ext cx="8496944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44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средств ограничения доступа, аппаратуры видеонаблюдения для обеспечения правопорядка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общественной безопасности при проведении мероприятий, связанных с массовым пребыванием людей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9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8390353"/>
              </p:ext>
            </p:extLst>
          </p:nvPr>
        </p:nvGraphicFramePr>
        <p:xfrm>
          <a:off x="179512" y="1340768"/>
          <a:ext cx="8712968" cy="5367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774"/>
                <a:gridCol w="1282306"/>
                <a:gridCol w="1221444"/>
                <a:gridCol w="1221444"/>
              </a:tblGrid>
              <a:tr h="4635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524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2019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9167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преступности (количество совершенных преступлений на 10 тыс. человек населения района)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тыс.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85,8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85,7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0305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преступлений, совершенных несовершеннолетними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067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объектов, обеспеченных средствами противопожарной защиты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5436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и воспитанников образовательных учреждений, охваченных мероприятиями по профилактике детского дорожно-транспортного травматизма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33795025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" y="-3513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2496"/>
            <a:ext cx="8784976" cy="1143000"/>
          </a:xfrm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200" i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социально-экономического развития</a:t>
            </a:r>
            <a:br>
              <a:rPr lang="ru-RU" sz="2200" i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</a:t>
            </a:r>
            <a:r>
              <a:rPr lang="ru-RU" sz="2200" i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2200" i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налоговых и неналоговых доходов местного бюджета на очередной финансовый год и плановый период осуществляется на основе прогноза социально-экономического развития Муниципального образования </a:t>
            </a:r>
            <a:r>
              <a:rPr lang="ru-RU" sz="16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16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600" i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0003240"/>
              </p:ext>
            </p:extLst>
          </p:nvPr>
        </p:nvGraphicFramePr>
        <p:xfrm>
          <a:off x="395536" y="1700808"/>
          <a:ext cx="36724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74282522"/>
              </p:ext>
            </p:extLst>
          </p:nvPr>
        </p:nvGraphicFramePr>
        <p:xfrm>
          <a:off x="2987824" y="1628800"/>
          <a:ext cx="30243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8138208"/>
              </p:ext>
            </p:extLst>
          </p:nvPr>
        </p:nvGraphicFramePr>
        <p:xfrm>
          <a:off x="5652120" y="1700807"/>
          <a:ext cx="3491880" cy="399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38274" y="5805264"/>
            <a:ext cx="4326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Прожиточный минимум по Краснодарскому краю 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квартал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установлен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11059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трудоспособного населения.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309" y="-3513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34072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2066853"/>
              </p:ext>
            </p:extLst>
          </p:nvPr>
        </p:nvGraphicFramePr>
        <p:xfrm>
          <a:off x="340618" y="1484784"/>
          <a:ext cx="856895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0338"/>
                <a:gridCol w="251861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жизни подрастающего поколения путем создания условий для развития творческих способностей, социализации, предоставления возможности саморазвития  через регулярные занятия творчеством  (музыкальная школа)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51 786,6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860572"/>
              </p:ext>
            </p:extLst>
          </p:nvPr>
        </p:nvGraphicFramePr>
        <p:xfrm>
          <a:off x="340618" y="2636912"/>
          <a:ext cx="85689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и приумножение культурного наследия муниципального образования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(музей)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3 550,4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69720"/>
              </p:ext>
            </p:extLst>
          </p:nvPr>
        </p:nvGraphicFramePr>
        <p:xfrm>
          <a:off x="340618" y="4149080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расширение доступа различных категорий населения муниципального образования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к достижениям культуры, искусства и кинематографии (Зодиак)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12 413,4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40618" y="260896"/>
            <a:ext cx="85689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культуры» в 2019 году – 98 278,3 тыс.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120177"/>
              </p:ext>
            </p:extLst>
          </p:nvPr>
        </p:nvGraphicFramePr>
        <p:xfrm>
          <a:off x="340618" y="3284984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 для свободного и оперативного доступа населения муниципального образования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к информационным ресурсам и знаниям (библиотека)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15 886,3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359972"/>
              </p:ext>
            </p:extLst>
          </p:nvPr>
        </p:nvGraphicFramePr>
        <p:xfrm>
          <a:off x="340618" y="5013176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единого культурного пространства и создание современных, эффективно действующих учреждений культуры (РОМЦ)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6 108,3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697431"/>
              </p:ext>
            </p:extLst>
          </p:nvPr>
        </p:nvGraphicFramePr>
        <p:xfrm>
          <a:off x="340618" y="5877272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управления в сфере культуры и искусства и создание условий для сохранения и развития культуры муниципального образования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8 533,3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1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9272267"/>
              </p:ext>
            </p:extLst>
          </p:nvPr>
        </p:nvGraphicFramePr>
        <p:xfrm>
          <a:off x="179512" y="1196752"/>
          <a:ext cx="8784977" cy="554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152128"/>
                <a:gridCol w="1224136"/>
                <a:gridCol w="1080121"/>
              </a:tblGrid>
              <a:tr h="38621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6020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2019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98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Среднегодовой контингент обучающихся по программам дополнительного образования детей в муниципальных образовательных учреждениях культуры  муниципального образования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1 300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1 295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2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Посещаемость МБУК «Музей»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чел. в </a:t>
                      </a: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14 040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14 040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22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Число пользователей МБУК «МЦРБ» 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чел.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Lucida Sans Unicode"/>
                        </a:rPr>
                        <a:t>12 692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Lucida Sans Unicode"/>
                        </a:rPr>
                        <a:t>12 692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492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600" kern="50" baseline="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числа зрителей киносеансов в МАУК «ЦДК «Зодиак» (по сравнению с предыдущим годом)</a:t>
                      </a:r>
                      <a:endParaRPr lang="ru-RU" sz="16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%</a:t>
                      </a:r>
                      <a:endParaRPr lang="ru-RU" sz="16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1,6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1,6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042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обучающихся в муниципальных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учреждениях культуры, ежегодно удостоенных стипендий, премий, грантов различного уровня 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чел.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20</a:t>
                      </a:r>
                      <a:endParaRPr lang="ru-RU" sz="18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20</a:t>
                      </a:r>
                      <a:endParaRPr lang="ru-RU" sz="18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23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Число </a:t>
                      </a: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работников учреждений культуры, </a:t>
                      </a: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удостоенных премии </a:t>
                      </a: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лучший работник культуры</a:t>
                      </a:r>
                      <a:r>
                        <a:rPr lang="ru-RU" sz="1600" kern="50" baseline="0" dirty="0" smtClean="0">
                          <a:effectLst/>
                          <a:latin typeface="Times New Roman"/>
                          <a:ea typeface="Lucida Sans Unicode"/>
                        </a:rPr>
                        <a:t> и учреждений дополнительного образования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чел.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Lucida Sans Unicode"/>
                        </a:rPr>
                        <a:t>5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Lucida Sans Unicode"/>
                        </a:rPr>
                        <a:t>5</a:t>
                      </a:r>
                      <a:endParaRPr lang="ru-RU" sz="18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культуры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66076618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630311"/>
              </p:ext>
            </p:extLst>
          </p:nvPr>
        </p:nvGraphicFramePr>
        <p:xfrm>
          <a:off x="323528" y="1628800"/>
          <a:ext cx="8496944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2448272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официальных физкультурных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спортивных мероприятий муниципального уровня, включенных в календарный план официальных физкультурных и спортивных мероприятий МО </a:t>
                      </a:r>
                      <a:r>
                        <a:rPr lang="ru-RU" sz="18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участие членов спортивных сборных команд МО </a:t>
                      </a:r>
                      <a:r>
                        <a:rPr lang="ru-RU" sz="18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в краевых, всероссийских и международных соревнованиях по культивируемым видам спорта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3 755,0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255460"/>
            <a:ext cx="8496944" cy="1229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"Развитие физической культуры и спорта"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2019 году – 43 258,5 тыс. рублей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974456"/>
              </p:ext>
            </p:extLst>
          </p:nvPr>
        </p:nvGraphicFramePr>
        <p:xfrm>
          <a:off x="311141" y="4149080"/>
          <a:ext cx="8500693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7261"/>
                <a:gridCol w="2593432"/>
              </a:tblGrid>
              <a:tr h="2448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отдельных государственных полномочий по предоставлению мер социальной поддержки отдельных категорий работников муниципальных физкультурно-спортивных организаций, осуществляющих подготовку спортивного резерва, и образовательных учреждений дополнительного образования детей Краснодарского края отраслей «Образование» и «Физическая культура и спорт»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187,5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4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407920"/>
              </p:ext>
            </p:extLst>
          </p:nvPr>
        </p:nvGraphicFramePr>
        <p:xfrm>
          <a:off x="323528" y="4797152"/>
          <a:ext cx="849694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управления отраслью физической культуры и спорта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1 443,9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08078"/>
              </p:ext>
            </p:extLst>
          </p:nvPr>
        </p:nvGraphicFramePr>
        <p:xfrm>
          <a:off x="323528" y="1772816"/>
          <a:ext cx="8500693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7261"/>
                <a:gridCol w="2593432"/>
              </a:tblGrid>
              <a:tr h="2952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детско-юношеского спорта, в целях создания условий для подготовки спортивных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сборных команд муниципальных образований и участие в обеспечении подготовки спортивного резерва для спортивных сборных команд Краснодарского края, в части приобретения спортивно-технологического оборудования, инвентаря и экипировки для физкультурно-спортивных организаций отрасли «Физическая культура и спорт», осуществляющих спортивную подготовку по базовым видам спорта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300,0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585469"/>
              </p:ext>
            </p:extLst>
          </p:nvPr>
        </p:nvGraphicFramePr>
        <p:xfrm>
          <a:off x="323528" y="620688"/>
          <a:ext cx="8496944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1080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подведомственных отделу физической культуры и спорта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37 572,1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1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7885024"/>
              </p:ext>
            </p:extLst>
          </p:nvPr>
        </p:nvGraphicFramePr>
        <p:xfrm>
          <a:off x="179512" y="1340768"/>
          <a:ext cx="8784976" cy="531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1152128"/>
                <a:gridCol w="1296144"/>
                <a:gridCol w="1080120"/>
              </a:tblGrid>
              <a:tr h="38880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7444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2019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62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Освоение средств бюджета муниципального образования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Гулькевичский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район, предусмотренных для отдела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физической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культуры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спорта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14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проведенных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физкультурно-спортивных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мероприятий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2 300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2 300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26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спортсменов, проходящих спортивную подготовку в муниципальных бюджетных учреждениях  муниципального образования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Гулькевичский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район, подведомственных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отделу физической культуры и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спорта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1 256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1 256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937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30042854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3562948"/>
              </p:ext>
            </p:extLst>
          </p:nvPr>
        </p:nvGraphicFramePr>
        <p:xfrm>
          <a:off x="107504" y="1258364"/>
          <a:ext cx="8928992" cy="591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7392" y="150368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жилищно-коммунального хозяйства в муниципальном образовании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район» в 2019 году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7870238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519694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1474376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27326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«Экономическое развитие и инновационная экономика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2019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12163763"/>
              </p:ext>
            </p:extLst>
          </p:nvPr>
        </p:nvGraphicFramePr>
        <p:xfrm>
          <a:off x="107505" y="197351"/>
          <a:ext cx="554461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38346752"/>
              </p:ext>
            </p:extLst>
          </p:nvPr>
        </p:nvGraphicFramePr>
        <p:xfrm>
          <a:off x="4875257" y="228237"/>
          <a:ext cx="4283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5" y="5301208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	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прогнозном периоде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2019-2021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 среднегодовой темп роста объема отгруженных товаров, работ и услуг, выполненных собственными силами составляет более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109%.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При этом опережающими темпами в ближайшие три года будет расти отгрузка предприятий промышленного производства – в среднем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111,5%, сельского хозяйства – 107,0%,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строительства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104%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ежегодно.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62867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05640600"/>
              </p:ext>
            </p:extLst>
          </p:nvPr>
        </p:nvGraphicFramePr>
        <p:xfrm>
          <a:off x="171513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171561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224213"/>
            <a:ext cx="8640959" cy="1080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2019 году – 7 694,6 тыс.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19" y="1412776"/>
            <a:ext cx="87849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на обеспечение функций органов местного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самоуправления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1 447,1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деятельности (оказание услуг) муниципальных учреждений «Комплексный молодежный центр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4 564,2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мероприятий, конкурсов, фестивалей, акций, военно-спортивных конкурсов, направленных на гражданское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молодежи, а также участие во Всероссийских и краевых мероприятиях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298,0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мероприятия, направленные на формирование и развитие клубов по месту жительства обеспечение спортивным и игровым инвентарём, оснащение малыми архитектурными формами дворовых игровых и спортивных площадок по месту жительства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280,0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формирование здорового образа жизни  молодежи; проведение туристических лагерей, фестивалей, походов, профильных смен, чемпионатов, конкурсов и др.,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также участие во Всероссийских и краевых мероприятиях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900,0 тыс.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 конкурсов фестивалей, акций; разработка и распространение листовок буклетов изготовление передвижной съемной  растяжки; создание видео роликов, направленных на профилактику незаконного потребления и незаконного  оборота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наркотиков, а также участие во Всероссийских и краевых мероприятиях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133,3 тыс.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содействие  экономической самостоятельности молодых граждан, социальное обслуживание молодежи, организацию трудового воспитания, профессионального  самоопределения и занятости молодежи, вовлечение молодежи в предпринимательскую и инновационную деятельность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72,0 тыс.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1628847"/>
              </p:ext>
            </p:extLst>
          </p:nvPr>
        </p:nvGraphicFramePr>
        <p:xfrm>
          <a:off x="198131" y="1484782"/>
          <a:ext cx="8766357" cy="518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965"/>
                <a:gridCol w="1152128"/>
                <a:gridCol w="1224136"/>
                <a:gridCol w="1152128"/>
              </a:tblGrid>
              <a:tr h="4691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6288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2019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3528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молодых людей, участвующих в мероприятиях, направленных на гражданское и патриотическое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воспитание молодежи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10 300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10 350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2361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 творческой и интеллектуальной направленности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4 400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4 400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20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мероприятиях, направленных на формирование здорового образа жизни, профилактики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безнадзорности и правонарушений в молодежной среде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15 200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15 300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1081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Молодежь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4763959"/>
              </p:ext>
            </p:extLst>
          </p:nvPr>
        </p:nvGraphicFramePr>
        <p:xfrm>
          <a:off x="179512" y="548680"/>
          <a:ext cx="8766357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965"/>
                <a:gridCol w="1224136"/>
                <a:gridCol w="1080120"/>
                <a:gridCol w="1224136"/>
              </a:tblGrid>
              <a:tr h="316460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молодых людей, участвующих в мероприятиях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направленных на содействие экономической самостоятельности молодых граждан, социальное обслуживание молодежи, организацию трудового воспитания, профессионального самоопределения и занятости молодежи, вовлечение молодежи в предпринимательскую и инновационную деятельность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811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мероприятиях, направленных на противодействие незаконному потреблению и обороту наркотических средств в молодежной среде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2 700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2 800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2595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молодых людей, участвующих в мероприятиях, направленных на обеспечение спортивным и игровым инвентарем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07633132"/>
              </p:ext>
            </p:extLst>
          </p:nvPr>
        </p:nvGraphicFramePr>
        <p:xfrm>
          <a:off x="179512" y="404664"/>
          <a:ext cx="878497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7085" y="404664"/>
            <a:ext cx="835292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«Казачество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2019 году – 640,0 тыс.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882" y="1811832"/>
            <a:ext cx="86293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казаков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РКО в торжественных мероприятиях Кубанского казачьего войска, посвященных памятным датам и участие в учебно-полевых сборах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90,0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деятельности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РКО: работы, услуги по содержанию имущества (ремонт, коммунальные услуги); приобретение горюче-смазочных материалов для осуществления проверок деятельности хуторских казачьих обществ и дружины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Гулькевисчского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РКО на постоянной основе по охране общественного порядка на территории муниципального образования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90,0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проведение ежегодных экскурсий для учащихся классов казачьей направленности по памятным местам и музеям Краснодарского края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проведение мероприятий, посвященных празднованию «День призывника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100,0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оказание услуг по поощрению казаков-дружинников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районного казачьего общества, участвующих в охране общественного порядка на территории муниципального образования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310,0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442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6231310"/>
              </p:ext>
            </p:extLst>
          </p:nvPr>
        </p:nvGraphicFramePr>
        <p:xfrm>
          <a:off x="198131" y="1484784"/>
          <a:ext cx="8766357" cy="520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957"/>
                <a:gridCol w="1152128"/>
                <a:gridCol w="1296144"/>
                <a:gridCol w="1152128"/>
              </a:tblGrid>
              <a:tr h="4218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2178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2019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362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казачьими обществами мероприятий по укреплению законности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правопорядка и безопасности населения, устранению причин и условий, способствующих совершению правонарушений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мероприятий,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направленных на сохранение и развитие традиционной казачьей культуры, обычаев и обрядов казачества, и казачьих мероприятий патриотической и спортивной направленности с детьми и молодежью муниципального образования Гулькевичский район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813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молодежи,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вовлеченной в ряды </a:t>
                      </a:r>
                      <a:r>
                        <a:rPr lang="ru-RU" sz="1600" baseline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районного казачьего общества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1009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«Казачество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13340124"/>
              </p:ext>
            </p:extLst>
          </p:nvPr>
        </p:nvGraphicFramePr>
        <p:xfrm>
          <a:off x="179512" y="332656"/>
          <a:ext cx="878497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171561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58" y="5301208"/>
            <a:ext cx="8640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Расходы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мероприятия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замене светильников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(ламп накаливания) на энергосберегающие, в том числе на светодиодные в муниципальных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учреждениях; установка или замена узлов учета по всем видам топливно-энергетических ресурсов в муниципальных учреждениях.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23735520"/>
              </p:ext>
            </p:extLst>
          </p:nvPr>
        </p:nvGraphicFramePr>
        <p:xfrm>
          <a:off x="176392" y="211921"/>
          <a:ext cx="8791249" cy="645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30300405"/>
              </p:ext>
            </p:extLst>
          </p:nvPr>
        </p:nvGraphicFramePr>
        <p:xfrm>
          <a:off x="173239" y="260648"/>
          <a:ext cx="8791249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7" y="156177"/>
            <a:ext cx="9002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муниципального образования Гулькевичский район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и на плановый период 2020 и 2021 годов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39889"/>
              </p:ext>
            </p:extLst>
          </p:nvPr>
        </p:nvGraphicFramePr>
        <p:xfrm>
          <a:off x="96217" y="1356506"/>
          <a:ext cx="8928992" cy="54357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56386"/>
                <a:gridCol w="1080118"/>
                <a:gridCol w="1152128"/>
                <a:gridCol w="1080120"/>
                <a:gridCol w="1080120"/>
                <a:gridCol w="1080120"/>
              </a:tblGrid>
              <a:tr h="80048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отчет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оценка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прогноз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прогноз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прогноз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07064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Среднегодовой уровень регистрируемой безработицы (в процентах к численности трудоспособного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 в трудоспособном возрасте)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6805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предприятий по полному кругу организаций, млн. 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1647,9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1750,3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1877,3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2199,3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6805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по полному кругу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организаций, млн. 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5160,5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5436,5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5732,2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6049,2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6805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по полному кругу организаций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24463,0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25234,0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26494,0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27829,0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29291,0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6805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малого предпринимательства,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единиц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6805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(среднегодовая), тыс. человек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6805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занятых в экономике, тыс. человек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9628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1774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07312210"/>
              </p:ext>
            </p:extLst>
          </p:nvPr>
        </p:nvGraphicFramePr>
        <p:xfrm>
          <a:off x="179512" y="260648"/>
          <a:ext cx="8784976" cy="645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00393354"/>
              </p:ext>
            </p:extLst>
          </p:nvPr>
        </p:nvGraphicFramePr>
        <p:xfrm>
          <a:off x="334728" y="1412776"/>
          <a:ext cx="84969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1286"/>
                <a:gridCol w="2585658"/>
              </a:tblGrid>
              <a:tr h="551568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услуг по техническому обслуживанию газопроводов и газового оборудования на территории муниципального образования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11342"/>
              </p:ext>
            </p:extLst>
          </p:nvPr>
        </p:nvGraphicFramePr>
        <p:xfrm>
          <a:off x="325425" y="5229200"/>
          <a:ext cx="851555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проектно-сметной документации и инженерных изысканий,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предварительной разбивки трассы, выполнение технического плана по объекту: межпоселковый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газопровод высокого давления к пос. Мирный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34728" y="238861"/>
            <a:ext cx="8496944" cy="1029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«Газификация муниципального образования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2019 году – 6 050,0 тыс. рублей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974945"/>
              </p:ext>
            </p:extLst>
          </p:nvPr>
        </p:nvGraphicFramePr>
        <p:xfrm>
          <a:off x="334728" y="2420888"/>
          <a:ext cx="851555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проектно-сметной документации и инженерных изысканий, предварительной разбивки трассы, выполнение технического плана по объекту: межпоселковый газопровод высокого давления к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х.Вербовый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х. Лебедев, х. Орлов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2 150,0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72309"/>
              </p:ext>
            </p:extLst>
          </p:nvPr>
        </p:nvGraphicFramePr>
        <p:xfrm>
          <a:off x="334728" y="4005064"/>
          <a:ext cx="8515550" cy="1080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1080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межпоселкового газопровода высокого давления к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х.Вербовый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х. Лебедев, х. Орлов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7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51901502"/>
              </p:ext>
            </p:extLst>
          </p:nvPr>
        </p:nvGraphicFramePr>
        <p:xfrm>
          <a:off x="80110" y="211921"/>
          <a:ext cx="904761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8589991"/>
              </p:ext>
            </p:extLst>
          </p:nvPr>
        </p:nvGraphicFramePr>
        <p:xfrm>
          <a:off x="104289" y="1268760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353" y="130805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Информационное общество муниципального образования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2019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59425330"/>
              </p:ext>
            </p:extLst>
          </p:nvPr>
        </p:nvGraphicFramePr>
        <p:xfrm>
          <a:off x="80110" y="211921"/>
          <a:ext cx="895638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336970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2938481"/>
              </p:ext>
            </p:extLst>
          </p:nvPr>
        </p:nvGraphicFramePr>
        <p:xfrm>
          <a:off x="323528" y="1772816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педагогов и школьников в научно-практических семинарах, конференциях и творческих конкурсах, направленных на формирование гуманистического мировоззрения и воспитания активной гражданской позиции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07150"/>
              </p:ext>
            </p:extLst>
          </p:nvPr>
        </p:nvGraphicFramePr>
        <p:xfrm>
          <a:off x="323528" y="3284984"/>
          <a:ext cx="849694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фестивалей культуры разных народов в общеобразовательных учреждениях с многонациональным составом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37610"/>
            <a:ext cx="8784976" cy="1463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гражданского общества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2019 году – 80,0 тыс.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85929"/>
              </p:ext>
            </p:extLst>
          </p:nvPr>
        </p:nvGraphicFramePr>
        <p:xfrm>
          <a:off x="323528" y="4293096"/>
          <a:ext cx="84969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862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издание баннеров,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подготовка, издание и распространение среди населения материалов (брошюр, буклетов, листовок)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антиэкстремистской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направленности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83308"/>
              </p:ext>
            </p:extLst>
          </p:nvPr>
        </p:nvGraphicFramePr>
        <p:xfrm>
          <a:off x="323528" y="5301208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и проведение фольклорных праздников национальных культур, соревнований, конкурсов, фестивалей, с целью формирования у граждан уважительного отношения к традициям и обычаям различных народов и национальностей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7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44660894"/>
              </p:ext>
            </p:extLst>
          </p:nvPr>
        </p:nvGraphicFramePr>
        <p:xfrm>
          <a:off x="107504" y="222720"/>
          <a:ext cx="8872256" cy="531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01" y="5445224"/>
            <a:ext cx="8785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2019 году расходы на обеспечение беспрепятственного доступа для маломобильных групп населения в МБДОУ д/с №8 муниципального образования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район, расположенного по адресу: г. Гулькевичи, ул. Волго-Донская, 13.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81636425"/>
              </p:ext>
            </p:extLst>
          </p:nvPr>
        </p:nvGraphicFramePr>
        <p:xfrm>
          <a:off x="107504" y="211921"/>
          <a:ext cx="8928992" cy="552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733256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Обустройство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автомобильных дорог общего пользования между населенными пунктами в границах муниципального образования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4089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53048917"/>
              </p:ext>
            </p:extLst>
          </p:nvPr>
        </p:nvGraphicFramePr>
        <p:xfrm>
          <a:off x="107504" y="211921"/>
          <a:ext cx="8928992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350417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2858902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273268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«Подготовка градостроительной  и землеустроительной документации на территории муниципального образования Гулькевичский район»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2019 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2031585"/>
              </p:ext>
            </p:extLst>
          </p:nvPr>
        </p:nvGraphicFramePr>
        <p:xfrm>
          <a:off x="395536" y="2204864"/>
          <a:ext cx="8496944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3"/>
                <a:gridCol w="2880321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прибыли прибыльных предприятий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107,3%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16109"/>
              </p:ext>
            </p:extLst>
          </p:nvPr>
        </p:nvGraphicFramePr>
        <p:xfrm>
          <a:off x="375148" y="3717032"/>
          <a:ext cx="851555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230"/>
                <a:gridCol w="2880320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фонда оплаты труда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105,3%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63863" y="548680"/>
            <a:ext cx="84249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Рост основных макроэкономических </a:t>
            </a:r>
          </a:p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показателей на </a:t>
            </a:r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156435"/>
              </p:ext>
            </p:extLst>
          </p:nvPr>
        </p:nvGraphicFramePr>
        <p:xfrm>
          <a:off x="395536" y="5085184"/>
          <a:ext cx="849694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006"/>
                <a:gridCol w="2904938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индекса потребительских цен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0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36842812"/>
              </p:ext>
            </p:extLst>
          </p:nvPr>
        </p:nvGraphicFramePr>
        <p:xfrm>
          <a:off x="107504" y="211921"/>
          <a:ext cx="8928992" cy="508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149" y="1181140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59" y="5445224"/>
            <a:ext cx="864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предусмотрены бюджетные ассигнования на предоставление молодым семьям – участникам подпрограммы социальных выплат на приобретение жилья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экономкласса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строительство жилого дома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экономкласса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92936859"/>
              </p:ext>
            </p:extLst>
          </p:nvPr>
        </p:nvGraphicFramePr>
        <p:xfrm>
          <a:off x="107504" y="211921"/>
          <a:ext cx="8928992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59" y="5445224"/>
            <a:ext cx="864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7979518"/>
              </p:ext>
            </p:extLst>
          </p:nvPr>
        </p:nvGraphicFramePr>
        <p:xfrm>
          <a:off x="142201" y="1052736"/>
          <a:ext cx="8928992" cy="561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273268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«Управление муниципальными финансами муниципального образования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2019 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77229364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23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13736343"/>
              </p:ext>
            </p:extLst>
          </p:nvPr>
        </p:nvGraphicFramePr>
        <p:xfrm>
          <a:off x="107504" y="272287"/>
          <a:ext cx="8928992" cy="646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96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32295622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28958402"/>
              </p:ext>
            </p:extLst>
          </p:nvPr>
        </p:nvGraphicFramePr>
        <p:xfrm>
          <a:off x="107504" y="134091"/>
          <a:ext cx="8928993" cy="659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63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924" y="130805"/>
            <a:ext cx="6768752" cy="648072"/>
          </a:xfrm>
        </p:spPr>
        <p:txBody>
          <a:bodyPr/>
          <a:lstStyle/>
          <a:p>
            <a:pPr marL="0" indent="0" algn="ctr"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другие общегосударственные вопросы в 2019 году</a:t>
            </a:r>
            <a:endParaRPr lang="ru-RU" sz="2400" b="0" dirty="0">
              <a:solidFill>
                <a:prstClr val="blac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1704738"/>
              </p:ext>
            </p:extLst>
          </p:nvPr>
        </p:nvGraphicFramePr>
        <p:xfrm>
          <a:off x="107504" y="836712"/>
          <a:ext cx="89289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5301208"/>
            <a:ext cx="8640960" cy="14401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обеспечение деятельности учреждения по обеспечению хозяйственного обслуживания органов управления </a:t>
            </a: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муниципального образования  на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2019 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37 754,6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рублей,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 обеспечение деятельности (оказание услуг) муниципальных учреждений;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383472" y="4468803"/>
            <a:ext cx="484632" cy="802934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784397">
            <a:off x="5650718" y="2307106"/>
            <a:ext cx="740444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2860411">
            <a:off x="2840503" y="2396629"/>
            <a:ext cx="781045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90419579"/>
              </p:ext>
            </p:extLst>
          </p:nvPr>
        </p:nvGraphicFramePr>
        <p:xfrm>
          <a:off x="107504" y="377280"/>
          <a:ext cx="8928992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68568768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58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20617</TotalTime>
  <Words>6426</Words>
  <Application>Microsoft Office PowerPoint</Application>
  <PresentationFormat>Экран (4:3)</PresentationFormat>
  <Paragraphs>1401</Paragraphs>
  <Slides>103</Slides>
  <Notes>103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103</vt:i4>
      </vt:variant>
    </vt:vector>
  </HeadingPairs>
  <TitlesOfParts>
    <vt:vector size="106" baseType="lpstr">
      <vt:lpstr>Тема Office</vt:lpstr>
      <vt:lpstr>3_Воздушный поток</vt:lpstr>
      <vt:lpstr>1_Воздушный поток</vt:lpstr>
      <vt:lpstr>ПРОЕКТ бюджета муниципального образования Гулькевичский район на 2019 год и плановый период 2020 и 2021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социально-экономического развития  Муниципального образования Гулькевичский район Прогнозирование налоговых и неналоговых доходов местного бюджета на очередной финансовый год и плановый период осуществляется на основе прогноза социально-экономического развития Муниципального образования Гулькевичский район</vt:lpstr>
      <vt:lpstr>Презентация PowerPoint</vt:lpstr>
      <vt:lpstr>Презентация PowerPoint</vt:lpstr>
      <vt:lpstr>Презентация PowerPoint</vt:lpstr>
      <vt:lpstr>Объём консолидированного бюджета Гулькевичского района по доходам на 2019 год в сравнении с уточнённым  планом на 01.10.2018 года</vt:lpstr>
      <vt:lpstr>Презентация PowerPoint</vt:lpstr>
      <vt:lpstr>Презентация PowerPoint</vt:lpstr>
      <vt:lpstr>Структура налоговых и неналоговых доходов консолидированного бюджета  Гулькевичского района на 2019 год</vt:lpstr>
      <vt:lpstr>Презентация PowerPoint</vt:lpstr>
      <vt:lpstr>Объем доходов муниципального образования Гулькевичский район на 2018 год и на плановый период 2019 и 2020годов</vt:lpstr>
      <vt:lpstr>Презентация PowerPoint</vt:lpstr>
      <vt:lpstr>Презентация PowerPoint</vt:lpstr>
      <vt:lpstr>Поступления налоговых и неналоговых доходов в бюджет МО Гулькевичский район по доходам на 2019 год  и на плановый период 2020 и 2021 годов</vt:lpstr>
      <vt:lpstr>Структура налоговых и неналоговых доходов бюджета МО Гулькевичский район на 2019 год</vt:lpstr>
      <vt:lpstr>Динамика изменения бюджетных назначений на 2019 год в сравнении с ожидаемым исполнением 2018 года</vt:lpstr>
      <vt:lpstr>Поступления налога на доходы физических лиц (НДФЛ) на 2019 год и на плановый период 2020 и 2021 годов</vt:lpstr>
      <vt:lpstr>Поступления единого налога на вмененный доход для отдельных видов деятельности (ЕНВД) на 2019 год и на  плановый период 2020 и 2021 годов</vt:lpstr>
      <vt:lpstr>Поступления единого сельскохозяйственного налога (ЕСХН)  на 2019 год и на плановый период 2020 и 2021 годов</vt:lpstr>
      <vt:lpstr>Поступления от сдачи в аренду земли и имущества на 2019 год и на плановый период 2020 и 2021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муниципального долга муниципального образования  Гулькевичский район на 2019 год и на  плановый период 2020 и 2021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учреждений подведомственных управлению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на другие общегосударственные вопросы в 2019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waso</dc:creator>
  <cp:lastModifiedBy>Павел П.А. Прохоров</cp:lastModifiedBy>
  <cp:revision>1115</cp:revision>
  <cp:lastPrinted>2018-11-20T07:52:14Z</cp:lastPrinted>
  <dcterms:created xsi:type="dcterms:W3CDTF">2010-07-07T11:58:04Z</dcterms:created>
  <dcterms:modified xsi:type="dcterms:W3CDTF">2018-11-23T07:23:26Z</dcterms:modified>
</cp:coreProperties>
</file>