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7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8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9.xml" ContentType="application/vnd.openxmlformats-officedocument.drawingml.chartshapes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drawings/drawing20.xml" ContentType="application/vnd.openxmlformats-officedocument.drawingml.chartshapes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21.xml" ContentType="application/vnd.openxmlformats-officedocument.drawingml.chartshapes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22.xml" ContentType="application/vnd.openxmlformats-officedocument.drawingml.chartshapes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drawings/drawing23.xml" ContentType="application/vnd.openxmlformats-officedocument.drawingml.chartshapes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drawings/drawing24.xml" ContentType="application/vnd.openxmlformats-officedocument.drawingml.chartshapes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drawings/drawing25.xml" ContentType="application/vnd.openxmlformats-officedocument.drawingml.chartshapes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drawings/drawing26.xml" ContentType="application/vnd.openxmlformats-officedocument.drawingml.chartshapes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drawings/drawing27.xml" ContentType="application/vnd.openxmlformats-officedocument.drawingml.chartshapes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drawings/drawing28.xml" ContentType="application/vnd.openxmlformats-officedocument.drawingml.chartshapes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drawings/drawing29.xml" ContentType="application/vnd.openxmlformats-officedocument.drawingml.chartshapes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drawings/drawing30.xml" ContentType="application/vnd.openxmlformats-officedocument.drawingml.chartshapes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drawings/drawing31.xml" ContentType="application/vnd.openxmlformats-officedocument.drawingml.chartshapes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drawings/drawing32.xml" ContentType="application/vnd.openxmlformats-officedocument.drawingml.chartshapes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drawings/drawing33.xml" ContentType="application/vnd.openxmlformats-officedocument.drawingml.chartshapes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drawings/drawing34.xml" ContentType="application/vnd.openxmlformats-officedocument.drawingml.chartshapes+xml"/>
  <Override PartName="/ppt/charts/chart44.xml" ContentType="application/vnd.openxmlformats-officedocument.drawingml.chart+xml"/>
  <Override PartName="/ppt/drawings/drawing35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79"/>
  </p:notesMasterIdLst>
  <p:handoutMasterIdLst>
    <p:handoutMasterId r:id="rId80"/>
  </p:handoutMasterIdLst>
  <p:sldIdLst>
    <p:sldId id="506" r:id="rId4"/>
    <p:sldId id="638" r:id="rId5"/>
    <p:sldId id="639" r:id="rId6"/>
    <p:sldId id="641" r:id="rId7"/>
    <p:sldId id="654" r:id="rId8"/>
    <p:sldId id="657" r:id="rId9"/>
    <p:sldId id="671" r:id="rId10"/>
    <p:sldId id="672" r:id="rId11"/>
    <p:sldId id="658" r:id="rId12"/>
    <p:sldId id="673" r:id="rId13"/>
    <p:sldId id="659" r:id="rId14"/>
    <p:sldId id="674" r:id="rId15"/>
    <p:sldId id="660" r:id="rId16"/>
    <p:sldId id="661" r:id="rId17"/>
    <p:sldId id="662" r:id="rId18"/>
    <p:sldId id="664" r:id="rId19"/>
    <p:sldId id="479" r:id="rId20"/>
    <p:sldId id="653" r:id="rId21"/>
    <p:sldId id="514" r:id="rId22"/>
    <p:sldId id="478" r:id="rId23"/>
    <p:sldId id="578" r:id="rId24"/>
    <p:sldId id="579" r:id="rId25"/>
    <p:sldId id="511" r:id="rId26"/>
    <p:sldId id="487" r:id="rId27"/>
    <p:sldId id="481" r:id="rId28"/>
    <p:sldId id="442" r:id="rId29"/>
    <p:sldId id="443" r:id="rId30"/>
    <p:sldId id="483" r:id="rId31"/>
    <p:sldId id="533" r:id="rId32"/>
    <p:sldId id="534" r:id="rId33"/>
    <p:sldId id="666" r:id="rId34"/>
    <p:sldId id="488" r:id="rId35"/>
    <p:sldId id="484" r:id="rId36"/>
    <p:sldId id="538" r:id="rId37"/>
    <p:sldId id="536" r:id="rId38"/>
    <p:sldId id="535" r:id="rId39"/>
    <p:sldId id="472" r:id="rId40"/>
    <p:sldId id="539" r:id="rId41"/>
    <p:sldId id="490" r:id="rId42"/>
    <p:sldId id="450" r:id="rId43"/>
    <p:sldId id="473" r:id="rId44"/>
    <p:sldId id="491" r:id="rId45"/>
    <p:sldId id="452" r:id="rId46"/>
    <p:sldId id="599" r:id="rId47"/>
    <p:sldId id="454" r:id="rId48"/>
    <p:sldId id="543" r:id="rId49"/>
    <p:sldId id="456" r:id="rId50"/>
    <p:sldId id="494" r:id="rId51"/>
    <p:sldId id="458" r:id="rId52"/>
    <p:sldId id="547" r:id="rId53"/>
    <p:sldId id="548" r:id="rId54"/>
    <p:sldId id="462" r:id="rId55"/>
    <p:sldId id="581" r:id="rId56"/>
    <p:sldId id="550" r:id="rId57"/>
    <p:sldId id="465" r:id="rId58"/>
    <p:sldId id="467" r:id="rId59"/>
    <p:sldId id="555" r:id="rId60"/>
    <p:sldId id="612" r:id="rId61"/>
    <p:sldId id="667" r:id="rId62"/>
    <p:sldId id="668" r:id="rId63"/>
    <p:sldId id="636" r:id="rId64"/>
    <p:sldId id="480" r:id="rId65"/>
    <p:sldId id="576" r:id="rId66"/>
    <p:sldId id="561" r:id="rId67"/>
    <p:sldId id="564" r:id="rId68"/>
    <p:sldId id="670" r:id="rId69"/>
    <p:sldId id="518" r:id="rId70"/>
    <p:sldId id="610" r:id="rId71"/>
    <p:sldId id="609" r:id="rId72"/>
    <p:sldId id="570" r:id="rId73"/>
    <p:sldId id="574" r:id="rId74"/>
    <p:sldId id="575" r:id="rId75"/>
    <p:sldId id="665" r:id="rId76"/>
    <p:sldId id="675" r:id="rId77"/>
    <p:sldId id="527" r:id="rId7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9636" autoAdjust="0"/>
  </p:normalViewPr>
  <p:slideViewPr>
    <p:cSldViewPr>
      <p:cViewPr>
        <p:scale>
          <a:sx n="96" d="100"/>
          <a:sy n="96" d="100"/>
        </p:scale>
        <p:origin x="-24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Доля в общей структуре отгруженных</a:t>
            </a: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 товаров, работ и услуг, %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938940476147806E-2"/>
          <c:y val="1.95298143375902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645663026688791E-2"/>
          <c:y val="0.19390414521078206"/>
          <c:w val="0.55761882192301215"/>
          <c:h val="0.76565699064321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961316126165189E-2"/>
                  <c:y val="0.121084848893059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4223330024262537E-3"/>
                  <c:y val="-9.764907168795109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446660048525073E-3"/>
                  <c:y val="-0.134755718929372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Потребительский рынок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7439.8</c:v>
                </c:pt>
                <c:pt idx="1">
                  <c:v>11338</c:v>
                </c:pt>
                <c:pt idx="2">
                  <c:v>298.10000000000002</c:v>
                </c:pt>
                <c:pt idx="3">
                  <c:v>2238</c:v>
                </c:pt>
                <c:pt idx="4">
                  <c:v>11095.5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</c:plotArea>
    <c:legend>
      <c:legendPos val="r"/>
      <c:layout>
        <c:manualLayout>
          <c:xMode val="edge"/>
          <c:yMode val="edge"/>
          <c:x val="0.62008555948980582"/>
          <c:y val="0.19197853627270881"/>
          <c:w val="0.34720078145439037"/>
          <c:h val="0.7203124524249109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882368442074E-2"/>
          <c:y val="3.1474672668195057E-2"/>
          <c:w val="0.92352961700306946"/>
          <c:h val="0.873360392787110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162545759378434E-2"/>
                  <c:y val="4.6802487238951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049483023465653E-2"/>
                  <c:y val="3.042161670531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439936425796585E-2"/>
                  <c:y val="3.744198979116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3.2</c:v>
                </c:pt>
                <c:pt idx="1">
                  <c:v>4.3</c:v>
                </c:pt>
                <c:pt idx="2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82560"/>
        <c:axId val="139684096"/>
      </c:lineChart>
      <c:catAx>
        <c:axId val="13968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684096"/>
        <c:crosses val="autoZero"/>
        <c:auto val="1"/>
        <c:lblAlgn val="ctr"/>
        <c:lblOffset val="100"/>
        <c:noMultiLvlLbl val="0"/>
      </c:catAx>
      <c:valAx>
        <c:axId val="13968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6825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Гулькевичский район 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5536808634166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09589794682305E-2"/>
          <c:y val="0.22652367589618633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6727756055778774E-2"/>
                  <c:y val="-3.148776228359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16194974752E-2"/>
                  <c:y val="-3.52913346706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06711799048E-2"/>
                  <c:y val="-3.747929381129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1471.9</c:v>
                </c:pt>
                <c:pt idx="1">
                  <c:v>1462.1</c:v>
                </c:pt>
                <c:pt idx="2">
                  <c:v>1515.2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785728"/>
        <c:axId val="139787264"/>
        <c:axId val="0"/>
      </c:bar3DChart>
      <c:catAx>
        <c:axId val="13978572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87264"/>
        <c:crosses val="autoZero"/>
        <c:auto val="1"/>
        <c:lblAlgn val="ctr"/>
        <c:lblOffset val="100"/>
        <c:noMultiLvlLbl val="0"/>
      </c:catAx>
      <c:valAx>
        <c:axId val="1397872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09589794682305E-2"/>
          <c:y val="0.22652367589618633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3839421067910017E-2"/>
                  <c:y val="-4.932285925783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16194974752E-2"/>
                  <c:y val="-2.934630234593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3.15342905377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1189.9000000000001</c:v>
                </c:pt>
                <c:pt idx="1">
                  <c:v>1186.4000000000001</c:v>
                </c:pt>
                <c:pt idx="2">
                  <c:v>1237.9000000000001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301056"/>
        <c:axId val="142302592"/>
        <c:axId val="0"/>
      </c:bar3DChart>
      <c:catAx>
        <c:axId val="14230105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302592"/>
        <c:crosses val="autoZero"/>
        <c:auto val="1"/>
        <c:lblAlgn val="ctr"/>
        <c:lblOffset val="100"/>
        <c:noMultiLvlLbl val="0"/>
      </c:catAx>
      <c:valAx>
        <c:axId val="1423025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30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13609052546073E-2"/>
          <c:y val="0.21322740980325852"/>
          <c:w val="0.93454461344003659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8237527342135027E-2"/>
                  <c:y val="-3.31577157315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3340157104584E-2"/>
                  <c:y val="-3.512034176297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46227468350618E-2"/>
                  <c:y val="-2.543324306111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875.1</c:v>
                </c:pt>
                <c:pt idx="1">
                  <c:v>875.1</c:v>
                </c:pt>
                <c:pt idx="2">
                  <c:v>868.5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933184"/>
        <c:axId val="139934720"/>
        <c:axId val="0"/>
      </c:bar3DChart>
      <c:catAx>
        <c:axId val="13993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34720"/>
        <c:crosses val="autoZero"/>
        <c:auto val="1"/>
        <c:lblAlgn val="ctr"/>
        <c:lblOffset val="100"/>
        <c:noMultiLvlLbl val="0"/>
      </c:catAx>
      <c:valAx>
        <c:axId val="13993472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3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54927594565997E-2"/>
                  <c:y val="-3.53816603415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50318270647524E-2"/>
                  <c:y val="-3.516607564194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39389976705789E-2"/>
                  <c:y val="-3.95164240343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5.7</c:v>
                </c:pt>
                <c:pt idx="1">
                  <c:v>5.7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066432"/>
        <c:axId val="144067968"/>
        <c:axId val="0"/>
      </c:bar3DChart>
      <c:catAx>
        <c:axId val="14406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67968"/>
        <c:crosses val="autoZero"/>
        <c:auto val="1"/>
        <c:lblAlgn val="ctr"/>
        <c:lblOffset val="100"/>
        <c:noMultiLvlLbl val="0"/>
      </c:catAx>
      <c:valAx>
        <c:axId val="1440679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6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5,7</a:t>
            </a:r>
          </a:p>
        </c:rich>
      </c:tx>
      <c:layout>
        <c:manualLayout>
          <c:xMode val="edge"/>
          <c:yMode val="edge"/>
          <c:x val="0.30600262605230244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4,2;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74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1,2; </a:t>
                    </a:r>
                    <a:endParaRPr lang="ru-RU" smtClean="0"/>
                  </a:p>
                  <a:p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4.2</c:v>
                </c:pt>
                <c:pt idx="1">
                  <c:v>0.3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28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37019184248345E-2"/>
          <c:y val="0.23517865298917404"/>
          <c:w val="0.9446298081575165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96825621525923E-2"/>
                  <c:y val="-2.879908237849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12234841290036E-2"/>
                  <c:y val="-3.294701075125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68904171937988E-2"/>
                  <c:y val="-3.94046792806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116.3</c:v>
                </c:pt>
                <c:pt idx="1">
                  <c:v>115.1</c:v>
                </c:pt>
                <c:pt idx="2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200064"/>
        <c:axId val="144201600"/>
        <c:axId val="0"/>
      </c:bar3DChart>
      <c:catAx>
        <c:axId val="14420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201600"/>
        <c:crosses val="autoZero"/>
        <c:auto val="1"/>
        <c:lblAlgn val="ctr"/>
        <c:lblOffset val="100"/>
        <c:noMultiLvlLbl val="0"/>
      </c:catAx>
      <c:valAx>
        <c:axId val="1442016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2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98451605735571E-2"/>
          <c:y val="0.2331831363739785"/>
          <c:w val="0.95320154839426441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8144274292103744E-2"/>
                  <c:y val="-4.3363950969879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65498277969113E-2"/>
                  <c:y val="-4.713982584778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52678446618E-2"/>
                  <c:y val="-3.352970606314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26.7</c:v>
                </c:pt>
                <c:pt idx="1">
                  <c:v>25.9</c:v>
                </c:pt>
                <c:pt idx="2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198336"/>
        <c:axId val="151204224"/>
        <c:axId val="0"/>
      </c:bar3DChart>
      <c:catAx>
        <c:axId val="15119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204224"/>
        <c:crosses val="autoZero"/>
        <c:auto val="1"/>
        <c:lblAlgn val="ctr"/>
        <c:lblOffset val="100"/>
        <c:noMultiLvlLbl val="0"/>
      </c:catAx>
      <c:valAx>
        <c:axId val="1512042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9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36193827925927E-2"/>
          <c:y val="0.23517865298917404"/>
          <c:w val="0.95316380617207408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51161161304658E-2"/>
                  <c:y val="-4.136837831280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06505011987E-2"/>
                  <c:y val="-3.1174930327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52678446618E-2"/>
                  <c:y val="-3.352970606314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86.4</c:v>
                </c:pt>
                <c:pt idx="1">
                  <c:v>86.1</c:v>
                </c:pt>
                <c:pt idx="2">
                  <c:v>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094784"/>
        <c:axId val="151096320"/>
        <c:axId val="0"/>
      </c:bar3DChart>
      <c:catAx>
        <c:axId val="15109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96320"/>
        <c:crosses val="autoZero"/>
        <c:auto val="1"/>
        <c:lblAlgn val="ctr"/>
        <c:lblOffset val="100"/>
        <c:noMultiLvlLbl val="0"/>
      </c:catAx>
      <c:valAx>
        <c:axId val="15109632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9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36193827925927E-2"/>
          <c:y val="0.23517865298917404"/>
          <c:w val="0.95316380617207408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5360188473682135E-2"/>
                  <c:y val="-2.739952684500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54278915245978E-2"/>
                  <c:y val="-3.9157220956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36687142288955E-2"/>
                  <c:y val="-5.348543263386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38.6</c:v>
                </c:pt>
                <c:pt idx="1">
                  <c:v>37.9</c:v>
                </c:pt>
                <c:pt idx="2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508480"/>
        <c:axId val="151510016"/>
        <c:axId val="0"/>
      </c:bar3DChart>
      <c:catAx>
        <c:axId val="15150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10016"/>
        <c:crosses val="autoZero"/>
        <c:auto val="1"/>
        <c:lblAlgn val="ctr"/>
        <c:lblOffset val="100"/>
        <c:noMultiLvlLbl val="0"/>
      </c:catAx>
      <c:valAx>
        <c:axId val="1515100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0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30515253484076E-2"/>
                  <c:y val="-3.762544902418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4480311980402E-2"/>
                  <c:y val="-4.232881531681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80397160172166E-2"/>
                  <c:y val="-3.3234780877720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 2017</c:v>
                </c:pt>
                <c:pt idx="1">
                  <c:v>Факт 2017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1468</c:v>
                </c:pt>
                <c:pt idx="1">
                  <c:v>1478</c:v>
                </c:pt>
                <c:pt idx="2">
                  <c:v>1485.1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544512"/>
        <c:axId val="106546304"/>
        <c:axId val="0"/>
      </c:bar3DChart>
      <c:catAx>
        <c:axId val="10654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546304"/>
        <c:crosses val="autoZero"/>
        <c:auto val="1"/>
        <c:lblAlgn val="ctr"/>
        <c:lblOffset val="100"/>
        <c:noMultiLvlLbl val="0"/>
      </c:catAx>
      <c:valAx>
        <c:axId val="1065463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54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3653423754373376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54806114439E-2"/>
                  <c:y val="-3.920776139235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76272217475E-2"/>
                  <c:y val="-3.762186904955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3.7</c:v>
                </c:pt>
                <c:pt idx="1">
                  <c:v>3.6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63456"/>
        <c:axId val="112173440"/>
        <c:axId val="0"/>
      </c:bar3DChart>
      <c:catAx>
        <c:axId val="11216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173440"/>
        <c:crosses val="autoZero"/>
        <c:auto val="1"/>
        <c:lblAlgn val="ctr"/>
        <c:lblOffset val="100"/>
        <c:noMultiLvlLbl val="0"/>
      </c:catAx>
      <c:valAx>
        <c:axId val="11217344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1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5969664572789E-2"/>
          <c:y val="0.23517872187338376"/>
          <c:w val="0.96056631230409739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545986693646059E-2"/>
                  <c:y val="-2.954660632056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53723903172873E-2"/>
                  <c:y val="-3.1427623196880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5.123711089162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12992"/>
        <c:axId val="113814528"/>
        <c:axId val="0"/>
      </c:bar3DChart>
      <c:catAx>
        <c:axId val="11381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14528"/>
        <c:crosses val="autoZero"/>
        <c:auto val="1"/>
        <c:lblAlgn val="ctr"/>
        <c:lblOffset val="100"/>
        <c:noMultiLvlLbl val="0"/>
      </c:catAx>
      <c:valAx>
        <c:axId val="11381452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1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13309814392205E-2"/>
          <c:y val="0.23517865298917404"/>
          <c:w val="0.96138669018560774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11216604348149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96817293524762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76272217475E-2"/>
                  <c:y val="-2.7896696305215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8.5</c:v>
                </c:pt>
                <c:pt idx="1">
                  <c:v>8.4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431680"/>
        <c:axId val="113433216"/>
        <c:axId val="0"/>
      </c:bar3DChart>
      <c:catAx>
        <c:axId val="11343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33216"/>
        <c:crosses val="autoZero"/>
        <c:auto val="1"/>
        <c:lblAlgn val="ctr"/>
        <c:lblOffset val="100"/>
        <c:noMultiLvlLbl val="0"/>
      </c:catAx>
      <c:valAx>
        <c:axId val="1134332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3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1049573726780815E-2"/>
                  <c:y val="-5.288700361517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2917672171217E-2"/>
                  <c:y val="-5.290520082698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42987500898E-2"/>
                  <c:y val="-5.123711089162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00928"/>
        <c:axId val="113902720"/>
        <c:axId val="0"/>
      </c:bar3DChart>
      <c:catAx>
        <c:axId val="11390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02720"/>
        <c:crosses val="autoZero"/>
        <c:auto val="1"/>
        <c:lblAlgn val="ctr"/>
        <c:lblOffset val="100"/>
        <c:noMultiLvlLbl val="0"/>
      </c:catAx>
      <c:valAx>
        <c:axId val="11390272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0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60063695157"/>
          <c:y val="1.880002273347065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00872742883282E-2"/>
          <c:y val="0.23517865298917404"/>
          <c:w val="0.95183665028712083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97358407206985E-2"/>
                  <c:y val="-2.431948714336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33273952313259E-2"/>
                  <c:y val="-2.770873996717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47635199611E-2"/>
                  <c:y val="-5.294878174584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11.5</c:v>
                </c:pt>
                <c:pt idx="1">
                  <c:v>11.4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126208"/>
        <c:axId val="114128000"/>
        <c:axId val="0"/>
      </c:bar3DChart>
      <c:catAx>
        <c:axId val="114126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28000"/>
        <c:crosses val="autoZero"/>
        <c:auto val="1"/>
        <c:lblAlgn val="ctr"/>
        <c:lblOffset val="100"/>
        <c:noMultiLvlLbl val="0"/>
      </c:catAx>
      <c:valAx>
        <c:axId val="1141280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2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11,4</a:t>
            </a:r>
          </a:p>
        </c:rich>
      </c:tx>
      <c:layout>
        <c:manualLayout>
          <c:xMode val="edge"/>
          <c:yMode val="edge"/>
          <c:x val="0.2988909610401711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5.6892200149804145E-3"/>
                  <c:y val="2.11643150761027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dirty="0"/>
                      <a:t>3,0; </a:t>
                    </a:r>
                    <a:endParaRPr lang="ru-RU" sz="1800" dirty="0" smtClean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dirty="0" smtClean="0"/>
                      <a:t>26</a:t>
                    </a:r>
                    <a:r>
                      <a:rPr lang="en-US" sz="18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602106038397167E-2"/>
                  <c:y val="-8.4657260304410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8,4; </a:t>
                    </a:r>
                    <a:endParaRPr lang="ru-RU" dirty="0" smtClean="0"/>
                  </a:p>
                  <a:p>
                    <a:r>
                      <a:rPr lang="en-US" dirty="0" smtClean="0"/>
                      <a:t>74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1116650121312687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капитальный ремонт и ремонт автомобильных дорог местного значения вне границ населенных пунктов в границах МО Гулькевичский район, содержание автомобильных дорог и ямочный ремонт автомобильных дорог местного значения вне границ населенных пунктов в границ</c:v>
                </c:pt>
                <c:pt idx="1">
                  <c:v>мероприятия по капитальному  ремонту и ремонту автомобильных дорог общего пользования местного значения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3349294522830796"/>
          <c:w val="0.39627731775322461"/>
          <c:h val="0.86650705477169199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28661308535341E-2"/>
          <c:y val="0.23517873014109544"/>
          <c:w val="0.87382727694862272"/>
          <c:h val="0.65969300512503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6613111515781206E-2"/>
                  <c:y val="-3.490051024926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57601769668907E-2"/>
                  <c:y val="-2.980868470330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1802813229383E-2"/>
                  <c:y val="-5.134493912914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1.8</c:v>
                </c:pt>
                <c:pt idx="1">
                  <c:v>1.8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67648"/>
        <c:axId val="114269184"/>
        <c:axId val="0"/>
      </c:bar3DChart>
      <c:catAx>
        <c:axId val="11426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69184"/>
        <c:crosses val="autoZero"/>
        <c:auto val="1"/>
        <c:lblAlgn val="ctr"/>
        <c:lblOffset val="100"/>
        <c:noMultiLvlLbl val="0"/>
      </c:catAx>
      <c:valAx>
        <c:axId val="1142691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6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287209435745756E-2"/>
          <c:y val="0.23517865298917404"/>
          <c:w val="0.95271279056425429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3653423754373376E-2"/>
                  <c:y val="-5.091927310997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5017384225069E-2"/>
                  <c:y val="-5.481363673410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3512378406041E-2"/>
                  <c:y val="-3.3754663613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4.8</c:v>
                </c:pt>
                <c:pt idx="1">
                  <c:v>4.5999999999999996</c:v>
                </c:pt>
                <c:pt idx="2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28864"/>
        <c:axId val="114630656"/>
        <c:axId val="0"/>
      </c:bar3DChart>
      <c:catAx>
        <c:axId val="11462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06466626159259E-2"/>
          <c:y val="0.23517865298917404"/>
          <c:w val="0.9362184702624474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5434784146453608E-2"/>
                  <c:y val="-3.5381709967168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442041748898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762202220188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2.8</c:v>
                </c:pt>
                <c:pt idx="1">
                  <c:v>2.8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86592"/>
        <c:axId val="114688384"/>
        <c:axId val="0"/>
      </c:bar3DChart>
      <c:catAx>
        <c:axId val="11468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88384"/>
        <c:crosses val="autoZero"/>
        <c:auto val="1"/>
        <c:lblAlgn val="ctr"/>
        <c:lblOffset val="100"/>
        <c:noMultiLvlLbl val="0"/>
      </c:catAx>
      <c:valAx>
        <c:axId val="1146883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8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«Доступная среда»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799037356505015E-2"/>
                  <c:y val="-2.418481279857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7020913887527E-2"/>
                  <c:y val="-2.516686908525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3.980350036864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703360"/>
        <c:axId val="114856704"/>
        <c:axId val="0"/>
      </c:bar3DChart>
      <c:catAx>
        <c:axId val="114703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56704"/>
        <c:crosses val="autoZero"/>
        <c:auto val="1"/>
        <c:lblAlgn val="ctr"/>
        <c:lblOffset val="100"/>
        <c:noMultiLvlLbl val="0"/>
      </c:catAx>
      <c:valAx>
        <c:axId val="1148567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0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65653702899868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- 436,3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16935945083113E-2"/>
                  <c:y val="4.212951011979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006552016504004E-17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8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247901398949329E-4"/>
                  <c:y val="-2.1729611742486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726424932851114E-3"/>
                  <c:y val="-1.955746747093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56499368922474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3.9</c:v>
                </c:pt>
                <c:pt idx="1">
                  <c:v>286.60000000000002</c:v>
                </c:pt>
                <c:pt idx="2">
                  <c:v>23.4</c:v>
                </c:pt>
                <c:pt idx="3">
                  <c:v>22.7</c:v>
                </c:pt>
                <c:pt idx="4">
                  <c:v>18.3</c:v>
                </c:pt>
                <c:pt idx="5">
                  <c:v>38.700000000000003</c:v>
                </c:pt>
                <c:pt idx="6">
                  <c:v>6</c:v>
                </c:pt>
                <c:pt idx="7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 - 450,0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735601326628E-2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468012380019868E-2"/>
                  <c:y val="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88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33723134705463E-2"/>
                  <c:y val="-1.427604057244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902149305814836E-2"/>
                  <c:y val="-4.766899353510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238985285787919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021698864060534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</c:v>
                </c:pt>
                <c:pt idx="1">
                  <c:v>294.10000000000002</c:v>
                </c:pt>
                <c:pt idx="2">
                  <c:v>23.7</c:v>
                </c:pt>
                <c:pt idx="3">
                  <c:v>22.7</c:v>
                </c:pt>
                <c:pt idx="4">
                  <c:v>19</c:v>
                </c:pt>
                <c:pt idx="5">
                  <c:v>40.9</c:v>
                </c:pt>
                <c:pt idx="6">
                  <c:v>6.6</c:v>
                </c:pt>
                <c:pt idx="7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30880"/>
        <c:axId val="23532672"/>
        <c:axId val="0"/>
      </c:bar3DChart>
      <c:catAx>
        <c:axId val="2353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23532672"/>
        <c:crosses val="autoZero"/>
        <c:auto val="0"/>
        <c:lblAlgn val="ctr"/>
        <c:lblOffset val="100"/>
        <c:noMultiLvlLbl val="0"/>
      </c:catAx>
      <c:valAx>
        <c:axId val="235326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53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08210084970992"/>
          <c:y val="0.17467299385035651"/>
          <c:w val="0.35410274070834535"/>
          <c:h val="0.14720506487513374"/>
        </c:manualLayout>
      </c:layout>
      <c:overlay val="1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«Повышение безопасности дорожного движения»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276444933816527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648063184988615E-2"/>
                  <c:y val="-5.134624159816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34220339878341E-2"/>
                  <c:y val="-4.713982584778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631E-2"/>
                  <c:y val="-5.54811624226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83968"/>
        <c:axId val="114762880"/>
        <c:axId val="0"/>
      </c:bar3DChart>
      <c:catAx>
        <c:axId val="1148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62880"/>
        <c:crosses val="autoZero"/>
        <c:auto val="1"/>
        <c:lblAlgn val="ctr"/>
        <c:lblOffset val="100"/>
        <c:noMultiLvlLbl val="0"/>
      </c:catAx>
      <c:valAx>
        <c:axId val="1147628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8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«Подготовка градостроительной и землеустроительной документации на территории МО </a:t>
            </a:r>
            <a:r>
              <a:rPr lang="ru-RU" sz="2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8889214760403"/>
          <c:y val="9.97786328535997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648063184988615E-2"/>
                  <c:y val="-5.134624159816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34220339878341E-2"/>
                  <c:y val="-4.713982584778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631E-2"/>
                  <c:y val="-5.54811624226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995200"/>
        <c:axId val="114996736"/>
        <c:axId val="0"/>
      </c:bar3DChart>
      <c:catAx>
        <c:axId val="11499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96736"/>
        <c:crosses val="autoZero"/>
        <c:auto val="1"/>
        <c:lblAlgn val="ctr"/>
        <c:lblOffset val="100"/>
        <c:noMultiLvlLbl val="0"/>
      </c:catAx>
      <c:valAx>
        <c:axId val="1149967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«Развитие здравоохранения»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8889214760403"/>
          <c:y val="9.97786328535997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54929354272703E-2"/>
                  <c:y val="-2.939494237037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4.115326500827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4.151215382314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2.9</c:v>
                </c:pt>
                <c:pt idx="1">
                  <c:v>2.6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921856"/>
        <c:axId val="114923392"/>
        <c:axId val="0"/>
      </c:bar3DChart>
      <c:catAx>
        <c:axId val="11492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23392"/>
        <c:crosses val="autoZero"/>
        <c:auto val="1"/>
        <c:lblAlgn val="ctr"/>
        <c:lblOffset val="100"/>
        <c:noMultiLvlLbl val="0"/>
      </c:catAx>
      <c:valAx>
        <c:axId val="1149233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2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 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2481856854614722E-2"/>
          <c:y val="0.23517865298917404"/>
          <c:w val="0.92929829033333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534679838440889E-2"/>
                  <c:y val="-3.9372805655735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27305747390074E-2"/>
                  <c:y val="-3.915737808779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62204378724945E-2"/>
                  <c:y val="-4.550329913728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282</c:v>
                </c:pt>
                <c:pt idx="1">
                  <c:v>275.7</c:v>
                </c:pt>
                <c:pt idx="2">
                  <c:v>277.3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886720"/>
        <c:axId val="111888256"/>
        <c:axId val="0"/>
      </c:bar3DChart>
      <c:catAx>
        <c:axId val="111886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88256"/>
        <c:crosses val="autoZero"/>
        <c:auto val="1"/>
        <c:lblAlgn val="ctr"/>
        <c:lblOffset val="100"/>
        <c:noMultiLvlLbl val="0"/>
      </c:catAx>
      <c:valAx>
        <c:axId val="1118882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8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4.9152580716837917E-2"/>
                  <c:y val="-0.163068377822106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28255104271569"/>
                  <c:y val="-2.48812214457159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75058864427249"/>
                  <c:y val="4.31500875096466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029631564234798"/>
                  <c:y val="4.52628745252839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0.1195788898807181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7024439040823422E-2"/>
                  <c:y val="-2.41289740195541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247629295669657"/>
                  <c:y val="-9.79004024407761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7226378968645067"/>
                  <c:y val="-3.49075276851019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Здравоохранение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126.4</c:v>
                </c:pt>
                <c:pt idx="1">
                  <c:v>0.2</c:v>
                </c:pt>
                <c:pt idx="2">
                  <c:v>25.5</c:v>
                </c:pt>
                <c:pt idx="3">
                  <c:v>5.2</c:v>
                </c:pt>
                <c:pt idx="4">
                  <c:v>80</c:v>
                </c:pt>
                <c:pt idx="5">
                  <c:v>0.8</c:v>
                </c:pt>
                <c:pt idx="6">
                  <c:v>20.7</c:v>
                </c:pt>
                <c:pt idx="7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897327268296355"/>
          <c:y val="2.0525634187212559E-3"/>
        </c:manualLayout>
      </c:layout>
      <c:overlay val="0"/>
    </c:title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398808734514"/>
          <c:y val="0.273664939635443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24685698004881179"/>
                  <c:y val="-8.79963779701146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359322082492627E-2"/>
                  <c:y val="-2.2034926109436438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490441026265795E-2"/>
                  <c:y val="7.690958721870762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5.932759237952605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689332009705015E-2"/>
                  <c:y val="-2.865694293754272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4.97638283428597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3520074830395188E-3"/>
                  <c:y val="-3.944924155595497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</c:v>
                </c:pt>
                <c:pt idx="1">
                  <c:v>1.8</c:v>
                </c:pt>
                <c:pt idx="2">
                  <c:v>54.1</c:v>
                </c:pt>
                <c:pt idx="3">
                  <c:v>14.9</c:v>
                </c:pt>
                <c:pt idx="4">
                  <c:v>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39709431192529E-2"/>
          <c:y val="0.23517865298917404"/>
          <c:w val="0.9359902633769289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79165338641791E-2"/>
                  <c:y val="-2.97993076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2470253760513E-2"/>
                  <c:y val="-3.935953534809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95602674384085E-2"/>
                  <c:y val="-3.153421721625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27.8</c:v>
                </c:pt>
                <c:pt idx="1">
                  <c:v>25.5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51584"/>
        <c:axId val="114453120"/>
        <c:axId val="0"/>
      </c:bar3DChart>
      <c:catAx>
        <c:axId val="1144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453120"/>
        <c:crosses val="autoZero"/>
        <c:auto val="1"/>
        <c:lblAlgn val="ctr"/>
        <c:lblOffset val="100"/>
        <c:noMultiLvlLbl val="0"/>
      </c:catAx>
      <c:valAx>
        <c:axId val="11445312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17,9</a:t>
            </a:r>
          </a:p>
        </c:rich>
      </c:tx>
      <c:layout>
        <c:manualLayout>
          <c:xMode val="edge"/>
          <c:yMode val="edge"/>
          <c:x val="0.29035696302561365"/>
          <c:y val="0.5034519760711523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7779995771079E-3"/>
                  <c:y val="-1.1757952820057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r>
                      <a:rPr lang="en-US"/>
                      <a:t>; </a:t>
                    </a:r>
                    <a:r>
                      <a:rPr lang="en-US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223330024262276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осуществлени отдельных гос. полномочий  по поддержке сельскохозяйственного производства в Краснодарском крае в части предоставления субсидий гражданам, ведущим ЛПХ,  крестьянским (фермерским) хозяйствам,  сельскохозяйственным потребительским кооперативам
</c:v>
                </c:pt>
                <c:pt idx="1">
                  <c:v>обеспечение деятельности муниципальных учреждений  в сфере  сельского хозяйства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15.7</c:v>
                </c:pt>
                <c:pt idx="1">
                  <c:v>2.2000000000000002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376635122979171"/>
          <c:y val="0.11336157644200527"/>
          <c:w val="0.37920932172410954"/>
          <c:h val="0.87867421740970109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147301483805987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586662413853653E-2"/>
          <c:y val="0.23517865298917404"/>
          <c:w val="0.96141333758614633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6749646214172924E-2"/>
                  <c:y val="-4.540533496077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4.314852340193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34149915449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5.2</c:v>
                </c:pt>
                <c:pt idx="1">
                  <c:v>5.2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051520"/>
        <c:axId val="115053312"/>
        <c:axId val="0"/>
      </c:bar3DChart>
      <c:catAx>
        <c:axId val="11505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53312"/>
        <c:crosses val="autoZero"/>
        <c:auto val="1"/>
        <c:lblAlgn val="ctr"/>
        <c:lblOffset val="100"/>
        <c:noMultiLvlLbl val="0"/>
      </c:catAx>
      <c:valAx>
        <c:axId val="1150533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5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5,2</a:t>
            </a:r>
          </a:p>
        </c:rich>
      </c:tx>
      <c:layout>
        <c:manualLayout>
          <c:xMode val="edge"/>
          <c:yMode val="edge"/>
          <c:x val="0.30458029304987616"/>
          <c:y val="0.5034519760711523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5.2151607629141036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2,8;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7779995771079E-3"/>
                  <c:y val="-1.17579528200570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1,4; </a:t>
                    </a:r>
                    <a:endParaRPr lang="ru-RU" dirty="0" smtClean="0"/>
                  </a:p>
                  <a:p>
                    <a:r>
                      <a:rPr lang="en-US" dirty="0" smtClean="0"/>
                      <a:t>27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223330024262276E-3"/>
                  <c:y val="-4.70318112802281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0,5; </a:t>
                    </a:r>
                    <a:endParaRPr lang="ru-RU" dirty="0" smtClean="0"/>
                  </a:p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404865409219764E-2"/>
                  <c:y val="-0.134823463158279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0,4; </a:t>
                    </a:r>
                    <a:endParaRPr lang="ru-RU" smtClean="0"/>
                  </a:p>
                  <a:p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2.8</c:v>
                </c:pt>
                <c:pt idx="1">
                  <c:v>1.4</c:v>
                </c:pt>
                <c:pt idx="2">
                  <c:v>0.5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4760248861237638"/>
          <c:w val="0.36214132569499441"/>
          <c:h val="0.69248935303484793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Pt>
            <c:idx val="1"/>
            <c:bubble3D val="0"/>
            <c:explosion val="8"/>
          </c:dPt>
          <c:dLbls>
            <c:dLbl>
              <c:idx val="3"/>
              <c:layout>
                <c:manualLayout>
                  <c:x val="-1.3941264238616022E-4"/>
                  <c:y val="-4.37652541298341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1443261448926552E-2"/>
                  <c:y val="1.35768889077041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Прибыль</c:v>
                </c:pt>
                <c:pt idx="5">
                  <c:v>Акцызы</c:v>
                </c:pt>
                <c:pt idx="6">
                  <c:v>Доходы от использования имущества</c:v>
                </c:pt>
                <c:pt idx="7">
                  <c:v>Продажа земли и имущества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294.10000000000002</c:v>
                </c:pt>
                <c:pt idx="2">
                  <c:v>23.74</c:v>
                </c:pt>
                <c:pt idx="3">
                  <c:v>22.698</c:v>
                </c:pt>
                <c:pt idx="4">
                  <c:v>4.03</c:v>
                </c:pt>
                <c:pt idx="5">
                  <c:v>3.68</c:v>
                </c:pt>
                <c:pt idx="6">
                  <c:v>40.869999999999997</c:v>
                </c:pt>
                <c:pt idx="7">
                  <c:v>13.2</c:v>
                </c:pt>
                <c:pt idx="8">
                  <c:v>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774486805655474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39709431192529E-2"/>
          <c:y val="0.23517865298917404"/>
          <c:w val="0.93599026337692892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75746592819377E-2"/>
                  <c:y val="-4.742390433688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4701444830357E-2"/>
                  <c:y val="-4.718550940229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34149915449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80.3</c:v>
                </c:pt>
                <c:pt idx="1">
                  <c:v>80</c:v>
                </c:pt>
                <c:pt idx="2">
                  <c:v>67.599999999999994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791488"/>
        <c:axId val="151793024"/>
        <c:axId val="0"/>
      </c:bar3DChart>
      <c:catAx>
        <c:axId val="15179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93024"/>
        <c:crosses val="autoZero"/>
        <c:auto val="1"/>
        <c:lblAlgn val="ctr"/>
        <c:lblOffset val="100"/>
        <c:noMultiLvlLbl val="0"/>
      </c:catAx>
      <c:valAx>
        <c:axId val="1517930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9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80,0</a:t>
            </a:r>
          </a:p>
        </c:rich>
      </c:tx>
      <c:layout>
        <c:manualLayout>
          <c:xMode val="edge"/>
          <c:yMode val="edge"/>
          <c:x val="0.30600262605230244"/>
          <c:y val="0.49910670728697404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4.2669990072787614E-3"/>
                  <c:y val="-2.821908676813687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41,5;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428645921062532E-3"/>
                  <c:y val="-4.32348226197783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24,4; </a:t>
                    </a:r>
                    <a:endParaRPr lang="ru-RU" dirty="0" smtClean="0"/>
                  </a:p>
                  <a:p>
                    <a:r>
                      <a:rPr lang="en-US" dirty="0" smtClean="0"/>
                      <a:t>30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3320097050407E-3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14,1;</a:t>
                    </a:r>
                    <a:endParaRPr lang="ru-RU" dirty="0" smtClean="0"/>
                  </a:p>
                  <a:p>
                    <a:r>
                      <a:rPr lang="en-US" dirty="0" smtClean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41.5</c:v>
                </c:pt>
                <c:pt idx="1">
                  <c:v>24.4</c:v>
                </c:pt>
                <c:pt idx="2">
                  <c:v>14.1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6214132569499441"/>
          <c:h val="0.6148868644224715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819789909382425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05094199818009E-2"/>
          <c:y val="0.23517865298917404"/>
          <c:w val="0.94379194322761206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9472094777482923E-2"/>
                  <c:y val="-3.9372805655735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58209250462685E-2"/>
                  <c:y val="-4.115295074486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98816201321982E-2"/>
                  <c:y val="-2.754330235534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20.7</c:v>
                </c:pt>
                <c:pt idx="1">
                  <c:v>20.7</c:v>
                </c:pt>
                <c:pt idx="2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265088"/>
        <c:axId val="152266624"/>
        <c:axId val="0"/>
      </c:bar3DChart>
      <c:catAx>
        <c:axId val="15226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266624"/>
        <c:crosses val="autoZero"/>
        <c:auto val="1"/>
        <c:lblAlgn val="ctr"/>
        <c:lblOffset val="100"/>
        <c:noMultiLvlLbl val="0"/>
      </c:catAx>
      <c:valAx>
        <c:axId val="1522666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2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65809809838978E-2"/>
          <c:y val="0.23517865298917404"/>
          <c:w val="0.94466416299828238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671541959818671E-2"/>
                  <c:y val="-3.434624708646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3659320184825E-2"/>
                  <c:y val="-3.362551223710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3.358033230072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2017 год</c:v>
                </c:pt>
                <c:pt idx="1">
                  <c:v>исполнено за 2017 год</c:v>
                </c:pt>
                <c:pt idx="2">
                  <c:v>исполнено за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16.899999999999999</c:v>
                </c:pt>
                <c:pt idx="1">
                  <c:v>16.899999999999999</c:v>
                </c:pt>
                <c:pt idx="2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027904"/>
        <c:axId val="152029440"/>
        <c:axId val="0"/>
      </c:bar3DChart>
      <c:catAx>
        <c:axId val="15202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029440"/>
        <c:crosses val="autoZero"/>
        <c:auto val="1"/>
        <c:lblAlgn val="ctr"/>
        <c:lblOffset val="100"/>
        <c:noMultiLvlLbl val="0"/>
      </c:catAx>
      <c:valAx>
        <c:axId val="15202944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02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8.7010219247482645E-2"/>
                  <c:y val="-6.990542717475835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03861244049737E-2"/>
                  <c:y val="-4.882426258193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353917378201682E-2"/>
                  <c:y val="4.629693922897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501703207913774E-3"/>
                  <c:y val="-1.5432313076324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134.4</c:v>
                </c:pt>
                <c:pt idx="1">
                  <c:v>158.80000000000001</c:v>
                </c:pt>
                <c:pt idx="2">
                  <c:v>150.6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13536"/>
        <c:axId val="139731712"/>
      </c:lineChart>
      <c:catAx>
        <c:axId val="13971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31712"/>
        <c:crosses val="autoZero"/>
        <c:auto val="1"/>
        <c:lblAlgn val="ctr"/>
        <c:lblOffset val="100"/>
        <c:noMultiLvlLbl val="0"/>
      </c:catAx>
      <c:valAx>
        <c:axId val="1397317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135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>
                <a:latin typeface="Times New Roman" pitchFamily="18" charset="0"/>
                <a:cs typeface="Times New Roman" pitchFamily="18" charset="0"/>
              </a:defRPr>
            </a:pPr>
            <a:r>
              <a:rPr lang="ru-RU" sz="28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Налог на  доходы физических лиц</a:t>
            </a:r>
          </a:p>
          <a:p>
            <a:pPr>
              <a:defRPr sz="2800" b="0">
                <a:latin typeface="Times New Roman" pitchFamily="18" charset="0"/>
                <a:cs typeface="Times New Roman" pitchFamily="18" charset="0"/>
              </a:defRPr>
            </a:pPr>
            <a:endParaRPr lang="ru-RU" sz="28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5238486046352E-2"/>
                  <c:y val="-3.412966886182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749601298781E-2"/>
                  <c:y val="-4.590438227170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92418584315005E-2"/>
                  <c:y val="-4.51266909040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252.5</c:v>
                </c:pt>
                <c:pt idx="2" formatCode="0.0">
                  <c:v>294.10000000000002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324992"/>
        <c:axId val="43213184"/>
        <c:axId val="0"/>
      </c:bar3DChart>
      <c:catAx>
        <c:axId val="3032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213184"/>
        <c:crosses val="autoZero"/>
        <c:auto val="1"/>
        <c:lblAlgn val="ctr"/>
        <c:lblOffset val="100"/>
        <c:noMultiLvlLbl val="0"/>
      </c:catAx>
      <c:valAx>
        <c:axId val="4321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3249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 b="0">
                <a:latin typeface="Times New Roman" pitchFamily="18" charset="0"/>
                <a:cs typeface="Times New Roman" pitchFamily="18" charset="0"/>
              </a:defRPr>
            </a:pPr>
            <a:r>
              <a:rPr lang="ru-RU" sz="32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Налог на вмененный доход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06143761804244E-2"/>
                  <c:y val="-3.412966886182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0895383801077E-2"/>
                  <c:y val="-5.401331525105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744540579502008E-2"/>
                  <c:y val="-4.107222441440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27.1</c:v>
                </c:pt>
                <c:pt idx="1">
                  <c:v>25.2</c:v>
                </c:pt>
                <c:pt idx="2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72896"/>
        <c:axId val="117882880"/>
        <c:axId val="0"/>
      </c:bar3DChart>
      <c:catAx>
        <c:axId val="1178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82880"/>
        <c:crosses val="autoZero"/>
        <c:auto val="1"/>
        <c:lblAlgn val="ctr"/>
        <c:lblOffset val="100"/>
        <c:noMultiLvlLbl val="0"/>
      </c:catAx>
      <c:valAx>
        <c:axId val="1178828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7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21240471488829E-2"/>
                  <c:y val="-4.431199563684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1082603725033E-2"/>
                  <c:y val="-4.189591308036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26416598872526E-2"/>
                  <c:y val="-5.309747780549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21.4</c:v>
                </c:pt>
                <c:pt idx="1">
                  <c:v>25</c:v>
                </c:pt>
                <c:pt idx="2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93632"/>
        <c:axId val="134695168"/>
        <c:axId val="0"/>
      </c:bar3DChart>
      <c:catAx>
        <c:axId val="1346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95168"/>
        <c:crosses val="autoZero"/>
        <c:auto val="1"/>
        <c:lblAlgn val="ctr"/>
        <c:lblOffset val="100"/>
        <c:noMultiLvlLbl val="0"/>
      </c:catAx>
      <c:valAx>
        <c:axId val="13469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936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>
                <a:latin typeface="Times New Roman" pitchFamily="18" charset="0"/>
                <a:cs typeface="Times New Roman" pitchFamily="18" charset="0"/>
              </a:defRPr>
            </a:pPr>
            <a:r>
              <a:rPr lang="ru-RU" sz="28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32905483620101E-2"/>
                  <c:y val="-3.228681661633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1082603725033E-2"/>
                  <c:y val="-2.786653755643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60414613430049E-2"/>
                  <c:y val="-3.906810228156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34.4</c:v>
                </c:pt>
                <c:pt idx="1">
                  <c:v>43.1</c:v>
                </c:pt>
                <c:pt idx="2">
                  <c:v>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094272"/>
        <c:axId val="137095808"/>
        <c:axId val="0"/>
      </c:bar3DChart>
      <c:catAx>
        <c:axId val="1370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95808"/>
        <c:crosses val="autoZero"/>
        <c:auto val="1"/>
        <c:lblAlgn val="ctr"/>
        <c:lblOffset val="100"/>
        <c:noMultiLvlLbl val="0"/>
      </c:catAx>
      <c:valAx>
        <c:axId val="13709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9427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>
                <a:latin typeface="Times New Roman" pitchFamily="18" charset="0"/>
                <a:cs typeface="Times New Roman" pitchFamily="18" charset="0"/>
              </a:defRPr>
            </a:pPr>
            <a:r>
              <a:rPr lang="ru-RU" sz="28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32793488895499E-2"/>
                  <c:y val="-3.08171428597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7084589167513E-2"/>
                  <c:y val="-6.146277565457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7084589167513E-2"/>
                  <c:y val="-3.7182769547591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13.9</c:v>
                </c:pt>
                <c:pt idx="1">
                  <c:v>19.2</c:v>
                </c:pt>
                <c:pt idx="2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467008"/>
        <c:axId val="137468544"/>
        <c:axId val="0"/>
      </c:bar3DChart>
      <c:catAx>
        <c:axId val="1374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468544"/>
        <c:crosses val="autoZero"/>
        <c:auto val="1"/>
        <c:lblAlgn val="ctr"/>
        <c:lblOffset val="100"/>
        <c:noMultiLvlLbl val="0"/>
      </c:catAx>
      <c:valAx>
        <c:axId val="13746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46700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/>
            <a:t>Доходы </a:t>
          </a:r>
          <a:r>
            <a:rPr lang="ru-RU" sz="4800" dirty="0" smtClean="0"/>
            <a:t>бюджета</a:t>
          </a:r>
          <a:endParaRPr lang="ru-RU" sz="4800" dirty="0"/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 – 377,2 млн. руб.</a:t>
          </a:r>
          <a:endParaRPr lang="ru-RU" dirty="0"/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 </a:t>
          </a:r>
          <a:r>
            <a:rPr lang="ru-RU" smtClean="0"/>
            <a:t>– 72,8 </a:t>
          </a:r>
          <a:r>
            <a:rPr lang="ru-RU" dirty="0" smtClean="0"/>
            <a:t>млн. руб. </a:t>
          </a:r>
          <a:endParaRPr lang="ru-RU" dirty="0"/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 – 1028,0 млн. руб.</a:t>
          </a:r>
          <a:endParaRPr lang="ru-RU" dirty="0"/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FF7345AB-C9BD-47CA-976F-8F7ACF4AE193}" type="presOf" srcId="{187431F7-D3D2-45F1-A37C-D4E68BC27743}" destId="{233C79C4-884B-4FF9-9DBC-E95C3D5CE3F9}" srcOrd="0" destOrd="0" presId="urn:microsoft.com/office/officeart/2008/layout/HorizontalMultiLevelHierarchy"/>
    <dgm:cxn modelId="{28A885D9-CB68-4B26-BD2D-4998D3B85BF1}" type="presOf" srcId="{B30243E8-DEDA-4611-919C-1A16126C0CDC}" destId="{619AD098-A9CC-4A4E-9722-983B224C1012}" srcOrd="0" destOrd="0" presId="urn:microsoft.com/office/officeart/2008/layout/HorizontalMultiLevelHierarchy"/>
    <dgm:cxn modelId="{C3AEDD3E-43AC-4DF6-A5A4-C942D3E1DDAA}" type="presOf" srcId="{BD965F05-0082-48C6-B7AF-8D9C34727A76}" destId="{22455721-1CEA-4DCC-BB51-DA13421A4086}" srcOrd="0" destOrd="0" presId="urn:microsoft.com/office/officeart/2008/layout/HorizontalMultiLevelHierarchy"/>
    <dgm:cxn modelId="{80443631-987B-4EF7-BD55-227BCE487F62}" type="presOf" srcId="{E9AE29D1-62F4-4B0D-9013-90F3F0DB41F9}" destId="{89937A24-7F48-47A1-92A0-B5C5EBF87F01}" srcOrd="0" destOrd="0" presId="urn:microsoft.com/office/officeart/2008/layout/HorizontalMultiLevelHierarchy"/>
    <dgm:cxn modelId="{C474C1A6-5994-41B5-B073-97FEB5FC44F9}" type="presOf" srcId="{BD965F05-0082-48C6-B7AF-8D9C34727A76}" destId="{5CCCC4F9-5163-423D-A3A9-78CF073C6687}" srcOrd="1" destOrd="0" presId="urn:microsoft.com/office/officeart/2008/layout/HorizontalMultiLevelHierarchy"/>
    <dgm:cxn modelId="{D399180F-BDD6-4866-A387-171CD180869E}" type="presOf" srcId="{8ADCE6E6-B381-4DDF-8FE6-2E07AA778C30}" destId="{41824FCA-B59B-4FB6-A5F9-0DA1462D5B7D}" srcOrd="1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AB4581D8-468A-404F-8074-58C510134766}" type="presOf" srcId="{7704B5FE-BB0F-4A6F-820B-1BA28F52DE90}" destId="{B1FBD795-EC2E-4185-B9AF-2D0D4F7745C9}" srcOrd="0" destOrd="0" presId="urn:microsoft.com/office/officeart/2008/layout/HorizontalMultiLevelHierarchy"/>
    <dgm:cxn modelId="{9D92C390-4A92-4CB7-8E89-33FB6AC79574}" type="presOf" srcId="{DFD83A09-1866-4537-B8D3-4D4C13060FDA}" destId="{A306F9C5-07FF-4964-9A3D-3F1634BBDB3E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62350892-F471-4A9E-8A7D-7F66CF446B55}" type="presOf" srcId="{8ADCE6E6-B381-4DDF-8FE6-2E07AA778C30}" destId="{828790FD-8358-4B8B-8254-885ACBEEAB44}" srcOrd="0" destOrd="0" presId="urn:microsoft.com/office/officeart/2008/layout/HorizontalMultiLevelHierarchy"/>
    <dgm:cxn modelId="{85923260-CBCE-4781-91D5-332BEF790879}" type="presOf" srcId="{DFD83A09-1866-4537-B8D3-4D4C13060FDA}" destId="{F5DF38CF-31A3-4E3B-8A3F-873E674925DE}" srcOrd="1" destOrd="0" presId="urn:microsoft.com/office/officeart/2008/layout/HorizontalMultiLevelHierarchy"/>
    <dgm:cxn modelId="{D1D18EA9-B296-4B23-9FD4-66D86D9C2587}" type="presOf" srcId="{149E0783-E691-470A-A468-FB2B8BF5AA74}" destId="{71636D87-063C-471D-9954-F9BCD4BE732E}" srcOrd="0" destOrd="0" presId="urn:microsoft.com/office/officeart/2008/layout/HorizontalMultiLevelHierarchy"/>
    <dgm:cxn modelId="{F01BEA71-07F5-40A7-B31B-97E33C0A773C}" type="presParOf" srcId="{89937A24-7F48-47A1-92A0-B5C5EBF87F01}" destId="{8F968FDB-929F-4143-8336-6FFC9D7410AF}" srcOrd="0" destOrd="0" presId="urn:microsoft.com/office/officeart/2008/layout/HorizontalMultiLevelHierarchy"/>
    <dgm:cxn modelId="{9E7EDD41-E836-4A6C-AA22-DEACEE08B881}" type="presParOf" srcId="{8F968FDB-929F-4143-8336-6FFC9D7410AF}" destId="{619AD098-A9CC-4A4E-9722-983B224C1012}" srcOrd="0" destOrd="0" presId="urn:microsoft.com/office/officeart/2008/layout/HorizontalMultiLevelHierarchy"/>
    <dgm:cxn modelId="{84025153-B98B-4690-9239-EDEE8D93268E}" type="presParOf" srcId="{8F968FDB-929F-4143-8336-6FFC9D7410AF}" destId="{1ADCD159-0B1E-40EA-AF9B-F2DE1BA3FF85}" srcOrd="1" destOrd="0" presId="urn:microsoft.com/office/officeart/2008/layout/HorizontalMultiLevelHierarchy"/>
    <dgm:cxn modelId="{53FD36AF-1239-4A57-982C-509A8A1EC0F6}" type="presParOf" srcId="{1ADCD159-0B1E-40EA-AF9B-F2DE1BA3FF85}" destId="{A306F9C5-07FF-4964-9A3D-3F1634BBDB3E}" srcOrd="0" destOrd="0" presId="urn:microsoft.com/office/officeart/2008/layout/HorizontalMultiLevelHierarchy"/>
    <dgm:cxn modelId="{44AB9A3A-BE68-474F-A00D-07999651A3FB}" type="presParOf" srcId="{A306F9C5-07FF-4964-9A3D-3F1634BBDB3E}" destId="{F5DF38CF-31A3-4E3B-8A3F-873E674925DE}" srcOrd="0" destOrd="0" presId="urn:microsoft.com/office/officeart/2008/layout/HorizontalMultiLevelHierarchy"/>
    <dgm:cxn modelId="{E463696E-D253-4674-802F-E3E57AFCBBC7}" type="presParOf" srcId="{1ADCD159-0B1E-40EA-AF9B-F2DE1BA3FF85}" destId="{F777D3F3-9FA9-4446-8DB0-5C517060DAB7}" srcOrd="1" destOrd="0" presId="urn:microsoft.com/office/officeart/2008/layout/HorizontalMultiLevelHierarchy"/>
    <dgm:cxn modelId="{785C9DC5-E4D6-48F9-B751-A50EFCFCBDE0}" type="presParOf" srcId="{F777D3F3-9FA9-4446-8DB0-5C517060DAB7}" destId="{71636D87-063C-471D-9954-F9BCD4BE732E}" srcOrd="0" destOrd="0" presId="urn:microsoft.com/office/officeart/2008/layout/HorizontalMultiLevelHierarchy"/>
    <dgm:cxn modelId="{C22F6840-2638-4DAD-BCA8-A9B2DB0E25D5}" type="presParOf" srcId="{F777D3F3-9FA9-4446-8DB0-5C517060DAB7}" destId="{D6045C6C-F7CD-4AFD-9B0C-F487354E15A7}" srcOrd="1" destOrd="0" presId="urn:microsoft.com/office/officeart/2008/layout/HorizontalMultiLevelHierarchy"/>
    <dgm:cxn modelId="{E1BE2D4F-5EB1-4ECC-B094-4057F03B8C39}" type="presParOf" srcId="{1ADCD159-0B1E-40EA-AF9B-F2DE1BA3FF85}" destId="{22455721-1CEA-4DCC-BB51-DA13421A4086}" srcOrd="2" destOrd="0" presId="urn:microsoft.com/office/officeart/2008/layout/HorizontalMultiLevelHierarchy"/>
    <dgm:cxn modelId="{2FEE5751-C583-4CA2-A8D1-D9BD70C3525E}" type="presParOf" srcId="{22455721-1CEA-4DCC-BB51-DA13421A4086}" destId="{5CCCC4F9-5163-423D-A3A9-78CF073C6687}" srcOrd="0" destOrd="0" presId="urn:microsoft.com/office/officeart/2008/layout/HorizontalMultiLevelHierarchy"/>
    <dgm:cxn modelId="{B9F261B2-EBBC-47E7-B779-065A33CCEC61}" type="presParOf" srcId="{1ADCD159-0B1E-40EA-AF9B-F2DE1BA3FF85}" destId="{69F58AB8-51C0-4275-A219-1D53F2B77A4A}" srcOrd="3" destOrd="0" presId="urn:microsoft.com/office/officeart/2008/layout/HorizontalMultiLevelHierarchy"/>
    <dgm:cxn modelId="{43F50DDB-0871-4699-A807-34619A9C8E8F}" type="presParOf" srcId="{69F58AB8-51C0-4275-A219-1D53F2B77A4A}" destId="{B1FBD795-EC2E-4185-B9AF-2D0D4F7745C9}" srcOrd="0" destOrd="0" presId="urn:microsoft.com/office/officeart/2008/layout/HorizontalMultiLevelHierarchy"/>
    <dgm:cxn modelId="{8C60FEFB-B1CD-44FA-992F-A87ACD2A3070}" type="presParOf" srcId="{69F58AB8-51C0-4275-A219-1D53F2B77A4A}" destId="{A48B4810-87D2-43CC-9A08-8DD8DB49C1A8}" srcOrd="1" destOrd="0" presId="urn:microsoft.com/office/officeart/2008/layout/HorizontalMultiLevelHierarchy"/>
    <dgm:cxn modelId="{4196746F-58C6-425B-BDD1-BD856B14F1AA}" type="presParOf" srcId="{1ADCD159-0B1E-40EA-AF9B-F2DE1BA3FF85}" destId="{828790FD-8358-4B8B-8254-885ACBEEAB44}" srcOrd="4" destOrd="0" presId="urn:microsoft.com/office/officeart/2008/layout/HorizontalMultiLevelHierarchy"/>
    <dgm:cxn modelId="{DB936C2D-A9BF-45D5-B949-A7D0AA01DAA9}" type="presParOf" srcId="{828790FD-8358-4B8B-8254-885ACBEEAB44}" destId="{41824FCA-B59B-4FB6-A5F9-0DA1462D5B7D}" srcOrd="0" destOrd="0" presId="urn:microsoft.com/office/officeart/2008/layout/HorizontalMultiLevelHierarchy"/>
    <dgm:cxn modelId="{FEF7CBD0-FC76-4861-99EE-18952283EC8A}" type="presParOf" srcId="{1ADCD159-0B1E-40EA-AF9B-F2DE1BA3FF85}" destId="{EE157FB6-4149-4BFA-B7EC-E8C9A90033AF}" srcOrd="5" destOrd="0" presId="urn:microsoft.com/office/officeart/2008/layout/HorizontalMultiLevelHierarchy"/>
    <dgm:cxn modelId="{93D4FD8E-D05C-49A6-9A58-E3E9D16B4399}" type="presParOf" srcId="{EE157FB6-4149-4BFA-B7EC-E8C9A90033AF}" destId="{233C79C4-884B-4FF9-9DBC-E95C3D5CE3F9}" srcOrd="0" destOrd="0" presId="urn:microsoft.com/office/officeart/2008/layout/HorizontalMultiLevelHierarchy"/>
    <dgm:cxn modelId="{8EB29E87-1ABD-4C01-8194-D8CAA609F3FF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Доходы </a:t>
          </a:r>
          <a:r>
            <a:rPr lang="ru-RU" sz="4800" kern="1200" dirty="0" smtClean="0"/>
            <a:t>бюджета</a:t>
          </a:r>
          <a:endParaRPr lang="ru-RU" sz="4800" kern="1200" dirty="0"/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Налоговые доходы – 377,2 млн. руб.</a:t>
          </a:r>
          <a:endParaRPr lang="ru-RU" sz="1900" kern="1200" dirty="0"/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Неналоговые доходы </a:t>
          </a:r>
          <a:r>
            <a:rPr lang="ru-RU" sz="1900" kern="1200" smtClean="0"/>
            <a:t>– 72,8 </a:t>
          </a:r>
          <a:r>
            <a:rPr lang="ru-RU" sz="1900" kern="1200" dirty="0" smtClean="0"/>
            <a:t>млн. руб. </a:t>
          </a:r>
          <a:endParaRPr lang="ru-RU" sz="1900" kern="1200" dirty="0"/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Безвозмездные поступления из других уровней бюджетной системы – 1028,0 млн. руб.</a:t>
          </a:r>
          <a:endParaRPr lang="ru-RU" sz="1900" kern="1200" dirty="0"/>
        </a:p>
      </dsp:txBody>
      <dsp:txXfrm>
        <a:off x="3586853" y="3654946"/>
        <a:ext cx="3545155" cy="108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0.94925</cdr:x>
      <cdr:y>0.0786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427975" y="9445"/>
          <a:ext cx="1500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450,0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0.03531</cdr:x>
      <cdr:y>0.13298</cdr:y>
    </cdr:from>
    <cdr:to>
      <cdr:x>0.16434</cdr:x>
      <cdr:y>0.19965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5273" y="718168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275,7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0.18037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904859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0.80645</cdr:x>
      <cdr:y>0.13353</cdr:y>
    </cdr:from>
    <cdr:to>
      <cdr:x>0.97581</cdr:x>
      <cdr:y>0.18858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0" y="897730"/>
          <a:ext cx="1512200" cy="370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126,4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0.03397</cdr:x>
      <cdr:y>0.01715</cdr:y>
    </cdr:from>
    <cdr:to>
      <cdr:x>0.163</cdr:x>
      <cdr:y>0.08382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297" y="101779"/>
          <a:ext cx="1152108" cy="395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0.86335</cdr:x>
      <cdr:y>0.03192</cdr:y>
    </cdr:from>
    <cdr:to>
      <cdr:x>0.9949</cdr:x>
      <cdr:y>0.0875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0" y="183887"/>
          <a:ext cx="1152128" cy="320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7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7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6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3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7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11.05.2018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6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7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9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624736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Отчет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об 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исполнение бюджета муниципального образования Гулькевичский район за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2017 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год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620687"/>
            <a:ext cx="8712968" cy="5635651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en-US" dirty="0" smtClean="0"/>
              <a:t>  </a:t>
            </a:r>
            <a:endParaRPr lang="ru-RU" sz="2300" dirty="0" smtClean="0"/>
          </a:p>
          <a:p>
            <a:pPr marL="45720" indent="0" algn="just">
              <a:buNone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 проведена работа с руководителями (более трехсот) хозяйствующих субъектов по вопросу повышения средней заработной платы. Ежемесячно проводится мониторинг платежей с целью выявления недобросовестных плательщиков осуществляющих уплату не ежемесячно и (или) допустивших снижение платежей. Руководители предприятий заслушивались на районном ВЧК.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реализации данных мероприятий удалось минимизировать выпадающие доходы по крупным и средним предприятиям. Ежемесячно обеспечивалась положительная динамика сокращения отставания по НДФЛ.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62473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TextBox 2"/>
          <p:cNvSpPr txBox="1">
            <a:spLocks noChangeArrowheads="1"/>
          </p:cNvSpPr>
          <p:nvPr/>
        </p:nvSpPr>
        <p:spPr bwMode="auto">
          <a:xfrm>
            <a:off x="290435" y="831978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249836"/>
              </p:ext>
            </p:extLst>
          </p:nvPr>
        </p:nvGraphicFramePr>
        <p:xfrm>
          <a:off x="107504" y="332656"/>
          <a:ext cx="892899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9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412775"/>
            <a:ext cx="8496944" cy="4392489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зачеты с ЕНВД в уплату УСН на сумму 0,7 млн. руб. (ООО «Ален» и предприниматель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Черныховская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О.В.);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переплаты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01.01.2017 года 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руб. (Предприниматели Понамарева Е.П., Уварова Л.А.,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Заварзина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О.В.)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-прекращение 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осуществления  деятельности, сумма выпадающих доходов составила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2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.(ООО «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Югснабстрой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  ООО «Альтернатива» с июня 2017года, ООО «Тихорецк-Торг» с декабря 2016 года)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12968" cy="7920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Основными причинами  низкой  динамики являются: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03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258763" y="836613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766307"/>
              </p:ext>
            </p:extLst>
          </p:nvPr>
        </p:nvGraphicFramePr>
        <p:xfrm>
          <a:off x="107504" y="332656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184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258763" y="682724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43703"/>
              </p:ext>
            </p:extLst>
          </p:nvPr>
        </p:nvGraphicFramePr>
        <p:xfrm>
          <a:off x="107504" y="332656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39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250920" y="1052736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477370"/>
              </p:ext>
            </p:extLst>
          </p:nvPr>
        </p:nvGraphicFramePr>
        <p:xfrm>
          <a:off x="107504" y="211139"/>
          <a:ext cx="8928992" cy="653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613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8628085"/>
              </p:ext>
            </p:extLst>
          </p:nvPr>
        </p:nvGraphicFramePr>
        <p:xfrm>
          <a:off x="107504" y="1170290"/>
          <a:ext cx="8928992" cy="557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26064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изменения недоимки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2015-2017г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7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9189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4266162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070393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308060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070393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МО Гулькевичский район проживает 99 071 тыс. человек.. Из общей численности населения в экономике занято около 39%.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64732"/>
              </p:ext>
            </p:extLst>
          </p:nvPr>
        </p:nvGraphicFramePr>
        <p:xfrm>
          <a:off x="117773" y="1686872"/>
          <a:ext cx="8918722" cy="505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745"/>
                <a:gridCol w="1339173"/>
                <a:gridCol w="1275402"/>
                <a:gridCol w="1275402"/>
              </a:tblGrid>
              <a:tr h="1237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43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 по полному кругу предприятий – ВСЕГО,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29 544,1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29 887,3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32 423,9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61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61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 по крупным и средним,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1 119,8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1 239,7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839,2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031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по крупным и средним,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4 255,7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4 152,7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4 234,9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5370075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9654990"/>
              </p:ext>
            </p:extLst>
          </p:nvPr>
        </p:nvGraphicFramePr>
        <p:xfrm>
          <a:off x="395536" y="1700808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общедоступного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бесплатного дошкольного образования (проведение капитального ремонта, приобретение оборудования, инвентаря д/с №39 село Соколовское)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 млн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9706"/>
              </p:ext>
            </p:extLst>
          </p:nvPr>
        </p:nvGraphicFramePr>
        <p:xfrm>
          <a:off x="395536" y="2564904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(расходы на подготовку учреждений образования к осенне-зимнему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периоду, установка приборов учета тепловой энергии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77539"/>
              </p:ext>
            </p:extLst>
          </p:nvPr>
        </p:nvGraphicFramePr>
        <p:xfrm>
          <a:off x="393710" y="4149080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24 школ, центра детского творчества, учреждения казачьей направленности и спортивной школы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123,9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84969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дошкольного, общего и дополнительного образования детей»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851,2 млн.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22296"/>
              </p:ext>
            </p:extLst>
          </p:nvPr>
        </p:nvGraphicFramePr>
        <p:xfrm>
          <a:off x="395536" y="5229200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и текущего ремонта учреждений образования, приобретение оборудования, приобретение стройматериалов, ремонт и строительство теневых навесов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78141"/>
              </p:ext>
            </p:extLst>
          </p:nvPr>
        </p:nvGraphicFramePr>
        <p:xfrm>
          <a:off x="395536" y="6093296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автобусов и микроавтобусов для образовательных организаций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млн. 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59609"/>
              </p:ext>
            </p:extLst>
          </p:nvPr>
        </p:nvGraphicFramePr>
        <p:xfrm>
          <a:off x="323528" y="309362"/>
          <a:ext cx="8496944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833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компенсации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части родительской платы за присмотр и уход за детьми, посещающими организации,  реализующие общеобразовательную программу дошкольного 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19651"/>
              </p:ext>
            </p:extLst>
          </p:nvPr>
        </p:nvGraphicFramePr>
        <p:xfrm>
          <a:off x="323528" y="3501008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поддержки отдельным категориям работников учреждений дополнительного образования детей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88030"/>
              </p:ext>
            </p:extLst>
          </p:nvPr>
        </p:nvGraphicFramePr>
        <p:xfrm>
          <a:off x="323528" y="1052736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 педагогическим работникам муниципальных образовательных учреждений, расположенных на территории Краснодарского края, проживающим и работающим в сельской местности, рабочих поселках (поселках городского типа) на территории Краснодарского края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41650"/>
              </p:ext>
            </p:extLst>
          </p:nvPr>
        </p:nvGraphicFramePr>
        <p:xfrm>
          <a:off x="323528" y="2492896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 полномочий в области образования  (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госстандарт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635,9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8416"/>
              </p:ext>
            </p:extLst>
          </p:nvPr>
        </p:nvGraphicFramePr>
        <p:xfrm>
          <a:off x="323528" y="2996952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льготным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питанием обучающихся из многодетных семей в муниципальных общеобразовательных учреждениях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06158"/>
              </p:ext>
            </p:extLst>
          </p:nvPr>
        </p:nvGraphicFramePr>
        <p:xfrm>
          <a:off x="323528" y="4005064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материально-техническое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выплату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49951"/>
              </p:ext>
            </p:extLst>
          </p:nvPr>
        </p:nvGraphicFramePr>
        <p:xfrm>
          <a:off x="323528" y="5445224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дополнительного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42,6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59593"/>
              </p:ext>
            </p:extLst>
          </p:nvPr>
        </p:nvGraphicFramePr>
        <p:xfrm>
          <a:off x="323528" y="5949280"/>
          <a:ext cx="8496944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учреждениям дополнительного образования детей для доведения средней заработной платы  педагогических работников учреждений  дополнительного образования детей до средней заработной платы учителей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0194561"/>
              </p:ext>
            </p:extLst>
          </p:nvPr>
        </p:nvGraphicFramePr>
        <p:xfrm>
          <a:off x="323527" y="2636912"/>
          <a:ext cx="8568953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222"/>
                <a:gridCol w="290473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08865"/>
              </p:ext>
            </p:extLst>
          </p:nvPr>
        </p:nvGraphicFramePr>
        <p:xfrm>
          <a:off x="323528" y="4581128"/>
          <a:ext cx="8568952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569"/>
                <a:gridCol w="2898383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20,8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56895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«Обеспечение реализации муниципальной программы и прочие мероприятия в области образования»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2017 году – 23,9 млн.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3363378"/>
              </p:ext>
            </p:extLst>
          </p:nvPr>
        </p:nvGraphicFramePr>
        <p:xfrm>
          <a:off x="179512" y="1772815"/>
          <a:ext cx="8784977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224809"/>
                <a:gridCol w="1512168"/>
                <a:gridCol w="1368153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0793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9 979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9 979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озданых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дистанционных мест обучения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12282345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4962079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04837046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5995606"/>
              </p:ext>
            </p:extLst>
          </p:nvPr>
        </p:nvGraphicFramePr>
        <p:xfrm>
          <a:off x="323528" y="1772816"/>
          <a:ext cx="85689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в профильных лагерях, организованных муниципальными образовательными организациями, осуществляющими организацию отдыха 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оздоровления обучающихся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каникулярное время, с обязательной организацией их питания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75685"/>
              </p:ext>
            </p:extLst>
          </p:nvPr>
        </p:nvGraphicFramePr>
        <p:xfrm>
          <a:off x="323528" y="2852936"/>
          <a:ext cx="85689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 сирот, детей оставшихся без попечения родителей и детей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семей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находящихся в трудной жизненной ситуации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9697"/>
              </p:ext>
            </p:extLst>
          </p:nvPr>
        </p:nvGraphicFramePr>
        <p:xfrm>
          <a:off x="321702" y="3717032"/>
          <a:ext cx="85689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подвоза (приобретение ГСМ) в профильные смены, страхование детей, находящихся в трудной жизненной ситуации во время перевозки к местам отдыха и обратно в летний период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476672"/>
            <a:ext cx="85689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10704"/>
              </p:ext>
            </p:extLst>
          </p:nvPr>
        </p:nvGraphicFramePr>
        <p:xfrm>
          <a:off x="323528" y="4581128"/>
          <a:ext cx="85689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сувенирной продукции и нагрудных знаков главы муниципального образования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«Материнская благодать»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10636"/>
              </p:ext>
            </p:extLst>
          </p:nvPr>
        </p:nvGraphicFramePr>
        <p:xfrm>
          <a:off x="323528" y="5229200"/>
          <a:ext cx="85689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социально значимых мероприятий, направленных на поддержку семьи и детей, укрепление семейных ценностей и традиций, в том числе: международный день защиты детей; день семьи; день матери; краевой конкурс замещаемых семей; праздник «Святых Петра и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Февронии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60725"/>
              </p:ext>
            </p:extLst>
          </p:nvPr>
        </p:nvGraphicFramePr>
        <p:xfrm>
          <a:off x="323528" y="6309320"/>
          <a:ext cx="856895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мероприятий туристической направленности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17251"/>
              </p:ext>
            </p:extLst>
          </p:nvPr>
        </p:nvGraphicFramePr>
        <p:xfrm>
          <a:off x="323528" y="2852936"/>
          <a:ext cx="85584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654"/>
                <a:gridCol w="1885750"/>
              </a:tblGrid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муниципальных праздников: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День защиты детей, выпускной в ДОУ, парад первоклассников, выпускной бал СОШ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66345"/>
              </p:ext>
            </p:extLst>
          </p:nvPr>
        </p:nvGraphicFramePr>
        <p:xfrm>
          <a:off x="323528" y="1772816"/>
          <a:ext cx="85689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проведение социально значимых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мероприятий, направленных на профилактику безнадзорности и правонарушений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несовершеннолетних, в том числе: фестиваль «Кубанские каникулы», фестиваль «Формула успеха», конкурс «Я выбираю ответственность», конкурс «Здравствуй мама»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49356"/>
              </p:ext>
            </p:extLst>
          </p:nvPr>
        </p:nvGraphicFramePr>
        <p:xfrm>
          <a:off x="323528" y="3501008"/>
          <a:ext cx="85689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обеспечению жилыми помещениями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помещения детей-сирот и детей, оставшихся без попечения родителей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36874"/>
              </p:ext>
            </p:extLst>
          </p:nvPr>
        </p:nvGraphicFramePr>
        <p:xfrm>
          <a:off x="323528" y="5013176"/>
          <a:ext cx="85689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для государственной регистрации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01199"/>
              </p:ext>
            </p:extLst>
          </p:nvPr>
        </p:nvGraphicFramePr>
        <p:xfrm>
          <a:off x="323528" y="476672"/>
          <a:ext cx="856895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78"/>
                <a:gridCol w="188807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наценки за приготовление блюд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 с дневным пребыванием с обязательной организацией их питания для детей из семей, находящихся в трудной жизненной ситуации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0,07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5603241"/>
              </p:ext>
            </p:extLst>
          </p:nvPr>
        </p:nvGraphicFramePr>
        <p:xfrm>
          <a:off x="107504" y="238490"/>
          <a:ext cx="8928992" cy="650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08035"/>
              </p:ext>
            </p:extLst>
          </p:nvPr>
        </p:nvGraphicFramePr>
        <p:xfrm>
          <a:off x="323528" y="5157192"/>
          <a:ext cx="84969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воспитание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 месту лечения и обратно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3744"/>
              </p:ext>
            </p:extLst>
          </p:nvPr>
        </p:nvGraphicFramePr>
        <p:xfrm>
          <a:off x="323528" y="2780928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обеспечению выплаты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60261"/>
              </p:ext>
            </p:extLst>
          </p:nvPr>
        </p:nvGraphicFramePr>
        <p:xfrm>
          <a:off x="323528" y="3645024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отдельных государственных полномочий по выплате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воспитании в приемных семьях, (за исключением детей, обучающихся в федеральных образовательных организациях)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50236"/>
              </p:ext>
            </p:extLst>
          </p:nvPr>
        </p:nvGraphicFramePr>
        <p:xfrm>
          <a:off x="323528" y="1700808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5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 находящихся под опекой (попечительством) или переданных на воспитание в приемные семьи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46920"/>
              </p:ext>
            </p:extLst>
          </p:nvPr>
        </p:nvGraphicFramePr>
        <p:xfrm>
          <a:off x="323528" y="620688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профильных лагерях,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организованных муниципальными  образовательными организациями, осуществляющими организацию отдыха и 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здоровление обучающихся в каникулярное время с дневным пребыванием, с обязательной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организацией их питания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47548"/>
              </p:ext>
            </p:extLst>
          </p:nvPr>
        </p:nvGraphicFramePr>
        <p:xfrm>
          <a:off x="323528" y="4365104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37592"/>
              </p:ext>
            </p:extLst>
          </p:nvPr>
        </p:nvGraphicFramePr>
        <p:xfrm>
          <a:off x="323528" y="1988840"/>
          <a:ext cx="84969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225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 отдельных государственных полномочий по выплате единовременного пособия на ремонт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жилых помещений, принадлежащих детям-сиротам и детям, оставшимся без попечения родителей, и лицам из их числа на праве собственности, по окончании пребывания в образовательных и иных организациях, в том числе в организациях социального обслуживания граждан, приемных семьях, семьях опекунов (попечителей), а также по окончании службы в Вооруженных Силах Российской Федерации или по возвращении из учреждений, исполняющих наказание в виде лишения свободы, при их возвращении в указанные жилые помещения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01478"/>
              </p:ext>
            </p:extLst>
          </p:nvPr>
        </p:nvGraphicFramePr>
        <p:xfrm>
          <a:off x="323528" y="1340768"/>
          <a:ext cx="84969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оздоровления и отдыха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19513"/>
              </p:ext>
            </p:extLst>
          </p:nvPr>
        </p:nvGraphicFramePr>
        <p:xfrm>
          <a:off x="323528" y="476672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9750904"/>
              </p:ext>
            </p:extLst>
          </p:nvPr>
        </p:nvGraphicFramePr>
        <p:xfrm>
          <a:off x="179512" y="1340768"/>
          <a:ext cx="878497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224809"/>
                <a:gridCol w="1566678"/>
                <a:gridCol w="1313641"/>
              </a:tblGrid>
              <a:tr h="6805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63061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38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предоставленных жилых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помещений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детям-сиротам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детям, оставшимся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без попечения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18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базе общеобразовательных школ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6626573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230721"/>
              </p:ext>
            </p:extLst>
          </p:nvPr>
        </p:nvGraphicFramePr>
        <p:xfrm>
          <a:off x="395536" y="1412776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 чрезвычайных ситуаций, стихийных бедствий и их последствий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44585"/>
              </p:ext>
            </p:extLst>
          </p:nvPr>
        </p:nvGraphicFramePr>
        <p:xfrm>
          <a:off x="395536" y="2636912"/>
          <a:ext cx="849694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40594"/>
              </p:ext>
            </p:extLst>
          </p:nvPr>
        </p:nvGraphicFramePr>
        <p:xfrm>
          <a:off x="395536" y="3068960"/>
          <a:ext cx="8496944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84590"/>
              </p:ext>
            </p:extLst>
          </p:nvPr>
        </p:nvGraphicFramePr>
        <p:xfrm>
          <a:off x="395536" y="3501008"/>
          <a:ext cx="8496944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00948"/>
              </p:ext>
            </p:extLst>
          </p:nvPr>
        </p:nvGraphicFramePr>
        <p:xfrm>
          <a:off x="395536" y="3933056"/>
          <a:ext cx="849694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предупреждению детского дорожно-транспортного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травматизма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45545"/>
              </p:ext>
            </p:extLst>
          </p:nvPr>
        </p:nvGraphicFramePr>
        <p:xfrm>
          <a:off x="395536" y="5301208"/>
          <a:ext cx="8496944" cy="8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0352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средств ограничения доступа, аппаратуры видеонаблюдения для обеспечения правопорядка и общественной безопасности при проведении мероприятий, связанных с массовым пребыванием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граждан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65535"/>
              </p:ext>
            </p:extLst>
          </p:nvPr>
        </p:nvGraphicFramePr>
        <p:xfrm>
          <a:off x="395536" y="2060848"/>
          <a:ext cx="849694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терроризма и экстремизма, обеспечение инженерно-технической защищенности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28233"/>
              </p:ext>
            </p:extLst>
          </p:nvPr>
        </p:nvGraphicFramePr>
        <p:xfrm>
          <a:off x="389045" y="6165304"/>
          <a:ext cx="849694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деятельности, связанной с проведением аварийно-спасательных и других неотложных работ при чрезвычайных ситуациях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34795"/>
              </p:ext>
            </p:extLst>
          </p:nvPr>
        </p:nvGraphicFramePr>
        <p:xfrm>
          <a:off x="395536" y="4509120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на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деятельности районного штаба по координации деятельности народных дружин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039954"/>
              </p:ext>
            </p:extLst>
          </p:nvPr>
        </p:nvGraphicFramePr>
        <p:xfrm>
          <a:off x="179512" y="1412776"/>
          <a:ext cx="8712968" cy="529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734"/>
                <a:gridCol w="1224136"/>
                <a:gridCol w="1512168"/>
                <a:gridCol w="1348930"/>
              </a:tblGrid>
              <a:tr h="4737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9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6332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86,0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 экстремистской направленности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объектов, обеспеченных средствами противопожарной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обучающихся и воспитанников образовательных учреждений, охваченных мероприятиями по профилактике детского дорожно-транспортного травматизма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1682747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3417309"/>
              </p:ext>
            </p:extLst>
          </p:nvPr>
        </p:nvGraphicFramePr>
        <p:xfrm>
          <a:off x="323528" y="2780928"/>
          <a:ext cx="856895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33961"/>
              </p:ext>
            </p:extLst>
          </p:nvPr>
        </p:nvGraphicFramePr>
        <p:xfrm>
          <a:off x="323528" y="3861048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 целевых стипендий обучающимся детских школ искусств и детской музыкальной школы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51661"/>
              </p:ext>
            </p:extLst>
          </p:nvPr>
        </p:nvGraphicFramePr>
        <p:xfrm>
          <a:off x="323528" y="1700808"/>
          <a:ext cx="856895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функций органов местного самоуправления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 млн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89289"/>
              </p:ext>
            </p:extLst>
          </p:nvPr>
        </p:nvGraphicFramePr>
        <p:xfrm>
          <a:off x="323528" y="4797152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 премий лучшим работникам учреждений культуры  и учреждений дополнительного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15019"/>
              </p:ext>
            </p:extLst>
          </p:nvPr>
        </p:nvGraphicFramePr>
        <p:xfrm>
          <a:off x="323528" y="5733256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социально-значимых культурных инициатив,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46188"/>
              </p:ext>
            </p:extLst>
          </p:nvPr>
        </p:nvGraphicFramePr>
        <p:xfrm>
          <a:off x="251520" y="4797152"/>
          <a:ext cx="8568952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 по предоставлению мер социальной поддержки в виде компенсации расходов на оплату жилых помещений, отопления и освещения работникам муниципальных учреждений, проживающим и работающим в сельской местности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0754"/>
              </p:ext>
            </p:extLst>
          </p:nvPr>
        </p:nvGraphicFramePr>
        <p:xfrm>
          <a:off x="251520" y="2348880"/>
          <a:ext cx="856895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237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организации досуга и обеспечения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услугами организации культуры в части поэтапного повышения уровня средней заработной платы работников муниципальных учреждений отрасли культуры, искусства и кинематографии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по Краснодарскому краю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0027"/>
              </p:ext>
            </p:extLst>
          </p:nvPr>
        </p:nvGraphicFramePr>
        <p:xfrm>
          <a:off x="251520" y="1268760"/>
          <a:ext cx="85689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комплектование и обеспечение сохранности библиотечных фондов библиотек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поселений,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межпоселенческих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библиотек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47259"/>
              </p:ext>
            </p:extLst>
          </p:nvPr>
        </p:nvGraphicFramePr>
        <p:xfrm>
          <a:off x="251520" y="288586"/>
          <a:ext cx="8568952" cy="90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908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 обеспечение сохранности библиотечного фонда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7344828"/>
              </p:ext>
            </p:extLst>
          </p:nvPr>
        </p:nvGraphicFramePr>
        <p:xfrm>
          <a:off x="179512" y="1167489"/>
          <a:ext cx="8784977" cy="549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152128"/>
                <a:gridCol w="1584176"/>
                <a:gridCol w="1368153"/>
              </a:tblGrid>
              <a:tr h="31729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6019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50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человек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1290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1331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6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человек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13284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13558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7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человек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12692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12694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5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организованных и проведенных МБУК «РОМЦ» районных творческих фестивалей, конкурсов, смотров самодеятельного художественного творчества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11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12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работников</a:t>
                      </a:r>
                      <a:r>
                        <a:rPr lang="ru-RU" sz="1600" kern="50" baseline="0" dirty="0" smtClean="0">
                          <a:effectLst/>
                          <a:latin typeface="Times New Roman"/>
                          <a:ea typeface="Lucida Sans Unicode"/>
                        </a:rPr>
                        <a:t> учреждений культуры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, </a:t>
                      </a: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удостоенных премии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лучшим работникам культуры</a:t>
                      </a:r>
                      <a:r>
                        <a:rPr lang="ru-RU" sz="1600" kern="50" baseline="0" dirty="0" smtClean="0">
                          <a:effectLst/>
                          <a:latin typeface="Times New Roman"/>
                          <a:ea typeface="Lucida Sans Unicode"/>
                        </a:rPr>
                        <a:t> и учащихся учреждений дополнительного образования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человек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753" y="271238"/>
            <a:ext cx="705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жизни населения МО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3290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оплаты труда за 2017 год увеличился на 9%.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Инфляция в 2017 году составила 4%.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86422"/>
              </p:ext>
            </p:extLst>
          </p:nvPr>
        </p:nvGraphicFramePr>
        <p:xfrm>
          <a:off x="143508" y="1483043"/>
          <a:ext cx="8856984" cy="250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818"/>
                <a:gridCol w="1425610"/>
                <a:gridCol w="1314393"/>
                <a:gridCol w="1476163"/>
              </a:tblGrid>
              <a:tr h="3668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2015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2016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2017 год </a:t>
                      </a:r>
                    </a:p>
                    <a:p>
                      <a:pPr algn="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заработная плата по крупным и средним предприятиям,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23 320,0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24 071,9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26 231,0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населения с доходами ниже прожиточного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минимума,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77072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2017 год в районе введено более 11 тыс.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общей площади жилых домов.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61975"/>
              </p:ext>
            </p:extLst>
          </p:nvPr>
        </p:nvGraphicFramePr>
        <p:xfrm>
          <a:off x="107504" y="4581127"/>
          <a:ext cx="8856984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489"/>
                <a:gridCol w="1475191"/>
                <a:gridCol w="1296144"/>
                <a:gridCol w="1440160"/>
              </a:tblGrid>
              <a:tr h="7814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2015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2017 год </a:t>
                      </a:r>
                    </a:p>
                  </a:txBody>
                  <a:tcPr/>
                </a:tc>
              </a:tr>
              <a:tr h="5254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жилья, тыс.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14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жильем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одного жителя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62270634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0551454"/>
              </p:ext>
            </p:extLst>
          </p:nvPr>
        </p:nvGraphicFramePr>
        <p:xfrm>
          <a:off x="323528" y="3501008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в области развития физической культуры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81492"/>
              </p:ext>
            </p:extLst>
          </p:nvPr>
        </p:nvGraphicFramePr>
        <p:xfrm>
          <a:off x="323528" y="2420888"/>
          <a:ext cx="849694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73682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33,7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42000"/>
              </p:ext>
            </p:extLst>
          </p:nvPr>
        </p:nvGraphicFramePr>
        <p:xfrm>
          <a:off x="323528" y="4293096"/>
          <a:ext cx="8496944" cy="228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320"/>
                <a:gridCol w="2586624"/>
              </a:tblGrid>
              <a:tr h="2282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07447"/>
              </p:ext>
            </p:extLst>
          </p:nvPr>
        </p:nvGraphicFramePr>
        <p:xfrm>
          <a:off x="323528" y="1628800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320"/>
                <a:gridCol w="2586624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 млн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4466812"/>
              </p:ext>
            </p:extLst>
          </p:nvPr>
        </p:nvGraphicFramePr>
        <p:xfrm>
          <a:off x="179512" y="1235912"/>
          <a:ext cx="8784976" cy="543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152128"/>
                <a:gridCol w="1512168"/>
                <a:gridCol w="1512168"/>
              </a:tblGrid>
              <a:tr h="4012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73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Удельный вес населения района,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47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2407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Среднегодовое количество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спортсменов, проходящих спортивную подготовку в муниципальных бюджетных учреждениях  муниципального образования Гулькевичский район, подведомственных отделу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110724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6741418"/>
              </p:ext>
            </p:extLst>
          </p:nvPr>
        </p:nvGraphicFramePr>
        <p:xfrm>
          <a:off x="323528" y="4365104"/>
          <a:ext cx="849694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муниципальному предприятию «Водоканал» муниципального образования </a:t>
                      </a:r>
                      <a:r>
                        <a:rPr lang="ru-RU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из бюджета муниципального образования </a:t>
                      </a:r>
                      <a:r>
                        <a:rPr lang="ru-RU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субсидии на финансовое обеспечение затрат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 млн. рублей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27256"/>
              </p:ext>
            </p:extLst>
          </p:nvPr>
        </p:nvGraphicFramePr>
        <p:xfrm>
          <a:off x="325868" y="3068960"/>
          <a:ext cx="849460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332"/>
                <a:gridCol w="2448272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технических планов и постановка на кадастровый учет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объектов водоснабжения и водоотведения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49694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"Развитие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район" в 2017 году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50342"/>
              </p:ext>
            </p:extLst>
          </p:nvPr>
        </p:nvGraphicFramePr>
        <p:xfrm>
          <a:off x="323528" y="1772816"/>
          <a:ext cx="84969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проведению капитального ремонта общего имущества собственников помещений в многоквартирных домах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5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12484471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54026"/>
            <a:ext cx="8496944" cy="156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«Экономическое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492896"/>
            <a:ext cx="424847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«Создание условий для развития субъектов малого и среднего предпринимательства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0,3 млн. рублей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492896"/>
            <a:ext cx="424847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«Позиционирование инвестиционного потенциала МО Гулькевичский район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4365104"/>
            <a:ext cx="424847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осуществление поддержки развития малого и среднего предпринимательства (возмещение (субсидирование) части затрат субъектов малого и среднего предпринимательства на ранней стадии их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365104"/>
            <a:ext cx="424847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обеспечение участия МО Гулькевичский район в международных, национальных и иных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-выставочных мероприятиях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61432" y="1916830"/>
            <a:ext cx="484632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97936" y="1916831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61432" y="3789040"/>
            <a:ext cx="484632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97936" y="3789040"/>
            <a:ext cx="484632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4150969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3190868"/>
              </p:ext>
            </p:extLst>
          </p:nvPr>
        </p:nvGraphicFramePr>
        <p:xfrm>
          <a:off x="198131" y="1268760"/>
          <a:ext cx="8766357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17"/>
                <a:gridCol w="1152128"/>
                <a:gridCol w="1512168"/>
                <a:gridCol w="1296144"/>
              </a:tblGrid>
              <a:tr h="3703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9666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1701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молодежи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87800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749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направленных 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интеллектуальное развитие молодежи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4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жизни, профилактики безнадзорности и правонарушений в молодежной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080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 по организации занятости несовершеннолетних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2213210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бюджета МО Гулькевичский район по доходам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62072721"/>
              </p:ext>
            </p:extLst>
          </p:nvPr>
        </p:nvGraphicFramePr>
        <p:xfrm>
          <a:off x="107504" y="1083164"/>
          <a:ext cx="8928992" cy="558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51520" y="836712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141" y="237609"/>
            <a:ext cx="8352928" cy="103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района"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38" y="1268760"/>
            <a:ext cx="86293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осуществление мероприятий, влияющих на процесс возрождения и становления казачества на территории МО Гулькевичский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район –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 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мероприятия по обеспечению деятельности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общества: работы, услуги по содержанию имущества (ремонт, коммунальные услуги); приобретение горюче-смазочных материалов для осуществления проверок деятельности хуторских казачьих обществ и дружины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 на постоянной основе по охране общественного порядка на территории муниципального образования 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проведение мероприятий, посвященных празднованию «День призывника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 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поощрение казаков-дружинников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Гулькевичский район –  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0,3 млн. рублей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1113709"/>
              </p:ext>
            </p:extLst>
          </p:nvPr>
        </p:nvGraphicFramePr>
        <p:xfrm>
          <a:off x="198131" y="1268760"/>
          <a:ext cx="8766357" cy="538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17"/>
                <a:gridCol w="1152128"/>
                <a:gridCol w="1512168"/>
                <a:gridCol w="1296144"/>
              </a:tblGrid>
              <a:tr h="6201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09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казачьими обществами мероприятий по укреплению законности, правопорядка и безопасности населения, устранению причин и условий, способствующих совершению правонарушений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мероприятий, направленных на сохранение и развитие традиционной казачьей культуры, обычаев и обрядов казачества, и казачьих мероприятий патриотической и спортивной направленности с детьми и молодежью муниципального образования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молодежи, вовлеченной в ряды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районного казачьего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2017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68753968"/>
              </p:ext>
            </p:extLst>
          </p:nvPr>
        </p:nvGraphicFramePr>
        <p:xfrm>
          <a:off x="173239" y="211921"/>
          <a:ext cx="8791249" cy="660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0314965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дорог местного значения на территории муниципального образования Гулькевичский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59601414"/>
              </p:ext>
            </p:extLst>
          </p:nvPr>
        </p:nvGraphicFramePr>
        <p:xfrm>
          <a:off x="173239" y="260648"/>
          <a:ext cx="879124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157192"/>
            <a:ext cx="8568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Строительство, капитальный ремонт, реконструкция, проектирование, модернизация и техническое перевооружение общественной инфраструктуры, приобретение объектов недвижимости, а так же движимого имущества, необходимого для обеспечения функционирования объектов общественной инфраструктуры для решения вопросов местного значения.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10773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64214947"/>
              </p:ext>
            </p:extLst>
          </p:nvPr>
        </p:nvGraphicFramePr>
        <p:xfrm>
          <a:off x="80110" y="211921"/>
          <a:ext cx="895638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59174741"/>
              </p:ext>
            </p:extLst>
          </p:nvPr>
        </p:nvGraphicFramePr>
        <p:xfrm>
          <a:off x="179512" y="332656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6942289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7373275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3"/>
            <a:ext cx="7992888" cy="8641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бюджетных назначений по налоговым и неналоговым доходам за 2017 год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55" y="1137800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4935598"/>
              </p:ext>
            </p:extLst>
          </p:nvPr>
        </p:nvGraphicFramePr>
        <p:xfrm>
          <a:off x="107504" y="1281801"/>
          <a:ext cx="8928992" cy="545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0451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8365313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3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66152"/>
              </p:ext>
            </p:extLst>
          </p:nvPr>
        </p:nvGraphicFramePr>
        <p:xfrm>
          <a:off x="315008" y="1340768"/>
          <a:ext cx="84969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противотуберкулезных вакцин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5008" y="332656"/>
            <a:ext cx="84969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здравохранения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43442"/>
              </p:ext>
            </p:extLst>
          </p:nvPr>
        </p:nvGraphicFramePr>
        <p:xfrm>
          <a:off x="315008" y="1844824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33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по договору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обучения специалистов в интернатуре и ординатуре с последующим заключением трудового договора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38578"/>
              </p:ext>
            </p:extLst>
          </p:nvPr>
        </p:nvGraphicFramePr>
        <p:xfrm>
          <a:off x="315008" y="2564904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35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ежемесячной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денежной компенсации за наем жилых помещений врачам, заведующим и фельдшерам ФАП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13123"/>
              </p:ext>
            </p:extLst>
          </p:nvPr>
        </p:nvGraphicFramePr>
        <p:xfrm>
          <a:off x="312979" y="3284984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дополнительного профессионального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 работников здравоохранения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64026"/>
              </p:ext>
            </p:extLst>
          </p:nvPr>
        </p:nvGraphicFramePr>
        <p:xfrm>
          <a:off x="315008" y="4005064"/>
          <a:ext cx="849694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370"/>
                <a:gridCol w="2155574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ежемесячной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денежной компенсации по возмещению расходов по оплате жилья, отопления, освещения в качестве меры социальной поддержки работникам здравоохранения МО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13166"/>
              </p:ext>
            </p:extLst>
          </p:nvPr>
        </p:nvGraphicFramePr>
        <p:xfrm>
          <a:off x="31500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 социальной помощи студентам, обучающимся в ФГБОУ ВО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КубГМУ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Министерства здравоохранения России, получающих образование по договорам о целевом направлении, сельском здравоохранении и клинической ординатуры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49459213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0963758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6739872"/>
              </p:ext>
            </p:extLst>
          </p:nvPr>
        </p:nvGraphicFramePr>
        <p:xfrm>
          <a:off x="107504" y="155006"/>
          <a:ext cx="8928992" cy="65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5541607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7027378"/>
              </p:ext>
            </p:extLst>
          </p:nvPr>
        </p:nvGraphicFramePr>
        <p:xfrm>
          <a:off x="119480" y="734933"/>
          <a:ext cx="8928992" cy="59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сельское хозяйство и рыболовство 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31702998"/>
              </p:ext>
            </p:extLst>
          </p:nvPr>
        </p:nvGraphicFramePr>
        <p:xfrm>
          <a:off x="107504" y="377280"/>
          <a:ext cx="8928992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9723872"/>
              </p:ext>
            </p:extLst>
          </p:nvPr>
        </p:nvGraphicFramePr>
        <p:xfrm>
          <a:off x="119480" y="734933"/>
          <a:ext cx="8928992" cy="59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образование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8579308"/>
              </p:ext>
            </p:extLst>
          </p:nvPr>
        </p:nvGraphicFramePr>
        <p:xfrm>
          <a:off x="107504" y="377280"/>
          <a:ext cx="8928992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МО Гулькевичский район на 2017 год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0202449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24" name="TextBox 3"/>
          <p:cNvSpPr txBox="1">
            <a:spLocks noChangeArrowheads="1"/>
          </p:cNvSpPr>
          <p:nvPr/>
        </p:nvSpPr>
        <p:spPr bwMode="auto">
          <a:xfrm>
            <a:off x="1588" y="0"/>
            <a:ext cx="19976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574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6651988"/>
              </p:ext>
            </p:extLst>
          </p:nvPr>
        </p:nvGraphicFramePr>
        <p:xfrm>
          <a:off x="107504" y="796378"/>
          <a:ext cx="8928992" cy="58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061" y="33471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здравоохранение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09988792"/>
              </p:ext>
            </p:extLst>
          </p:nvPr>
        </p:nvGraphicFramePr>
        <p:xfrm>
          <a:off x="107504" y="377280"/>
          <a:ext cx="8856984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95620918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20111"/>
              </p:ext>
            </p:extLst>
          </p:nvPr>
        </p:nvGraphicFramePr>
        <p:xfrm>
          <a:off x="179512" y="908720"/>
          <a:ext cx="87575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6633" y="26161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изменения объема муниципального долга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2015-2017г.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10926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25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2"/>
          <p:cNvSpPr>
            <a:spLocks noGrp="1"/>
          </p:cNvSpPr>
          <p:nvPr>
            <p:ph type="title"/>
          </p:nvPr>
        </p:nvSpPr>
        <p:spPr bwMode="auto">
          <a:xfrm>
            <a:off x="1258888" y="134938"/>
            <a:ext cx="6513512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в 2017 году</a:t>
            </a:r>
          </a:p>
        </p:txBody>
      </p:sp>
      <p:sp>
        <p:nvSpPr>
          <p:cNvPr id="173058" name="Объект 3"/>
          <p:cNvSpPr>
            <a:spLocks noGrp="1"/>
          </p:cNvSpPr>
          <p:nvPr>
            <p:ph sz="quarter" idx="13"/>
          </p:nvPr>
        </p:nvSpPr>
        <p:spPr>
          <a:xfrm>
            <a:off x="107950" y="1052513"/>
            <a:ext cx="8928100" cy="5689600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(-15,9)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44450" indent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кредитов – 32,0 млн. руб.</a:t>
            </a:r>
          </a:p>
          <a:p>
            <a:pPr marL="914400" lvl="3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кредитных организаций – 32,0 млн. руб.</a:t>
            </a:r>
          </a:p>
          <a:p>
            <a:pPr marL="44450" indent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кредитов – (-39,5) млн. руб.</a:t>
            </a:r>
          </a:p>
          <a:p>
            <a:pPr marL="914400" lvl="3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кредитных организаций – (-39,5)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(-1,7)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бюджетных кредитов поселениями – 0,3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– (-7,0)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59" name="TextBox 6"/>
          <p:cNvSpPr txBox="1">
            <a:spLocks noChangeArrowheads="1"/>
          </p:cNvSpPr>
          <p:nvPr/>
        </p:nvSpPr>
        <p:spPr bwMode="auto">
          <a:xfrm>
            <a:off x="0" y="4763"/>
            <a:ext cx="2060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8727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9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МО Гулькевичский район за 2017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60158632"/>
              </p:ext>
            </p:extLst>
          </p:nvPr>
        </p:nvGraphicFramePr>
        <p:xfrm>
          <a:off x="467570" y="1490543"/>
          <a:ext cx="8352901" cy="481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186371" name="Object 3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Box 2"/>
          <p:cNvSpPr txBox="1">
            <a:spLocks noChangeArrowheads="1"/>
          </p:cNvSpPr>
          <p:nvPr/>
        </p:nvSpPr>
        <p:spPr bwMode="auto">
          <a:xfrm>
            <a:off x="258763" y="836613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816852"/>
              </p:ext>
            </p:extLst>
          </p:nvPr>
        </p:nvGraphicFramePr>
        <p:xfrm>
          <a:off x="107504" y="404664"/>
          <a:ext cx="892899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56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19493</TotalTime>
  <Words>4348</Words>
  <Application>Microsoft Office PowerPoint</Application>
  <PresentationFormat>Экран (4:3)</PresentationFormat>
  <Paragraphs>751</Paragraphs>
  <Slides>75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9" baseType="lpstr">
      <vt:lpstr>Тема Office</vt:lpstr>
      <vt:lpstr>3_Воздушный поток</vt:lpstr>
      <vt:lpstr>1_Воздушный поток</vt:lpstr>
      <vt:lpstr>Диаграмма Microsoft Excel</vt:lpstr>
      <vt:lpstr>Отчет об исполнение бюджета муниципального образования Гулькевичский район за 2017 год</vt:lpstr>
      <vt:lpstr>Презентация PowerPoint</vt:lpstr>
      <vt:lpstr>Презентация PowerPoint</vt:lpstr>
      <vt:lpstr>Презентация PowerPoint</vt:lpstr>
      <vt:lpstr>Исполнение бюджета МО Гулькевичский район по доходам  за 2017 год</vt:lpstr>
      <vt:lpstr>Исполнение бюджетных назначений по налоговым и неналоговым доходам за 2017 год</vt:lpstr>
      <vt:lpstr>Структура доходов бюджета МО Гулькевичский район на 2017 год </vt:lpstr>
      <vt:lpstr>Структура собственных доходов бюджета МО Гулькевичский район за 2017 год</vt:lpstr>
      <vt:lpstr>Презентация PowerPoint</vt:lpstr>
      <vt:lpstr>Презентация PowerPoint</vt:lpstr>
      <vt:lpstr>Презентация PowerPoint</vt:lpstr>
      <vt:lpstr>- зачеты с ЕНВД в уплату УСН на сумму 0,7 млн. руб. (ООО «Ален» и предприниматель Черныховская О.В.); - возврат переплаты на 01.01.2017 года  на сумму 0,3 млн. руб. (Предприниматели Понамарева Е.П., Уварова Л.А., Заварзина О.В.) -прекращение  плательщиками осуществления  деятельности, сумма выпадающих доходов составила 0,1 млн.руб.(ООО «Югснабстрой» и  ООО «Альтернатива» с июня 2017года, ООО «Тихорецк-Торг» с декабря 2016 года)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внутреннего финансирования дефицита бюджета в 2017 году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Павел П.А. Прохоров</cp:lastModifiedBy>
  <cp:revision>1072</cp:revision>
  <cp:lastPrinted>2018-05-11T08:27:05Z</cp:lastPrinted>
  <dcterms:created xsi:type="dcterms:W3CDTF">2010-07-07T11:58:04Z</dcterms:created>
  <dcterms:modified xsi:type="dcterms:W3CDTF">2018-05-11T08:32:10Z</dcterms:modified>
</cp:coreProperties>
</file>