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drawings/drawing14.xml" ContentType="application/vnd.openxmlformats-officedocument.drawingml.chartshapes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7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8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9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20.xml" ContentType="application/vnd.openxmlformats-officedocument.drawingml.chartshapes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drawings/drawing21.xml" ContentType="application/vnd.openxmlformats-officedocument.drawingml.chartshapes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22.xml" ContentType="application/vnd.openxmlformats-officedocument.drawingml.chartshapes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23.xml" ContentType="application/vnd.openxmlformats-officedocument.drawingml.chartshapes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drawings/drawing24.xml" ContentType="application/vnd.openxmlformats-officedocument.drawingml.chartshapes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drawings/drawing25.xml" ContentType="application/vnd.openxmlformats-officedocument.drawingml.chartshapes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drawings/drawing26.xml" ContentType="application/vnd.openxmlformats-officedocument.drawingml.chartshapes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drawings/drawing27.xml" ContentType="application/vnd.openxmlformats-officedocument.drawingml.chartshapes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drawings/drawing28.xml" ContentType="application/vnd.openxmlformats-officedocument.drawingml.chartshapes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drawings/drawing29.xml" ContentType="application/vnd.openxmlformats-officedocument.drawingml.chartshapes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drawings/drawing30.xml" ContentType="application/vnd.openxmlformats-officedocument.drawingml.chartshapes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drawings/drawing31.xml" ContentType="application/vnd.openxmlformats-officedocument.drawingml.chartshapes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drawings/drawing32.xml" ContentType="application/vnd.openxmlformats-officedocument.drawingml.chartshapes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drawings/drawing33.xml" ContentType="application/vnd.openxmlformats-officedocument.drawingml.chartshapes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drawings/drawing34.xml" ContentType="application/vnd.openxmlformats-officedocument.drawingml.chartshapes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drawings/drawing35.xml" ContentType="application/vnd.openxmlformats-officedocument.drawingml.chartshapes+xml"/>
  <Override PartName="/ppt/charts/chart44.xml" ContentType="application/vnd.openxmlformats-officedocument.drawingml.chart+xml"/>
  <Override PartName="/ppt/theme/themeOverride40.xml" ContentType="application/vnd.openxmlformats-officedocument.themeOverride+xml"/>
  <Override PartName="/ppt/drawings/drawing36.xml" ContentType="application/vnd.openxmlformats-officedocument.drawingml.chartshapes+xml"/>
  <Override PartName="/ppt/charts/chart45.xml" ContentType="application/vnd.openxmlformats-officedocument.drawingml.chart+xml"/>
  <Override PartName="/ppt/theme/themeOverride41.xml" ContentType="application/vnd.openxmlformats-officedocument.themeOverride+xml"/>
  <Override PartName="/ppt/drawings/drawing37.xml" ContentType="application/vnd.openxmlformats-officedocument.drawingml.chartshapes+xml"/>
  <Override PartName="/ppt/charts/chart46.xml" ContentType="application/vnd.openxmlformats-officedocument.drawingml.chart+xml"/>
  <Override PartName="/ppt/theme/themeOverride42.xml" ContentType="application/vnd.openxmlformats-officedocument.themeOverride+xml"/>
  <Override PartName="/ppt/drawings/drawing3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7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84"/>
  </p:notesMasterIdLst>
  <p:handoutMasterIdLst>
    <p:handoutMasterId r:id="rId85"/>
  </p:handoutMasterIdLst>
  <p:sldIdLst>
    <p:sldId id="506" r:id="rId4"/>
    <p:sldId id="638" r:id="rId5"/>
    <p:sldId id="639" r:id="rId6"/>
    <p:sldId id="641" r:id="rId7"/>
    <p:sldId id="684" r:id="rId8"/>
    <p:sldId id="685" r:id="rId9"/>
    <p:sldId id="686" r:id="rId10"/>
    <p:sldId id="687" r:id="rId11"/>
    <p:sldId id="688" r:id="rId12"/>
    <p:sldId id="689" r:id="rId13"/>
    <p:sldId id="690" r:id="rId14"/>
    <p:sldId id="691" r:id="rId15"/>
    <p:sldId id="692" r:id="rId16"/>
    <p:sldId id="693" r:id="rId17"/>
    <p:sldId id="694" r:id="rId18"/>
    <p:sldId id="695" r:id="rId19"/>
    <p:sldId id="479" r:id="rId20"/>
    <p:sldId id="653" r:id="rId21"/>
    <p:sldId id="514" r:id="rId22"/>
    <p:sldId id="478" r:id="rId23"/>
    <p:sldId id="578" r:id="rId24"/>
    <p:sldId id="579" r:id="rId25"/>
    <p:sldId id="676" r:id="rId26"/>
    <p:sldId id="511" r:id="rId27"/>
    <p:sldId id="487" r:id="rId28"/>
    <p:sldId id="481" r:id="rId29"/>
    <p:sldId id="442" r:id="rId30"/>
    <p:sldId id="443" r:id="rId31"/>
    <p:sldId id="483" r:id="rId32"/>
    <p:sldId id="533" r:id="rId33"/>
    <p:sldId id="666" r:id="rId34"/>
    <p:sldId id="488" r:id="rId35"/>
    <p:sldId id="484" r:id="rId36"/>
    <p:sldId id="538" r:id="rId37"/>
    <p:sldId id="536" r:id="rId38"/>
    <p:sldId id="535" r:id="rId39"/>
    <p:sldId id="472" r:id="rId40"/>
    <p:sldId id="539" r:id="rId41"/>
    <p:sldId id="490" r:id="rId42"/>
    <p:sldId id="450" r:id="rId43"/>
    <p:sldId id="473" r:id="rId44"/>
    <p:sldId id="491" r:id="rId45"/>
    <p:sldId id="452" r:id="rId46"/>
    <p:sldId id="599" r:id="rId47"/>
    <p:sldId id="454" r:id="rId48"/>
    <p:sldId id="543" r:id="rId49"/>
    <p:sldId id="456" r:id="rId50"/>
    <p:sldId id="679" r:id="rId51"/>
    <p:sldId id="494" r:id="rId52"/>
    <p:sldId id="458" r:id="rId53"/>
    <p:sldId id="547" r:id="rId54"/>
    <p:sldId id="548" r:id="rId55"/>
    <p:sldId id="462" r:id="rId56"/>
    <p:sldId id="680" r:id="rId57"/>
    <p:sldId id="581" r:id="rId58"/>
    <p:sldId id="550" r:id="rId59"/>
    <p:sldId id="681" r:id="rId60"/>
    <p:sldId id="465" r:id="rId61"/>
    <p:sldId id="467" r:id="rId62"/>
    <p:sldId id="683" r:id="rId63"/>
    <p:sldId id="555" r:id="rId64"/>
    <p:sldId id="612" r:id="rId65"/>
    <p:sldId id="667" r:id="rId66"/>
    <p:sldId id="668" r:id="rId67"/>
    <p:sldId id="636" r:id="rId68"/>
    <p:sldId id="677" r:id="rId69"/>
    <p:sldId id="682" r:id="rId70"/>
    <p:sldId id="678" r:id="rId71"/>
    <p:sldId id="480" r:id="rId72"/>
    <p:sldId id="576" r:id="rId73"/>
    <p:sldId id="561" r:id="rId74"/>
    <p:sldId id="564" r:id="rId75"/>
    <p:sldId id="670" r:id="rId76"/>
    <p:sldId id="518" r:id="rId77"/>
    <p:sldId id="609" r:id="rId78"/>
    <p:sldId id="570" r:id="rId79"/>
    <p:sldId id="575" r:id="rId80"/>
    <p:sldId id="696" r:id="rId81"/>
    <p:sldId id="697" r:id="rId82"/>
    <p:sldId id="527" r:id="rId8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6530" autoAdjust="0"/>
  </p:normalViewPr>
  <p:slideViewPr>
    <p:cSldViewPr>
      <p:cViewPr>
        <p:scale>
          <a:sx n="96" d="100"/>
          <a:sy n="96" d="100"/>
        </p:scale>
        <p:origin x="-24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_____Microsoft_Excel46.xlsx"/><Relationship Id="rId1" Type="http://schemas.openxmlformats.org/officeDocument/2006/relationships/themeOverride" Target="../theme/themeOverride42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Доля в общей структуре отгруженных</a:t>
            </a: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 товаров, работ и услуг, %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938940476147806E-2"/>
          <c:y val="1.95298143375902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645663026688791E-2"/>
          <c:y val="0.19390414521078206"/>
          <c:w val="0.55761882192301215"/>
          <c:h val="0.76565699064321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961316126165189E-2"/>
                  <c:y val="0.121084848893059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4223330024262537E-3"/>
                  <c:y val="-9.764907168795109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446660048525073E-3"/>
                  <c:y val="-0.134755718929372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Потребительский рынок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10131.200000000001</c:v>
                </c:pt>
                <c:pt idx="1">
                  <c:v>10158.6</c:v>
                </c:pt>
                <c:pt idx="2">
                  <c:v>338.9</c:v>
                </c:pt>
                <c:pt idx="3">
                  <c:v>3451.8</c:v>
                </c:pt>
                <c:pt idx="4">
                  <c:v>10760.2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</c:plotArea>
    <c:legend>
      <c:legendPos val="r"/>
      <c:layout>
        <c:manualLayout>
          <c:xMode val="edge"/>
          <c:yMode val="edge"/>
          <c:x val="0.62008555948980582"/>
          <c:y val="0.19197853627270881"/>
          <c:w val="0.34720078145439037"/>
          <c:h val="0.7203124524249109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882368442074E-2"/>
          <c:y val="3.1474672668195057E-2"/>
          <c:w val="0.92352961700306946"/>
          <c:h val="0.873360392787110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3931105910178939E-2"/>
                  <c:y val="4.914261160089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52063912090576E-2"/>
                  <c:y val="7.72241039442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897533882828446E-2"/>
                  <c:y val="6.318335777258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3.2</c:v>
                </c:pt>
                <c:pt idx="1">
                  <c:v>4.3</c:v>
                </c:pt>
                <c:pt idx="2">
                  <c:v>5.8</c:v>
                </c:pt>
                <c:pt idx="3">
                  <c:v>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52096"/>
        <c:axId val="141253632"/>
      </c:lineChart>
      <c:catAx>
        <c:axId val="141252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253632"/>
        <c:crosses val="autoZero"/>
        <c:auto val="1"/>
        <c:lblAlgn val="ctr"/>
        <c:lblOffset val="100"/>
        <c:noMultiLvlLbl val="0"/>
      </c:catAx>
      <c:valAx>
        <c:axId val="14125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2520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Гулькевичский район 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5536808634166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09589794682305E-2"/>
          <c:y val="0.22652367589618633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6727756055778774E-2"/>
                  <c:y val="-3.148776228359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16194974752E-2"/>
                  <c:y val="-3.52913346706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06711799048E-2"/>
                  <c:y val="-3.747929381129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1702.7</c:v>
                </c:pt>
                <c:pt idx="1">
                  <c:v>1672.8</c:v>
                </c:pt>
                <c:pt idx="2">
                  <c:v>1462.1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973696"/>
        <c:axId val="134979584"/>
        <c:axId val="0"/>
      </c:bar3DChart>
      <c:catAx>
        <c:axId val="1349736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79584"/>
        <c:crosses val="autoZero"/>
        <c:auto val="1"/>
        <c:lblAlgn val="ctr"/>
        <c:lblOffset val="100"/>
        <c:noMultiLvlLbl val="0"/>
      </c:catAx>
      <c:valAx>
        <c:axId val="1349795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7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09589794682305E-2"/>
          <c:y val="0.22652367589618633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3839421067910017E-2"/>
                  <c:y val="-4.139614949150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16194974752E-2"/>
                  <c:y val="-2.934630234593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06711799048E-2"/>
                  <c:y val="-2.360755172022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1477.1</c:v>
                </c:pt>
                <c:pt idx="1">
                  <c:v>1455.6</c:v>
                </c:pt>
                <c:pt idx="2">
                  <c:v>1186.4000000000001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703872"/>
        <c:axId val="148722048"/>
        <c:axId val="0"/>
      </c:bar3DChart>
      <c:catAx>
        <c:axId val="14870387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722048"/>
        <c:crosses val="autoZero"/>
        <c:auto val="1"/>
        <c:lblAlgn val="ctr"/>
        <c:lblOffset val="100"/>
        <c:noMultiLvlLbl val="0"/>
      </c:catAx>
      <c:valAx>
        <c:axId val="1487220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70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13609052546073E-2"/>
          <c:y val="0.21322740980325852"/>
          <c:w val="0.93454461344003659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8237527342135027E-2"/>
                  <c:y val="-3.31577157315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52951129291646E-2"/>
                  <c:y val="-3.310193131683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927594565997E-2"/>
                  <c:y val="-2.947006395341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965.5</c:v>
                </c:pt>
                <c:pt idx="1">
                  <c:v>957.5</c:v>
                </c:pt>
                <c:pt idx="2">
                  <c:v>875.1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663168"/>
        <c:axId val="134670208"/>
        <c:axId val="0"/>
      </c:bar3DChart>
      <c:catAx>
        <c:axId val="13466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70208"/>
        <c:crosses val="autoZero"/>
        <c:auto val="1"/>
        <c:lblAlgn val="ctr"/>
        <c:lblOffset val="100"/>
        <c:noMultiLvlLbl val="0"/>
      </c:catAx>
      <c:valAx>
        <c:axId val="13467020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6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3900577531458252E-2"/>
                  <c:y val="-5.533754404401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304668333755265E-2"/>
                  <c:y val="-5.51218022126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39389976705789E-2"/>
                  <c:y val="-3.95164240343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6.1</c:v>
                </c:pt>
                <c:pt idx="1">
                  <c:v>6.1</c:v>
                </c:pt>
                <c:pt idx="2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341696"/>
        <c:axId val="149343232"/>
        <c:axId val="0"/>
      </c:bar3DChart>
      <c:catAx>
        <c:axId val="14934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343232"/>
        <c:crosses val="autoZero"/>
        <c:auto val="1"/>
        <c:lblAlgn val="ctr"/>
        <c:lblOffset val="100"/>
        <c:noMultiLvlLbl val="0"/>
      </c:catAx>
      <c:valAx>
        <c:axId val="1493432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34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6,1</a:t>
            </a:r>
          </a:p>
        </c:rich>
      </c:tx>
      <c:layout>
        <c:manualLayout>
          <c:xMode val="edge"/>
          <c:yMode val="edge"/>
          <c:x val="0.30600262605230244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4,7;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77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4.7031811280228127E-3"/>
                </c:manualLayout>
              </c:layout>
              <c:spPr/>
              <c:txPr>
                <a:bodyPr rot="900000"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1,1; </a:t>
                    </a:r>
                    <a:endParaRPr lang="ru-RU" smtClean="0"/>
                  </a:p>
                  <a:p>
                    <a:r>
                      <a:rPr lang="en-US" smtClean="0"/>
                      <a:t>18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4.7</c:v>
                </c:pt>
                <c:pt idx="1">
                  <c:v>0.3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28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37019184248345E-2"/>
          <c:y val="0.23517865298917404"/>
          <c:w val="0.9446298081575165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96825621525923E-2"/>
                  <c:y val="-2.879908237849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12234841290036E-2"/>
                  <c:y val="-3.2947010751256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13570176790394E-2"/>
                  <c:y val="-3.737185183857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132.5</c:v>
                </c:pt>
                <c:pt idx="1">
                  <c:v>131.80000000000001</c:v>
                </c:pt>
                <c:pt idx="2">
                  <c:v>115.1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147648"/>
        <c:axId val="149149184"/>
        <c:axId val="0"/>
      </c:bar3DChart>
      <c:catAx>
        <c:axId val="14914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149184"/>
        <c:crosses val="autoZero"/>
        <c:auto val="1"/>
        <c:lblAlgn val="ctr"/>
        <c:lblOffset val="100"/>
        <c:noMultiLvlLbl val="0"/>
      </c:catAx>
      <c:valAx>
        <c:axId val="1491491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14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98451605735571E-2"/>
          <c:y val="0.2331831363739785"/>
          <c:w val="0.95320154839426441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8144274292103744E-2"/>
                  <c:y val="-4.3363950969879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32497285247875E-2"/>
                  <c:y val="-4.51442531907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324050015948E-2"/>
                  <c:y val="-4.550314200557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28.5</c:v>
                </c:pt>
                <c:pt idx="1">
                  <c:v>28</c:v>
                </c:pt>
                <c:pt idx="2">
                  <c:v>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495296"/>
        <c:axId val="31496832"/>
        <c:axId val="0"/>
      </c:bar3DChart>
      <c:catAx>
        <c:axId val="3149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96832"/>
        <c:crosses val="autoZero"/>
        <c:auto val="1"/>
        <c:lblAlgn val="ctr"/>
        <c:lblOffset val="100"/>
        <c:noMultiLvlLbl val="0"/>
      </c:catAx>
      <c:valAx>
        <c:axId val="314968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9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36193827925927E-2"/>
          <c:y val="0.23517865298917404"/>
          <c:w val="0.95316380617207408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51161161304658E-2"/>
                  <c:y val="-6.331967754059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37238514717003E-2"/>
                  <c:y val="-2.91793576707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52678446618E-2"/>
                  <c:y val="-3.352970606314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99.7</c:v>
                </c:pt>
                <c:pt idx="1">
                  <c:v>98.4</c:v>
                </c:pt>
                <c:pt idx="2">
                  <c:v>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90496"/>
        <c:axId val="80982400"/>
        <c:axId val="0"/>
      </c:bar3DChart>
      <c:catAx>
        <c:axId val="8089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982400"/>
        <c:crosses val="autoZero"/>
        <c:auto val="1"/>
        <c:lblAlgn val="ctr"/>
        <c:lblOffset val="100"/>
        <c:noMultiLvlLbl val="0"/>
      </c:catAx>
      <c:valAx>
        <c:axId val="809824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89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36193827925927E-2"/>
          <c:y val="0.23517865298917404"/>
          <c:w val="0.95316380617207408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627187480960897E-2"/>
                  <c:y val="-6.132426201523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87279907967214E-2"/>
                  <c:y val="-2.718378501365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47355132583835E-2"/>
                  <c:y val="-3.552527872021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50.3</c:v>
                </c:pt>
                <c:pt idx="1">
                  <c:v>49.4</c:v>
                </c:pt>
                <c:pt idx="2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521728"/>
        <c:axId val="88527616"/>
        <c:axId val="0"/>
      </c:bar3DChart>
      <c:catAx>
        <c:axId val="88521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27616"/>
        <c:crosses val="autoZero"/>
        <c:auto val="1"/>
        <c:lblAlgn val="ctr"/>
        <c:lblOffset val="100"/>
        <c:noMultiLvlLbl val="0"/>
      </c:catAx>
      <c:valAx>
        <c:axId val="885276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2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8.700885086842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2"/>
                  <c:y val="-8.2305669740399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2018</c:v>
                </c:pt>
                <c:pt idx="1">
                  <c:v>Факт 2018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1684.4</c:v>
                </c:pt>
                <c:pt idx="1">
                  <c:v>1713.5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64160"/>
        <c:axId val="20765696"/>
        <c:axId val="0"/>
      </c:bar3DChart>
      <c:catAx>
        <c:axId val="2076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65696"/>
        <c:crosses val="autoZero"/>
        <c:auto val="1"/>
        <c:lblAlgn val="ctr"/>
        <c:lblOffset val="100"/>
        <c:noMultiLvlLbl val="0"/>
      </c:catAx>
      <c:valAx>
        <c:axId val="207656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6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6544609797454198E-2"/>
                  <c:y val="-4.89971049615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54806114439E-2"/>
                  <c:y val="-3.920776139235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56562567729373E-2"/>
                  <c:y val="-3.956690359842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736512"/>
        <c:axId val="88738048"/>
        <c:axId val="0"/>
      </c:bar3DChart>
      <c:catAx>
        <c:axId val="8873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738048"/>
        <c:crosses val="autoZero"/>
        <c:auto val="1"/>
        <c:lblAlgn val="ctr"/>
        <c:lblOffset val="100"/>
        <c:noMultiLvlLbl val="0"/>
      </c:catAx>
      <c:valAx>
        <c:axId val="887380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73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5969664572789E-2"/>
          <c:y val="0.23517872187338376"/>
          <c:w val="0.96056631230409739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3.1981874509389666E-3"/>
                  <c:y val="-2.565653722283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71124155603839E-2"/>
                  <c:y val="-2.753755409914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1026461540703E-2"/>
                  <c:y val="-2.595166175634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908544"/>
        <c:axId val="88910080"/>
        <c:axId val="0"/>
      </c:bar3DChart>
      <c:catAx>
        <c:axId val="8890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910080"/>
        <c:crosses val="autoZero"/>
        <c:auto val="1"/>
        <c:lblAlgn val="ctr"/>
        <c:lblOffset val="100"/>
        <c:noMultiLvlLbl val="0"/>
      </c:catAx>
      <c:valAx>
        <c:axId val="88910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9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13309814392205E-2"/>
          <c:y val="0.23517865298917404"/>
          <c:w val="0.96138669018560774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11216604348149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96817293524762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39162315298407E-2"/>
                  <c:y val="-3.7621869049553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7.2</c:v>
                </c:pt>
                <c:pt idx="1">
                  <c:v>7</c:v>
                </c:pt>
                <c:pt idx="2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610432"/>
        <c:axId val="82620416"/>
        <c:axId val="0"/>
      </c:bar3DChart>
      <c:catAx>
        <c:axId val="8261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620416"/>
        <c:crosses val="autoZero"/>
        <c:auto val="1"/>
        <c:lblAlgn val="ctr"/>
        <c:lblOffset val="100"/>
        <c:noMultiLvlLbl val="0"/>
      </c:catAx>
      <c:valAx>
        <c:axId val="826204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61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91910188485434E-2"/>
          <c:y val="0.23517865298917404"/>
          <c:w val="0.96056631230409739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1049573726780815E-2"/>
                  <c:y val="-5.288700361517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2917672171217E-2"/>
                  <c:y val="-5.290520082698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42987500898E-2"/>
                  <c:y val="-5.123711089162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774272"/>
        <c:axId val="82792448"/>
        <c:axId val="0"/>
      </c:bar3DChart>
      <c:catAx>
        <c:axId val="8277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92448"/>
        <c:crosses val="autoZero"/>
        <c:auto val="1"/>
        <c:lblAlgn val="ctr"/>
        <c:lblOffset val="100"/>
        <c:noMultiLvlLbl val="0"/>
      </c:catAx>
      <c:valAx>
        <c:axId val="8279244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7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60063695157"/>
          <c:y val="1.880002273347065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00872742883282E-2"/>
          <c:y val="0.23517865298917404"/>
          <c:w val="0.95183665028712083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97358407206985E-2"/>
                  <c:y val="-2.431948714336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33273952313259E-2"/>
                  <c:y val="-2.770873996717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47635199611E-2"/>
                  <c:y val="-5.294878174584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584576"/>
        <c:axId val="112586112"/>
        <c:axId val="0"/>
      </c:bar3DChart>
      <c:catAx>
        <c:axId val="11258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586112"/>
        <c:crosses val="autoZero"/>
        <c:auto val="1"/>
        <c:lblAlgn val="ctr"/>
        <c:lblOffset val="100"/>
        <c:noMultiLvlLbl val="0"/>
      </c:catAx>
      <c:valAx>
        <c:axId val="1125861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58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60063695157"/>
          <c:y val="1.8800022733470652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00872742883282E-2"/>
          <c:y val="0.23517865298917404"/>
          <c:w val="0.95183665028712083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8084347286716623E-2"/>
                  <c:y val="-4.548164003238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22510737666514E-2"/>
                  <c:y val="-4.6947074546444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5,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47635199611E-2"/>
                  <c:y val="-5.294878174584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25.7</c:v>
                </c:pt>
                <c:pt idx="1">
                  <c:v>25.6</c:v>
                </c:pt>
                <c:pt idx="2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634112"/>
        <c:axId val="112635904"/>
        <c:axId val="0"/>
      </c:bar3DChart>
      <c:catAx>
        <c:axId val="11263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35904"/>
        <c:crosses val="autoZero"/>
        <c:auto val="1"/>
        <c:lblAlgn val="ctr"/>
        <c:lblOffset val="100"/>
        <c:noMultiLvlLbl val="0"/>
      </c:catAx>
      <c:valAx>
        <c:axId val="1126359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6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25,5</a:t>
            </a:r>
          </a:p>
        </c:rich>
      </c:tx>
      <c:layout>
        <c:manualLayout>
          <c:xMode val="edge"/>
          <c:yMode val="edge"/>
          <c:x val="0.2903569630256136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7.1115530174066677E-3"/>
                  <c:y val="-7.0547716920342186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224449971508542E-3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1,0; </a:t>
                    </a:r>
                    <a:endParaRPr lang="ru-RU" dirty="0" smtClean="0"/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1116650121312687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капитальный ремонт и ремонт автомобильных дорог местного значения вне границ населенных пунктов в границах муниципального образования Гулькевичский район</c:v>
                </c:pt>
                <c:pt idx="1">
                  <c:v>содержание автомобильных дорог и ямочный ремонт автомобильных дорог местного значения вне границ населенных пунктов в границах муниципального образования Гулькевичский район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24.5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96535420795536"/>
          <c:y val="0.2252049772247528"/>
          <c:w val="0.39627731775322461"/>
          <c:h val="0.5725582342702662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28661308535341E-2"/>
          <c:y val="0.23517873014109544"/>
          <c:w val="0.87382727694862272"/>
          <c:h val="0.659693005125034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946966693811086E-2"/>
                  <c:y val="-4.512481704931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57601769668907E-2"/>
                  <c:y val="-2.980868470330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1802813229383E-2"/>
                  <c:y val="-5.134493912914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103.2</c:v>
                </c:pt>
                <c:pt idx="1">
                  <c:v>96.5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058560"/>
        <c:axId val="113060096"/>
        <c:axId val="0"/>
      </c:bar3DChart>
      <c:catAx>
        <c:axId val="11305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60096"/>
        <c:crosses val="autoZero"/>
        <c:auto val="1"/>
        <c:lblAlgn val="ctr"/>
        <c:lblOffset val="100"/>
        <c:noMultiLvlLbl val="0"/>
      </c:catAx>
      <c:valAx>
        <c:axId val="1130600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05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96,5</a:t>
            </a:r>
          </a:p>
        </c:rich>
      </c:tx>
      <c:layout>
        <c:manualLayout>
          <c:xMode val="edge"/>
          <c:yMode val="edge"/>
          <c:x val="0.2903569630256136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2.8448899943017084E-3"/>
                  <c:y val="4.7031811280228127E-3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dirty="0"/>
                      <a:t>16,1; </a:t>
                    </a:r>
                    <a:endParaRPr lang="ru-RU" sz="1800" dirty="0" smtClean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dirty="0" smtClean="0"/>
                      <a:t>17</a:t>
                    </a:r>
                    <a:r>
                      <a:rPr lang="en-US" sz="1800" dirty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2451533162981894E-2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223330024262537E-2"/>
                  <c:y val="1.41095433840684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80,0; </a:t>
                    </a:r>
                    <a:endParaRPr lang="ru-RU" dirty="0" smtClean="0"/>
                  </a:p>
                  <a:p>
                    <a:r>
                      <a:rPr lang="en-US" dirty="0" smtClean="0"/>
                      <a:t>83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капитальный ремонт здания спортивного комплекса «Молодость» с.Соколовское</c:v>
                </c:pt>
                <c:pt idx="1">
                  <c:v>инженерно-геологические изыскания по объекту "Строительство школы начальных классов на 400 мест в западном микрорайоне"</c:v>
                </c:pt>
                <c:pt idx="2">
                  <c:v>приобретение объектов недвижимости для размещения детского дошкольного учреждения  на 100 мест в с.Майкопском и движимого имущества для его функционирования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16.100000000000001</c:v>
                </c:pt>
                <c:pt idx="1">
                  <c:v>0.4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96535420795536"/>
          <c:y val="0.1076254490241825"/>
          <c:w val="0.39627731775322461"/>
          <c:h val="0.7465759360071102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287209435745756E-2"/>
          <c:y val="0.23517865298917404"/>
          <c:w val="0.95271279056425429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7990373565050177E-2"/>
                  <c:y val="-2.927272879405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0667321117325E-2"/>
                  <c:y val="-2.5295621757860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3512378406041E-2"/>
                  <c:y val="-3.3754663613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2.4</c:v>
                </c:pt>
                <c:pt idx="1">
                  <c:v>0.9</c:v>
                </c:pt>
                <c:pt idx="2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18400"/>
        <c:axId val="117724288"/>
        <c:axId val="0"/>
      </c:bar3DChart>
      <c:catAx>
        <c:axId val="11771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724288"/>
        <c:crosses val="autoZero"/>
        <c:auto val="1"/>
        <c:lblAlgn val="ctr"/>
        <c:lblOffset val="100"/>
        <c:noMultiLvlLbl val="0"/>
      </c:catAx>
      <c:valAx>
        <c:axId val="11772428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71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65653702899868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- 481,1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119549558245806E-2"/>
                  <c:y val="-7.1500675315433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006552016504004E-17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8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457637675959502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4.290040518926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56499368922474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госпошлина</c:v>
                </c:pt>
                <c:pt idx="6">
                  <c:v>Доходы от реализации земли и имущества</c:v>
                </c:pt>
                <c:pt idx="7">
                  <c:v>Доходы от использования имущества</c:v>
                </c:pt>
                <c:pt idx="8">
                  <c:v>Штрафы</c:v>
                </c:pt>
                <c:pt idx="9">
                  <c:v>Иные доходы*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3.86</c:v>
                </c:pt>
                <c:pt idx="1">
                  <c:v>296</c:v>
                </c:pt>
                <c:pt idx="2">
                  <c:v>18.2</c:v>
                </c:pt>
                <c:pt idx="3">
                  <c:v>19.8</c:v>
                </c:pt>
                <c:pt idx="4">
                  <c:v>20.3</c:v>
                </c:pt>
                <c:pt idx="5">
                  <c:v>8.6999999999999993</c:v>
                </c:pt>
                <c:pt idx="6">
                  <c:v>54.7</c:v>
                </c:pt>
                <c:pt idx="7">
                  <c:v>37.4</c:v>
                </c:pt>
                <c:pt idx="8">
                  <c:v>6.3</c:v>
                </c:pt>
                <c:pt idx="9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-515,9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735601326628E-2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6048927168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88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93449179599353E-2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738996213536531E-3"/>
                  <c:y val="-1.668367857274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238985285787919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021698864060534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госпошлина</c:v>
                </c:pt>
                <c:pt idx="6">
                  <c:v>Доходы от реализации земли и имущества</c:v>
                </c:pt>
                <c:pt idx="7">
                  <c:v>Доходы от использования имущества</c:v>
                </c:pt>
                <c:pt idx="8">
                  <c:v>Штрафы</c:v>
                </c:pt>
                <c:pt idx="9">
                  <c:v>Иные доходы*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4.2</c:v>
                </c:pt>
                <c:pt idx="1">
                  <c:v>307.7</c:v>
                </c:pt>
                <c:pt idx="2">
                  <c:v>19</c:v>
                </c:pt>
                <c:pt idx="3">
                  <c:v>20.3</c:v>
                </c:pt>
                <c:pt idx="4">
                  <c:v>20.3</c:v>
                </c:pt>
                <c:pt idx="5">
                  <c:v>9.1</c:v>
                </c:pt>
                <c:pt idx="6">
                  <c:v>71.400000000000006</c:v>
                </c:pt>
                <c:pt idx="7">
                  <c:v>39.700000000000003</c:v>
                </c:pt>
                <c:pt idx="8">
                  <c:v>7.2</c:v>
                </c:pt>
                <c:pt idx="9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82656"/>
        <c:axId val="23388544"/>
        <c:axId val="0"/>
      </c:bar3DChart>
      <c:catAx>
        <c:axId val="23382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88544"/>
        <c:crosses val="autoZero"/>
        <c:auto val="0"/>
        <c:lblAlgn val="ctr"/>
        <c:lblOffset val="100"/>
        <c:noMultiLvlLbl val="0"/>
      </c:catAx>
      <c:valAx>
        <c:axId val="233885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8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9084764716491"/>
          <c:y val="0.14873641792125955"/>
          <c:w val="0.22199400430917512"/>
          <c:h val="0.14720506487513374"/>
        </c:manualLayout>
      </c:layout>
      <c:overlay val="1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06466626159259E-2"/>
          <c:y val="0.23517865298917404"/>
          <c:w val="0.9362184702624474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5434784146453608E-2"/>
                  <c:y val="-3.5381709967168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442041748898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762202220188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2.9</c:v>
                </c:pt>
                <c:pt idx="1">
                  <c:v>2.8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93760"/>
        <c:axId val="117495296"/>
        <c:axId val="0"/>
      </c:bar3DChart>
      <c:catAx>
        <c:axId val="11749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95296"/>
        <c:crosses val="autoZero"/>
        <c:auto val="1"/>
        <c:lblAlgn val="ctr"/>
        <c:lblOffset val="100"/>
        <c:noMultiLvlLbl val="0"/>
      </c:catAx>
      <c:valAx>
        <c:axId val="1174952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9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гражданского общества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406466626159259E-2"/>
          <c:y val="0.23517865298917404"/>
          <c:w val="0.9362184702624474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1180849061217352E-2"/>
                  <c:y val="-2.7601571771698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471809053338E-2"/>
                  <c:y val="-2.559251955027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76061326521657E-2"/>
                  <c:y val="-2.5951814908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312704"/>
        <c:axId val="112314240"/>
        <c:axId val="0"/>
      </c:bar3DChart>
      <c:catAx>
        <c:axId val="11231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14240"/>
        <c:crosses val="autoZero"/>
        <c:auto val="1"/>
        <c:lblAlgn val="ctr"/>
        <c:lblOffset val="100"/>
        <c:noMultiLvlLbl val="0"/>
      </c:catAx>
      <c:valAx>
        <c:axId val="11231424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1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«Доступная среда»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799037356505015E-2"/>
                  <c:y val="-3.0197402308834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5270598348818E-2"/>
                  <c:y val="-2.917526209209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3.9803500368645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1.3</c:v>
                </c:pt>
                <c:pt idx="1">
                  <c:v>1.3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390912"/>
        <c:axId val="112392448"/>
        <c:axId val="0"/>
      </c:bar3DChart>
      <c:catAx>
        <c:axId val="11239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92448"/>
        <c:crosses val="autoZero"/>
        <c:auto val="1"/>
        <c:lblAlgn val="ctr"/>
        <c:lblOffset val="100"/>
        <c:noMultiLvlLbl val="0"/>
      </c:catAx>
      <c:valAx>
        <c:axId val="1123924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39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«Повышение безопасности дорожного движения»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276444933816527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54929354272703E-2"/>
                  <c:y val="-5.733295956938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5.71176891331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631E-2"/>
                  <c:y val="-5.54811624226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449024"/>
        <c:axId val="112450560"/>
        <c:axId val="0"/>
      </c:bar3DChart>
      <c:catAx>
        <c:axId val="11244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50560"/>
        <c:crosses val="autoZero"/>
        <c:auto val="1"/>
        <c:lblAlgn val="ctr"/>
        <c:lblOffset val="100"/>
        <c:noMultiLvlLbl val="0"/>
      </c:catAx>
      <c:valAx>
        <c:axId val="11245056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44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«Подготовка градостроительной и землеустроительной документации на территории МО </a:t>
            </a:r>
            <a:r>
              <a:rPr lang="ru-RU" sz="2000" b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8889214760403"/>
          <c:y val="9.97786328535997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54929354272703E-2"/>
                  <c:y val="-2.3408224399159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3.716196256242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58362438914746E-2"/>
                  <c:y val="-3.552543585192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</c:v>
                </c:pt>
                <c:pt idx="1">
                  <c:v>1.5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06272"/>
        <c:axId val="117607808"/>
        <c:axId val="0"/>
      </c:bar3DChart>
      <c:catAx>
        <c:axId val="11760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07808"/>
        <c:crosses val="autoZero"/>
        <c:auto val="1"/>
        <c:lblAlgn val="ctr"/>
        <c:lblOffset val="100"/>
        <c:noMultiLvlLbl val="0"/>
      </c:catAx>
      <c:valAx>
        <c:axId val="1176078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0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«Развитие здравоохранения»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8889214760403"/>
          <c:y val="9.97786328535997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2454929354272703E-2"/>
                  <c:y val="-2.939494237037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3.317097437998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4.151215382314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3.3</c:v>
                </c:pt>
                <c:pt idx="1">
                  <c:v>2.8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68096"/>
        <c:axId val="117678080"/>
        <c:axId val="0"/>
      </c:bar3DChart>
      <c:catAx>
        <c:axId val="117668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78080"/>
        <c:crosses val="autoZero"/>
        <c:auto val="1"/>
        <c:lblAlgn val="ctr"/>
        <c:lblOffset val="100"/>
        <c:noMultiLvlLbl val="0"/>
      </c:catAx>
      <c:valAx>
        <c:axId val="117678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6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«Жилище»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149590457691081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21229182420591E-2"/>
                  <c:y val="-3.139051502744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21117187695992E-2"/>
                  <c:y val="-3.117540172291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63539714225303E-2"/>
                  <c:y val="-3.75210085089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1.7</c:v>
                </c:pt>
                <c:pt idx="1">
                  <c:v>1.7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53600"/>
        <c:axId val="129355136"/>
        <c:axId val="0"/>
      </c:bar3DChart>
      <c:catAx>
        <c:axId val="12935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5136"/>
        <c:crosses val="autoZero"/>
        <c:auto val="1"/>
        <c:lblAlgn val="ctr"/>
        <c:lblOffset val="100"/>
        <c:noMultiLvlLbl val="0"/>
      </c:catAx>
      <c:valAx>
        <c:axId val="1293551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«Управление</a:t>
            </a:r>
            <a:r>
              <a:rPr lang="ru-RU" sz="2000" b="0" baseline="0" dirty="0" smtClean="0">
                <a:effectLst/>
                <a:latin typeface="Times New Roman" pitchFamily="18" charset="0"/>
                <a:cs typeface="Times New Roman" pitchFamily="18" charset="0"/>
              </a:rPr>
              <a:t> муниципальными финансами муниципального образования </a:t>
            </a:r>
            <a:r>
              <a:rPr lang="ru-RU" sz="2000" b="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000" b="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8889214760403"/>
          <c:y val="9.97786328535997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111433249959837E-2"/>
          <c:y val="0.23517865298917404"/>
          <c:w val="0.9341748995882305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89260200693138E-2"/>
                  <c:y val="-5.134624159816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489149694151041E-2"/>
                  <c:y val="-5.1131128293637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4.151215382314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утверждено на 2018 год</c:v>
                </c:pt>
                <c:pt idx="1">
                  <c:v>исполнено за 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37.799999999999997</c:v>
                </c:pt>
                <c:pt idx="1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406848"/>
        <c:axId val="129408384"/>
        <c:axId val="0"/>
      </c:bar3DChart>
      <c:catAx>
        <c:axId val="129406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08384"/>
        <c:crosses val="autoZero"/>
        <c:auto val="1"/>
        <c:lblAlgn val="ctr"/>
        <c:lblOffset val="100"/>
        <c:noMultiLvlLbl val="0"/>
      </c:catAx>
      <c:valAx>
        <c:axId val="1294083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0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 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2481856854614722E-2"/>
          <c:y val="0.23517865298917404"/>
          <c:w val="0.92929829033333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6690013833588382E-2"/>
                  <c:y val="-3.338608768451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709747304063E-2"/>
                  <c:y val="-3.716180543072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84425386426702E-2"/>
                  <c:y val="-2.9538717880708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225.6</c:v>
                </c:pt>
                <c:pt idx="1">
                  <c:v>217.2</c:v>
                </c:pt>
                <c:pt idx="2">
                  <c:v>275.7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601536"/>
        <c:axId val="129603072"/>
        <c:axId val="0"/>
      </c:bar3DChart>
      <c:catAx>
        <c:axId val="12960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3072"/>
        <c:crosses val="autoZero"/>
        <c:auto val="1"/>
        <c:lblAlgn val="ctr"/>
        <c:lblOffset val="100"/>
        <c:noMultiLvlLbl val="0"/>
      </c:catAx>
      <c:valAx>
        <c:axId val="1296030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2.49729196755916E-2"/>
                  <c:y val="0.261097118467140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77972071203558"/>
                  <c:y val="6.74140485801851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327377603205385E-2"/>
                  <c:y val="6.86785664529809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4223330024262537E-2"/>
                  <c:y val="-9.02344367893368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1116650121312686E-2"/>
                  <c:y val="-1.984587973287715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7024439040823422E-2"/>
                  <c:y val="-2.41289740195541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247629295669657"/>
                  <c:y val="-9.79004024407761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7226378968645067"/>
                  <c:y val="-3.49075276851019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113.5</c:v>
                </c:pt>
                <c:pt idx="1">
                  <c:v>23.9</c:v>
                </c:pt>
                <c:pt idx="2">
                  <c:v>0.8</c:v>
                </c:pt>
                <c:pt idx="3">
                  <c:v>75.900000000000006</c:v>
                </c:pt>
                <c:pt idx="4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Pt>
            <c:idx val="1"/>
            <c:bubble3D val="0"/>
            <c:explosion val="8"/>
          </c:dPt>
          <c:dLbls>
            <c:dLbl>
              <c:idx val="3"/>
              <c:layout>
                <c:manualLayout>
                  <c:x val="-4.1190958686090018E-2"/>
                  <c:y val="-9.120467703734785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4704709178284276E-2"/>
                  <c:y val="6.89228822998034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0460617215503931E-2"/>
                  <c:y val="-8.87312278613432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1169404497910368E-5"/>
                  <c:y val="-0.1131959416258523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Прибыль</c:v>
                </c:pt>
                <c:pt idx="6">
                  <c:v>Акцизы</c:v>
                </c:pt>
                <c:pt idx="7">
                  <c:v>Доходы от использования имущества</c:v>
                </c:pt>
                <c:pt idx="8">
                  <c:v>Продажа земли и имущества</c:v>
                </c:pt>
                <c:pt idx="9">
                  <c:v>Иные доходы*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1">
                  <c:v>307.7</c:v>
                </c:pt>
                <c:pt idx="2">
                  <c:v>19</c:v>
                </c:pt>
                <c:pt idx="3">
                  <c:v>20.3</c:v>
                </c:pt>
                <c:pt idx="4">
                  <c:v>20.3</c:v>
                </c:pt>
                <c:pt idx="5">
                  <c:v>4.2</c:v>
                </c:pt>
                <c:pt idx="6">
                  <c:v>4.0999999999999996</c:v>
                </c:pt>
                <c:pt idx="7">
                  <c:v>39.700000000000003</c:v>
                </c:pt>
                <c:pt idx="8">
                  <c:v>71.400000000000006</c:v>
                </c:pt>
                <c:pt idx="9">
                  <c:v>29.2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2018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897327268296355"/>
          <c:y val="2.052563418721255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398808734514"/>
          <c:y val="0.273664939635443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9565310395619126"/>
                  <c:y val="-1.086730428725296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5427318111607666E-2"/>
                  <c:y val="1.707877580977176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490441026265795E-2"/>
                  <c:y val="0.1848902322708651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334995036393806"/>
                  <c:y val="3.866383293235324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9650648135870208E-2"/>
                  <c:y val="6.1686557768917041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7294158175973284E-2"/>
                  <c:y val="-6.785794646574239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"/>
                  <c:y val="-8.5726687965222689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обеспечение проведения выборов и референдумов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1.3</c:v>
                </c:pt>
                <c:pt idx="1">
                  <c:v>1.9</c:v>
                </c:pt>
                <c:pt idx="2">
                  <c:v>60.5</c:v>
                </c:pt>
                <c:pt idx="3">
                  <c:v>0.1</c:v>
                </c:pt>
                <c:pt idx="4">
                  <c:v>2.2000000000000002</c:v>
                </c:pt>
                <c:pt idx="5">
                  <c:v>0.2</c:v>
                </c:pt>
                <c:pt idx="6">
                  <c:v>47.3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39709431192529E-2"/>
          <c:y val="0.23517865298917404"/>
          <c:w val="0.9359902633769289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479165338641791E-2"/>
                  <c:y val="-2.979930765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2470253760513E-2"/>
                  <c:y val="-2.9634515756081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95602674384085E-2"/>
                  <c:y val="-3.153421721625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26.5</c:v>
                </c:pt>
                <c:pt idx="1">
                  <c:v>23.9</c:v>
                </c:pt>
                <c:pt idx="2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905856"/>
        <c:axId val="114907392"/>
        <c:axId val="0"/>
      </c:bar3DChart>
      <c:catAx>
        <c:axId val="11490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07392"/>
        <c:crosses val="autoZero"/>
        <c:auto val="1"/>
        <c:lblAlgn val="ctr"/>
        <c:lblOffset val="100"/>
        <c:noMultiLvlLbl val="0"/>
      </c:catAx>
      <c:valAx>
        <c:axId val="1149073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90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15,7</a:t>
            </a:r>
          </a:p>
        </c:rich>
      </c:tx>
      <c:layout>
        <c:manualLayout>
          <c:xMode val="edge"/>
          <c:yMode val="edge"/>
          <c:x val="0.29035696302561365"/>
          <c:y val="0.5034519760711523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7779995771079E-3"/>
                  <c:y val="-1.1757952820057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0,9; </a:t>
                    </a:r>
                    <a:endParaRPr lang="ru-RU" dirty="0" smtClean="0"/>
                  </a:p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223330024262276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отдельные гос. полномочий  по поддержке сельскохозяйственного производства в Краснодарском крае в части предоставления субсидий гражданам, ведущим ЛПХ,  крестьянским (фермерским) хозяйствам, ИП, осуществляющим деятельность в области  сельхоз. производства</c:v>
                </c:pt>
                <c:pt idx="1">
                  <c:v>обеспечение деятельности муниципальных учреждений  в сфере  сельского хозяйства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14.8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376635122979171"/>
          <c:y val="0.13904223609120139"/>
          <c:w val="0.37920932172410948"/>
          <c:h val="0.77595157881291654"/>
        </c:manualLayout>
      </c:layout>
      <c:overlay val="0"/>
      <c:txPr>
        <a:bodyPr/>
        <a:lstStyle/>
        <a:p>
          <a:pPr>
            <a:defRPr sz="16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147301483805987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586662413853653E-2"/>
          <c:y val="0.23517865298917404"/>
          <c:w val="0.96141333758614633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8215605972096264E-2"/>
                  <c:y val="-2.925805139159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94643068332909E-2"/>
                  <c:y val="-2.901981538696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31612616519312E-2"/>
                  <c:y val="-4.158068556025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0.8</c:v>
                </c:pt>
                <c:pt idx="1">
                  <c:v>0.8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25152"/>
        <c:axId val="114688384"/>
        <c:axId val="0"/>
      </c:bar3DChart>
      <c:catAx>
        <c:axId val="11462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88384"/>
        <c:crosses val="autoZero"/>
        <c:auto val="1"/>
        <c:lblAlgn val="ctr"/>
        <c:lblOffset val="100"/>
        <c:noMultiLvlLbl val="0"/>
      </c:catAx>
      <c:valAx>
        <c:axId val="1146883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2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774486805655474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39709431192529E-2"/>
          <c:y val="0.23517865298917404"/>
          <c:w val="0.93599026337692892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920390565922781E-2"/>
                  <c:y val="-3.12766207676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246463654576E-2"/>
                  <c:y val="-3.5075046725407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34149915449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76.599999999999994</c:v>
                </c:pt>
                <c:pt idx="1">
                  <c:v>75.900000000000006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739840"/>
        <c:axId val="114741632"/>
        <c:axId val="0"/>
      </c:bar3DChart>
      <c:catAx>
        <c:axId val="114739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41632"/>
        <c:crosses val="autoZero"/>
        <c:auto val="1"/>
        <c:lblAlgn val="ctr"/>
        <c:lblOffset val="100"/>
        <c:noMultiLvlLbl val="0"/>
      </c:catAx>
      <c:valAx>
        <c:axId val="1147416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3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75,9</a:t>
            </a:r>
          </a:p>
        </c:rich>
      </c:tx>
      <c:layout>
        <c:manualLayout>
          <c:xMode val="edge"/>
          <c:yMode val="edge"/>
          <c:x val="0.30600262605230244"/>
          <c:y val="0.49910670728697404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9.9563310169837761E-3"/>
                  <c:y val="-6.280692043124522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7586558482749227E-4"/>
                  <c:y val="-4.323482261977833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446660048525073E-3"/>
                  <c:y val="-2.35893617825274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46.3</c:v>
                </c:pt>
                <c:pt idx="1">
                  <c:v>23.4</c:v>
                </c:pt>
                <c:pt idx="2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6214132569499441"/>
          <c:h val="0.6148868644224715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65809809838978E-2"/>
          <c:y val="0.23517865298917404"/>
          <c:w val="0.94466416299828238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4E67C8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2.0671541959818671E-2"/>
                  <c:y val="-3.434624708646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3659320184825E-2"/>
                  <c:y val="-3.362551223710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3.358033230072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утверждено на 2018 год</c:v>
                </c:pt>
                <c:pt idx="1">
                  <c:v>исполнено за 2018 год</c:v>
                </c:pt>
                <c:pt idx="2">
                  <c:v>исполнено за 2017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3.1</c:v>
                </c:pt>
                <c:pt idx="1">
                  <c:v>3.1</c:v>
                </c:pt>
                <c:pt idx="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336320"/>
        <c:axId val="115337856"/>
        <c:axId val="0"/>
      </c:bar3DChart>
      <c:catAx>
        <c:axId val="11533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337856"/>
        <c:crosses val="autoZero"/>
        <c:auto val="1"/>
        <c:lblAlgn val="ctr"/>
        <c:lblOffset val="100"/>
        <c:noMultiLvlLbl val="0"/>
      </c:catAx>
      <c:valAx>
        <c:axId val="1153378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33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4.3505109623741319E-3"/>
                  <c:y val="2.7960985364769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202725132662038E-2"/>
                  <c:y val="7.0225009721142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134.4</c:v>
                </c:pt>
                <c:pt idx="1">
                  <c:v>158.80000000000001</c:v>
                </c:pt>
                <c:pt idx="2">
                  <c:v>150.6</c:v>
                </c:pt>
                <c:pt idx="3">
                  <c:v>97.9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17856"/>
        <c:axId val="115419392"/>
      </c:lineChart>
      <c:catAx>
        <c:axId val="11541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419392"/>
        <c:crosses val="autoZero"/>
        <c:auto val="1"/>
        <c:lblAlgn val="ctr"/>
        <c:lblOffset val="100"/>
        <c:noMultiLvlLbl val="0"/>
      </c:catAx>
      <c:valAx>
        <c:axId val="115419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4178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Налог на  доходы физических лиц</a:t>
            </a:r>
          </a:p>
          <a:p>
            <a:pPr>
              <a:defRPr/>
            </a:pPr>
            <a:endParaRPr lang="ru-RU" sz="2160" b="1" i="0" u="none" strike="noStrike" baseline="0" dirty="0" smtClean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17202553178004E-2"/>
                  <c:y val="-5.0347854069854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08119574892872E-2"/>
                  <c:y val="-2.765928306816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53611815938246E-2"/>
                  <c:y val="-4.715392414891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252.5</c:v>
                </c:pt>
                <c:pt idx="1">
                  <c:v>294.10000000000002</c:v>
                </c:pt>
                <c:pt idx="2" formatCode="0.0">
                  <c:v>307.7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451008"/>
        <c:axId val="31452544"/>
        <c:axId val="0"/>
      </c:bar3DChart>
      <c:catAx>
        <c:axId val="31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52544"/>
        <c:crosses val="autoZero"/>
        <c:auto val="1"/>
        <c:lblAlgn val="ctr"/>
        <c:lblOffset val="100"/>
        <c:noMultiLvlLbl val="0"/>
      </c:catAx>
      <c:valAx>
        <c:axId val="3145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51008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на вмененный доход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40040447177051E-2"/>
                  <c:y val="-6.284088589639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0895383801077E-2"/>
                  <c:y val="-4.1708544011905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74944247387252E-2"/>
                  <c:y val="-5.337698266084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25.2</c:v>
                </c:pt>
                <c:pt idx="1">
                  <c:v>23.7</c:v>
                </c:pt>
                <c:pt idx="2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62400"/>
        <c:axId val="30263936"/>
        <c:axId val="0"/>
      </c:bar3DChart>
      <c:catAx>
        <c:axId val="3026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63936"/>
        <c:crosses val="autoZero"/>
        <c:auto val="1"/>
        <c:lblAlgn val="ctr"/>
        <c:lblOffset val="100"/>
        <c:noMultiLvlLbl val="0"/>
      </c:catAx>
      <c:valAx>
        <c:axId val="302639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26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53165668120046E-2"/>
                  <c:y val="-3.875750759631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5465938888968E-2"/>
                  <c:y val="-3.607776795640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30808037136716E-2"/>
                  <c:y val="-3.9106970865180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22.7</c:v>
                </c:pt>
                <c:pt idx="2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045120"/>
        <c:axId val="31046656"/>
        <c:axId val="0"/>
      </c:bar3DChart>
      <c:catAx>
        <c:axId val="3104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046656"/>
        <c:crosses val="autoZero"/>
        <c:auto val="1"/>
        <c:lblAlgn val="ctr"/>
        <c:lblOffset val="100"/>
        <c:noMultiLvlLbl val="0"/>
      </c:catAx>
      <c:valAx>
        <c:axId val="3104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04512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11592336734898E-2"/>
                  <c:y val="-4.832030157568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46942507298825E-2"/>
                  <c:y val="-3.1713749557839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12028171733196E-2"/>
                  <c:y val="-3.701775792472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43.1</c:v>
                </c:pt>
                <c:pt idx="1">
                  <c:v>40.9</c:v>
                </c:pt>
                <c:pt idx="2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45856"/>
        <c:axId val="134394240"/>
        <c:axId val="0"/>
      </c:bar3DChart>
      <c:catAx>
        <c:axId val="13434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94240"/>
        <c:crosses val="autoZero"/>
        <c:auto val="1"/>
        <c:lblAlgn val="ctr"/>
        <c:lblOffset val="100"/>
        <c:noMultiLvlLbl val="0"/>
      </c:catAx>
      <c:valAx>
        <c:axId val="13439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4585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39955851899881E-2"/>
                  <c:y val="-3.8487992515587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46942507298825E-2"/>
                  <c:y val="-3.213887661340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09992696622051E-2"/>
                  <c:y val="-4.893823718044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19.2</c:v>
                </c:pt>
                <c:pt idx="1">
                  <c:v>13.2</c:v>
                </c:pt>
                <c:pt idx="2">
                  <c:v>71.400000000000006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438144"/>
        <c:axId val="140444032"/>
        <c:axId val="0"/>
      </c:bar3DChart>
      <c:catAx>
        <c:axId val="1404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444032"/>
        <c:crosses val="autoZero"/>
        <c:auto val="1"/>
        <c:lblAlgn val="ctr"/>
        <c:lblOffset val="100"/>
        <c:noMultiLvlLbl val="0"/>
      </c:catAx>
      <c:valAx>
        <c:axId val="14044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43814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бюджета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 – 384,9 млн. руб.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 dirty="0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 – 131 млн. руб.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 dirty="0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 – 1197,6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 dirty="0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02AFB7F9-D03E-4252-9F08-F40877123BC8}" type="presOf" srcId="{BD965F05-0082-48C6-B7AF-8D9C34727A76}" destId="{22455721-1CEA-4DCC-BB51-DA13421A4086}" srcOrd="0" destOrd="0" presId="urn:microsoft.com/office/officeart/2008/layout/HorizontalMultiLevelHierarchy"/>
    <dgm:cxn modelId="{9D2EED60-D160-426E-A5C1-4E52306FB0B3}" type="presOf" srcId="{7704B5FE-BB0F-4A6F-820B-1BA28F52DE90}" destId="{B1FBD795-EC2E-4185-B9AF-2D0D4F7745C9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B7EB2FA-474B-48A4-BC25-7A5BC82F1CF1}" type="presOf" srcId="{BD965F05-0082-48C6-B7AF-8D9C34727A76}" destId="{5CCCC4F9-5163-423D-A3A9-78CF073C6687}" srcOrd="1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7954FEAE-62C7-43F1-9910-96C4D527ACFA}" type="presOf" srcId="{8ADCE6E6-B381-4DDF-8FE6-2E07AA778C30}" destId="{41824FCA-B59B-4FB6-A5F9-0DA1462D5B7D}" srcOrd="1" destOrd="0" presId="urn:microsoft.com/office/officeart/2008/layout/HorizontalMultiLevelHierarchy"/>
    <dgm:cxn modelId="{608E4FD2-28FF-424B-901D-8E0197D017B8}" type="presOf" srcId="{DFD83A09-1866-4537-B8D3-4D4C13060FDA}" destId="{F5DF38CF-31A3-4E3B-8A3F-873E674925DE}" srcOrd="1" destOrd="0" presId="urn:microsoft.com/office/officeart/2008/layout/HorizontalMultiLevelHierarchy"/>
    <dgm:cxn modelId="{D7D90B26-F5C3-4B16-94A4-5DF17F25359E}" type="presOf" srcId="{149E0783-E691-470A-A468-FB2B8BF5AA74}" destId="{71636D87-063C-471D-9954-F9BCD4BE732E}" srcOrd="0" destOrd="0" presId="urn:microsoft.com/office/officeart/2008/layout/HorizontalMultiLevelHierarchy"/>
    <dgm:cxn modelId="{51250D4E-8F96-4060-A50F-BD62A33A3693}" type="presOf" srcId="{DFD83A09-1866-4537-B8D3-4D4C13060FDA}" destId="{A306F9C5-07FF-4964-9A3D-3F1634BBDB3E}" srcOrd="0" destOrd="0" presId="urn:microsoft.com/office/officeart/2008/layout/HorizontalMultiLevelHierarchy"/>
    <dgm:cxn modelId="{5EA07547-BFEC-4A9B-A78B-EAAAB2CABC1A}" type="presOf" srcId="{E9AE29D1-62F4-4B0D-9013-90F3F0DB41F9}" destId="{89937A24-7F48-47A1-92A0-B5C5EBF87F01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75E34216-3112-43F8-A69D-B65ABD0C3C47}" type="presOf" srcId="{B30243E8-DEDA-4611-919C-1A16126C0CDC}" destId="{619AD098-A9CC-4A4E-9722-983B224C1012}" srcOrd="0" destOrd="0" presId="urn:microsoft.com/office/officeart/2008/layout/HorizontalMultiLevelHierarchy"/>
    <dgm:cxn modelId="{216646A1-8568-4F4F-A6F6-D8801B6A532B}" type="presOf" srcId="{187431F7-D3D2-45F1-A37C-D4E68BC27743}" destId="{233C79C4-884B-4FF9-9DBC-E95C3D5CE3F9}" srcOrd="0" destOrd="0" presId="urn:microsoft.com/office/officeart/2008/layout/HorizontalMultiLevelHierarchy"/>
    <dgm:cxn modelId="{E111A09D-73BE-44DA-9BCA-F47DBE808AB4}" type="presOf" srcId="{8ADCE6E6-B381-4DDF-8FE6-2E07AA778C30}" destId="{828790FD-8358-4B8B-8254-885ACBEEAB44}" srcOrd="0" destOrd="0" presId="urn:microsoft.com/office/officeart/2008/layout/HorizontalMultiLevelHierarchy"/>
    <dgm:cxn modelId="{95C454EA-649D-421B-8CE7-B7B5D515E350}" type="presParOf" srcId="{89937A24-7F48-47A1-92A0-B5C5EBF87F01}" destId="{8F968FDB-929F-4143-8336-6FFC9D7410AF}" srcOrd="0" destOrd="0" presId="urn:microsoft.com/office/officeart/2008/layout/HorizontalMultiLevelHierarchy"/>
    <dgm:cxn modelId="{94315059-CCC1-4AD7-A987-56D57038D168}" type="presParOf" srcId="{8F968FDB-929F-4143-8336-6FFC9D7410AF}" destId="{619AD098-A9CC-4A4E-9722-983B224C1012}" srcOrd="0" destOrd="0" presId="urn:microsoft.com/office/officeart/2008/layout/HorizontalMultiLevelHierarchy"/>
    <dgm:cxn modelId="{09A60A4A-EF29-4D61-8880-148F9861CD95}" type="presParOf" srcId="{8F968FDB-929F-4143-8336-6FFC9D7410AF}" destId="{1ADCD159-0B1E-40EA-AF9B-F2DE1BA3FF85}" srcOrd="1" destOrd="0" presId="urn:microsoft.com/office/officeart/2008/layout/HorizontalMultiLevelHierarchy"/>
    <dgm:cxn modelId="{203BF3C3-16DB-4B6F-A5CB-64EB6EAC9090}" type="presParOf" srcId="{1ADCD159-0B1E-40EA-AF9B-F2DE1BA3FF85}" destId="{A306F9C5-07FF-4964-9A3D-3F1634BBDB3E}" srcOrd="0" destOrd="0" presId="urn:microsoft.com/office/officeart/2008/layout/HorizontalMultiLevelHierarchy"/>
    <dgm:cxn modelId="{D4163B51-81C4-4C93-8BC1-C28AD5DB441B}" type="presParOf" srcId="{A306F9C5-07FF-4964-9A3D-3F1634BBDB3E}" destId="{F5DF38CF-31A3-4E3B-8A3F-873E674925DE}" srcOrd="0" destOrd="0" presId="urn:microsoft.com/office/officeart/2008/layout/HorizontalMultiLevelHierarchy"/>
    <dgm:cxn modelId="{F0B8445C-75A6-436D-8DAD-01361F256504}" type="presParOf" srcId="{1ADCD159-0B1E-40EA-AF9B-F2DE1BA3FF85}" destId="{F777D3F3-9FA9-4446-8DB0-5C517060DAB7}" srcOrd="1" destOrd="0" presId="urn:microsoft.com/office/officeart/2008/layout/HorizontalMultiLevelHierarchy"/>
    <dgm:cxn modelId="{3A10205F-E936-4728-B041-1DF47E0A7014}" type="presParOf" srcId="{F777D3F3-9FA9-4446-8DB0-5C517060DAB7}" destId="{71636D87-063C-471D-9954-F9BCD4BE732E}" srcOrd="0" destOrd="0" presId="urn:microsoft.com/office/officeart/2008/layout/HorizontalMultiLevelHierarchy"/>
    <dgm:cxn modelId="{78034787-A918-4E36-9492-FD699B8E2304}" type="presParOf" srcId="{F777D3F3-9FA9-4446-8DB0-5C517060DAB7}" destId="{D6045C6C-F7CD-4AFD-9B0C-F487354E15A7}" srcOrd="1" destOrd="0" presId="urn:microsoft.com/office/officeart/2008/layout/HorizontalMultiLevelHierarchy"/>
    <dgm:cxn modelId="{F4DA8B76-920B-42A5-8668-BA65069AE97A}" type="presParOf" srcId="{1ADCD159-0B1E-40EA-AF9B-F2DE1BA3FF85}" destId="{22455721-1CEA-4DCC-BB51-DA13421A4086}" srcOrd="2" destOrd="0" presId="urn:microsoft.com/office/officeart/2008/layout/HorizontalMultiLevelHierarchy"/>
    <dgm:cxn modelId="{D8207BDC-DED5-423F-9292-7CC9550E498E}" type="presParOf" srcId="{22455721-1CEA-4DCC-BB51-DA13421A4086}" destId="{5CCCC4F9-5163-423D-A3A9-78CF073C6687}" srcOrd="0" destOrd="0" presId="urn:microsoft.com/office/officeart/2008/layout/HorizontalMultiLevelHierarchy"/>
    <dgm:cxn modelId="{D0F533C9-0A73-479B-BFE1-B8BCEEC6DE69}" type="presParOf" srcId="{1ADCD159-0B1E-40EA-AF9B-F2DE1BA3FF85}" destId="{69F58AB8-51C0-4275-A219-1D53F2B77A4A}" srcOrd="3" destOrd="0" presId="urn:microsoft.com/office/officeart/2008/layout/HorizontalMultiLevelHierarchy"/>
    <dgm:cxn modelId="{D4521542-A1F2-4D40-8D0C-F141819024AB}" type="presParOf" srcId="{69F58AB8-51C0-4275-A219-1D53F2B77A4A}" destId="{B1FBD795-EC2E-4185-B9AF-2D0D4F7745C9}" srcOrd="0" destOrd="0" presId="urn:microsoft.com/office/officeart/2008/layout/HorizontalMultiLevelHierarchy"/>
    <dgm:cxn modelId="{E58A4B8D-FD25-4C6B-8651-FCCEAC26A19E}" type="presParOf" srcId="{69F58AB8-51C0-4275-A219-1D53F2B77A4A}" destId="{A48B4810-87D2-43CC-9A08-8DD8DB49C1A8}" srcOrd="1" destOrd="0" presId="urn:microsoft.com/office/officeart/2008/layout/HorizontalMultiLevelHierarchy"/>
    <dgm:cxn modelId="{C861D716-1ACE-4BB8-9442-7B9E8F46DC97}" type="presParOf" srcId="{1ADCD159-0B1E-40EA-AF9B-F2DE1BA3FF85}" destId="{828790FD-8358-4B8B-8254-885ACBEEAB44}" srcOrd="4" destOrd="0" presId="urn:microsoft.com/office/officeart/2008/layout/HorizontalMultiLevelHierarchy"/>
    <dgm:cxn modelId="{7EA5840B-A959-4060-A6E6-6CAAD8FA5FF9}" type="presParOf" srcId="{828790FD-8358-4B8B-8254-885ACBEEAB44}" destId="{41824FCA-B59B-4FB6-A5F9-0DA1462D5B7D}" srcOrd="0" destOrd="0" presId="urn:microsoft.com/office/officeart/2008/layout/HorizontalMultiLevelHierarchy"/>
    <dgm:cxn modelId="{E2AEC278-A8BD-4B7F-862D-A84B3778B3C5}" type="presParOf" srcId="{1ADCD159-0B1E-40EA-AF9B-F2DE1BA3FF85}" destId="{EE157FB6-4149-4BFA-B7EC-E8C9A90033AF}" srcOrd="5" destOrd="0" presId="urn:microsoft.com/office/officeart/2008/layout/HorizontalMultiLevelHierarchy"/>
    <dgm:cxn modelId="{BEE45E01-48B2-47B8-884B-77A5C1FB6887}" type="presParOf" srcId="{EE157FB6-4149-4BFA-B7EC-E8C9A90033AF}" destId="{233C79C4-884B-4FF9-9DBC-E95C3D5CE3F9}" srcOrd="0" destOrd="0" presId="urn:microsoft.com/office/officeart/2008/layout/HorizontalMultiLevelHierarchy"/>
    <dgm:cxn modelId="{087D37DC-FD8A-4ABB-BC80-DD3AEBBFDF4B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бюджета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Налоговые доходы – 384,9 млн. руб.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Неналоговые доходы – 131 млн. руб.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из других уровней бюджетной системы – 1197,6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853" y="3654946"/>
        <a:ext cx="3545155" cy="108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0.93765</cdr:x>
      <cdr:y>0.07328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871306" y="10150"/>
          <a:ext cx="1500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 515,9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0.03531</cdr:x>
      <cdr:y>0.13298</cdr:y>
    </cdr:from>
    <cdr:to>
      <cdr:x>0.16434</cdr:x>
      <cdr:y>0.19965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5273" y="718168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0.5124</cdr:x>
      <cdr:y>0.03719</cdr:y>
    </cdr:from>
    <cdr:to>
      <cdr:x>0.59504</cdr:x>
      <cdr:y>0.12429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201836"/>
          <a:ext cx="720080" cy="472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0.03531</cdr:x>
      <cdr:y>0.13298</cdr:y>
    </cdr:from>
    <cdr:to>
      <cdr:x>0.16434</cdr:x>
      <cdr:y>0.19965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5273" y="718168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217,2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0.18037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904859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0.80645</cdr:x>
      <cdr:y>0.13353</cdr:y>
    </cdr:from>
    <cdr:to>
      <cdr:x>0.97581</cdr:x>
      <cdr:y>0.18858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0" y="897730"/>
          <a:ext cx="1512200" cy="370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113,5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7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7"/>
            <a:ext cx="2946400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58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1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26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7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03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7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08.05.2019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6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7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9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5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624736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Отчет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об 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исполнение бюджета муниципального образования Гулькевичский район за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2018 </a:t>
            </a:r>
            <a:r>
              <a:rPr lang="ru-RU" sz="6000" dirty="0">
                <a:solidFill>
                  <a:schemeClr val="bg2">
                    <a:lumMod val="50000"/>
                  </a:schemeClr>
                </a:solidFill>
              </a:rPr>
              <a:t>год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404664"/>
            <a:ext cx="8928992" cy="6336703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en-US" sz="2300" dirty="0" smtClean="0"/>
              <a:t>    </a:t>
            </a:r>
            <a:r>
              <a:rPr lang="ru-RU" sz="23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Была  проведена работа с руководителями (более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двухсот)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хозяйствующих субъектов по вопросу повышения средней заработной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платы и доведения средне	 заработной платы до среднеотраслевого уровня.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Ежемесячно проводится мониторинг платежей с целью выявления недобросовестных плательщиков осуществляющих уплату не ежемесячно и (или) допустивших снижение платежей. Руководители предприятий заслушивались на районном ВЧК.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Georgia" pitchFamily="18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	За счет реализации данных мероприятий удалось минимизировать выпадающие доходы по крупным и средним предприятиям. Ежемесячно обеспечивалась положительная динамика сокращения отставания по НДФЛ.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62473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TextBox 2"/>
          <p:cNvSpPr txBox="1">
            <a:spLocks noChangeArrowheads="1"/>
          </p:cNvSpPr>
          <p:nvPr/>
        </p:nvSpPr>
        <p:spPr bwMode="auto">
          <a:xfrm>
            <a:off x="258763" y="836613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90899"/>
              </p:ext>
            </p:extLst>
          </p:nvPr>
        </p:nvGraphicFramePr>
        <p:xfrm>
          <a:off x="179513" y="404664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240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856984" cy="446449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возврат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налога на расчетный счет с переплаты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:-0,2 млн. рублей Токарев А.Л.;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снижение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показателей по видам деятельности: 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«Талисман» – 0,2млн. руб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.;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«Киселев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А.В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.»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0,1 млн. 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руб., 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Черныховская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В.; Слепченко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0,2 млн. рублей;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снижение налога для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предпринимателей 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сумму расходов, связанных с приобретением онлайн-касс и поставленных на учет с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01.01.2018 г.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8784976" cy="504056"/>
          </a:xfrm>
        </p:spPr>
        <p:txBody>
          <a:bodyPr>
            <a:noAutofit/>
          </a:bodyPr>
          <a:lstStyle/>
          <a:p>
            <a:pPr marL="46037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Основными причинами  низкой  динамики являются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6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325375" y="682625"/>
            <a:ext cx="118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64387"/>
              </p:ext>
            </p:extLst>
          </p:nvPr>
        </p:nvGraphicFramePr>
        <p:xfrm>
          <a:off x="107504" y="332656"/>
          <a:ext cx="8916459" cy="634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895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258763" y="690281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562833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45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63497" name="Object 9"/>
          <p:cNvGraphicFramePr>
            <a:graphicFrameLocks/>
          </p:cNvGraphicFramePr>
          <p:nvPr/>
        </p:nvGraphicFramePr>
        <p:xfrm>
          <a:off x="33338" y="377825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7825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TextBox 2"/>
          <p:cNvSpPr txBox="1">
            <a:spLocks noChangeArrowheads="1"/>
          </p:cNvSpPr>
          <p:nvPr/>
        </p:nvSpPr>
        <p:spPr bwMode="auto">
          <a:xfrm>
            <a:off x="258763" y="836613"/>
            <a:ext cx="1057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812320"/>
              </p:ext>
            </p:extLst>
          </p:nvPr>
        </p:nvGraphicFramePr>
        <p:xfrm>
          <a:off x="179513" y="211138"/>
          <a:ext cx="8784976" cy="645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82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6149591"/>
              </p:ext>
            </p:extLst>
          </p:nvPr>
        </p:nvGraphicFramePr>
        <p:xfrm>
          <a:off x="179512" y="1170290"/>
          <a:ext cx="8712968" cy="542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26064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изменения недоимки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2015-2018г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7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328" y="882313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68172361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070393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11250325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070393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МО Гулькевичский район проживает 98 989 тыс. человек.. Из общей численности населения в экономике занято около 39%.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68087"/>
              </p:ext>
            </p:extLst>
          </p:nvPr>
        </p:nvGraphicFramePr>
        <p:xfrm>
          <a:off x="117773" y="1686872"/>
          <a:ext cx="8918722" cy="505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745"/>
                <a:gridCol w="1339173"/>
                <a:gridCol w="1275402"/>
                <a:gridCol w="1275402"/>
              </a:tblGrid>
              <a:tr h="1237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443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 по полному кругу предприятий – ВСЕГО,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29 887,3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33 611,1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34 852,7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61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352,2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61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 по крупным и средним,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1 239,7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1 066,7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031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 по крупным и средним,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4 152,7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382,2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4 519,3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15427384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50436"/>
              </p:ext>
            </p:extLst>
          </p:nvPr>
        </p:nvGraphicFramePr>
        <p:xfrm>
          <a:off x="396753" y="1700808"/>
          <a:ext cx="849694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3438"/>
                <a:gridCol w="1593506"/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(расходы на подготовку учреждений образования к осенне-зимнему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периоду, установка приборов учета тепловой энергии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332656"/>
            <a:ext cx="84969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дошкольного, общего и дополнительного образования детей»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934,8 млн.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63072"/>
              </p:ext>
            </p:extLst>
          </p:nvPr>
        </p:nvGraphicFramePr>
        <p:xfrm>
          <a:off x="384582" y="3068960"/>
          <a:ext cx="849694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584176"/>
              </a:tblGrid>
              <a:tr h="172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предоставления общедоступного и бесплатного начального  общего, основного общего, среднего общего образования по основным общеобразовательным программам в муниципальных общеобразовательных организациях (капитальный ремонт зданий и сооружений образовательных организаций для создания новых мест в общеобразовательных организациях) капитальный ремонт зданий и сооружений образовательных организаций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60301"/>
              </p:ext>
            </p:extLst>
          </p:nvPr>
        </p:nvGraphicFramePr>
        <p:xfrm>
          <a:off x="381945" y="4869160"/>
          <a:ext cx="849694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584176"/>
              </a:tblGrid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предоставления общедоступного и бесплатного начального  общего, основного общего, среднего общего образования по основным общеобразовательным программам в муниципальных общеобразовательных организациях (капитальный ремонт зданий и сооружений образовательных организаций для создания новых мест в общеобразовательных организациях) приобретение движимого имущества для оснащения вновь созданных мест в муниципальных общеобразовательных организациях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31166"/>
              </p:ext>
            </p:extLst>
          </p:nvPr>
        </p:nvGraphicFramePr>
        <p:xfrm>
          <a:off x="251520" y="6237312"/>
          <a:ext cx="86409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44,7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40241"/>
              </p:ext>
            </p:extLst>
          </p:nvPr>
        </p:nvGraphicFramePr>
        <p:xfrm>
          <a:off x="251520" y="5733256"/>
          <a:ext cx="86409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автобусов и микроавтобусов для муниципальных образовательных организаций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14,9 млн. 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58793"/>
              </p:ext>
            </p:extLst>
          </p:nvPr>
        </p:nvGraphicFramePr>
        <p:xfrm>
          <a:off x="251520" y="4005064"/>
          <a:ext cx="864096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24 школ, центра детского творчества, учреждения казачьей направленности и спортивной школы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185,3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73984"/>
              </p:ext>
            </p:extLst>
          </p:nvPr>
        </p:nvGraphicFramePr>
        <p:xfrm>
          <a:off x="251520" y="4869160"/>
          <a:ext cx="864096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капитального и текущего ремонта учреждений образования, приобретение оборудования, приобретение стройматериалов, ремонт и строительство теневых навесов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92978"/>
              </p:ext>
            </p:extLst>
          </p:nvPr>
        </p:nvGraphicFramePr>
        <p:xfrm>
          <a:off x="251520" y="476672"/>
          <a:ext cx="864096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предоставления общедоступного и бесплатного начального 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ремонта спортивных залов общеобразовательных организаций, помещений при них, других помещений физкультурно-спортивного назначения, физкультурно-оздоровительных комплексов)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6658"/>
              </p:ext>
            </p:extLst>
          </p:nvPr>
        </p:nvGraphicFramePr>
        <p:xfrm>
          <a:off x="251520" y="2132856"/>
          <a:ext cx="86409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800200"/>
              </a:tblGrid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предоставления общедоступного и бесплатного начального  общего, основного общего, среднего общего образования по основным общеобразовательным программам в муниципальных образовательных организациях в части создания в муниципальных общеобразовательных организациях, расположенных в сельской местности, условий для занятия физической культурой и спортом (капитальный ремонт спортивных залов муниципальных общеобразовательных организаций, расположенных в сельской местности)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85801"/>
              </p:ext>
            </p:extLst>
          </p:nvPr>
        </p:nvGraphicFramePr>
        <p:xfrm>
          <a:off x="323528" y="5877272"/>
          <a:ext cx="8496944" cy="75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5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учреждениям дополнительного образования детей для доведения средней заработной платы  педагогических работников учреждений  дополнительного образования детей до средней заработной платы учителей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76472"/>
              </p:ext>
            </p:extLst>
          </p:nvPr>
        </p:nvGraphicFramePr>
        <p:xfrm>
          <a:off x="323528" y="4365104"/>
          <a:ext cx="8496944" cy="144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443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материально-техническое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выплату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34019"/>
              </p:ext>
            </p:extLst>
          </p:nvPr>
        </p:nvGraphicFramePr>
        <p:xfrm>
          <a:off x="323528" y="2852936"/>
          <a:ext cx="849694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 поддержки в виде компенсации расходов на оплату жилых помещений, отопления и освещения  педагогическим работникам муниципальных образовательных учреждений, расположенных на территории Краснодарского края, проживающим и работающим в сельской местности, рабочих поселках (поселках городского типа) на территории Краснодарского края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10270"/>
              </p:ext>
            </p:extLst>
          </p:nvPr>
        </p:nvGraphicFramePr>
        <p:xfrm>
          <a:off x="323528" y="2348880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льготным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питанием обучающихся из многодетных семей в муниципальных общеобразовательных учреждениях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9572"/>
              </p:ext>
            </p:extLst>
          </p:nvPr>
        </p:nvGraphicFramePr>
        <p:xfrm>
          <a:off x="323528" y="1844824"/>
          <a:ext cx="849694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 полномочий в области образования  (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госстандарт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596,2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4476"/>
              </p:ext>
            </p:extLst>
          </p:nvPr>
        </p:nvGraphicFramePr>
        <p:xfrm>
          <a:off x="323528" y="1124744"/>
          <a:ext cx="8496944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833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компенсации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части родительской платы за присмотр и уход за детьми, посещающими образовательные организации,  реализующие образовательную программу дошкольного 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5096"/>
              </p:ext>
            </p:extLst>
          </p:nvPr>
        </p:nvGraphicFramePr>
        <p:xfrm>
          <a:off x="323528" y="476672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мер социальной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поддержки отдельным категориям работников учреждений дополнительного образования детей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2676420"/>
              </p:ext>
            </p:extLst>
          </p:nvPr>
        </p:nvGraphicFramePr>
        <p:xfrm>
          <a:off x="323527" y="2636912"/>
          <a:ext cx="8568953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4222"/>
                <a:gridCol w="290473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3,4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00907"/>
              </p:ext>
            </p:extLst>
          </p:nvPr>
        </p:nvGraphicFramePr>
        <p:xfrm>
          <a:off x="323528" y="4581128"/>
          <a:ext cx="8568952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569"/>
                <a:gridCol w="2898383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19,3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56895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Подпрограмма «Обеспечение реализации муниципальной программы и прочие мероприятия в области образования»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2018 году – 22,7 млн.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1221789"/>
              </p:ext>
            </p:extLst>
          </p:nvPr>
        </p:nvGraphicFramePr>
        <p:xfrm>
          <a:off x="179512" y="1772815"/>
          <a:ext cx="8784977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224809"/>
                <a:gridCol w="1512168"/>
                <a:gridCol w="1368153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0793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10 125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озданных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дистанционных мест обучения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16021631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2013277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0333180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6135864"/>
              </p:ext>
            </p:extLst>
          </p:nvPr>
        </p:nvGraphicFramePr>
        <p:xfrm>
          <a:off x="179513" y="1268760"/>
          <a:ext cx="87849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7"/>
                <a:gridCol w="151216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в профильных лагерях, организованных муниципальными образовательными организациями, осуществляющими организацию отдыха 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оздоровления обучающихся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каникулярное время, с обязательной организацией их питания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22049"/>
              </p:ext>
            </p:extLst>
          </p:nvPr>
        </p:nvGraphicFramePr>
        <p:xfrm>
          <a:off x="179512" y="2276872"/>
          <a:ext cx="87849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 сирот, детей оставшихся без попечения родителей и детей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 семей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находящихся в трудной жизненной ситуации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97046"/>
              </p:ext>
            </p:extLst>
          </p:nvPr>
        </p:nvGraphicFramePr>
        <p:xfrm>
          <a:off x="179512" y="2852936"/>
          <a:ext cx="87849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подвоза (приобретение ГСМ) в профильные смены, страхование детей, находящихся в трудной жизненной ситуации во время перевозки к местам отдыха и обратно в летний период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37609"/>
            <a:ext cx="8712968" cy="959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82701"/>
              </p:ext>
            </p:extLst>
          </p:nvPr>
        </p:nvGraphicFramePr>
        <p:xfrm>
          <a:off x="179512" y="3645024"/>
          <a:ext cx="87849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социально значимых мероприятий, направленных на поддержку семьи и детей, укрепление семейных ценностей и традиций, в том числе: международный день защиты детей; день семьи; день матери; краевой конкурс замещаемых семей; праздник «Святых Петра и </a:t>
                      </a:r>
                      <a:r>
                        <a:rPr lang="ru-RU" sz="1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Февронии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4017"/>
              </p:ext>
            </p:extLst>
          </p:nvPr>
        </p:nvGraphicFramePr>
        <p:xfrm>
          <a:off x="179512" y="4653136"/>
          <a:ext cx="878497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мероприятий туристической направленности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47155"/>
              </p:ext>
            </p:extLst>
          </p:nvPr>
        </p:nvGraphicFramePr>
        <p:xfrm>
          <a:off x="179512" y="5013176"/>
          <a:ext cx="87849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проведение социально значимых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мероприятий, направленных на профилактику безнадзорности и правонарушений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несовершеннолетних, в том числе: фестиваль «Кубанские каникулы», фестиваль «Формула успеха», конкурс «Я выбираю ответственность», конкурс «Здравствуй мама»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21166"/>
              </p:ext>
            </p:extLst>
          </p:nvPr>
        </p:nvGraphicFramePr>
        <p:xfrm>
          <a:off x="179512" y="6021288"/>
          <a:ext cx="87849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муниципальных праздников: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День защиты детей, выпускной в ДОУ, парад первоклассников, выпускной бал СОШ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3685355"/>
              </p:ext>
            </p:extLst>
          </p:nvPr>
        </p:nvGraphicFramePr>
        <p:xfrm>
          <a:off x="107504" y="238490"/>
          <a:ext cx="8928992" cy="650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34715"/>
              </p:ext>
            </p:extLst>
          </p:nvPr>
        </p:nvGraphicFramePr>
        <p:xfrm>
          <a:off x="179512" y="1556792"/>
          <a:ext cx="87849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1083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обеспечению жилыми помещениями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от 3 июня 2009 года №1748-КЗ «Об обеспечении дополнительных гарантий прав на имущество и жилое помещения детей-сирот и детей, оставшихся без попечения родителей в Краснодарском крае»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82203"/>
              </p:ext>
            </p:extLst>
          </p:nvPr>
        </p:nvGraphicFramePr>
        <p:xfrm>
          <a:off x="179512" y="332656"/>
          <a:ext cx="878497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наценки за приготовление блюд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 с дневным пребыванием с обязательной организацией их питания для детей из семей, находящихся в трудной жизненной ситуации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66439"/>
              </p:ext>
            </p:extLst>
          </p:nvPr>
        </p:nvGraphicFramePr>
        <p:xfrm>
          <a:off x="179512" y="2996952"/>
          <a:ext cx="87849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профильных лагерях,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организованных муниципальными  образовательными организациями, осуществляющими организацию отдыха и 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здоровление обучающихся в каникулярное время с дневным пребыванием, с обязательной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организацией их питания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50138"/>
              </p:ext>
            </p:extLst>
          </p:nvPr>
        </p:nvGraphicFramePr>
        <p:xfrm>
          <a:off x="179512" y="4005064"/>
          <a:ext cx="878497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 находящихся под опекой (попечительством) или переданных на воспитание в приемные семьи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20695"/>
              </p:ext>
            </p:extLst>
          </p:nvPr>
        </p:nvGraphicFramePr>
        <p:xfrm>
          <a:off x="179512" y="5013176"/>
          <a:ext cx="87849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обеспечению выплаты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47,6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98897"/>
              </p:ext>
            </p:extLst>
          </p:nvPr>
        </p:nvGraphicFramePr>
        <p:xfrm>
          <a:off x="179512" y="5805264"/>
          <a:ext cx="878497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7605"/>
                <a:gridCol w="1537371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предоставлению ежемесячных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денежных выплат на содержание детей-сирот и детей, оставшихся без попечения родителей, переданных на патронатное воспитание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8582"/>
              </p:ext>
            </p:extLst>
          </p:nvPr>
        </p:nvGraphicFramePr>
        <p:xfrm>
          <a:off x="179512" y="5085184"/>
          <a:ext cx="878497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902216"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49965"/>
              </p:ext>
            </p:extLst>
          </p:nvPr>
        </p:nvGraphicFramePr>
        <p:xfrm>
          <a:off x="179512" y="3356992"/>
          <a:ext cx="87849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 отдельных государственных полномочий по выплате единовременного пособия на ремонт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жилых помещений, принадлежащих детям-сиротам и детям, оставшимся без попечения родителей, и лицам из их числа на праве собственности, по окончании пребывания в образовательных и иных организациях, в том числе в организациях социального обслуживания граждан, приемных семьях, семьях опекунов (попечителей), а также по окончании службы в Вооруженных Силах Российской Федерации или по возвращении из учреждений, исполняющих наказание в виде лишения свободы, при их возвращении в указанные жилые помещения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39113"/>
              </p:ext>
            </p:extLst>
          </p:nvPr>
        </p:nvGraphicFramePr>
        <p:xfrm>
          <a:off x="179512" y="2780928"/>
          <a:ext cx="878497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оздоровления и отдыха детей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96103"/>
              </p:ext>
            </p:extLst>
          </p:nvPr>
        </p:nvGraphicFramePr>
        <p:xfrm>
          <a:off x="179512" y="2204864"/>
          <a:ext cx="878497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443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78270"/>
              </p:ext>
            </p:extLst>
          </p:nvPr>
        </p:nvGraphicFramePr>
        <p:xfrm>
          <a:off x="179512" y="1268760"/>
          <a:ext cx="878497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873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воспитание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 месту лечения и обратно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06045"/>
              </p:ext>
            </p:extLst>
          </p:nvPr>
        </p:nvGraphicFramePr>
        <p:xfrm>
          <a:off x="179512" y="332656"/>
          <a:ext cx="878497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512168"/>
              </a:tblGrid>
              <a:tr h="579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обеспечению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выплаты ежемесячного вознаграждения, причитающегося патронатным воспитателям за оказание услуг по осуществлению пат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ронатного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воспитания, социального патроната и </a:t>
                      </a:r>
                      <a:r>
                        <a:rPr lang="ru-RU" sz="13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постинтернатного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сопровождения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9662481"/>
              </p:ext>
            </p:extLst>
          </p:nvPr>
        </p:nvGraphicFramePr>
        <p:xfrm>
          <a:off x="179512" y="1340768"/>
          <a:ext cx="878497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224809"/>
                <a:gridCol w="1566678"/>
                <a:gridCol w="1313641"/>
              </a:tblGrid>
              <a:tr h="6805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63061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38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предоставленных жилых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помещений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детям-сиротам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детям, оставшимся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без попечения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родителей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18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4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базе общеобразовательных школ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7986181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265327"/>
              </p:ext>
            </p:extLst>
          </p:nvPr>
        </p:nvGraphicFramePr>
        <p:xfrm>
          <a:off x="395536" y="1484784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 чрезвычайных ситуаций, стихийных бедствий и их последствий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73512"/>
              </p:ext>
            </p:extLst>
          </p:nvPr>
        </p:nvGraphicFramePr>
        <p:xfrm>
          <a:off x="395536" y="2924944"/>
          <a:ext cx="84969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02072"/>
              </p:ext>
            </p:extLst>
          </p:nvPr>
        </p:nvGraphicFramePr>
        <p:xfrm>
          <a:off x="395536" y="3429000"/>
          <a:ext cx="84969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5,7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1175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36989"/>
              </p:ext>
            </p:extLst>
          </p:nvPr>
        </p:nvGraphicFramePr>
        <p:xfrm>
          <a:off x="395536" y="3933056"/>
          <a:ext cx="84969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09467"/>
              </p:ext>
            </p:extLst>
          </p:nvPr>
        </p:nvGraphicFramePr>
        <p:xfrm>
          <a:off x="395536" y="4437112"/>
          <a:ext cx="849694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предупреждению детского дорожно-транспортного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травматизма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79085"/>
              </p:ext>
            </p:extLst>
          </p:nvPr>
        </p:nvGraphicFramePr>
        <p:xfrm>
          <a:off x="395536" y="5157192"/>
          <a:ext cx="8496944" cy="87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7553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средств ограничения доступа, аппаратуры видеонаблюдения для обеспечения правопорядка и общественной безопасности при проведении мероприятий, связанных с массовым пребыванием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граждан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57678"/>
              </p:ext>
            </p:extLst>
          </p:nvPr>
        </p:nvGraphicFramePr>
        <p:xfrm>
          <a:off x="392494" y="2276872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терроризма и экстремизма, обеспечение инженерно-технической защищенности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млн.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85847"/>
              </p:ext>
            </p:extLst>
          </p:nvPr>
        </p:nvGraphicFramePr>
        <p:xfrm>
          <a:off x="391682" y="6093296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деятельности, связанной с проведением аварийно-спасательных и других неотложных работ при чрезвычайных ситуациях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 млн. 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751467"/>
              </p:ext>
            </p:extLst>
          </p:nvPr>
        </p:nvGraphicFramePr>
        <p:xfrm>
          <a:off x="179512" y="1412776"/>
          <a:ext cx="8712968" cy="529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734"/>
                <a:gridCol w="1224136"/>
                <a:gridCol w="1512168"/>
                <a:gridCol w="1348930"/>
              </a:tblGrid>
              <a:tr h="4737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9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6332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85,8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86,0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 экстремистской направленности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объектов, обеспеченных средствами противопожарной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обучающихся и воспитанников образовательных учреждений, охваченных мероприятиями по профилактике детского дорожно-транспортного травматизма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0010347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17700827"/>
              </p:ext>
            </p:extLst>
          </p:nvPr>
        </p:nvGraphicFramePr>
        <p:xfrm>
          <a:off x="321499" y="2636912"/>
          <a:ext cx="8568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(школы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искусств, трех музыкальных школ, музея, библиотеки, центра культуры и досуга «Зодиак», методического центра, централизованной бухгалтерии)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44,6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6"/>
            <a:ext cx="8496944" cy="1418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40007"/>
              </p:ext>
            </p:extLst>
          </p:nvPr>
        </p:nvGraphicFramePr>
        <p:xfrm>
          <a:off x="323528" y="3789040"/>
          <a:ext cx="85689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зданий школы искусств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72655"/>
              </p:ext>
            </p:extLst>
          </p:nvPr>
        </p:nvGraphicFramePr>
        <p:xfrm>
          <a:off x="323528" y="2060848"/>
          <a:ext cx="8568952" cy="50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9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функций органов местного самоуправления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 млн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79642"/>
              </p:ext>
            </p:extLst>
          </p:nvPr>
        </p:nvGraphicFramePr>
        <p:xfrm>
          <a:off x="323528" y="4221088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деятельности по реализации дополнительного образования в сфере культуры и искусства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41,0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7965"/>
              </p:ext>
            </p:extLst>
          </p:nvPr>
        </p:nvGraphicFramePr>
        <p:xfrm>
          <a:off x="323528" y="4869160"/>
          <a:ext cx="85689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социально-значимых культурных инициатив,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40695"/>
              </p:ext>
            </p:extLst>
          </p:nvPr>
        </p:nvGraphicFramePr>
        <p:xfrm>
          <a:off x="323528" y="5301208"/>
          <a:ext cx="8568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мер социальной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поддержки обучающимся учреждений дополнительного образования культуры и искусства, расположенных на территории муниципального образования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11686"/>
              </p:ext>
            </p:extLst>
          </p:nvPr>
        </p:nvGraphicFramePr>
        <p:xfrm>
          <a:off x="251520" y="3861048"/>
          <a:ext cx="856895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 по предоставлению мер социальной поддержки в виде компенсации расходов на оплату жилых помещений, отопления и освещения работникам муниципальных учреждений, проживающим и работающим в сельской местности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64488"/>
              </p:ext>
            </p:extLst>
          </p:nvPr>
        </p:nvGraphicFramePr>
        <p:xfrm>
          <a:off x="251520" y="980728"/>
          <a:ext cx="856895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организации досуга и обеспечения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услугами организации культуры и организации предоставления дополнительного образования детей  в муниципальных образовательных организациях в части поэтапного повышения уровня заработной платы педагогическим работникам муниципальных учреждений дополнительного образования детей в сфере культуры и искусства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по Краснодарскому краю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0613867"/>
              </p:ext>
            </p:extLst>
          </p:nvPr>
        </p:nvGraphicFramePr>
        <p:xfrm>
          <a:off x="179512" y="1268760"/>
          <a:ext cx="8784977" cy="542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152128"/>
                <a:gridCol w="1584176"/>
                <a:gridCol w="1368153"/>
              </a:tblGrid>
              <a:tr h="31729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6019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503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человек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1295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1360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6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человек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14040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14043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7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человек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12692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12609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07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организованных и проведенных МБУК «РОМЦ» районных творческих фестивалей, конкурсов, смотров самодеятельного художественного творчества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Увеличение валового сбора МАУК «ЦДК «Зодиак»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человек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18181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14925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753" y="271238"/>
            <a:ext cx="705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жизни населения МО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73290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оплаты труда за 2018 год увеличился на 9,5%.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Инфляция в 2018 году составила 4,3%.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91109"/>
              </p:ext>
            </p:extLst>
          </p:nvPr>
        </p:nvGraphicFramePr>
        <p:xfrm>
          <a:off x="143508" y="1402966"/>
          <a:ext cx="8856984" cy="260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0818"/>
                <a:gridCol w="1425610"/>
                <a:gridCol w="1314393"/>
                <a:gridCol w="1476163"/>
              </a:tblGrid>
              <a:tr h="6498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2016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2017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2018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заработная плата по крупным и средним предприятиям,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24 071,9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26 036,1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28 808,0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населения с доходами ниже прожиточного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минимума,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Среднегодовой уровень безработицы,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77072"/>
            <a:ext cx="892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2018 год в районе введено более 13,7 тыс.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общей площади жилых домов.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36571"/>
              </p:ext>
            </p:extLst>
          </p:nvPr>
        </p:nvGraphicFramePr>
        <p:xfrm>
          <a:off x="107504" y="4581127"/>
          <a:ext cx="8856984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489"/>
                <a:gridCol w="1475191"/>
                <a:gridCol w="1296144"/>
                <a:gridCol w="1440160"/>
              </a:tblGrid>
              <a:tr h="7814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2016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2017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2018 год </a:t>
                      </a:r>
                    </a:p>
                  </a:txBody>
                  <a:tcPr/>
                </a:tc>
              </a:tr>
              <a:tr h="5254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жилья, тыс.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141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жильем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одного жителя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06230167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0877675"/>
              </p:ext>
            </p:extLst>
          </p:nvPr>
        </p:nvGraphicFramePr>
        <p:xfrm>
          <a:off x="248478" y="2204864"/>
          <a:ext cx="86409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72208"/>
              </a:tblGrid>
              <a:tr h="1274832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официальных физкультурных и спортивных мероприятий муниципального уровня, включенных в календарный план официальных физкультурных и спортивных мероприятий муниципального образования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участие членов спортивных сборных команд муниципального образования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в краевых, всероссийских и международных соревнованиях по культивируемым видам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5448"/>
              </p:ext>
            </p:extLst>
          </p:nvPr>
        </p:nvGraphicFramePr>
        <p:xfrm>
          <a:off x="248478" y="1628800"/>
          <a:ext cx="864096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7220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39,6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0486" y="237609"/>
            <a:ext cx="8496944" cy="887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86578"/>
              </p:ext>
            </p:extLst>
          </p:nvPr>
        </p:nvGraphicFramePr>
        <p:xfrm>
          <a:off x="248478" y="4005064"/>
          <a:ext cx="8640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7220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68959"/>
              </p:ext>
            </p:extLst>
          </p:nvPr>
        </p:nvGraphicFramePr>
        <p:xfrm>
          <a:off x="248478" y="1196752"/>
          <a:ext cx="86409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7220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 млн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0052"/>
              </p:ext>
            </p:extLst>
          </p:nvPr>
        </p:nvGraphicFramePr>
        <p:xfrm>
          <a:off x="248478" y="5589240"/>
          <a:ext cx="864096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849"/>
                <a:gridCol w="1870111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детско-юношеского спорта,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Краснодарского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4,1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7678378"/>
              </p:ext>
            </p:extLst>
          </p:nvPr>
        </p:nvGraphicFramePr>
        <p:xfrm>
          <a:off x="179512" y="1235912"/>
          <a:ext cx="8784976" cy="5433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152128"/>
                <a:gridCol w="1512168"/>
                <a:gridCol w="1512168"/>
              </a:tblGrid>
              <a:tr h="4012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73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Удельный вес населения района,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46,2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47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2596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Среднегодовое количество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спортсменов, проходящих спортивную подготовку в муниципальных бюджетных учреждениях  муниципального образования Гулькевичский район, подведомственных отделу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977347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86538"/>
              </p:ext>
            </p:extLst>
          </p:nvPr>
        </p:nvGraphicFramePr>
        <p:xfrm>
          <a:off x="323528" y="5805264"/>
          <a:ext cx="849460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332"/>
                <a:gridCol w="244827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технических планов и постановка на кадастровый учет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объектов водоснабжения и водоотведения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49694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"Развитие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район" в 2018 году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77533"/>
              </p:ext>
            </p:extLst>
          </p:nvPr>
        </p:nvGraphicFramePr>
        <p:xfrm>
          <a:off x="334887" y="1772816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участковой изоляции тепловой сети к учреждениям социальной сферы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14252"/>
              </p:ext>
            </p:extLst>
          </p:nvPr>
        </p:nvGraphicFramePr>
        <p:xfrm>
          <a:off x="317240" y="4509120"/>
          <a:ext cx="84969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111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услуг управляющей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компании за содержание и ремонт общего имущества многоквартирных домов, находящихся в собственности муниципального образования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36997"/>
              </p:ext>
            </p:extLst>
          </p:nvPr>
        </p:nvGraphicFramePr>
        <p:xfrm>
          <a:off x="323528" y="2492896"/>
          <a:ext cx="84969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8518"/>
              </p:ext>
            </p:extLst>
          </p:nvPr>
        </p:nvGraphicFramePr>
        <p:xfrm>
          <a:off x="323528" y="2924944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взносов согласно Закону Краснодарского края «Об организации проведения капитального ремонта общего имущества собственников помещений, в многоквартирных домах», расположенных на территории Краснодарского края»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5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0743632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54026"/>
            <a:ext cx="8496944" cy="156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«Экономическое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492896"/>
            <a:ext cx="424847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«Создание условий для развития субъектов малого и среднего предпринимательства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0,5 млн. рублей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492896"/>
            <a:ext cx="424847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«Позиционирование инвестиционного потенциала МО Гулькевичский район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-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4365104"/>
            <a:ext cx="424847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осуществление поддержки развития малого и среднего предпринимательства (возмещение (субсидирование) части затрат субъектов малого и среднего предпринимательства на ранней стадии их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4365104"/>
            <a:ext cx="424847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обеспечение участия МО Гулькевичский район в международных, национальных и иных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-выставочных мероприятиях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61432" y="1916830"/>
            <a:ext cx="484632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97936" y="1916831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061432" y="3789040"/>
            <a:ext cx="484632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97936" y="3789040"/>
            <a:ext cx="484632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641087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4213"/>
            <a:ext cx="8640959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– 7,0 млн.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97" y="1484784"/>
            <a:ext cx="8784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самоуправления –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1,3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деятельности (оказание услуг) муниципальных учреждений «Комплексный молодежный центр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4,2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мероприятий, конкурсов, фестивалей, акций, военно-спортивных конкурсов, направленных на гражданское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молодежи -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и развитие клубов по месту жительства обеспечение спортивным и игровым инвентарём, оснащение малыми архитектурными формами дворовых игровых и спортивных площадок по месту жительства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формирование здорового образа жизни  молодежи; проведение туристических лагерей, фестивалей, походов, профильных смен, чемпионатов, конкурсов и др.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0,8 млн.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мероприятий конкурсов фестивалей, акций; разработка и распространение листовок буклетов изготовление передвижной съемной  растяжки; создание видео роликов, направленных на профилактику незаконного потребления и незаконного  оборота наркотиков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0,1 млн.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63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3256438"/>
              </p:ext>
            </p:extLst>
          </p:nvPr>
        </p:nvGraphicFramePr>
        <p:xfrm>
          <a:off x="178700" y="1158821"/>
          <a:ext cx="876635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17"/>
                <a:gridCol w="1152128"/>
                <a:gridCol w="1512168"/>
                <a:gridCol w="1296144"/>
              </a:tblGrid>
              <a:tr h="2577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056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952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молодежи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17600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8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направленных 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интеллектуальное развитие молодежи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7869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20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жизни, профилактики безнадзорности и правонарушений в молодежной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15425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96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содействие экономической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самостоятельности молодых граждан, социальное обслуживание молодежи, организацию трудового воспитания, профессионального самоопределения и занятости молодежи, предпринимательскую и инновационную деятельность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бюджета МО </a:t>
            </a: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по доходам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10512757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26364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2118662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1141" y="237609"/>
            <a:ext cx="8352928" cy="103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района"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38" y="1268760"/>
            <a:ext cx="862933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Участие казаков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 в торжественных мероприятиях Кубанского казачьего войска, посвященных памятным датам и участие в учебно-полевых сборах –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 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мероприятия по обеспечению деятельности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общества: работы, услуги по содержанию имущества (ремонт, коммунальные услуги); приобретение горюче-смазочных материалов для осуществления проверок деятельности хуторских казачьих обществ и дружины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 на постоянной основе по охране общественного порядка на территории муниципального образования 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проведение мероприятий, посвященных празднованию «День призывника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0,1 млн.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поощрение казаков-дружинников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Гулькевичский район –    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0,3 млн. рублей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1225686"/>
              </p:ext>
            </p:extLst>
          </p:nvPr>
        </p:nvGraphicFramePr>
        <p:xfrm>
          <a:off x="198131" y="1268760"/>
          <a:ext cx="8766357" cy="538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17"/>
                <a:gridCol w="1152128"/>
                <a:gridCol w="1512168"/>
                <a:gridCol w="1296144"/>
              </a:tblGrid>
              <a:tr h="6201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09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казачьими обществами мероприятий по укреплению законности, правопорядка и безопасности населения, устранению причин и условий, способствующих совершению правонарушений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мероприятий, направленных на сохранение и развитие традиционной казачьей культуры, обычаев и обрядов казачества, и казачьих мероприятий патриотической и спортивной направленности с детьми и молодежью муниципального образования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молодежи, вовлеченной в ряды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районного казачьего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210478"/>
              </p:ext>
            </p:extLst>
          </p:nvPr>
        </p:nvGraphicFramePr>
        <p:xfrm>
          <a:off x="107505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49187565"/>
              </p:ext>
            </p:extLst>
          </p:nvPr>
        </p:nvGraphicFramePr>
        <p:xfrm>
          <a:off x="173239" y="211921"/>
          <a:ext cx="8791249" cy="660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0481135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дорог местного значения на территории муниципального образования Гулькевичский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78445269"/>
              </p:ext>
            </p:extLst>
          </p:nvPr>
        </p:nvGraphicFramePr>
        <p:xfrm>
          <a:off x="173239" y="260648"/>
          <a:ext cx="879124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157192"/>
            <a:ext cx="8568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Строительство, капитальный ремонт, реконструкция, проектирование, модернизация и техническое перевооружение общественной инфраструктуры, приобретение объектов недвижимости, а так же движимого имущества, необходимого для обеспечения функционирования объектов общественной инфраструктуры для решения вопросов местного значения.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8609311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общественной инфраструктуры муниципального значения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54501612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44065801"/>
              </p:ext>
            </p:extLst>
          </p:nvPr>
        </p:nvGraphicFramePr>
        <p:xfrm>
          <a:off x="80110" y="211921"/>
          <a:ext cx="895638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15214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бюджетных назначений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налоговым и неналоговым доходам за 2018 год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13323" y="112017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6637537"/>
              </p:ext>
            </p:extLst>
          </p:nvPr>
        </p:nvGraphicFramePr>
        <p:xfrm>
          <a:off x="107504" y="1342421"/>
          <a:ext cx="8928992" cy="539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62186277"/>
              </p:ext>
            </p:extLst>
          </p:nvPr>
        </p:nvGraphicFramePr>
        <p:xfrm>
          <a:off x="80110" y="211921"/>
          <a:ext cx="895638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8684370"/>
              </p:ext>
            </p:extLst>
          </p:nvPr>
        </p:nvGraphicFramePr>
        <p:xfrm>
          <a:off x="179512" y="332656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9" y="5517232"/>
            <a:ext cx="856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уровня доступности объектов физической культуры и спорта для инвалидов и других маломобильных групп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59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5833077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5069512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8538310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3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5008" y="272091"/>
            <a:ext cx="84969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здравоохранения»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80987"/>
              </p:ext>
            </p:extLst>
          </p:nvPr>
        </p:nvGraphicFramePr>
        <p:xfrm>
          <a:off x="325150" y="1304662"/>
          <a:ext cx="84969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338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дополнительным профессиональным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образованием работников медицинских организаций, подведомственных органам  местного  самоуправления в Краснодарском крае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91702"/>
              </p:ext>
            </p:extLst>
          </p:nvPr>
        </p:nvGraphicFramePr>
        <p:xfrm>
          <a:off x="315008" y="2564904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35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ежемесячной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денежной компенсации за наем жилых помещений врачам, заведующим и фельдшерам ФАП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12032"/>
              </p:ext>
            </p:extLst>
          </p:nvPr>
        </p:nvGraphicFramePr>
        <p:xfrm>
          <a:off x="312979" y="3284984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дополнительного профессионального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 работников здравоохранения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18893"/>
              </p:ext>
            </p:extLst>
          </p:nvPr>
        </p:nvGraphicFramePr>
        <p:xfrm>
          <a:off x="315008" y="4005064"/>
          <a:ext cx="849694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1370"/>
                <a:gridCol w="2155574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ежемесячной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денежной компенсации по возмещению расходов по оплате жилья, отопления, освещения в качестве меры социальной поддержки работникам здравоохранения МО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33111"/>
              </p:ext>
            </p:extLst>
          </p:nvPr>
        </p:nvGraphicFramePr>
        <p:xfrm>
          <a:off x="31500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224"/>
                <a:gridCol w="2151720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 социальной помощи студентам, обучающимся в ФГБОУ ВО </a:t>
                      </a:r>
                      <a:r>
                        <a:rPr lang="ru-RU" sz="18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КубГМУ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Министерства здравоохранения России, получающих образование по договорам о целевом направлении, сельском здравоохранении и клинической ординатуры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млн.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773463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39572292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4247942"/>
              </p:ext>
            </p:extLst>
          </p:nvPr>
        </p:nvGraphicFramePr>
        <p:xfrm>
          <a:off x="198131" y="1484784"/>
          <a:ext cx="8766357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917"/>
                <a:gridCol w="1152128"/>
                <a:gridCol w="1512168"/>
                <a:gridCol w="1296144"/>
              </a:tblGrid>
              <a:tr h="50464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1721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предусмотрено программой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03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бюджета по доходам к кассовому плану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03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бюджета по расходам к кассовому плану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4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расходов местного бюджета, осуществляемая в программном формате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86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Сокращение различий в уровнях бюджетной обеспеченности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131,0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54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расходов на обслуживание муниципального долга в общем объеме расходов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более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15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54193617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61938"/>
            <a:ext cx="7128792" cy="76395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МО Гулькевичский район на 2018 год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9378716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24" name="TextBox 3"/>
          <p:cNvSpPr txBox="1">
            <a:spLocks noChangeArrowheads="1"/>
          </p:cNvSpPr>
          <p:nvPr/>
        </p:nvSpPr>
        <p:spPr bwMode="auto">
          <a:xfrm>
            <a:off x="1588" y="0"/>
            <a:ext cx="2060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300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0144146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521565"/>
              </p:ext>
            </p:extLst>
          </p:nvPr>
        </p:nvGraphicFramePr>
        <p:xfrm>
          <a:off x="107504" y="155006"/>
          <a:ext cx="8928992" cy="65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14512511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1653884"/>
              </p:ext>
            </p:extLst>
          </p:nvPr>
        </p:nvGraphicFramePr>
        <p:xfrm>
          <a:off x="119480" y="734933"/>
          <a:ext cx="8928992" cy="59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сельское хозяйство и рыболовство 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68794173"/>
              </p:ext>
            </p:extLst>
          </p:nvPr>
        </p:nvGraphicFramePr>
        <p:xfrm>
          <a:off x="107504" y="377280"/>
          <a:ext cx="8928992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7352081"/>
              </p:ext>
            </p:extLst>
          </p:nvPr>
        </p:nvGraphicFramePr>
        <p:xfrm>
          <a:off x="107504" y="377280"/>
          <a:ext cx="8928992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0197779"/>
              </p:ext>
            </p:extLst>
          </p:nvPr>
        </p:nvGraphicFramePr>
        <p:xfrm>
          <a:off x="107504" y="796378"/>
          <a:ext cx="8928992" cy="587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061" y="33471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здравоохранение в 2018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6561672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1454531"/>
              </p:ext>
            </p:extLst>
          </p:nvPr>
        </p:nvGraphicFramePr>
        <p:xfrm>
          <a:off x="107504" y="1196752"/>
          <a:ext cx="88792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6161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изменения объема муниципального долга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2015-2018г.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6496" y="1091390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2"/>
          <p:cNvSpPr>
            <a:spLocks noGrp="1"/>
          </p:cNvSpPr>
          <p:nvPr>
            <p:ph type="title"/>
          </p:nvPr>
        </p:nvSpPr>
        <p:spPr bwMode="auto">
          <a:xfrm>
            <a:off x="1258888" y="134938"/>
            <a:ext cx="6513512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в 2018 году</a:t>
            </a:r>
          </a:p>
        </p:txBody>
      </p:sp>
      <p:sp>
        <p:nvSpPr>
          <p:cNvPr id="173058" name="Объект 3"/>
          <p:cNvSpPr>
            <a:spLocks noGrp="1"/>
          </p:cNvSpPr>
          <p:nvPr>
            <p:ph sz="quarter" idx="13"/>
          </p:nvPr>
        </p:nvSpPr>
        <p:spPr>
          <a:xfrm>
            <a:off x="107950" y="1124743"/>
            <a:ext cx="8928100" cy="5617369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Профицит бюджета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40,7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– (- 40,7) млн. руб.</a:t>
            </a:r>
          </a:p>
          <a:p>
            <a:pPr marL="44450" indent="0"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Привлечение кредитов – 261,6 млн. руб.</a:t>
            </a:r>
          </a:p>
          <a:p>
            <a:pPr marL="914400" lvl="3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кредитных организаций – 208,9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краевого бюджета –  52,7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Погашение кредитов – (- 264,2) млн. руб.</a:t>
            </a:r>
          </a:p>
          <a:p>
            <a:pPr marL="914400" lvl="3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бюджетный кредит – (- 2,6)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кредитных организаций – (-261,6)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(- 7,6)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Погашение бюджетных кредитов поселениями – 5,5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Изменение остатков средств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(-36,0) млн. руб.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8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59" name="TextBox 6"/>
          <p:cNvSpPr txBox="1">
            <a:spLocks noChangeArrowheads="1"/>
          </p:cNvSpPr>
          <p:nvPr/>
        </p:nvSpPr>
        <p:spPr bwMode="auto">
          <a:xfrm>
            <a:off x="0" y="4763"/>
            <a:ext cx="2060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40173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собственных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 бюджета МО Гулькевичский район за 2018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8788805"/>
              </p:ext>
            </p:extLst>
          </p:nvPr>
        </p:nvGraphicFramePr>
        <p:xfrm>
          <a:off x="107504" y="1490543"/>
          <a:ext cx="8928992" cy="517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9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1"/>
          <p:cNvSpPr txBox="1">
            <a:spLocks noChangeArrowheads="1"/>
          </p:cNvSpPr>
          <p:nvPr/>
        </p:nvSpPr>
        <p:spPr bwMode="auto">
          <a:xfrm>
            <a:off x="-12700" y="-4763"/>
            <a:ext cx="1584325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</a:p>
        </p:txBody>
      </p:sp>
      <p:graphicFrame>
        <p:nvGraphicFramePr>
          <p:cNvPr id="18637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85801"/>
              </p:ext>
            </p:extLst>
          </p:nvPr>
        </p:nvGraphicFramePr>
        <p:xfrm>
          <a:off x="-108520" y="1268760"/>
          <a:ext cx="9050337" cy="636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4" imgW="9047248" imgH="6364776" progId="Excel.Chart.8">
                  <p:embed/>
                </p:oleObj>
              </mc:Choice>
              <mc:Fallback>
                <p:oleObj r:id="rId4" imgW="9047248" imgH="636477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1268760"/>
                        <a:ext cx="9050337" cy="636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Box 2"/>
          <p:cNvSpPr txBox="1">
            <a:spLocks noChangeArrowheads="1"/>
          </p:cNvSpPr>
          <p:nvPr/>
        </p:nvSpPr>
        <p:spPr bwMode="auto">
          <a:xfrm>
            <a:off x="197643" y="1196752"/>
            <a:ext cx="1163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Trebuchet MS" pitchFamily="34" charset="0"/>
              </a:rPr>
              <a:t>млн.рублей</a:t>
            </a:r>
            <a:endParaRPr lang="ru-RU" sz="14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842455"/>
              </p:ext>
            </p:extLst>
          </p:nvPr>
        </p:nvGraphicFramePr>
        <p:xfrm>
          <a:off x="107504" y="404664"/>
          <a:ext cx="8898557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44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21596</TotalTime>
  <Words>4906</Words>
  <Application>Microsoft Office PowerPoint</Application>
  <PresentationFormat>Экран (4:3)</PresentationFormat>
  <Paragraphs>812</Paragraphs>
  <Slides>80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4" baseType="lpstr">
      <vt:lpstr>Тема Office</vt:lpstr>
      <vt:lpstr>3_Воздушный поток</vt:lpstr>
      <vt:lpstr>1_Воздушный поток</vt:lpstr>
      <vt:lpstr>Диаграмма Microsoft Excel</vt:lpstr>
      <vt:lpstr>Отчет об исполнение бюджета муниципального образования Гулькевичский район за 2018 год</vt:lpstr>
      <vt:lpstr>Презентация PowerPoint</vt:lpstr>
      <vt:lpstr>Презентация PowerPoint</vt:lpstr>
      <vt:lpstr>Презентация PowerPoint</vt:lpstr>
      <vt:lpstr>Исполнение бюджета МО Гулькевичский район по доходам  за 2018 год</vt:lpstr>
      <vt:lpstr>Исполнение бюджетных назначений по налоговым и неналоговым доходам за 2018 год</vt:lpstr>
      <vt:lpstr>Структура доходов бюджета МО Гулькевичский район на 2018 год </vt:lpstr>
      <vt:lpstr>Структура собственных доходов бюджета МО Гулькевичский район за 2018 год</vt:lpstr>
      <vt:lpstr>Презентация PowerPoint</vt:lpstr>
      <vt:lpstr>Презентация PowerPoint</vt:lpstr>
      <vt:lpstr>Презентация PowerPoint</vt:lpstr>
      <vt:lpstr>- возврат налога на расчетный счет с переплаты:-0,2 млн. рублей Токарев А.Л.; - снижение физических показателей по видам деятельности:  ООО «Талисман» – 0,2млн. руб.; «Киселев А.В.» – 0,1 млн.  руб.,  Черныховская О. В.; Слепченко А.В. – 0,2 млн. рублей; - снижение налога для индивидуальных предпринимателей  на сумму расходов, связанных с приобретением онлайн-касс и поставленных на учет с 01.01.2018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внутреннего финансирования дефицита бюджета в 2018 году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Павел П.А. Прохоров</cp:lastModifiedBy>
  <cp:revision>1159</cp:revision>
  <cp:lastPrinted>2019-04-30T11:26:49Z</cp:lastPrinted>
  <dcterms:created xsi:type="dcterms:W3CDTF">2010-07-07T11:58:04Z</dcterms:created>
  <dcterms:modified xsi:type="dcterms:W3CDTF">2019-05-08T08:39:32Z</dcterms:modified>
</cp:coreProperties>
</file>